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49" r:id="rId2"/>
  </p:sldMasterIdLst>
  <p:notesMasterIdLst>
    <p:notesMasterId r:id="rId38"/>
  </p:notesMasterIdLst>
  <p:sldIdLst>
    <p:sldId id="265" r:id="rId3"/>
    <p:sldId id="345" r:id="rId4"/>
    <p:sldId id="325" r:id="rId5"/>
    <p:sldId id="342" r:id="rId6"/>
    <p:sldId id="267" r:id="rId7"/>
    <p:sldId id="268" r:id="rId8"/>
    <p:sldId id="290" r:id="rId9"/>
    <p:sldId id="291" r:id="rId10"/>
    <p:sldId id="292" r:id="rId11"/>
    <p:sldId id="303" r:id="rId12"/>
    <p:sldId id="340" r:id="rId13"/>
    <p:sldId id="341" r:id="rId14"/>
    <p:sldId id="324" r:id="rId15"/>
    <p:sldId id="323" r:id="rId16"/>
    <p:sldId id="326" r:id="rId17"/>
    <p:sldId id="328" r:id="rId18"/>
    <p:sldId id="293" r:id="rId19"/>
    <p:sldId id="329" r:id="rId20"/>
    <p:sldId id="258" r:id="rId21"/>
    <p:sldId id="297" r:id="rId22"/>
    <p:sldId id="313" r:id="rId23"/>
    <p:sldId id="263" r:id="rId24"/>
    <p:sldId id="264" r:id="rId25"/>
    <p:sldId id="335" r:id="rId26"/>
    <p:sldId id="286" r:id="rId27"/>
    <p:sldId id="277" r:id="rId28"/>
    <p:sldId id="315" r:id="rId29"/>
    <p:sldId id="295" r:id="rId30"/>
    <p:sldId id="294" r:id="rId31"/>
    <p:sldId id="278" r:id="rId32"/>
    <p:sldId id="316" r:id="rId33"/>
    <p:sldId id="284" r:id="rId34"/>
    <p:sldId id="309" r:id="rId35"/>
    <p:sldId id="346" r:id="rId36"/>
    <p:sldId id="344" r:id="rId37"/>
  </p:sldIdLst>
  <p:sldSz cx="6858000" cy="9906000" type="A4"/>
  <p:notesSz cx="6735763" cy="9866313"/>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1805">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CCECFF"/>
    <a:srgbClr val="DDDDDD"/>
    <a:srgbClr val="EAEAEA"/>
    <a:srgbClr val="FFFFB2"/>
    <a:srgbClr val="0033CC"/>
    <a:srgbClr val="FA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6" autoAdjust="0"/>
    <p:restoredTop sz="94521" autoAdjust="0"/>
  </p:normalViewPr>
  <p:slideViewPr>
    <p:cSldViewPr>
      <p:cViewPr varScale="1">
        <p:scale>
          <a:sx n="51" d="100"/>
          <a:sy n="51" d="100"/>
        </p:scale>
        <p:origin x="2604" y="84"/>
      </p:cViewPr>
      <p:guideLst>
        <p:guide orient="horz" pos="1805"/>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9" rIns="91415" bIns="45709" numCol="1" anchor="t" anchorCtr="0" compatLnSpc="1">
            <a:prstTxWarp prst="textNoShape">
              <a:avLst/>
            </a:prstTxWarp>
          </a:bodyPr>
          <a:lstStyle>
            <a:lvl1pPr defTabSz="915988" eaLnBrk="1" hangingPunct="1">
              <a:defRPr sz="1200" b="0">
                <a:ea typeface="ＭＳ Ｐゴシック" panose="020B0600070205080204" pitchFamily="50" charset="-128"/>
              </a:defRPr>
            </a:lvl1pPr>
          </a:lstStyle>
          <a:p>
            <a:pPr>
              <a:defRPr/>
            </a:pPr>
            <a:endParaRPr lang="en-US" altLang="ja-JP"/>
          </a:p>
        </p:txBody>
      </p:sp>
      <p:sp>
        <p:nvSpPr>
          <p:cNvPr id="51203" name="Rectangle 3"/>
          <p:cNvSpPr>
            <a:spLocks noGrp="1" noChangeArrowheads="1"/>
          </p:cNvSpPr>
          <p:nvPr>
            <p:ph type="dt" idx="1"/>
          </p:nvPr>
        </p:nvSpPr>
        <p:spPr bwMode="auto">
          <a:xfrm>
            <a:off x="381635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9" rIns="91415" bIns="45709" numCol="1" anchor="t" anchorCtr="0" compatLnSpc="1">
            <a:prstTxWarp prst="textNoShape">
              <a:avLst/>
            </a:prstTxWarp>
          </a:bodyPr>
          <a:lstStyle>
            <a:lvl1pPr algn="r" defTabSz="915988" eaLnBrk="1" hangingPunct="1">
              <a:defRPr sz="1200" b="0">
                <a:ea typeface="ＭＳ Ｐゴシック" panose="020B0600070205080204"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2087563" y="739775"/>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9" rIns="91415" bIns="4570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06"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9" rIns="91415" bIns="45709" numCol="1" anchor="b" anchorCtr="0" compatLnSpc="1">
            <a:prstTxWarp prst="textNoShape">
              <a:avLst/>
            </a:prstTxWarp>
          </a:bodyPr>
          <a:lstStyle>
            <a:lvl1pPr defTabSz="915988" eaLnBrk="1" hangingPunct="1">
              <a:defRPr sz="1200" b="0">
                <a:ea typeface="ＭＳ Ｐゴシック" panose="020B0600070205080204" pitchFamily="50" charset="-128"/>
              </a:defRPr>
            </a:lvl1pPr>
          </a:lstStyle>
          <a:p>
            <a:pPr>
              <a:defRPr/>
            </a:pPr>
            <a:endParaRPr lang="en-US" altLang="ja-JP"/>
          </a:p>
        </p:txBody>
      </p:sp>
      <p:sp>
        <p:nvSpPr>
          <p:cNvPr id="51207" name="Rectangle 7"/>
          <p:cNvSpPr>
            <a:spLocks noGrp="1" noChangeArrowheads="1"/>
          </p:cNvSpPr>
          <p:nvPr>
            <p:ph type="sldNum" sz="quarter" idx="5"/>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9" rIns="91415" bIns="45709" numCol="1" anchor="b" anchorCtr="0" compatLnSpc="1">
            <a:prstTxWarp prst="textNoShape">
              <a:avLst/>
            </a:prstTxWarp>
          </a:bodyPr>
          <a:lstStyle>
            <a:lvl1pPr algn="r" defTabSz="915988" eaLnBrk="1" hangingPunct="1">
              <a:defRPr sz="1200" b="0">
                <a:ea typeface="ＭＳ Ｐゴシック" panose="020B0600070205080204" pitchFamily="50" charset="-128"/>
              </a:defRPr>
            </a:lvl1pPr>
          </a:lstStyle>
          <a:p>
            <a:pPr>
              <a:defRPr/>
            </a:pPr>
            <a:fld id="{0B7FFF5A-F755-4DC5-9870-743480BD153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5988">
              <a:defRPr kumimoji="1" sz="1000" b="1">
                <a:solidFill>
                  <a:schemeClr val="tx1"/>
                </a:solidFill>
                <a:latin typeface="Arial" panose="020B0604020202020204" pitchFamily="34" charset="0"/>
                <a:ea typeface="HG丸ｺﾞｼｯｸM-PRO" panose="020F0600000000000000" pitchFamily="50" charset="-128"/>
              </a:defRPr>
            </a:lvl1pPr>
            <a:lvl2pPr marL="742950" indent="-285750" defTabSz="9159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defTabSz="915988">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defTabSz="915988">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defTabSz="915988">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defTabSz="915988"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defTabSz="915988"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defTabSz="915988"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defTabSz="915988"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6396997C-3B8F-46DC-BDC2-3E99FA845CDC}" type="slidenum">
              <a:rPr lang="en-US" altLang="ja-JP" sz="1200" b="0" smtClean="0">
                <a:ea typeface="ＭＳ Ｐゴシック" panose="020B0600070205080204" pitchFamily="50" charset="-128"/>
              </a:rPr>
              <a:pPr/>
              <a:t>0</a:t>
            </a:fld>
            <a:endParaRPr lang="en-US" altLang="ja-JP" sz="1200" b="0" smtClean="0">
              <a:ea typeface="ＭＳ Ｐゴシック" panose="020B0600070205080204" pitchFamily="50"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74090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6635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3294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546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3985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98786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38601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56965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37341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4603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98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18948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979221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886683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12068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6116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7615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6783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6445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2472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36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21522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41202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1.xml"/><Relationship Id="rId5" Type="http://schemas.openxmlformats.org/officeDocument/2006/relationships/image" Target="../media/image21.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9.wmf"/><Relationship Id="rId7" Type="http://schemas.openxmlformats.org/officeDocument/2006/relationships/image" Target="../media/image30.wmf"/><Relationship Id="rId2"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18.wmf"/><Relationship Id="rId4" Type="http://schemas.openxmlformats.org/officeDocument/2006/relationships/image" Target="../media/image28.wmf"/><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image" Target="../media/image33.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hyperlink" Target="http://www.pref.aichi.jp/bousai/all/all.ht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6.wmf"/><Relationship Id="rId7" Type="http://schemas.openxmlformats.org/officeDocument/2006/relationships/image" Target="../media/image20.jpeg"/><Relationship Id="rId2" Type="http://schemas.openxmlformats.org/officeDocument/2006/relationships/image" Target="../media/image15.wmf"/><Relationship Id="rId1" Type="http://schemas.openxmlformats.org/officeDocument/2006/relationships/slideLayout" Target="../slideLayouts/slideLayout1.xml"/><Relationship Id="rId6" Type="http://schemas.openxmlformats.org/officeDocument/2006/relationships/image" Target="../media/image19.wmf"/><Relationship Id="rId11" Type="http://schemas.openxmlformats.org/officeDocument/2006/relationships/image" Target="../media/image23.png"/><Relationship Id="rId5" Type="http://schemas.openxmlformats.org/officeDocument/2006/relationships/image" Target="../media/image18.wmf"/><Relationship Id="rId10" Type="http://schemas.openxmlformats.org/officeDocument/2006/relationships/image" Target="../media/image22.wmf"/><Relationship Id="rId4" Type="http://schemas.openxmlformats.org/officeDocument/2006/relationships/image" Target="../media/image17.jpeg"/><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smtClean="0">
                <a:ea typeface="HG丸ｺﾞｼｯｸM-PRO" panose="020F0600000000000000" pitchFamily="50" charset="-128"/>
              </a:rPr>
              <a:t>事業継続計画書</a:t>
            </a:r>
            <a:br>
              <a:rPr lang="ja-JP" altLang="en-US" sz="4000" smtClean="0">
                <a:ea typeface="HG丸ｺﾞｼｯｸM-PRO" panose="020F0600000000000000" pitchFamily="50" charset="-128"/>
              </a:rPr>
            </a:br>
            <a:r>
              <a:rPr lang="ja-JP" altLang="en-US" sz="4000" smtClean="0">
                <a:ea typeface="HG丸ｺﾞｼｯｸM-PRO" panose="020F0600000000000000" pitchFamily="50" charset="-128"/>
              </a:rPr>
              <a:t>（ＢＣＰ）</a:t>
            </a:r>
          </a:p>
        </p:txBody>
      </p:sp>
      <p:sp>
        <p:nvSpPr>
          <p:cNvPr id="3076" name="Text Box 4"/>
          <p:cNvSpPr txBox="1">
            <a:spLocks noChangeArrowheads="1"/>
          </p:cNvSpPr>
          <p:nvPr/>
        </p:nvSpPr>
        <p:spPr bwMode="auto">
          <a:xfrm>
            <a:off x="128588" y="149225"/>
            <a:ext cx="42989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latin typeface="HG丸ｺﾞｼｯｸM-PRO" panose="020F0600000000000000" pitchFamily="50" charset="-128"/>
              </a:rPr>
              <a:t>あいちＢＣＰモデル</a:t>
            </a:r>
          </a:p>
          <a:p>
            <a:pPr eaLnBrk="1" hangingPunct="1"/>
            <a:endParaRPr lang="ja-JP" altLang="en-US" sz="1800" b="0">
              <a:latin typeface="HG丸ｺﾞｼｯｸM-PRO" panose="020F0600000000000000" pitchFamily="50" charset="-128"/>
            </a:endParaRPr>
          </a:p>
          <a:p>
            <a:pPr eaLnBrk="1" hangingPunct="1"/>
            <a:r>
              <a:rPr lang="ja-JP" altLang="en-US" sz="1800" b="0">
                <a:latin typeface="HG丸ｺﾞｼｯｸM-PRO" panose="020F0600000000000000" pitchFamily="50" charset="-128"/>
              </a:rPr>
              <a:t>［中小製造業向け　標準版（第１版）］</a:t>
            </a:r>
            <a:endParaRPr lang="ja-JP" altLang="en-US" sz="1400" b="0">
              <a:latin typeface="HG丸ｺﾞｼｯｸM-PRO" panose="020F0600000000000000" pitchFamily="50" charset="-128"/>
            </a:endParaRPr>
          </a:p>
        </p:txBody>
      </p:sp>
      <p:sp>
        <p:nvSpPr>
          <p:cNvPr id="3077" name="Text Box 22"/>
          <p:cNvSpPr txBox="1">
            <a:spLocks noChangeArrowheads="1"/>
          </p:cNvSpPr>
          <p:nvPr/>
        </p:nvSpPr>
        <p:spPr bwMode="auto">
          <a:xfrm>
            <a:off x="2441575" y="7545388"/>
            <a:ext cx="196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i="1">
                <a:solidFill>
                  <a:srgbClr val="800000"/>
                </a:solidFill>
                <a:ea typeface="ＭＳ Ｐ明朝" panose="02020600040205080304" pitchFamily="18" charset="-128"/>
              </a:rPr>
              <a:t>（株）○○製作所</a:t>
            </a:r>
          </a:p>
        </p:txBody>
      </p:sp>
      <p:sp>
        <p:nvSpPr>
          <p:cNvPr id="3078" name="Text Box 23"/>
          <p:cNvSpPr txBox="1">
            <a:spLocks noChangeArrowheads="1"/>
          </p:cNvSpPr>
          <p:nvPr/>
        </p:nvSpPr>
        <p:spPr bwMode="auto">
          <a:xfrm>
            <a:off x="1484313" y="8572500"/>
            <a:ext cx="5291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i="1" dirty="0" smtClean="0">
                <a:solidFill>
                  <a:srgbClr val="800000"/>
                </a:solidFill>
                <a:ea typeface="ＭＳ Ｐ明朝" panose="02020600040205080304" pitchFamily="18" charset="-128"/>
              </a:rPr>
              <a:t>○○○○</a:t>
            </a:r>
            <a:r>
              <a:rPr lang="ja-JP" altLang="en-US" sz="2000" b="0" dirty="0" smtClean="0"/>
              <a:t>年</a:t>
            </a:r>
            <a:r>
              <a:rPr lang="ja-JP" altLang="en-US" sz="2000" i="1" dirty="0">
                <a:solidFill>
                  <a:srgbClr val="800000"/>
                </a:solidFill>
                <a:ea typeface="ＭＳ Ｐ明朝" panose="02020600040205080304" pitchFamily="18" charset="-128"/>
              </a:rPr>
              <a:t>○○</a:t>
            </a:r>
            <a:r>
              <a:rPr lang="ja-JP" altLang="en-US" sz="2000" b="0" dirty="0"/>
              <a:t>月</a:t>
            </a:r>
            <a:r>
              <a:rPr lang="ja-JP" altLang="en-US" sz="2000" i="1" dirty="0">
                <a:solidFill>
                  <a:srgbClr val="800000"/>
                </a:solidFill>
                <a:ea typeface="ＭＳ Ｐ明朝" panose="02020600040205080304" pitchFamily="18" charset="-128"/>
              </a:rPr>
              <a:t>○○</a:t>
            </a:r>
            <a:r>
              <a:rPr lang="ja-JP" altLang="en-US" sz="2000" b="0" dirty="0"/>
              <a:t>日　作成</a:t>
            </a:r>
          </a:p>
          <a:p>
            <a:pPr eaLnBrk="1" hangingPunct="1"/>
            <a:r>
              <a:rPr lang="ja-JP" altLang="en-US" sz="2000" b="0" dirty="0" smtClean="0"/>
              <a:t>　　</a:t>
            </a:r>
            <a:r>
              <a:rPr lang="ja-JP" altLang="en-US" sz="2000" b="0" dirty="0"/>
              <a:t>　　年　　月　　日　改定（第　　版）</a:t>
            </a:r>
          </a:p>
        </p:txBody>
      </p:sp>
      <p:sp>
        <p:nvSpPr>
          <p:cNvPr id="3079" name="Text Box 34"/>
          <p:cNvSpPr txBox="1">
            <a:spLocks noChangeArrowheads="1"/>
          </p:cNvSpPr>
          <p:nvPr/>
        </p:nvSpPr>
        <p:spPr bwMode="auto">
          <a:xfrm>
            <a:off x="4076700" y="1136650"/>
            <a:ext cx="2565400" cy="1016000"/>
          </a:xfrm>
          <a:prstGeom prst="rect">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a:solidFill>
                  <a:srgbClr val="003300"/>
                </a:solidFill>
                <a:latin typeface="HG丸ｺﾞｼｯｸM-PRO" panose="020F0600000000000000" pitchFamily="50" charset="-128"/>
              </a:rPr>
              <a:t>◇</a:t>
            </a:r>
            <a:r>
              <a:rPr lang="ja-JP" altLang="en-US" b="0">
                <a:solidFill>
                  <a:srgbClr val="003300"/>
                </a:solidFill>
                <a:latin typeface="HG丸ｺﾞｼｯｸM-PRO" panose="020F0600000000000000" pitchFamily="50" charset="-128"/>
              </a:rPr>
              <a:t>記入例の企業概要</a:t>
            </a:r>
          </a:p>
          <a:p>
            <a:pPr eaLnBrk="1" hangingPunct="1"/>
            <a:r>
              <a:rPr lang="ja-JP" altLang="en-US" b="0">
                <a:solidFill>
                  <a:srgbClr val="003300"/>
                </a:solidFill>
                <a:latin typeface="HG丸ｺﾞｼｯｸM-PRO" panose="020F0600000000000000" pitchFamily="50" charset="-128"/>
              </a:rPr>
              <a:t>　・名称　　（株）○○製作所</a:t>
            </a:r>
          </a:p>
          <a:p>
            <a:pPr eaLnBrk="1" hangingPunct="1"/>
            <a:r>
              <a:rPr lang="ja-JP" altLang="en-US" b="0">
                <a:solidFill>
                  <a:srgbClr val="003300"/>
                </a:solidFill>
                <a:latin typeface="HG丸ｺﾞｼｯｸM-PRO" panose="020F0600000000000000" pitchFamily="50" charset="-128"/>
              </a:rPr>
              <a:t>　・所在　　</a:t>
            </a:r>
            <a:r>
              <a:rPr lang="ja-JP" altLang="en-US" b="0">
                <a:solidFill>
                  <a:srgbClr val="003300"/>
                </a:solidFill>
              </a:rPr>
              <a:t>岡崎市</a:t>
            </a:r>
            <a:r>
              <a:rPr lang="ja-JP" altLang="en-US" b="0">
                <a:solidFill>
                  <a:srgbClr val="003300"/>
                </a:solidFill>
                <a:latin typeface="HG丸ｺﾞｼｯｸM-PRO" panose="020F0600000000000000" pitchFamily="50" charset="-128"/>
              </a:rPr>
              <a:t>に１製造拠点</a:t>
            </a:r>
          </a:p>
          <a:p>
            <a:pPr eaLnBrk="1" hangingPunct="1"/>
            <a:r>
              <a:rPr lang="ja-JP" altLang="en-US" b="0">
                <a:solidFill>
                  <a:srgbClr val="003300"/>
                </a:solidFill>
                <a:latin typeface="HG丸ｺﾞｼｯｸM-PRO" panose="020F0600000000000000" pitchFamily="50" charset="-128"/>
              </a:rPr>
              <a:t>　・規模　　１００人程度</a:t>
            </a:r>
          </a:p>
          <a:p>
            <a:pPr eaLnBrk="1" hangingPunct="1"/>
            <a:r>
              <a:rPr lang="ja-JP" altLang="en-US" b="0">
                <a:solidFill>
                  <a:srgbClr val="003300"/>
                </a:solidFill>
                <a:latin typeface="HG丸ｺﾞｼｯｸM-PRO" panose="020F0600000000000000" pitchFamily="50" charset="-128"/>
              </a:rPr>
              <a:t>　・業種　　機械加工業　</a:t>
            </a:r>
          </a:p>
          <a:p>
            <a:pPr eaLnBrk="1" hangingPunct="1"/>
            <a:r>
              <a:rPr lang="ja-JP" altLang="en-US" b="0">
                <a:solidFill>
                  <a:srgbClr val="003300"/>
                </a:solidFill>
                <a:latin typeface="HG丸ｺﾞｼｯｸM-PRO" panose="020F0600000000000000" pitchFamily="50" charset="-128"/>
              </a:rPr>
              <a:t>　・その他　重要データを取引先と共有</a:t>
            </a:r>
          </a:p>
        </p:txBody>
      </p:sp>
      <p:sp>
        <p:nvSpPr>
          <p:cNvPr id="3080" name="Text Box 35"/>
          <p:cNvSpPr txBox="1">
            <a:spLocks noChangeArrowheads="1"/>
          </p:cNvSpPr>
          <p:nvPr/>
        </p:nvSpPr>
        <p:spPr bwMode="auto">
          <a:xfrm>
            <a:off x="2449513" y="5568950"/>
            <a:ext cx="19589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a:solidFill>
                  <a:srgbClr val="800000"/>
                </a:solidFill>
              </a:rPr>
              <a:t>＜記入例＞</a:t>
            </a:r>
          </a:p>
        </p:txBody>
      </p:sp>
      <p:sp>
        <p:nvSpPr>
          <p:cNvPr id="3081" name="AutoShape 36"/>
          <p:cNvSpPr>
            <a:spLocks noChangeArrowheads="1"/>
          </p:cNvSpPr>
          <p:nvPr/>
        </p:nvSpPr>
        <p:spPr bwMode="auto">
          <a:xfrm>
            <a:off x="3789363" y="9417050"/>
            <a:ext cx="2997200" cy="415925"/>
          </a:xfrm>
          <a:prstGeom prst="foldedCorner">
            <a:avLst>
              <a:gd name="adj" fmla="val 1122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82" name="Text Box 37"/>
          <p:cNvSpPr txBox="1">
            <a:spLocks noChangeArrowheads="1"/>
          </p:cNvSpPr>
          <p:nvPr/>
        </p:nvSpPr>
        <p:spPr bwMode="auto">
          <a:xfrm>
            <a:off x="3860800" y="9472613"/>
            <a:ext cx="289718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a:t>※</a:t>
            </a:r>
            <a:r>
              <a:rPr lang="ja-JP" altLang="en-US" sz="1400" i="1">
                <a:solidFill>
                  <a:srgbClr val="800000"/>
                </a:solidFill>
                <a:ea typeface="ＭＳ Ｐ明朝" panose="02020600040205080304" pitchFamily="18" charset="-128"/>
              </a:rPr>
              <a:t>斜体 </a:t>
            </a:r>
            <a:r>
              <a:rPr lang="ja-JP" altLang="en-US" sz="1400" b="0"/>
              <a:t>は記入例を示したものです</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43100"/>
            <a:ext cx="66167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6772" name="Group 212"/>
          <p:cNvGraphicFramePr>
            <a:graphicFrameLocks noGrp="1"/>
          </p:cNvGraphicFramePr>
          <p:nvPr/>
        </p:nvGraphicFramePr>
        <p:xfrm>
          <a:off x="333375" y="7473950"/>
          <a:ext cx="6192838" cy="210343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該当箇所に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「○」を記入</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600" b="1" i="1" u="none" strike="noStrike" cap="none" normalizeH="0" baseline="0" dirty="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600" b="1" i="1" u="none" strike="noStrike" cap="none" normalizeH="0" baseline="0" dirty="0" smtClean="0">
                          <a:ln>
                            <a:noFill/>
                          </a:ln>
                          <a:solidFill>
                            <a:srgbClr val="800000"/>
                          </a:solidFill>
                          <a:effectLst/>
                          <a:latin typeface="Arial" panose="020B0604020202020204" pitchFamily="34" charset="0"/>
                          <a:ea typeface="ＭＳ Ｐ明朝" panose="02020600040205080304" pitchFamily="18" charset="-128"/>
                        </a:rPr>
                        <a:t>○</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液状化の影響のイメージ</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液状化後の地盤の沈下により、工場内の床面に亀裂、設備が傾斜する等の被害が生じる可能性が高いです。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液状化後の地盤の沈下により、工場内の床面に亀裂、設備が傾斜する等の被害が生じる可能性があります。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建物周辺地盤に若干の沈下等が生じる可能性があります。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特に液状化の影響は無いと考えられます。</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375" y="560388"/>
            <a:ext cx="63357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（参考）液状化危険度</a:t>
            </a:r>
          </a:p>
          <a:p>
            <a:pPr eaLnBrk="1" hangingPunct="1"/>
            <a:endParaRPr lang="ja-JP" altLang="en-US" b="0">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sz="800"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ここでは、液状化に伴う被害発生の危険性について確認してください。</a:t>
            </a:r>
          </a:p>
          <a:p>
            <a:pPr eaLnBrk="1" hangingPunct="1">
              <a:buFontTx/>
              <a:buChar char="•"/>
            </a:pPr>
            <a:r>
              <a:rPr lang="ja-JP" altLang="en-US" b="0">
                <a:solidFill>
                  <a:srgbClr val="808080"/>
                </a:solidFill>
                <a:latin typeface="HG丸ｺﾞｼｯｸM-PRO" panose="020F0600000000000000" pitchFamily="50" charset="-128"/>
              </a:rPr>
              <a:t>特に、液状化危険度が「極めて高い」地域で、近隣に河川護岸や海岸がある場合には、大規模な地盤の移動や、沈下などが起こるおそれがあります。</a:t>
            </a:r>
            <a:r>
              <a:rPr lang="ja-JP" altLang="en-US" b="0">
                <a:solidFill>
                  <a:srgbClr val="808080"/>
                </a:solidFill>
              </a:rPr>
              <a:t>液状化危険度が「極めて高い」「高い」</a:t>
            </a:r>
            <a:r>
              <a:rPr lang="ja-JP" altLang="en-US" b="0">
                <a:solidFill>
                  <a:srgbClr val="808080"/>
                </a:solidFill>
                <a:latin typeface="HG丸ｺﾞｼｯｸM-PRO" panose="020F0600000000000000" pitchFamily="50" charset="-128"/>
              </a:rPr>
              <a:t>地域では、建設業者等の専門家に、その影響などについて相談してください。</a:t>
            </a:r>
          </a:p>
        </p:txBody>
      </p:sp>
      <p:sp>
        <p:nvSpPr>
          <p:cNvPr id="12321" name="Text Box 5"/>
          <p:cNvSpPr txBox="1">
            <a:spLocks noChangeArrowheads="1"/>
          </p:cNvSpPr>
          <p:nvPr/>
        </p:nvSpPr>
        <p:spPr bwMode="auto">
          <a:xfrm>
            <a:off x="1874838" y="6686550"/>
            <a:ext cx="3422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ea typeface="ＭＳ Ｐゴシック" panose="020B0600070205080204" pitchFamily="50" charset="-128"/>
              </a:rPr>
              <a:t>液状化危険度分布（想定過去自身最大モデル）</a:t>
            </a:r>
          </a:p>
          <a:p>
            <a:pPr algn="ctr" eaLnBrk="1" hangingPunct="1"/>
            <a:r>
              <a:rPr lang="ja-JP" altLang="en-US" b="0">
                <a:ea typeface="ＭＳ Ｐゴシック" panose="020B0600070205080204" pitchFamily="50" charset="-128"/>
              </a:rPr>
              <a:t>出典：平成２３年度～２５年度愛知県東海地震・東南海地震・</a:t>
            </a:r>
          </a:p>
          <a:p>
            <a:pPr algn="ctr" eaLnBrk="1" hangingPunct="1"/>
            <a:r>
              <a:rPr lang="ja-JP" altLang="en-US" b="0">
                <a:ea typeface="ＭＳ Ｐゴシック" panose="020B0600070205080204" pitchFamily="50" charset="-128"/>
              </a:rPr>
              <a:t>南海地震等被害予測調査結果</a:t>
            </a:r>
          </a:p>
        </p:txBody>
      </p:sp>
      <p:pic>
        <p:nvPicPr>
          <p:cNvPr id="12322" name="Picture 8" descr="凡例液状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5024438"/>
            <a:ext cx="990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717" name="Text Box 157"/>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6</a:t>
            </a:r>
          </a:p>
        </p:txBody>
      </p:sp>
      <p:sp>
        <p:nvSpPr>
          <p:cNvPr id="12324" name="Line 188"/>
          <p:cNvSpPr>
            <a:spLocks noChangeShapeType="1"/>
          </p:cNvSpPr>
          <p:nvPr/>
        </p:nvSpPr>
        <p:spPr bwMode="auto">
          <a:xfrm flipH="1">
            <a:off x="1169988" y="4592638"/>
            <a:ext cx="1322387" cy="1728787"/>
          </a:xfrm>
          <a:prstGeom prst="line">
            <a:avLst/>
          </a:prstGeom>
          <a:noFill/>
          <a:ln w="19050">
            <a:solidFill>
              <a:srgbClr val="8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2325" name="Text Box 190"/>
          <p:cNvSpPr txBox="1">
            <a:spLocks noChangeArrowheads="1"/>
          </p:cNvSpPr>
          <p:nvPr/>
        </p:nvSpPr>
        <p:spPr bwMode="auto">
          <a:xfrm>
            <a:off x="709613" y="6792913"/>
            <a:ext cx="7905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i="1" u="sng">
                <a:solidFill>
                  <a:srgbClr val="800000"/>
                </a:solidFill>
                <a:ea typeface="ＭＳ Ｐ明朝" panose="02020600040205080304" pitchFamily="18" charset="-128"/>
              </a:rPr>
              <a:t>本社工場</a:t>
            </a:r>
          </a:p>
        </p:txBody>
      </p:sp>
      <p:pic>
        <p:nvPicPr>
          <p:cNvPr id="12326" name="Picture 197" descr="j03035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025" y="6132513"/>
            <a:ext cx="798513" cy="620712"/>
          </a:xfrm>
          <a:prstGeom prst="rect">
            <a:avLst/>
          </a:prstGeom>
          <a:solidFill>
            <a:schemeClr val="bg1"/>
          </a:solidFill>
          <a:ln w="19050">
            <a:solidFill>
              <a:srgbClr val="800000"/>
            </a:solidFill>
            <a:miter lim="800000"/>
            <a:headEnd/>
            <a:tailEnd/>
          </a:ln>
        </p:spPr>
      </p:pic>
      <p:sp>
        <p:nvSpPr>
          <p:cNvPr id="12327" name="Freeform 200"/>
          <p:cNvSpPr>
            <a:spLocks/>
          </p:cNvSpPr>
          <p:nvPr/>
        </p:nvSpPr>
        <p:spPr bwMode="auto">
          <a:xfrm>
            <a:off x="1125538" y="7185025"/>
            <a:ext cx="1943100" cy="722313"/>
          </a:xfrm>
          <a:custGeom>
            <a:avLst/>
            <a:gdLst>
              <a:gd name="T0" fmla="*/ 0 w 1224"/>
              <a:gd name="T1" fmla="*/ 0 h 455"/>
              <a:gd name="T2" fmla="*/ 2147483646 w 1224"/>
              <a:gd name="T3" fmla="*/ 0 h 455"/>
              <a:gd name="T4" fmla="*/ 2147483646 w 1224"/>
              <a:gd name="T5" fmla="*/ 2147483646 h 455"/>
              <a:gd name="T6" fmla="*/ 2147483646 w 1224"/>
              <a:gd name="T7" fmla="*/ 2147483646 h 455"/>
              <a:gd name="T8" fmla="*/ 2147483646 w 1224"/>
              <a:gd name="T9" fmla="*/ 2147483646 h 455"/>
              <a:gd name="T10" fmla="*/ 2147483646 w 1224"/>
              <a:gd name="T11" fmla="*/ 2147483646 h 455"/>
              <a:gd name="T12" fmla="*/ 2147483646 w 1224"/>
              <a:gd name="T13" fmla="*/ 2147483646 h 455"/>
              <a:gd name="T14" fmla="*/ 2147483646 w 1224"/>
              <a:gd name="T15" fmla="*/ 2147483646 h 455"/>
              <a:gd name="T16" fmla="*/ 2147483646 w 1224"/>
              <a:gd name="T17" fmla="*/ 2147483646 h 455"/>
              <a:gd name="T18" fmla="*/ 0 w 1224"/>
              <a:gd name="T19" fmla="*/ 2147483646 h 455"/>
              <a:gd name="T20" fmla="*/ 0 w 1224"/>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4" h="455">
                <a:moveTo>
                  <a:pt x="0" y="0"/>
                </a:moveTo>
                <a:lnTo>
                  <a:pt x="1224" y="0"/>
                </a:lnTo>
                <a:lnTo>
                  <a:pt x="1224" y="318"/>
                </a:lnTo>
                <a:lnTo>
                  <a:pt x="997" y="318"/>
                </a:lnTo>
                <a:lnTo>
                  <a:pt x="1179" y="454"/>
                </a:lnTo>
                <a:lnTo>
                  <a:pt x="816" y="318"/>
                </a:lnTo>
                <a:lnTo>
                  <a:pt x="635" y="318"/>
                </a:lnTo>
                <a:lnTo>
                  <a:pt x="498" y="455"/>
                </a:lnTo>
                <a:lnTo>
                  <a:pt x="535" y="318"/>
                </a:lnTo>
                <a:lnTo>
                  <a:pt x="0" y="318"/>
                </a:lnTo>
                <a:lnTo>
                  <a:pt x="0" y="0"/>
                </a:lnTo>
                <a:close/>
              </a:path>
            </a:pathLst>
          </a:custGeom>
          <a:solidFill>
            <a:srgbClr val="E5FFB7"/>
          </a:solidFill>
          <a:ln w="9525" cap="flat" cmpd="sng">
            <a:solidFill>
              <a:srgbClr val="0033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2328" name="AutoShape 198"/>
          <p:cNvSpPr>
            <a:spLocks noChangeArrowheads="1"/>
          </p:cNvSpPr>
          <p:nvPr/>
        </p:nvSpPr>
        <p:spPr bwMode="auto">
          <a:xfrm>
            <a:off x="1077913" y="7185025"/>
            <a:ext cx="2016125" cy="503238"/>
          </a:xfrm>
          <a:prstGeom prst="wedgeRectCallout">
            <a:avLst>
              <a:gd name="adj1" fmla="val 39764"/>
              <a:gd name="adj2" fmla="val 87222"/>
            </a:avLst>
          </a:prstGeom>
          <a:noFill/>
          <a:ln>
            <a:noFill/>
          </a:ln>
          <a:effectLst/>
          <a:extLst>
            <a:ext uri="{909E8E84-426E-40DD-AFC4-6F175D3DCCD1}">
              <a14:hiddenFill xmlns:a14="http://schemas.microsoft.com/office/drawing/2010/main">
                <a:solidFill>
                  <a:srgbClr val="E5FFB7"/>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latin typeface="HG丸ｺﾞｼｯｸM-PRO" panose="020F0600000000000000" pitchFamily="50" charset="-128"/>
              </a:rPr>
              <a:t>「極めて高い」「高い」に該当する場合には、事業所への影響について専門家に相談してください。</a:t>
            </a:r>
          </a:p>
        </p:txBody>
      </p:sp>
      <p:sp>
        <p:nvSpPr>
          <p:cNvPr id="12329" name="AutoShape 201"/>
          <p:cNvSpPr>
            <a:spLocks noChangeArrowheads="1"/>
          </p:cNvSpPr>
          <p:nvPr/>
        </p:nvSpPr>
        <p:spPr bwMode="auto">
          <a:xfrm>
            <a:off x="117475" y="5313363"/>
            <a:ext cx="1150938" cy="576262"/>
          </a:xfrm>
          <a:prstGeom prst="wedgeRectCallout">
            <a:avLst>
              <a:gd name="adj1" fmla="val 26278"/>
              <a:gd name="adj2" fmla="val 94903"/>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あなたの事業所の位置を確認してください。</a:t>
            </a:r>
          </a:p>
        </p:txBody>
      </p:sp>
      <p:sp>
        <p:nvSpPr>
          <p:cNvPr id="12330"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31"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32"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2333" name="Text Box 206"/>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2334" name="Text Box 207"/>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2335" name="Text Box 208"/>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60350" y="8121650"/>
            <a:ext cx="5976938"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a:solidFill>
                  <a:srgbClr val="777777"/>
                </a:solidFill>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a:solidFill>
                  <a:srgbClr val="777777"/>
                </a:solidFill>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a:solidFill>
                  <a:srgbClr val="777777"/>
                </a:solidFill>
              </a:rPr>
              <a:t>復旧期間・再調達期間は、工場の操業停止期間中であっても必要となる給与等の支払額を概算するために用います。</a:t>
            </a:r>
          </a:p>
        </p:txBody>
      </p:sp>
      <p:sp>
        <p:nvSpPr>
          <p:cNvPr id="13315" name="Rectangle 3"/>
          <p:cNvSpPr>
            <a:spLocks noChangeArrowheads="1"/>
          </p:cNvSpPr>
          <p:nvPr/>
        </p:nvSpPr>
        <p:spPr bwMode="auto">
          <a:xfrm>
            <a:off x="333375" y="2576513"/>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ゴシック" panose="020B0609070205080204" pitchFamily="49" charset="-128"/>
              </a:rPr>
              <a:t>①</a:t>
            </a:r>
            <a:r>
              <a:rPr lang="ja-JP" altLang="en-US" sz="1200" b="0">
                <a:ea typeface="ＭＳ ゴシック" panose="020B0609070205080204" pitchFamily="49" charset="-128"/>
              </a:rPr>
              <a:t>手元資金の状況</a:t>
            </a:r>
            <a:endParaRPr lang="ja-JP" altLang="en-US" sz="1800" b="0">
              <a:ea typeface="ＭＳ Ｐゴシック" panose="020B0600070205080204" pitchFamily="50" charset="-128"/>
            </a:endParaRPr>
          </a:p>
        </p:txBody>
      </p:sp>
      <p:graphicFrame>
        <p:nvGraphicFramePr>
          <p:cNvPr id="114803" name="Group 115"/>
          <p:cNvGraphicFramePr>
            <a:graphicFrameLocks noGrp="1"/>
          </p:cNvGraphicFramePr>
          <p:nvPr/>
        </p:nvGraphicFramePr>
        <p:xfrm>
          <a:off x="333375" y="2851150"/>
          <a:ext cx="5902325" cy="2089150"/>
        </p:xfrm>
        <a:graphic>
          <a:graphicData uri="http://schemas.openxmlformats.org/drawingml/2006/table">
            <a:tbl>
              <a:tblPr/>
              <a:tblGrid>
                <a:gridCol w="1001713">
                  <a:extLst>
                    <a:ext uri="{9D8B030D-6E8A-4147-A177-3AD203B41FA5}">
                      <a16:colId xmlns:a16="http://schemas.microsoft.com/office/drawing/2014/main" val="2346913930"/>
                    </a:ext>
                  </a:extLst>
                </a:gridCol>
                <a:gridCol w="2466975">
                  <a:extLst>
                    <a:ext uri="{9D8B030D-6E8A-4147-A177-3AD203B41FA5}">
                      <a16:colId xmlns:a16="http://schemas.microsoft.com/office/drawing/2014/main" val="2121133619"/>
                    </a:ext>
                  </a:extLst>
                </a:gridCol>
                <a:gridCol w="2433637">
                  <a:extLst>
                    <a:ext uri="{9D8B030D-6E8A-4147-A177-3AD203B41FA5}">
                      <a16:colId xmlns:a16="http://schemas.microsoft.com/office/drawing/2014/main" val="1761230581"/>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種　　類</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金　　　額</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備　　　　考</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99086734"/>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現金・預金</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３０</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015384"/>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損害保険金</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１０</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2164471"/>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会社資産</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２０</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株券等の売却可能な資産を記入してください。</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8922805"/>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（計）</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６０</a:t>
                      </a:r>
                      <a:r>
                        <a:rPr kumimoji="1" lang="ja-JP" altLang="en-US" sz="12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7070473"/>
                  </a:ext>
                </a:extLst>
              </a:tr>
            </a:tbl>
          </a:graphicData>
        </a:graphic>
      </p:graphicFrame>
      <p:sp>
        <p:nvSpPr>
          <p:cNvPr id="13342" name="Rectangle 30"/>
          <p:cNvSpPr>
            <a:spLocks noChangeArrowheads="1"/>
          </p:cNvSpPr>
          <p:nvPr/>
        </p:nvSpPr>
        <p:spPr bwMode="auto">
          <a:xfrm>
            <a:off x="333375" y="5457825"/>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ゴシック" panose="020B0609070205080204" pitchFamily="49" charset="-128"/>
              </a:rPr>
              <a:t>②</a:t>
            </a:r>
            <a:r>
              <a:rPr lang="ja-JP" altLang="en-US" sz="1200" b="0">
                <a:ea typeface="ＭＳ ゴシック" panose="020B0609070205080204" pitchFamily="49" charset="-128"/>
              </a:rPr>
              <a:t>復旧費用・その他支払額の予測</a:t>
            </a:r>
            <a:endParaRPr lang="ja-JP" altLang="en-US" sz="1800" b="0">
              <a:ea typeface="ＭＳ Ｐゴシック" panose="020B0600070205080204" pitchFamily="50" charset="-128"/>
            </a:endParaRPr>
          </a:p>
        </p:txBody>
      </p:sp>
      <p:sp>
        <p:nvSpPr>
          <p:cNvPr id="13343" name="Text Box 31"/>
          <p:cNvSpPr txBox="1">
            <a:spLocks noChangeArrowheads="1"/>
          </p:cNvSpPr>
          <p:nvPr/>
        </p:nvSpPr>
        <p:spPr bwMode="auto">
          <a:xfrm>
            <a:off x="333375" y="920750"/>
            <a:ext cx="61912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ポイントｰ</a:t>
            </a:r>
          </a:p>
          <a:p>
            <a:pPr eaLnBrk="1" hangingPunct="1"/>
            <a:endParaRPr lang="ja-JP" altLang="en-US" sz="800" b="0">
              <a:solidFill>
                <a:srgbClr val="808080"/>
              </a:solidFill>
            </a:endParaRPr>
          </a:p>
          <a:p>
            <a:pPr eaLnBrk="1" hangingPunct="1">
              <a:buFontTx/>
              <a:buChar char="•"/>
            </a:pPr>
            <a:r>
              <a:rPr lang="ja-JP" altLang="en-US" b="0">
                <a:solidFill>
                  <a:srgbClr val="808080"/>
                </a:solidFill>
              </a:rPr>
              <a:t>被災により、工場の操業が停止すると、収入が“ゼロ”になってしまいます。</a:t>
            </a:r>
          </a:p>
          <a:p>
            <a:pPr eaLnBrk="1" hangingPunct="1">
              <a:buFontTx/>
              <a:buChar char="•"/>
            </a:pPr>
            <a:r>
              <a:rPr lang="ja-JP" altLang="en-US" b="0">
                <a:solidFill>
                  <a:srgbClr val="808080"/>
                </a:solidFill>
              </a:rPr>
              <a:t>一方、支出は、被害を受けた設備などの復旧費用に加え、従業員の給与の支払いや買掛金の決済など、平常時と変わらず行う必要があります。</a:t>
            </a:r>
          </a:p>
          <a:p>
            <a:pPr eaLnBrk="1" hangingPunct="1">
              <a:buFontTx/>
              <a:buChar char="•"/>
            </a:pPr>
            <a:r>
              <a:rPr lang="ja-JP" altLang="en-US" b="0" i="1">
                <a:solidFill>
                  <a:schemeClr val="hlink"/>
                </a:solidFill>
              </a:rPr>
              <a:t>この項目では、あなたの会社で利用できる資金を整理するとともに、被災後の財務状況を簡単に見積もります。</a:t>
            </a:r>
          </a:p>
          <a:p>
            <a:pPr eaLnBrk="1" hangingPunct="1">
              <a:buFontTx/>
              <a:buChar char="•"/>
            </a:pPr>
            <a:r>
              <a:rPr lang="ja-JP" altLang="en-US" b="0">
                <a:solidFill>
                  <a:srgbClr val="808080"/>
                </a:solidFill>
              </a:rPr>
              <a:t>概算して得られた「手元資金」が、「復旧費用」よりも少ない場合は、緊急貸付についてあらかじめ取引のある金融機関に相談することをお勧めします（相談先については、「ＢＣＰ取組み事例集」の資料Ｂを参照してください）。</a:t>
            </a: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２．４．３　財務面での被害想定</a:t>
            </a:r>
            <a:endParaRPr lang="ja-JP" altLang="en-US" b="0">
              <a:latin typeface="HG創英角ｺﾞｼｯｸUB" panose="020B0909000000000000" pitchFamily="49" charset="-128"/>
              <a:ea typeface="HG創英角ｺﾞｼｯｸUB" panose="020B0909000000000000" pitchFamily="49" charset="-128"/>
            </a:endParaRPr>
          </a:p>
        </p:txBody>
      </p:sp>
      <p:sp>
        <p:nvSpPr>
          <p:cNvPr id="114721" name="Text Box 33"/>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7</a:t>
            </a:r>
          </a:p>
        </p:txBody>
      </p:sp>
      <p:graphicFrame>
        <p:nvGraphicFramePr>
          <p:cNvPr id="114802" name="Group 114"/>
          <p:cNvGraphicFramePr>
            <a:graphicFrameLocks noGrp="1"/>
          </p:cNvGraphicFramePr>
          <p:nvPr/>
        </p:nvGraphicFramePr>
        <p:xfrm>
          <a:off x="333375" y="5715000"/>
          <a:ext cx="5903913" cy="2403475"/>
        </p:xfrm>
        <a:graphic>
          <a:graphicData uri="http://schemas.openxmlformats.org/drawingml/2006/table">
            <a:tbl>
              <a:tblPr/>
              <a:tblGrid>
                <a:gridCol w="1539875">
                  <a:extLst>
                    <a:ext uri="{9D8B030D-6E8A-4147-A177-3AD203B41FA5}">
                      <a16:colId xmlns:a16="http://schemas.microsoft.com/office/drawing/2014/main" val="474234765"/>
                    </a:ext>
                  </a:extLst>
                </a:gridCol>
                <a:gridCol w="1268413">
                  <a:extLst>
                    <a:ext uri="{9D8B030D-6E8A-4147-A177-3AD203B41FA5}">
                      <a16:colId xmlns:a16="http://schemas.microsoft.com/office/drawing/2014/main" val="3660723734"/>
                    </a:ext>
                  </a:extLst>
                </a:gridCol>
                <a:gridCol w="3095625">
                  <a:extLst>
                    <a:ext uri="{9D8B030D-6E8A-4147-A177-3AD203B41FA5}">
                      <a16:colId xmlns:a16="http://schemas.microsoft.com/office/drawing/2014/main" val="4048017777"/>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再調達期間</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復旧費用・その他支払額</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56628622"/>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事業所建物</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30</a:t>
                      </a:r>
                      <a:r>
                        <a:rPr kumimoji="1" lang="ja-JP" altLang="en-US" sz="1200" b="0" i="0"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２０</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1947817"/>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機械・装置</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30</a:t>
                      </a:r>
                      <a:r>
                        <a:rPr kumimoji="1" lang="ja-JP" altLang="en-US" sz="1200" b="0" i="0"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１０</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4516769"/>
                  </a:ext>
                </a:extLst>
              </a:tr>
              <a:tr h="2765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工具・器具・備品</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90</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５</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9316204"/>
                  </a:ext>
                </a:extLst>
              </a:tr>
              <a:tr h="38425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小　計</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90</a:t>
                      </a:r>
                      <a:r>
                        <a:rPr kumimoji="1" lang="ja-JP" altLang="en-US" sz="1200" b="0" i="0"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３５</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5180583"/>
                  </a:ext>
                </a:extLst>
              </a:tr>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90</a:t>
                      </a:r>
                      <a:r>
                        <a:rPr kumimoji="1" lang="ja-JP" altLang="en-US" sz="1200" b="0" i="0" u="none" strike="noStrike" cap="none" normalizeH="0" baseline="0" smtClean="0">
                          <a:ln>
                            <a:noFill/>
                          </a:ln>
                          <a:solidFill>
                            <a:srgbClr val="FF0000"/>
                          </a:solidFill>
                          <a:effectLst/>
                          <a:latin typeface="ＭＳ Ｐ明朝" panose="02020600040205080304" pitchFamily="18" charset="-128"/>
                          <a:ea typeface="ＭＳ Ｐ明朝" panose="02020600040205080304" pitchFamily="18"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一日あたり </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５０</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万円</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９０</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日</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４５</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rPr>
                        <a:t>　</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810" marB="468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1749205"/>
                  </a:ext>
                </a:extLst>
              </a:tr>
              <a:tr h="3969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合計</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９０</a:t>
                      </a:r>
                      <a:r>
                        <a:rPr kumimoji="1" lang="ja-JP" altLang="en-US" sz="1200" b="1" i="0"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rPr>
                        <a:t>　</a:t>
                      </a:r>
                      <a:r>
                        <a:rPr kumimoji="1" lang="ja-JP" altLang="en-US" sz="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日</a:t>
                      </a:r>
                      <a:endParaRPr kumimoji="1" lang="ja-JP" altLang="en-US" sz="10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８０　</a:t>
                      </a:r>
                      <a:r>
                        <a:rPr kumimoji="1" lang="ja-JP" altLang="en-US" sz="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百万円</a:t>
                      </a:r>
                      <a:endParaRPr kumimoji="1" lang="ja-JP" altLang="en-US" sz="18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2266715"/>
                  </a:ext>
                </a:extLst>
              </a:tr>
            </a:tbl>
          </a:graphicData>
        </a:graphic>
      </p:graphicFrame>
      <p:sp>
        <p:nvSpPr>
          <p:cNvPr id="13380" name="AutoShape 71"/>
          <p:cNvSpPr>
            <a:spLocks noChangeArrowheads="1"/>
          </p:cNvSpPr>
          <p:nvPr/>
        </p:nvSpPr>
        <p:spPr bwMode="auto">
          <a:xfrm>
            <a:off x="549275" y="8964613"/>
            <a:ext cx="5761038" cy="490537"/>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1" name="Text Box 72"/>
          <p:cNvSpPr txBox="1">
            <a:spLocks noChangeArrowheads="1"/>
          </p:cNvSpPr>
          <p:nvPr/>
        </p:nvSpPr>
        <p:spPr bwMode="auto">
          <a:xfrm>
            <a:off x="862013" y="8926513"/>
            <a:ext cx="5448300" cy="549275"/>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rPr>
              <a:t>ここまでに確認したあなたの会社の被害状況を基に、</a:t>
            </a:r>
            <a:r>
              <a:rPr lang="ja-JP" altLang="en-US" b="0">
                <a:solidFill>
                  <a:srgbClr val="003300"/>
                </a:solidFill>
                <a:latin typeface="HG丸ｺﾞｼｯｸM-PRO" panose="020F0600000000000000" pitchFamily="50" charset="-128"/>
              </a:rPr>
              <a:t>「２</a:t>
            </a:r>
            <a:r>
              <a:rPr lang="en-US" altLang="ja-JP" b="0">
                <a:solidFill>
                  <a:srgbClr val="003300"/>
                </a:solidFill>
                <a:latin typeface="HG丸ｺﾞｼｯｸM-PRO" panose="020F0600000000000000" pitchFamily="50" charset="-128"/>
              </a:rPr>
              <a:t>.</a:t>
            </a:r>
            <a:r>
              <a:rPr lang="ja-JP" altLang="en-US" b="0">
                <a:solidFill>
                  <a:srgbClr val="003300"/>
                </a:solidFill>
                <a:latin typeface="HG丸ｺﾞｼｯｸM-PRO" panose="020F0600000000000000" pitchFamily="50" charset="-128"/>
              </a:rPr>
              <a:t>５　被害想定に基づくＢＣＰ対応策の検討」では、より詳細に重要業務に必要な経営資源が受ける被害の影響を分析し、目標とする時間内での復旧が難しい要因については、その対応策を検討します。</a:t>
            </a:r>
          </a:p>
        </p:txBody>
      </p:sp>
      <p:sp>
        <p:nvSpPr>
          <p:cNvPr id="13382" name="Line 73"/>
          <p:cNvSpPr>
            <a:spLocks noChangeShapeType="1"/>
          </p:cNvSpPr>
          <p:nvPr/>
        </p:nvSpPr>
        <p:spPr bwMode="auto">
          <a:xfrm>
            <a:off x="658813" y="9063038"/>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3383" name="Rectangle 80"/>
          <p:cNvSpPr>
            <a:spLocks noChangeArrowheads="1"/>
          </p:cNvSpPr>
          <p:nvPr/>
        </p:nvSpPr>
        <p:spPr bwMode="auto">
          <a:xfrm>
            <a:off x="1785938" y="6888163"/>
            <a:ext cx="10842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ea typeface="ＭＳ Ｐゴシック" panose="020B0600070205080204" pitchFamily="50" charset="-128"/>
              </a:rPr>
              <a:t>上記の最大値を記入</a:t>
            </a:r>
          </a:p>
        </p:txBody>
      </p:sp>
      <p:sp>
        <p:nvSpPr>
          <p:cNvPr id="13384" name="Text Box 81"/>
          <p:cNvSpPr txBox="1">
            <a:spLocks noChangeArrowheads="1"/>
          </p:cNvSpPr>
          <p:nvPr/>
        </p:nvSpPr>
        <p:spPr bwMode="auto">
          <a:xfrm>
            <a:off x="333375" y="4910138"/>
            <a:ext cx="59039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a:solidFill>
                  <a:srgbClr val="808080"/>
                </a:solidFill>
              </a:rPr>
              <a:t>過去の被災企業の経験等により、一般的に１か月分の売上高程度を確保することが望ましいと考えられています。（中小企業庁「中小企業ＢＣＰ策定運用指針」より）</a:t>
            </a:r>
          </a:p>
        </p:txBody>
      </p:sp>
      <p:sp>
        <p:nvSpPr>
          <p:cNvPr id="13385" name="Rectangle 94"/>
          <p:cNvSpPr>
            <a:spLocks noChangeArrowheads="1"/>
          </p:cNvSpPr>
          <p:nvPr/>
        </p:nvSpPr>
        <p:spPr bwMode="auto">
          <a:xfrm>
            <a:off x="1785938" y="7283450"/>
            <a:ext cx="10842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ea typeface="ＭＳ Ｐゴシック" panose="020B0600070205080204" pitchFamily="50" charset="-128"/>
              </a:rPr>
              <a:t>上記の最大値を記入</a:t>
            </a:r>
          </a:p>
        </p:txBody>
      </p:sp>
      <p:sp>
        <p:nvSpPr>
          <p:cNvPr id="13386" name="Rectangle 96"/>
          <p:cNvSpPr>
            <a:spLocks noChangeArrowheads="1"/>
          </p:cNvSpPr>
          <p:nvPr/>
        </p:nvSpPr>
        <p:spPr bwMode="auto">
          <a:xfrm>
            <a:off x="1785938" y="7678738"/>
            <a:ext cx="10842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ea typeface="ＭＳ Ｐゴシック" panose="020B0600070205080204" pitchFamily="50" charset="-128"/>
              </a:rPr>
              <a:t>上記の最大値を記入</a:t>
            </a:r>
          </a:p>
        </p:txBody>
      </p:sp>
      <p:sp>
        <p:nvSpPr>
          <p:cNvPr id="13387"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8"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89"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3390" name="Text Box 111"/>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3391" name="Text Box 112"/>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3392" name="Text Box 113"/>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
        <p:nvSpPr>
          <p:cNvPr id="13393" name="AutoShape 116"/>
          <p:cNvSpPr>
            <a:spLocks noChangeArrowheads="1"/>
          </p:cNvSpPr>
          <p:nvPr/>
        </p:nvSpPr>
        <p:spPr bwMode="auto">
          <a:xfrm>
            <a:off x="5195888" y="2368550"/>
            <a:ext cx="1584325" cy="504825"/>
          </a:xfrm>
          <a:prstGeom prst="wedgeRectCallout">
            <a:avLst>
              <a:gd name="adj1" fmla="val -34870"/>
              <a:gd name="adj2" fmla="val 100315"/>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latin typeface="HG丸ｺﾞｼｯｸM-PRO" panose="020F0600000000000000" pitchFamily="50" charset="-128"/>
              </a:rPr>
              <a:t>応急対策や当面の運転資金として、売上高１か月分を確保しましょう。（</a:t>
            </a:r>
            <a:r>
              <a:rPr lang="en-US" altLang="ja-JP" sz="900" b="0">
                <a:solidFill>
                  <a:srgbClr val="003300"/>
                </a:solidFill>
                <a:latin typeface="HG丸ｺﾞｼｯｸM-PRO" panose="020F0600000000000000" pitchFamily="50" charset="-128"/>
              </a:rPr>
              <a:t>※</a:t>
            </a:r>
            <a:r>
              <a:rPr lang="ja-JP" altLang="en-US" sz="900" b="0">
                <a:solidFill>
                  <a:srgbClr val="003300"/>
                </a:solidFill>
                <a:latin typeface="HG丸ｺﾞｼｯｸM-PRO" panose="020F0600000000000000" pitchFamily="50" charset="-128"/>
              </a:rPr>
              <a:t>）</a:t>
            </a:r>
          </a:p>
        </p:txBody>
      </p:sp>
      <p:sp>
        <p:nvSpPr>
          <p:cNvPr id="13394" name="AutoShape 117"/>
          <p:cNvSpPr>
            <a:spLocks noChangeArrowheads="1"/>
          </p:cNvSpPr>
          <p:nvPr/>
        </p:nvSpPr>
        <p:spPr bwMode="auto">
          <a:xfrm>
            <a:off x="3289300" y="6783388"/>
            <a:ext cx="2160588" cy="371475"/>
          </a:xfrm>
          <a:prstGeom prst="wedgeRectCallout">
            <a:avLst>
              <a:gd name="adj1" fmla="val 33102"/>
              <a:gd name="adj2" fmla="val 11880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latin typeface="HG丸ｺﾞｼｯｸM-PRO" panose="020F0600000000000000" pitchFamily="50" charset="-128"/>
              </a:rPr>
              <a:t>「復旧期間の最大値」を用いて、</a:t>
            </a:r>
          </a:p>
          <a:p>
            <a:pPr eaLnBrk="1" hangingPunct="1"/>
            <a:r>
              <a:rPr lang="ja-JP" altLang="en-US" sz="900" b="0">
                <a:solidFill>
                  <a:srgbClr val="003300"/>
                </a:solidFill>
                <a:latin typeface="HG丸ｺﾞｼｯｸM-PRO" panose="020F0600000000000000" pitchFamily="50" charset="-128"/>
              </a:rPr>
              <a:t>その期間に必要な支払額を概算します。</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339" name="Oval 3"/>
          <p:cNvSpPr>
            <a:spLocks noChangeArrowheads="1"/>
          </p:cNvSpPr>
          <p:nvPr/>
        </p:nvSpPr>
        <p:spPr bwMode="auto">
          <a:xfrm>
            <a:off x="260350" y="2393950"/>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340" name="Text Box 4"/>
          <p:cNvSpPr txBox="1">
            <a:spLocks noChangeArrowheads="1"/>
          </p:cNvSpPr>
          <p:nvPr/>
        </p:nvSpPr>
        <p:spPr bwMode="auto">
          <a:xfrm>
            <a:off x="260350" y="2374900"/>
            <a:ext cx="2455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Ｐゴシック" panose="020B0600070205080204" pitchFamily="50" charset="-128"/>
              </a:rPr>
              <a:t>STEP1</a:t>
            </a:r>
            <a:r>
              <a:rPr lang="ja-JP" altLang="en-US" sz="1200" b="0">
                <a:ea typeface="ＭＳ Ｐゴシック" panose="020B0600070205080204" pitchFamily="50" charset="-128"/>
              </a:rPr>
              <a:t>　：　重要な経営資源の抽出</a:t>
            </a:r>
          </a:p>
        </p:txBody>
      </p:sp>
      <p:sp>
        <p:nvSpPr>
          <p:cNvPr id="115717" name="Text Box 5"/>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8</a:t>
            </a:r>
          </a:p>
        </p:txBody>
      </p:sp>
      <p:graphicFrame>
        <p:nvGraphicFramePr>
          <p:cNvPr id="116001" name="Group 289"/>
          <p:cNvGraphicFramePr>
            <a:graphicFrameLocks noGrp="1"/>
          </p:cNvGraphicFramePr>
          <p:nvPr/>
        </p:nvGraphicFramePr>
        <p:xfrm>
          <a:off x="765175" y="2720975"/>
          <a:ext cx="5184775" cy="6962775"/>
        </p:xfrm>
        <a:graphic>
          <a:graphicData uri="http://schemas.openxmlformats.org/drawingml/2006/table">
            <a:tbl>
              <a:tblPr/>
              <a:tblGrid>
                <a:gridCol w="431800">
                  <a:extLst>
                    <a:ext uri="{9D8B030D-6E8A-4147-A177-3AD203B41FA5}">
                      <a16:colId xmlns:a16="http://schemas.microsoft.com/office/drawing/2014/main" val="2699244286"/>
                    </a:ext>
                  </a:extLst>
                </a:gridCol>
                <a:gridCol w="2205038">
                  <a:extLst>
                    <a:ext uri="{9D8B030D-6E8A-4147-A177-3AD203B41FA5}">
                      <a16:colId xmlns:a16="http://schemas.microsoft.com/office/drawing/2014/main" val="4276613549"/>
                    </a:ext>
                  </a:extLst>
                </a:gridCol>
                <a:gridCol w="2547937">
                  <a:extLst>
                    <a:ext uri="{9D8B030D-6E8A-4147-A177-3AD203B41FA5}">
                      <a16:colId xmlns:a16="http://schemas.microsoft.com/office/drawing/2014/main" val="1340325771"/>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82109375"/>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何人必要ですか？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・歯車製造部門３名</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107917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・ギヤーボックス製造部門５名</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0309989"/>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・設備の点検、調整に△△氏</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90485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5897344"/>
                  </a:ext>
                </a:extLst>
              </a:tr>
              <a:tr h="217028">
                <a:tc rowSpan="18">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モノ</a:t>
                      </a:r>
                    </a:p>
                  </a:txBody>
                  <a:tcPr marL="90000" marR="90000" marT="46793" marB="4679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どの施設が必要ですか？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・本社工場</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434739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617567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6675770"/>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2361786"/>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設備</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どの設備・装置が必要ですか？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どの金型・治工具が必要ですか？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・生産設備全般</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6188809"/>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・金型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5685676"/>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・治具</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130839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3394991"/>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原材料・サプライヤ</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どの原材料・部品が必要ですか？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・原材料</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2402130"/>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4355806"/>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8028586"/>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5421864"/>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原材料・出荷に係わる物流は？</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・○○運輸</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8856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4225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266028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必要なインフラは？</a:t>
                      </a:r>
                      <a:endPar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・電気</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6566866"/>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・都市ガス（熱処理工程）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858937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・通信（電話・通信回線）</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9836793"/>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システム・データ</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必要なデータは何が必要ですか？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・受発注関連データ</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572310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・図面データ</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55479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9329616"/>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1239542"/>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運転資金にどれぐらいの額が必要ですか？</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・平時の運転資金２５百万円</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月</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6042460"/>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200548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24632"/>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その他</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smtClean="0">
                        <a:ln>
                          <a:noFill/>
                        </a:ln>
                        <a:solidFill>
                          <a:srgbClr val="FF0000"/>
                        </a:solidFill>
                        <a:effectLst/>
                        <a:latin typeface="HG丸ｺﾞｼｯｸM-PRO" panose="020F0600000000000000" pitchFamily="50" charset="-128"/>
                        <a:ea typeface="HG丸ｺﾞｼｯｸM-PRO" panose="020F0600000000000000"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213945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smtClean="0">
                        <a:ln>
                          <a:noFill/>
                        </a:ln>
                        <a:solidFill>
                          <a:srgbClr val="FF0000"/>
                        </a:solidFill>
                        <a:effectLst/>
                        <a:latin typeface="HG丸ｺﾞｼｯｸM-PRO" panose="020F0600000000000000" pitchFamily="50" charset="-128"/>
                        <a:ea typeface="HG丸ｺﾞｼｯｸM-PRO" panose="020F0600000000000000" pitchFamily="50" charset="-128"/>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6114773"/>
                  </a:ext>
                </a:extLst>
              </a:tr>
            </a:tbl>
          </a:graphicData>
        </a:graphic>
      </p:graphicFrame>
      <p:sp>
        <p:nvSpPr>
          <p:cNvPr id="14423" name="AutoShape 97"/>
          <p:cNvSpPr>
            <a:spLocks/>
          </p:cNvSpPr>
          <p:nvPr/>
        </p:nvSpPr>
        <p:spPr bwMode="auto">
          <a:xfrm>
            <a:off x="6021388" y="2936875"/>
            <a:ext cx="215900" cy="6643688"/>
          </a:xfrm>
          <a:prstGeom prst="rightBrace">
            <a:avLst>
              <a:gd name="adj1" fmla="val 22082"/>
              <a:gd name="adj2" fmla="val 50000"/>
            </a:avLst>
          </a:prstGeom>
          <a:solidFill>
            <a:schemeClr val="bg1"/>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S創英角ｺﾞｼｯｸUB" panose="020B0900000000000000" pitchFamily="50" charset="-128"/>
              </a:rPr>
              <a:t>２．５　</a:t>
            </a:r>
            <a:r>
              <a:rPr lang="ja-JP" altLang="en-US" sz="1400" b="0">
                <a:ea typeface="HGS創英角ｺﾞｼｯｸUB" panose="020B0900000000000000" pitchFamily="50" charset="-128"/>
              </a:rPr>
              <a:t>被害想定に基づくＢＣＰ対応策の検討</a:t>
            </a:r>
            <a:endParaRPr lang="ja-JP" altLang="en-US" sz="1400" b="0">
              <a:latin typeface="HG創英角ｺﾞｼｯｸUB" panose="020B0909000000000000" pitchFamily="49" charset="-128"/>
              <a:ea typeface="HGS創英角ｺﾞｼｯｸUB" panose="020B0900000000000000" pitchFamily="50" charset="-128"/>
            </a:endParaRPr>
          </a:p>
        </p:txBody>
      </p:sp>
      <p:sp>
        <p:nvSpPr>
          <p:cNvPr id="14425" name="AutoShape 118"/>
          <p:cNvSpPr>
            <a:spLocks noChangeArrowheads="1"/>
          </p:cNvSpPr>
          <p:nvPr/>
        </p:nvSpPr>
        <p:spPr bwMode="auto">
          <a:xfrm>
            <a:off x="4652963" y="3657600"/>
            <a:ext cx="1728787" cy="936625"/>
          </a:xfrm>
          <a:prstGeom prst="wedgeRectCallout">
            <a:avLst>
              <a:gd name="adj1" fmla="val -1606"/>
              <a:gd name="adj2" fmla="val -13745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重要業務を行う上で不可欠な経営資源を、もれなく抽出してください。</a:t>
            </a:r>
          </a:p>
          <a:p>
            <a:pPr eaLnBrk="1" hangingPunct="1"/>
            <a:r>
              <a:rPr lang="ja-JP" altLang="en-US" sz="900" b="0">
                <a:solidFill>
                  <a:srgbClr val="003300"/>
                </a:solidFill>
              </a:rPr>
              <a:t>重要業務の工程をイメージして、必要な経営資源について考えてください。</a:t>
            </a:r>
          </a:p>
        </p:txBody>
      </p:sp>
      <p:sp>
        <p:nvSpPr>
          <p:cNvPr id="14426"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「２</a:t>
            </a:r>
            <a:r>
              <a:rPr lang="en-US" altLang="ja-JP" b="0">
                <a:solidFill>
                  <a:srgbClr val="808080"/>
                </a:solidFill>
                <a:latin typeface="HG丸ｺﾞｼｯｸM-PRO" panose="020F0600000000000000" pitchFamily="50" charset="-128"/>
              </a:rPr>
              <a:t>.</a:t>
            </a:r>
            <a:r>
              <a:rPr lang="ja-JP" altLang="en-US" b="0">
                <a:solidFill>
                  <a:srgbClr val="808080"/>
                </a:solidFill>
                <a:latin typeface="HG丸ｺﾞｼｯｸM-PRO" panose="020F0600000000000000" pitchFamily="50" charset="-128"/>
              </a:rPr>
              <a:t>２　重要業務の決定</a:t>
            </a:r>
            <a:r>
              <a:rPr lang="en-US" altLang="ja-JP" b="0">
                <a:solidFill>
                  <a:srgbClr val="808080"/>
                </a:solidFill>
                <a:latin typeface="HG丸ｺﾞｼｯｸM-PRO" panose="020F0600000000000000" pitchFamily="50" charset="-128"/>
              </a:rPr>
              <a:t>｣</a:t>
            </a:r>
            <a:r>
              <a:rPr lang="ja-JP" altLang="en-US" b="0">
                <a:solidFill>
                  <a:srgbClr val="808080"/>
                </a:solidFill>
                <a:latin typeface="HG丸ｺﾞｼｯｸM-PRO" panose="020F0600000000000000" pitchFamily="50" charset="-128"/>
              </a:rPr>
              <a:t>で決めた、あなたの会社の重要業務を対象に、</a:t>
            </a:r>
            <a:r>
              <a:rPr lang="en-US" altLang="ja-JP" b="0">
                <a:solidFill>
                  <a:srgbClr val="808080"/>
                </a:solidFill>
                <a:latin typeface="HG丸ｺﾞｼｯｸM-PRO" panose="020F0600000000000000" pitchFamily="50" charset="-128"/>
              </a:rPr>
              <a:t>STEP</a:t>
            </a:r>
            <a:r>
              <a:rPr lang="ja-JP" altLang="en-US" b="0">
                <a:solidFill>
                  <a:srgbClr val="808080"/>
                </a:solidFill>
                <a:latin typeface="HG丸ｺﾞｼｯｸM-PRO" panose="020F0600000000000000" pitchFamily="50" charset="-128"/>
              </a:rPr>
              <a:t>１では、どのような経営資源が必要なのかを整理し、</a:t>
            </a:r>
            <a:r>
              <a:rPr lang="en-US" altLang="ja-JP" b="0">
                <a:solidFill>
                  <a:srgbClr val="808080"/>
                </a:solidFill>
                <a:latin typeface="HG丸ｺﾞｼｯｸM-PRO" panose="020F0600000000000000" pitchFamily="50" charset="-128"/>
              </a:rPr>
              <a:t>STEP</a:t>
            </a:r>
            <a:r>
              <a:rPr lang="ja-JP" altLang="en-US" b="0">
                <a:solidFill>
                  <a:srgbClr val="808080"/>
                </a:solidFill>
                <a:latin typeface="HG丸ｺﾞｼｯｸM-PRO" panose="020F0600000000000000" pitchFamily="50" charset="-128"/>
              </a:rPr>
              <a:t>２では、大規模地震が発生すると、どのような状況（被害）になり、復旧目標までに事業を復旧させる</a:t>
            </a:r>
            <a:r>
              <a:rPr lang="ja-JP" altLang="en-US" b="0">
                <a:solidFill>
                  <a:srgbClr val="808080"/>
                </a:solidFill>
              </a:rPr>
              <a:t>には、どのような対応策を行う必要があるのかを検討します。</a:t>
            </a:r>
          </a:p>
        </p:txBody>
      </p:sp>
      <p:sp>
        <p:nvSpPr>
          <p:cNvPr id="14427" name="AutoShape 122"/>
          <p:cNvSpPr>
            <a:spLocks noChangeArrowheads="1"/>
          </p:cNvSpPr>
          <p:nvPr/>
        </p:nvSpPr>
        <p:spPr bwMode="auto">
          <a:xfrm>
            <a:off x="2133600" y="3513138"/>
            <a:ext cx="1150938" cy="503237"/>
          </a:xfrm>
          <a:prstGeom prst="wedgeRectCallout">
            <a:avLst>
              <a:gd name="adj1" fmla="val -67931"/>
              <a:gd name="adj2" fmla="val 4716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着眼する経営資源の種類を示しています。</a:t>
            </a:r>
          </a:p>
        </p:txBody>
      </p:sp>
      <p:sp>
        <p:nvSpPr>
          <p:cNvPr id="14428"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29" name="Text Box 124"/>
          <p:cNvSpPr txBox="1">
            <a:spLocks noChangeArrowheads="1"/>
          </p:cNvSpPr>
          <p:nvPr/>
        </p:nvSpPr>
        <p:spPr bwMode="auto">
          <a:xfrm>
            <a:off x="2079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HG丸ｺﾞｼｯｸM-PRO" panose="020F0600000000000000" pitchFamily="50" charset="-128"/>
              </a:rPr>
              <a:t>STEP1</a:t>
            </a:r>
          </a:p>
        </p:txBody>
      </p:sp>
      <p:sp>
        <p:nvSpPr>
          <p:cNvPr id="14430"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rgbClr val="003300"/>
                </a:solidFill>
              </a:rPr>
              <a:t>重要な経営資源の抽出</a:t>
            </a:r>
          </a:p>
        </p:txBody>
      </p:sp>
      <p:sp>
        <p:nvSpPr>
          <p:cNvPr id="14431"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32" name="Text Box 127"/>
          <p:cNvSpPr txBox="1">
            <a:spLocks noChangeArrowheads="1"/>
          </p:cNvSpPr>
          <p:nvPr/>
        </p:nvSpPr>
        <p:spPr bwMode="auto">
          <a:xfrm>
            <a:off x="17954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HG丸ｺﾞｼｯｸM-PRO" panose="020F0600000000000000" pitchFamily="50" charset="-128"/>
              </a:rPr>
              <a:t>STEP2</a:t>
            </a:r>
          </a:p>
        </p:txBody>
      </p:sp>
      <p:sp>
        <p:nvSpPr>
          <p:cNvPr id="14433"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rgbClr val="003300"/>
                </a:solidFill>
              </a:rPr>
              <a:t>抽出した経営資源の評価</a:t>
            </a:r>
          </a:p>
        </p:txBody>
      </p:sp>
      <p:sp>
        <p:nvSpPr>
          <p:cNvPr id="14434"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35" name="Text Box 130"/>
          <p:cNvSpPr txBox="1">
            <a:spLocks noChangeArrowheads="1"/>
          </p:cNvSpPr>
          <p:nvPr/>
        </p:nvSpPr>
        <p:spPr bwMode="auto">
          <a:xfrm>
            <a:off x="3446463"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HG丸ｺﾞｼｯｸM-PRO" panose="020F0600000000000000" pitchFamily="50" charset="-128"/>
              </a:rPr>
              <a:t>STEP3</a:t>
            </a:r>
          </a:p>
        </p:txBody>
      </p:sp>
      <p:sp>
        <p:nvSpPr>
          <p:cNvPr id="14436"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rgbClr val="003300"/>
                </a:solidFill>
              </a:rPr>
              <a:t>ＢＣＰ対応策の実施時期の決定</a:t>
            </a:r>
          </a:p>
        </p:txBody>
      </p:sp>
      <p:sp>
        <p:nvSpPr>
          <p:cNvPr id="14437"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38" name="Text Box 133"/>
          <p:cNvSpPr txBox="1">
            <a:spLocks noChangeArrowheads="1"/>
          </p:cNvSpPr>
          <p:nvPr/>
        </p:nvSpPr>
        <p:spPr bwMode="auto">
          <a:xfrm>
            <a:off x="5248275" y="1130300"/>
            <a:ext cx="593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HG丸ｺﾞｼｯｸM-PRO" panose="020F0600000000000000" pitchFamily="50" charset="-128"/>
              </a:rPr>
              <a:t>STEP4</a:t>
            </a:r>
          </a:p>
        </p:txBody>
      </p:sp>
      <p:sp>
        <p:nvSpPr>
          <p:cNvPr id="14439"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a:solidFill>
                  <a:srgbClr val="003300"/>
                </a:solidFill>
              </a:rPr>
              <a:t>長期的なＢＣＰ対応策の実施 計画立案</a:t>
            </a:r>
          </a:p>
        </p:txBody>
      </p:sp>
      <p:sp>
        <p:nvSpPr>
          <p:cNvPr id="14440"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41"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42"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4443"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44"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45"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4446" name="Text Box 154"/>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4447" name="Text Box 155"/>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4448" name="Text Box 156"/>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
        <p:nvSpPr>
          <p:cNvPr id="14449" name="AutoShape 162"/>
          <p:cNvSpPr>
            <a:spLocks noChangeArrowheads="1"/>
          </p:cNvSpPr>
          <p:nvPr/>
        </p:nvSpPr>
        <p:spPr bwMode="auto">
          <a:xfrm>
            <a:off x="6116638" y="6121400"/>
            <a:ext cx="292100" cy="287338"/>
          </a:xfrm>
          <a:prstGeom prst="rightArrow">
            <a:avLst>
              <a:gd name="adj1" fmla="val 50000"/>
              <a:gd name="adj2" fmla="val 25414"/>
            </a:avLst>
          </a:prstGeom>
          <a:solidFill>
            <a:schemeClr val="bg2"/>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16003" name="Group 291"/>
          <p:cNvGraphicFramePr>
            <a:graphicFrameLocks noGrp="1"/>
          </p:cNvGraphicFramePr>
          <p:nvPr/>
        </p:nvGraphicFramePr>
        <p:xfrm>
          <a:off x="260350" y="2720975"/>
          <a:ext cx="431800" cy="6864350"/>
        </p:xfrm>
        <a:graphic>
          <a:graphicData uri="http://schemas.openxmlformats.org/drawingml/2006/table">
            <a:tbl>
              <a:tblPr/>
              <a:tblGrid>
                <a:gridCol w="431800">
                  <a:extLst>
                    <a:ext uri="{9D8B030D-6E8A-4147-A177-3AD203B41FA5}">
                      <a16:colId xmlns:a16="http://schemas.microsoft.com/office/drawing/2014/main" val="3468295268"/>
                    </a:ext>
                  </a:extLst>
                </a:gridCol>
              </a:tblGrid>
              <a:tr h="686435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100000"/>
                        </a:lnSpc>
                        <a:spcBef>
                          <a:spcPct val="20000"/>
                        </a:spcBef>
                        <a:spcAft>
                          <a:spcPct val="0"/>
                        </a:spcAft>
                        <a:buClrTx/>
                        <a:buSzTx/>
                        <a:buFontTx/>
                        <a:buNone/>
                        <a:tabLst/>
                      </a:pPr>
                      <a:r>
                        <a:rPr kumimoji="1" lang="ja-JP" altLang="en-US" sz="14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歯車・ギヤーボックスの製造</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4095862"/>
                  </a:ext>
                </a:extLst>
              </a:tr>
            </a:tbl>
          </a:graphicData>
        </a:graphic>
      </p:graphicFrame>
      <p:sp>
        <p:nvSpPr>
          <p:cNvPr id="14456" name="Text Box 272"/>
          <p:cNvSpPr txBox="1">
            <a:spLocks noChangeArrowheads="1"/>
          </p:cNvSpPr>
          <p:nvPr/>
        </p:nvSpPr>
        <p:spPr bwMode="auto">
          <a:xfrm>
            <a:off x="298450" y="7569200"/>
            <a:ext cx="363538" cy="192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t>には右表の経営資源が必要</a:t>
            </a:r>
          </a:p>
        </p:txBody>
      </p:sp>
      <p:sp>
        <p:nvSpPr>
          <p:cNvPr id="14457" name="Text Box 274"/>
          <p:cNvSpPr txBox="1">
            <a:spLocks noChangeArrowheads="1"/>
          </p:cNvSpPr>
          <p:nvPr/>
        </p:nvSpPr>
        <p:spPr bwMode="auto">
          <a:xfrm>
            <a:off x="298450" y="2786063"/>
            <a:ext cx="363538"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t>重要業務である</a:t>
            </a:r>
          </a:p>
        </p:txBody>
      </p:sp>
      <p:sp>
        <p:nvSpPr>
          <p:cNvPr id="14458" name="AutoShape 119"/>
          <p:cNvSpPr>
            <a:spLocks noChangeArrowheads="1"/>
          </p:cNvSpPr>
          <p:nvPr/>
        </p:nvSpPr>
        <p:spPr bwMode="auto">
          <a:xfrm>
            <a:off x="188913" y="4160838"/>
            <a:ext cx="936625" cy="647700"/>
          </a:xfrm>
          <a:prstGeom prst="wedgeRectCallout">
            <a:avLst>
              <a:gd name="adj1" fmla="val -19829"/>
              <a:gd name="adj2" fmla="val 8970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chemeClr val="hlink"/>
                </a:solidFill>
              </a:rPr>
              <a:t>２</a:t>
            </a:r>
            <a:r>
              <a:rPr lang="en-US" altLang="ja-JP" sz="900" b="0">
                <a:solidFill>
                  <a:schemeClr val="hlink"/>
                </a:solidFill>
              </a:rPr>
              <a:t>.</a:t>
            </a:r>
            <a:r>
              <a:rPr lang="ja-JP" altLang="en-US" sz="900" b="0">
                <a:solidFill>
                  <a:schemeClr val="hlink"/>
                </a:solidFill>
              </a:rPr>
              <a:t>２で決定した重要業務</a:t>
            </a:r>
            <a:r>
              <a:rPr lang="ja-JP" altLang="en-US" sz="900" b="0">
                <a:solidFill>
                  <a:srgbClr val="003300"/>
                </a:solidFill>
              </a:rPr>
              <a:t>を記入してください。</a:t>
            </a:r>
          </a:p>
        </p:txBody>
      </p:sp>
      <p:sp>
        <p:nvSpPr>
          <p:cNvPr id="14459" name="Text Box 278"/>
          <p:cNvSpPr txBox="1">
            <a:spLocks noChangeArrowheads="1"/>
          </p:cNvSpPr>
          <p:nvPr/>
        </p:nvSpPr>
        <p:spPr bwMode="auto">
          <a:xfrm>
            <a:off x="6381750" y="4679950"/>
            <a:ext cx="393700" cy="293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t>ＳＴＥＰ２の各種経営資源の設問へ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363"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364" name="AutoShape 6"/>
          <p:cNvSpPr>
            <a:spLocks noChangeArrowheads="1"/>
          </p:cNvSpPr>
          <p:nvPr/>
        </p:nvSpPr>
        <p:spPr bwMode="auto">
          <a:xfrm>
            <a:off x="260350" y="131603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93558" name="Group 374"/>
          <p:cNvGraphicFramePr>
            <a:graphicFrameLocks noGrp="1"/>
          </p:cNvGraphicFramePr>
          <p:nvPr/>
        </p:nvGraphicFramePr>
        <p:xfrm>
          <a:off x="4437063" y="1390650"/>
          <a:ext cx="2087562" cy="2578100"/>
        </p:xfrm>
        <a:graphic>
          <a:graphicData uri="http://schemas.openxmlformats.org/drawingml/2006/table">
            <a:tbl>
              <a:tblPr/>
              <a:tblGrid>
                <a:gridCol w="2087562">
                  <a:extLst>
                    <a:ext uri="{9D8B030D-6E8A-4147-A177-3AD203B41FA5}">
                      <a16:colId xmlns:a16="http://schemas.microsoft.com/office/drawing/2014/main" val="1254177807"/>
                    </a:ext>
                  </a:extLst>
                </a:gridCol>
              </a:tblGrid>
              <a:tr h="2742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08259368"/>
                  </a:ext>
                </a:extLst>
              </a:tr>
              <a:tr h="2303861">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安否確認手段、ルールを決定し、従業員携帯カードに取りまとめ、全従業員に周知する。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携帯電話メールアドレスを用いたメーリングリストを作成し、連絡・指示手段を整備する。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身の回りの什器類の固定対策を実施する。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交通機関マヒ時の出社可能性を考慮に入れ、ＢＣＰ対応要員を決定する。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関連取引先など応援要請先を検討する。</a:t>
                      </a: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6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09696157"/>
                  </a:ext>
                </a:extLst>
              </a:tr>
            </a:tbl>
          </a:graphicData>
        </a:graphic>
      </p:graphicFrame>
      <p:sp>
        <p:nvSpPr>
          <p:cNvPr id="15373" name="Text Box 19"/>
          <p:cNvSpPr txBox="1">
            <a:spLocks noChangeArrowheads="1"/>
          </p:cNvSpPr>
          <p:nvPr/>
        </p:nvSpPr>
        <p:spPr bwMode="auto">
          <a:xfrm>
            <a:off x="161925" y="196850"/>
            <a:ext cx="403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Ｐゴシック" panose="020B0600070205080204" pitchFamily="50" charset="-128"/>
              </a:rPr>
              <a:t>STEP2</a:t>
            </a:r>
            <a:r>
              <a:rPr lang="ja-JP" altLang="en-US" sz="1200" b="0">
                <a:ea typeface="ＭＳ Ｐゴシック" panose="020B0600070205080204" pitchFamily="50" charset="-128"/>
              </a:rPr>
              <a:t>　：　抽出した経営資源の評価（１／３）</a:t>
            </a:r>
          </a:p>
        </p:txBody>
      </p:sp>
      <p:graphicFrame>
        <p:nvGraphicFramePr>
          <p:cNvPr id="93570" name="Group 386"/>
          <p:cNvGraphicFramePr>
            <a:graphicFrameLocks noGrp="1"/>
          </p:cNvGraphicFramePr>
          <p:nvPr/>
        </p:nvGraphicFramePr>
        <p:xfrm>
          <a:off x="404813" y="1384300"/>
          <a:ext cx="3887787" cy="1662113"/>
        </p:xfrm>
        <a:graphic>
          <a:graphicData uri="http://schemas.openxmlformats.org/drawingml/2006/table">
            <a:tbl>
              <a:tblPr/>
              <a:tblGrid>
                <a:gridCol w="2879725">
                  <a:extLst>
                    <a:ext uri="{9D8B030D-6E8A-4147-A177-3AD203B41FA5}">
                      <a16:colId xmlns:a16="http://schemas.microsoft.com/office/drawing/2014/main" val="1503593930"/>
                    </a:ext>
                  </a:extLst>
                </a:gridCol>
                <a:gridCol w="504825">
                  <a:extLst>
                    <a:ext uri="{9D8B030D-6E8A-4147-A177-3AD203B41FA5}">
                      <a16:colId xmlns:a16="http://schemas.microsoft.com/office/drawing/2014/main" val="1351486303"/>
                    </a:ext>
                  </a:extLst>
                </a:gridCol>
                <a:gridCol w="503237">
                  <a:extLst>
                    <a:ext uri="{9D8B030D-6E8A-4147-A177-3AD203B41FA5}">
                      <a16:colId xmlns:a16="http://schemas.microsoft.com/office/drawing/2014/main" val="1740085665"/>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ヒト</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50432840"/>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安否確認はできますか？ （電話が使えない場合）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1945979"/>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出社・待機の指示はできますか？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9779064"/>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従業員の身の回りの安全は確保できていますか？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119190"/>
                  </a:ext>
                </a:extLst>
              </a:tr>
              <a:tr h="3984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就業時間外に発災した場合、会社に出社する要員を決めていますか？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5746019"/>
                  </a:ext>
                </a:extLst>
              </a:tr>
              <a:tr h="24604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応援要請は可能ですか？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6441507"/>
                  </a:ext>
                </a:extLst>
              </a:tr>
            </a:tbl>
          </a:graphicData>
        </a:graphic>
      </p:graphicFrame>
      <p:sp>
        <p:nvSpPr>
          <p:cNvPr id="93315" name="Text Box 131"/>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9</a:t>
            </a:r>
          </a:p>
        </p:txBody>
      </p:sp>
      <p:sp>
        <p:nvSpPr>
          <p:cNvPr id="15405" name="AutoShape 132"/>
          <p:cNvSpPr>
            <a:spLocks noChangeArrowheads="1"/>
          </p:cNvSpPr>
          <p:nvPr/>
        </p:nvSpPr>
        <p:spPr bwMode="auto">
          <a:xfrm>
            <a:off x="260350" y="4089400"/>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93450" name="Group 266"/>
          <p:cNvGraphicFramePr>
            <a:graphicFrameLocks noGrp="1"/>
          </p:cNvGraphicFramePr>
          <p:nvPr/>
        </p:nvGraphicFramePr>
        <p:xfrm>
          <a:off x="4437063" y="4187825"/>
          <a:ext cx="2087562" cy="2495550"/>
        </p:xfrm>
        <a:graphic>
          <a:graphicData uri="http://schemas.openxmlformats.org/drawingml/2006/table">
            <a:tbl>
              <a:tblPr/>
              <a:tblGrid>
                <a:gridCol w="2087562">
                  <a:extLst>
                    <a:ext uri="{9D8B030D-6E8A-4147-A177-3AD203B41FA5}">
                      <a16:colId xmlns:a16="http://schemas.microsoft.com/office/drawing/2014/main" val="253313611"/>
                    </a:ext>
                  </a:extLst>
                </a:gridCol>
              </a:tblGrid>
              <a:tr h="2743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1222414"/>
                  </a:ext>
                </a:extLst>
              </a:tr>
              <a:tr h="2221195">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建設業者に建物の耐震性について確認する。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必要に応じて耐震診断／耐震補強対策を検討する。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災害時の対応拠点について検討する。</a:t>
                      </a:r>
                    </a:p>
                    <a:p>
                      <a:pPr marL="85725" marR="0" lvl="0" indent="-85725" algn="l" defTabSz="914400" rtl="0" eaLnBrk="1" fontAlgn="base" latinLnBrk="0" hangingPunct="1">
                        <a:lnSpc>
                          <a:spcPct val="100000"/>
                        </a:lnSpc>
                        <a:spcBef>
                          <a:spcPct val="20000"/>
                        </a:spcBef>
                        <a:spcAft>
                          <a:spcPct val="0"/>
                        </a:spcAft>
                        <a:buClrTx/>
                        <a:buSzTx/>
                        <a:buFontTx/>
                        <a:buChar char="•"/>
                        <a:tabLst/>
                      </a:pPr>
                      <a:endPar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88248348"/>
                  </a:ext>
                </a:extLst>
              </a:tr>
            </a:tbl>
          </a:graphicData>
        </a:graphic>
      </p:graphicFrame>
      <p:graphicFrame>
        <p:nvGraphicFramePr>
          <p:cNvPr id="93516" name="Group 332"/>
          <p:cNvGraphicFramePr>
            <a:graphicFrameLocks noGrp="1"/>
          </p:cNvGraphicFramePr>
          <p:nvPr/>
        </p:nvGraphicFramePr>
        <p:xfrm>
          <a:off x="404813" y="4181475"/>
          <a:ext cx="3887787" cy="1416050"/>
        </p:xfrm>
        <a:graphic>
          <a:graphicData uri="http://schemas.openxmlformats.org/drawingml/2006/table">
            <a:tbl>
              <a:tblPr/>
              <a:tblGrid>
                <a:gridCol w="2879725">
                  <a:extLst>
                    <a:ext uri="{9D8B030D-6E8A-4147-A177-3AD203B41FA5}">
                      <a16:colId xmlns:a16="http://schemas.microsoft.com/office/drawing/2014/main" val="3895423053"/>
                    </a:ext>
                  </a:extLst>
                </a:gridCol>
                <a:gridCol w="504825">
                  <a:extLst>
                    <a:ext uri="{9D8B030D-6E8A-4147-A177-3AD203B41FA5}">
                      <a16:colId xmlns:a16="http://schemas.microsoft.com/office/drawing/2014/main" val="4183016520"/>
                    </a:ext>
                  </a:extLst>
                </a:gridCol>
                <a:gridCol w="503237">
                  <a:extLst>
                    <a:ext uri="{9D8B030D-6E8A-4147-A177-3AD203B41FA5}">
                      <a16:colId xmlns:a16="http://schemas.microsoft.com/office/drawing/2014/main" val="992842513"/>
                    </a:ext>
                  </a:extLst>
                </a:gridCol>
              </a:tblGrid>
              <a:tr h="2794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施設</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922462737"/>
                  </a:ext>
                </a:extLst>
              </a:tr>
              <a:tr h="39847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新耐震設計法（昭和</a:t>
                      </a: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56</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年以降）による設計ですか？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8139584"/>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耐震診断／耐震補強は実施済みですか？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5459389"/>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ＢＣＰ対応拠点を複数検討していますか？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1874904"/>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0550497"/>
                  </a:ext>
                </a:extLst>
              </a:tr>
            </a:tbl>
          </a:graphicData>
        </a:graphic>
      </p:graphicFrame>
      <p:sp>
        <p:nvSpPr>
          <p:cNvPr id="15440" name="Freeform 174"/>
          <p:cNvSpPr>
            <a:spLocks/>
          </p:cNvSpPr>
          <p:nvPr/>
        </p:nvSpPr>
        <p:spPr bwMode="auto">
          <a:xfrm>
            <a:off x="4038600" y="5600700"/>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5441" name="AutoShape 175"/>
          <p:cNvSpPr>
            <a:spLocks noChangeArrowheads="1"/>
          </p:cNvSpPr>
          <p:nvPr/>
        </p:nvSpPr>
        <p:spPr bwMode="auto">
          <a:xfrm>
            <a:off x="260350" y="689768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42" name="Text Box 177"/>
          <p:cNvSpPr txBox="1">
            <a:spLocks noChangeArrowheads="1"/>
          </p:cNvSpPr>
          <p:nvPr/>
        </p:nvSpPr>
        <p:spPr bwMode="auto">
          <a:xfrm>
            <a:off x="4508500" y="6934200"/>
            <a:ext cx="387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a:ea typeface="ＭＳ Ｐゴシック" panose="020B0600070205080204" pitchFamily="50" charset="-128"/>
              </a:rPr>
              <a:t>No</a:t>
            </a:r>
          </a:p>
        </p:txBody>
      </p:sp>
      <p:graphicFrame>
        <p:nvGraphicFramePr>
          <p:cNvPr id="93548" name="Group 364"/>
          <p:cNvGraphicFramePr>
            <a:graphicFrameLocks noGrp="1"/>
          </p:cNvGraphicFramePr>
          <p:nvPr/>
        </p:nvGraphicFramePr>
        <p:xfrm>
          <a:off x="4437063" y="6972300"/>
          <a:ext cx="2087562" cy="2452688"/>
        </p:xfrm>
        <a:graphic>
          <a:graphicData uri="http://schemas.openxmlformats.org/drawingml/2006/table">
            <a:tbl>
              <a:tblPr/>
              <a:tblGrid>
                <a:gridCol w="2087562">
                  <a:extLst>
                    <a:ext uri="{9D8B030D-6E8A-4147-A177-3AD203B41FA5}">
                      <a16:colId xmlns:a16="http://schemas.microsoft.com/office/drawing/2014/main" val="357747478"/>
                    </a:ext>
                  </a:extLst>
                </a:gridCol>
              </a:tblGrid>
              <a:tr h="27435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985878963"/>
                  </a:ext>
                </a:extLst>
              </a:tr>
              <a:tr h="2178332">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未固定設備を床面へ固定する。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設備の耐震性調査を実施する。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各種ラックに落下防止金具を取り付ける。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緊急地震速報や地震感知器導入を検討する。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調整が必要と思われる設備メーカーと事前に協議し、緊急時の連絡先、連絡手段を決めておく。</a:t>
                      </a: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56267269"/>
                  </a:ext>
                </a:extLst>
              </a:tr>
            </a:tbl>
          </a:graphicData>
        </a:graphic>
      </p:graphicFrame>
      <p:sp>
        <p:nvSpPr>
          <p:cNvPr id="15451" name="Freeform 217"/>
          <p:cNvSpPr>
            <a:spLocks/>
          </p:cNvSpPr>
          <p:nvPr/>
        </p:nvSpPr>
        <p:spPr bwMode="auto">
          <a:xfrm>
            <a:off x="4038600" y="88423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5452" name="AutoShape 240"/>
          <p:cNvSpPr>
            <a:spLocks noChangeArrowheads="1"/>
          </p:cNvSpPr>
          <p:nvPr/>
        </p:nvSpPr>
        <p:spPr bwMode="auto">
          <a:xfrm>
            <a:off x="469900" y="657225"/>
            <a:ext cx="6053138"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latin typeface="HG丸ｺﾞｼｯｸM-PRO" panose="020F0600000000000000" pitchFamily="50" charset="-128"/>
              </a:rPr>
              <a:t>重要業務である</a:t>
            </a:r>
          </a:p>
          <a:p>
            <a:pPr eaLnBrk="1" hangingPunct="1"/>
            <a:r>
              <a:rPr lang="ja-JP" altLang="en-US" sz="1200" b="0">
                <a:latin typeface="HG丸ｺﾞｼｯｸM-PRO" panose="020F0600000000000000" pitchFamily="50" charset="-128"/>
              </a:rPr>
              <a:t>「</a:t>
            </a:r>
            <a:r>
              <a:rPr lang="ja-JP" altLang="en-US" sz="1200" b="0" i="1">
                <a:solidFill>
                  <a:srgbClr val="800000"/>
                </a:solidFill>
                <a:latin typeface="ＭＳ Ｐ明朝" panose="02020600040205080304" pitchFamily="18" charset="-128"/>
                <a:ea typeface="ＭＳ Ｐ明朝" panose="02020600040205080304" pitchFamily="18" charset="-128"/>
              </a:rPr>
              <a:t> </a:t>
            </a:r>
            <a:r>
              <a:rPr lang="ja-JP" altLang="en-US" sz="1200" i="1">
                <a:solidFill>
                  <a:srgbClr val="800000"/>
                </a:solidFill>
                <a:latin typeface="ＭＳ Ｐ明朝" panose="02020600040205080304" pitchFamily="18" charset="-128"/>
                <a:ea typeface="ＭＳ Ｐ明朝" panose="02020600040205080304" pitchFamily="18" charset="-128"/>
              </a:rPr>
              <a:t>歯車・ギヤーボックスの製造</a:t>
            </a:r>
            <a:r>
              <a:rPr lang="ja-JP" altLang="en-US" sz="1200" b="0">
                <a:solidFill>
                  <a:srgbClr val="800000"/>
                </a:solidFill>
                <a:latin typeface="HG丸ｺﾞｼｯｸM-PRO" panose="020F0600000000000000" pitchFamily="50" charset="-128"/>
              </a:rPr>
              <a:t>  </a:t>
            </a:r>
            <a:r>
              <a:rPr lang="ja-JP" altLang="en-US" sz="1200" b="0">
                <a:latin typeface="HG丸ｺﾞｼｯｸM-PRO" panose="020F0600000000000000" pitchFamily="50" charset="-128"/>
              </a:rPr>
              <a:t>」</a:t>
            </a:r>
            <a:r>
              <a:rPr lang="ja-JP" altLang="en-US" b="0">
                <a:latin typeface="HG丸ｺﾞｼｯｸM-PRO" panose="020F0600000000000000" pitchFamily="50" charset="-128"/>
              </a:rPr>
              <a:t>を、震度</a:t>
            </a:r>
            <a:r>
              <a:rPr lang="ja-JP" altLang="en-US" sz="1200" b="0">
                <a:latin typeface="HG丸ｺﾞｼｯｸM-PRO" panose="020F0600000000000000" pitchFamily="50" charset="-128"/>
              </a:rPr>
              <a:t> ６強 </a:t>
            </a:r>
            <a:r>
              <a:rPr lang="ja-JP" altLang="en-US" b="0">
                <a:latin typeface="HG丸ｺﾞｼｯｸM-PRO" panose="020F0600000000000000" pitchFamily="50" charset="-128"/>
              </a:rPr>
              <a:t>の地震が発生した場合にも</a:t>
            </a:r>
          </a:p>
          <a:p>
            <a:pPr eaLnBrk="1" hangingPunct="1"/>
            <a:r>
              <a:rPr lang="ja-JP" altLang="en-US" sz="900" b="0">
                <a:latin typeface="HG丸ｺﾞｼｯｸM-PRO" panose="020F0600000000000000" pitchFamily="50" charset="-128"/>
              </a:rPr>
              <a:t>復旧目標の</a:t>
            </a:r>
            <a:r>
              <a:rPr lang="ja-JP" altLang="en-US" sz="1200" b="0">
                <a:latin typeface="HG丸ｺﾞｼｯｸM-PRO" panose="020F0600000000000000" pitchFamily="50" charset="-128"/>
              </a:rPr>
              <a:t>「</a:t>
            </a:r>
            <a:r>
              <a:rPr lang="ja-JP" altLang="en-US" sz="900" b="0">
                <a:latin typeface="HG丸ｺﾞｼｯｸM-PRO" panose="020F0600000000000000" pitchFamily="50" charset="-128"/>
              </a:rPr>
              <a:t> </a:t>
            </a:r>
            <a:r>
              <a:rPr lang="ja-JP" altLang="en-US" sz="1200" i="1">
                <a:solidFill>
                  <a:srgbClr val="800000"/>
                </a:solidFill>
                <a:latin typeface="ＭＳ Ｐ明朝" panose="02020600040205080304" pitchFamily="18" charset="-128"/>
                <a:ea typeface="ＭＳ Ｐ明朝" panose="02020600040205080304" pitchFamily="18" charset="-128"/>
              </a:rPr>
              <a:t>電力・都市ガス復旧後５日以内</a:t>
            </a:r>
            <a:r>
              <a:rPr lang="ja-JP" altLang="en-US" sz="1200" b="0">
                <a:latin typeface="HG丸ｺﾞｼｯｸM-PRO" panose="020F0600000000000000" pitchFamily="50" charset="-128"/>
              </a:rPr>
              <a:t> 」</a:t>
            </a:r>
            <a:r>
              <a:rPr lang="ja-JP" altLang="en-US" b="0">
                <a:latin typeface="HG丸ｺﾞｼｯｸM-PRO" panose="020F0600000000000000" pitchFamily="50" charset="-128"/>
              </a:rPr>
              <a:t>に再開する！</a:t>
            </a:r>
          </a:p>
        </p:txBody>
      </p:sp>
      <p:sp>
        <p:nvSpPr>
          <p:cNvPr id="15453" name="AutoShape 275"/>
          <p:cNvSpPr>
            <a:spLocks noChangeArrowheads="1"/>
          </p:cNvSpPr>
          <p:nvPr/>
        </p:nvSpPr>
        <p:spPr bwMode="auto">
          <a:xfrm>
            <a:off x="5013325" y="488950"/>
            <a:ext cx="1584325" cy="360363"/>
          </a:xfrm>
          <a:prstGeom prst="wedgeRectCallout">
            <a:avLst>
              <a:gd name="adj1" fmla="val -66833"/>
              <a:gd name="adj2" fmla="val 46917"/>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chemeClr val="hlink"/>
                </a:solidFill>
                <a:latin typeface="HG丸ｺﾞｼｯｸM-PRO" panose="020F0600000000000000" pitchFamily="50" charset="-128"/>
              </a:rPr>
              <a:t>２</a:t>
            </a:r>
            <a:r>
              <a:rPr lang="en-US" altLang="ja-JP" sz="900" b="0">
                <a:solidFill>
                  <a:schemeClr val="hlink"/>
                </a:solidFill>
                <a:latin typeface="HG丸ｺﾞｼｯｸM-PRO" panose="020F0600000000000000" pitchFamily="50" charset="-128"/>
              </a:rPr>
              <a:t>.</a:t>
            </a:r>
            <a:r>
              <a:rPr lang="ja-JP" altLang="en-US" sz="900" b="0">
                <a:solidFill>
                  <a:schemeClr val="hlink"/>
                </a:solidFill>
                <a:latin typeface="HG丸ｺﾞｼｯｸM-PRO" panose="020F0600000000000000" pitchFamily="50" charset="-128"/>
              </a:rPr>
              <a:t>２、</a:t>
            </a:r>
            <a:r>
              <a:rPr lang="en-US" altLang="ja-JP" sz="900" b="0">
                <a:solidFill>
                  <a:schemeClr val="hlink"/>
                </a:solidFill>
                <a:latin typeface="HG丸ｺﾞｼｯｸM-PRO" panose="020F0600000000000000" pitchFamily="50" charset="-128"/>
              </a:rPr>
              <a:t>2.3</a:t>
            </a:r>
            <a:r>
              <a:rPr lang="ja-JP" altLang="en-US" sz="900" b="0">
                <a:solidFill>
                  <a:schemeClr val="hlink"/>
                </a:solidFill>
                <a:latin typeface="HG丸ｺﾞｼｯｸM-PRO" panose="020F0600000000000000" pitchFamily="50" charset="-128"/>
              </a:rPr>
              <a:t>で決定した重要業務・復旧目標</a:t>
            </a:r>
            <a:r>
              <a:rPr lang="ja-JP" altLang="en-US" sz="900" b="0">
                <a:solidFill>
                  <a:srgbClr val="003300"/>
                </a:solidFill>
                <a:latin typeface="HG丸ｺﾞｼｯｸM-PRO" panose="020F0600000000000000" pitchFamily="50" charset="-128"/>
              </a:rPr>
              <a:t>を記入</a:t>
            </a:r>
          </a:p>
        </p:txBody>
      </p:sp>
      <p:graphicFrame>
        <p:nvGraphicFramePr>
          <p:cNvPr id="93499" name="Group 315"/>
          <p:cNvGraphicFramePr>
            <a:graphicFrameLocks noGrp="1"/>
          </p:cNvGraphicFramePr>
          <p:nvPr/>
        </p:nvGraphicFramePr>
        <p:xfrm>
          <a:off x="404813" y="6965950"/>
          <a:ext cx="3887787" cy="1814513"/>
        </p:xfrm>
        <a:graphic>
          <a:graphicData uri="http://schemas.openxmlformats.org/drawingml/2006/table">
            <a:tbl>
              <a:tblPr/>
              <a:tblGrid>
                <a:gridCol w="2879725">
                  <a:extLst>
                    <a:ext uri="{9D8B030D-6E8A-4147-A177-3AD203B41FA5}">
                      <a16:colId xmlns:a16="http://schemas.microsoft.com/office/drawing/2014/main" val="444281971"/>
                    </a:ext>
                  </a:extLst>
                </a:gridCol>
                <a:gridCol w="504825">
                  <a:extLst>
                    <a:ext uri="{9D8B030D-6E8A-4147-A177-3AD203B41FA5}">
                      <a16:colId xmlns:a16="http://schemas.microsoft.com/office/drawing/2014/main" val="2127247981"/>
                    </a:ext>
                  </a:extLst>
                </a:gridCol>
                <a:gridCol w="503237">
                  <a:extLst>
                    <a:ext uri="{9D8B030D-6E8A-4147-A177-3AD203B41FA5}">
                      <a16:colId xmlns:a16="http://schemas.microsoft.com/office/drawing/2014/main" val="4132973646"/>
                    </a:ext>
                  </a:extLst>
                </a:gridCol>
              </a:tblGrid>
              <a:tr h="27944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設備</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25034582"/>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生産設備の固定対策は実施済みですか？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743612"/>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工場内の設備の耐震性を把握していますか？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9108000"/>
                  </a:ext>
                </a:extLst>
              </a:tr>
              <a:tr h="2460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金型、治具、工具類の保管状況は万全ですか？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3730245"/>
                  </a:ext>
                </a:extLst>
              </a:tr>
              <a:tr h="39846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出火のおそれがある設備に地震感知器等を設置していますか？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9478661"/>
                  </a:ext>
                </a:extLst>
              </a:tr>
              <a:tr h="39846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設備の点検・調整は必要ありますか（自社で対応可能ですか）？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5047009"/>
                  </a:ext>
                </a:extLst>
              </a:tr>
            </a:tbl>
          </a:graphicData>
        </a:graphic>
      </p:graphicFrame>
      <p:sp>
        <p:nvSpPr>
          <p:cNvPr id="15484" name="Freeform 346"/>
          <p:cNvSpPr>
            <a:spLocks/>
          </p:cNvSpPr>
          <p:nvPr/>
        </p:nvSpPr>
        <p:spPr bwMode="auto">
          <a:xfrm>
            <a:off x="4038600" y="3033713"/>
            <a:ext cx="360363" cy="190500"/>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pic>
        <p:nvPicPr>
          <p:cNvPr id="15485" name="Picture 3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631031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86" name="Picture 3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9056688"/>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87"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3692525"/>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88" name="Oval 7"/>
          <p:cNvSpPr>
            <a:spLocks noChangeArrowheads="1"/>
          </p:cNvSpPr>
          <p:nvPr/>
        </p:nvSpPr>
        <p:spPr bwMode="auto">
          <a:xfrm>
            <a:off x="477838" y="3297238"/>
            <a:ext cx="1079500" cy="647700"/>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a:ea typeface="ＭＳ Ｐゴシック" panose="020B0600070205080204" pitchFamily="50" charset="-128"/>
              </a:rPr>
              <a:t>ヒト</a:t>
            </a:r>
          </a:p>
        </p:txBody>
      </p:sp>
      <p:sp>
        <p:nvSpPr>
          <p:cNvPr id="15489" name="Oval 218"/>
          <p:cNvSpPr>
            <a:spLocks noChangeArrowheads="1"/>
          </p:cNvSpPr>
          <p:nvPr/>
        </p:nvSpPr>
        <p:spPr bwMode="auto">
          <a:xfrm>
            <a:off x="477838" y="6032500"/>
            <a:ext cx="1079500" cy="685800"/>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36000" rIns="18000" bIns="360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施設</a:t>
            </a:r>
          </a:p>
        </p:txBody>
      </p:sp>
      <p:sp>
        <p:nvSpPr>
          <p:cNvPr id="15490" name="Oval 219"/>
          <p:cNvSpPr>
            <a:spLocks noChangeArrowheads="1"/>
          </p:cNvSpPr>
          <p:nvPr/>
        </p:nvSpPr>
        <p:spPr bwMode="auto">
          <a:xfrm>
            <a:off x="477838" y="8840788"/>
            <a:ext cx="1079500" cy="6524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設備</a:t>
            </a:r>
          </a:p>
        </p:txBody>
      </p:sp>
      <p:pic>
        <p:nvPicPr>
          <p:cNvPr id="15491" name="Picture 369" descr="GUM02_CL05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3224213"/>
            <a:ext cx="4286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92" name="Picture 370" descr="j03035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775" y="5851525"/>
            <a:ext cx="7493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93" name="Picture 371" descr="j029058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9900" y="8867775"/>
            <a:ext cx="6508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4"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95"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96"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5497" name="Text Box 378"/>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5498" name="Text Box 379"/>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5499" name="Text Box 380"/>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
        <p:nvSpPr>
          <p:cNvPr id="15500" name="AutoShape 381"/>
          <p:cNvSpPr>
            <a:spLocks noChangeArrowheads="1"/>
          </p:cNvSpPr>
          <p:nvPr/>
        </p:nvSpPr>
        <p:spPr bwMode="auto">
          <a:xfrm>
            <a:off x="2205038" y="3009900"/>
            <a:ext cx="1728787" cy="503238"/>
          </a:xfrm>
          <a:prstGeom prst="wedgeRectCallout">
            <a:avLst>
              <a:gd name="adj1" fmla="val 10880"/>
              <a:gd name="adj2" fmla="val -123815"/>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a:solidFill>
                  <a:srgbClr val="003300"/>
                </a:solidFill>
                <a:latin typeface="HG丸ｺﾞｼｯｸM-PRO" panose="020F0600000000000000" pitchFamily="50" charset="-128"/>
              </a:rPr>
              <a:t>STEP1</a:t>
            </a:r>
            <a:r>
              <a:rPr lang="ja-JP" altLang="en-US" sz="900" b="0">
                <a:solidFill>
                  <a:srgbClr val="003300"/>
                </a:solidFill>
                <a:latin typeface="HG丸ｺﾞｼｯｸM-PRO" panose="020F0600000000000000" pitchFamily="50" charset="-128"/>
              </a:rPr>
              <a:t>で抽出した経営資源に対する設問に、「はい」「いいえ」で答えてください。</a:t>
            </a:r>
          </a:p>
        </p:txBody>
      </p:sp>
      <p:sp>
        <p:nvSpPr>
          <p:cNvPr id="15501" name="AutoShape 383"/>
          <p:cNvSpPr>
            <a:spLocks noChangeArrowheads="1"/>
          </p:cNvSpPr>
          <p:nvPr/>
        </p:nvSpPr>
        <p:spPr bwMode="auto">
          <a:xfrm>
            <a:off x="2781300" y="3584575"/>
            <a:ext cx="1727200" cy="647700"/>
          </a:xfrm>
          <a:prstGeom prst="wedgeRectCallout">
            <a:avLst>
              <a:gd name="adj1" fmla="val 53676"/>
              <a:gd name="adj2" fmla="val -8235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ja-JP" sz="900" b="0">
                <a:solidFill>
                  <a:srgbClr val="003300"/>
                </a:solidFill>
              </a:rPr>
              <a:t>「いいえ」の場合には、重要業務を継続・早期復旧するための対応策を検討し、記入してください。</a:t>
            </a:r>
            <a:endParaRPr lang="ja-JP" altLang="en-US" sz="900" b="0">
              <a:solidFill>
                <a:srgbClr val="003300"/>
              </a:solidFill>
            </a:endParaRPr>
          </a:p>
        </p:txBody>
      </p:sp>
      <p:sp>
        <p:nvSpPr>
          <p:cNvPr id="15502" name="AutoShape 384"/>
          <p:cNvSpPr>
            <a:spLocks noChangeArrowheads="1"/>
          </p:cNvSpPr>
          <p:nvPr/>
        </p:nvSpPr>
        <p:spPr bwMode="auto">
          <a:xfrm>
            <a:off x="2708275" y="5961063"/>
            <a:ext cx="2376488" cy="649287"/>
          </a:xfrm>
          <a:prstGeom prst="wedgeRectCallout">
            <a:avLst>
              <a:gd name="adj1" fmla="val 65699"/>
              <a:gd name="adj2" fmla="val 1845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対応策を検討する際には他企業等との連携の可能性についても考慮してください。</a:t>
            </a:r>
          </a:p>
          <a:p>
            <a:pPr eaLnBrk="1" hangingPunct="1"/>
            <a:r>
              <a:rPr lang="en-US" altLang="ja-JP" sz="900" b="0">
                <a:solidFill>
                  <a:srgbClr val="003300"/>
                </a:solidFill>
              </a:rPr>
              <a:t>※</a:t>
            </a:r>
            <a:r>
              <a:rPr lang="ja-JP" altLang="en-US" sz="900" b="0">
                <a:solidFill>
                  <a:srgbClr val="003300"/>
                </a:solidFill>
              </a:rPr>
              <a:t>他企業等との連携策については「ＢＣＰ</a:t>
            </a:r>
          </a:p>
          <a:p>
            <a:pPr eaLnBrk="1" hangingPunct="1"/>
            <a:r>
              <a:rPr lang="ja-JP" altLang="en-US" sz="900" b="0">
                <a:solidFill>
                  <a:srgbClr val="003300"/>
                </a:solidFill>
              </a:rPr>
              <a:t>　取組み事例集」を参考にしてください。</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7"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8" name="AutoShape 6"/>
          <p:cNvSpPr>
            <a:spLocks noChangeArrowheads="1"/>
          </p:cNvSpPr>
          <p:nvPr/>
        </p:nvSpPr>
        <p:spPr bwMode="auto">
          <a:xfrm>
            <a:off x="260350" y="4089400"/>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389" name="AutoShape 9"/>
          <p:cNvSpPr>
            <a:spLocks noChangeArrowheads="1"/>
          </p:cNvSpPr>
          <p:nvPr/>
        </p:nvSpPr>
        <p:spPr bwMode="auto">
          <a:xfrm>
            <a:off x="260350" y="6862763"/>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92483" name="Group 323"/>
          <p:cNvGraphicFramePr>
            <a:graphicFrameLocks noGrp="1"/>
          </p:cNvGraphicFramePr>
          <p:nvPr/>
        </p:nvGraphicFramePr>
        <p:xfrm>
          <a:off x="404813" y="4157663"/>
          <a:ext cx="3887787" cy="1568450"/>
        </p:xfrm>
        <a:graphic>
          <a:graphicData uri="http://schemas.openxmlformats.org/drawingml/2006/table">
            <a:tbl>
              <a:tblPr/>
              <a:tblGrid>
                <a:gridCol w="2879725">
                  <a:extLst>
                    <a:ext uri="{9D8B030D-6E8A-4147-A177-3AD203B41FA5}">
                      <a16:colId xmlns:a16="http://schemas.microsoft.com/office/drawing/2014/main" val="3738662551"/>
                    </a:ext>
                  </a:extLst>
                </a:gridCol>
                <a:gridCol w="504825">
                  <a:extLst>
                    <a:ext uri="{9D8B030D-6E8A-4147-A177-3AD203B41FA5}">
                      <a16:colId xmlns:a16="http://schemas.microsoft.com/office/drawing/2014/main" val="921831132"/>
                    </a:ext>
                  </a:extLst>
                </a:gridCol>
                <a:gridCol w="503237">
                  <a:extLst>
                    <a:ext uri="{9D8B030D-6E8A-4147-A177-3AD203B41FA5}">
                      <a16:colId xmlns:a16="http://schemas.microsoft.com/office/drawing/2014/main" val="1959659141"/>
                    </a:ext>
                  </a:extLst>
                </a:gridCol>
              </a:tblGrid>
              <a:tr h="2794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物流</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39650096"/>
                  </a:ext>
                </a:extLst>
              </a:tr>
              <a:tr h="3984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災害時の緊急輸送路や土砂災害等の被害により通行ができなくなる道路を把握していますか？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018532"/>
                  </a:ext>
                </a:extLst>
              </a:tr>
              <a:tr h="3984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配送業者と災害時の対応について協議していますか？</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4616648"/>
                  </a:ext>
                </a:extLst>
              </a:tr>
              <a:tr h="2460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8548941"/>
                  </a:ext>
                </a:extLst>
              </a:tr>
              <a:tr h="24603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1167110"/>
                  </a:ext>
                </a:extLst>
              </a:tr>
            </a:tbl>
          </a:graphicData>
        </a:graphic>
      </p:graphicFrame>
      <p:sp>
        <p:nvSpPr>
          <p:cNvPr id="16416" name="Freeform 47"/>
          <p:cNvSpPr>
            <a:spLocks/>
          </p:cNvSpPr>
          <p:nvPr/>
        </p:nvSpPr>
        <p:spPr bwMode="auto">
          <a:xfrm>
            <a:off x="4038600" y="588962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2409" name="Group 249"/>
          <p:cNvGraphicFramePr>
            <a:graphicFrameLocks noGrp="1"/>
          </p:cNvGraphicFramePr>
          <p:nvPr/>
        </p:nvGraphicFramePr>
        <p:xfrm>
          <a:off x="4437063" y="4164013"/>
          <a:ext cx="2087562" cy="2517775"/>
        </p:xfrm>
        <a:graphic>
          <a:graphicData uri="http://schemas.openxmlformats.org/drawingml/2006/table">
            <a:tbl>
              <a:tblPr/>
              <a:tblGrid>
                <a:gridCol w="2087562">
                  <a:extLst>
                    <a:ext uri="{9D8B030D-6E8A-4147-A177-3AD203B41FA5}">
                      <a16:colId xmlns:a16="http://schemas.microsoft.com/office/drawing/2014/main" val="3818801379"/>
                    </a:ext>
                  </a:extLst>
                </a:gridCol>
              </a:tblGrid>
              <a:tr h="2809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04898588"/>
                  </a:ext>
                </a:extLst>
              </a:tr>
              <a:tr h="2236787">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地域防災計画や地震被害想定結果により緊急輸送路となる幹線道路や、土砂災害などにより通行が不可能となる可能性が高い道路を事前に確認し、それ以外の通行可能ルートを確認する。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配送業者と災害時の対応について事前に協議する。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緊急時の連絡先、連絡手段を決めておく。</a:t>
                      </a:r>
                      <a:endParaRPr kumimoji="1" lang="ja-JP" altLang="en-US" sz="900" b="1"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77387689"/>
                  </a:ext>
                </a:extLst>
              </a:tr>
            </a:tbl>
          </a:graphicData>
        </a:graphic>
      </p:graphicFrame>
      <p:graphicFrame>
        <p:nvGraphicFramePr>
          <p:cNvPr id="92403" name="Group 243"/>
          <p:cNvGraphicFramePr>
            <a:graphicFrameLocks noGrp="1"/>
          </p:cNvGraphicFramePr>
          <p:nvPr/>
        </p:nvGraphicFramePr>
        <p:xfrm>
          <a:off x="404813" y="6934200"/>
          <a:ext cx="3887787" cy="1416050"/>
        </p:xfrm>
        <a:graphic>
          <a:graphicData uri="http://schemas.openxmlformats.org/drawingml/2006/table">
            <a:tbl>
              <a:tblPr/>
              <a:tblGrid>
                <a:gridCol w="2879725">
                  <a:extLst>
                    <a:ext uri="{9D8B030D-6E8A-4147-A177-3AD203B41FA5}">
                      <a16:colId xmlns:a16="http://schemas.microsoft.com/office/drawing/2014/main" val="2644178852"/>
                    </a:ext>
                  </a:extLst>
                </a:gridCol>
                <a:gridCol w="504825">
                  <a:extLst>
                    <a:ext uri="{9D8B030D-6E8A-4147-A177-3AD203B41FA5}">
                      <a16:colId xmlns:a16="http://schemas.microsoft.com/office/drawing/2014/main" val="1959263494"/>
                    </a:ext>
                  </a:extLst>
                </a:gridCol>
                <a:gridCol w="503237">
                  <a:extLst>
                    <a:ext uri="{9D8B030D-6E8A-4147-A177-3AD203B41FA5}">
                      <a16:colId xmlns:a16="http://schemas.microsoft.com/office/drawing/2014/main" val="1395650346"/>
                    </a:ext>
                  </a:extLst>
                </a:gridCol>
              </a:tblGrid>
              <a:tr h="2794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インフラ</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63963355"/>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操業に必要なインフラを把握していますか？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6409943"/>
                  </a:ext>
                </a:extLst>
              </a:tr>
              <a:tr h="39847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電気・ガス・水道などが長期に停止した場合を想定した対処をしていますか？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5932410"/>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非常時の通信手段を検討していますか？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0032305"/>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0231590"/>
                  </a:ext>
                </a:extLst>
              </a:tr>
            </a:tbl>
          </a:graphicData>
        </a:graphic>
      </p:graphicFrame>
      <p:sp>
        <p:nvSpPr>
          <p:cNvPr id="16451" name="Freeform 86"/>
          <p:cNvSpPr>
            <a:spLocks/>
          </p:cNvSpPr>
          <p:nvPr/>
        </p:nvSpPr>
        <p:spPr bwMode="auto">
          <a:xfrm>
            <a:off x="4038600" y="8447088"/>
            <a:ext cx="360363" cy="287337"/>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2473" name="Group 313"/>
          <p:cNvGraphicFramePr>
            <a:graphicFrameLocks noGrp="1"/>
          </p:cNvGraphicFramePr>
          <p:nvPr/>
        </p:nvGraphicFramePr>
        <p:xfrm>
          <a:off x="4437063" y="6940550"/>
          <a:ext cx="2087562" cy="2384425"/>
        </p:xfrm>
        <a:graphic>
          <a:graphicData uri="http://schemas.openxmlformats.org/drawingml/2006/table">
            <a:tbl>
              <a:tblPr/>
              <a:tblGrid>
                <a:gridCol w="2087562">
                  <a:extLst>
                    <a:ext uri="{9D8B030D-6E8A-4147-A177-3AD203B41FA5}">
                      <a16:colId xmlns:a16="http://schemas.microsoft.com/office/drawing/2014/main" val="4269667337"/>
                    </a:ext>
                  </a:extLst>
                </a:gridCol>
              </a:tblGrid>
              <a:tr h="2810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64089817"/>
                  </a:ext>
                </a:extLst>
              </a:tr>
              <a:tr h="2103400">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熱処理工程のみ代替先にて対応する。</a:t>
                      </a:r>
                    </a:p>
                    <a:p>
                      <a:pPr marL="85725" marR="0" lvl="0" indent="-85725" algn="l" defTabSz="914400" rtl="0" eaLnBrk="1" fontAlgn="base" latinLnBrk="0" hangingPunct="1">
                        <a:lnSpc>
                          <a:spcPct val="100000"/>
                        </a:lnSpc>
                        <a:spcBef>
                          <a:spcPct val="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本社へ衛星携帯電話を配備する。</a:t>
                      </a: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2403388"/>
                  </a:ext>
                </a:extLst>
              </a:tr>
            </a:tbl>
          </a:graphicData>
        </a:graphic>
      </p:graphicFrame>
      <p:sp>
        <p:nvSpPr>
          <p:cNvPr id="92294" name="Text Box 134"/>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10</a:t>
            </a:r>
          </a:p>
        </p:txBody>
      </p:sp>
      <p:sp>
        <p:nvSpPr>
          <p:cNvPr id="16461" name="Oval 135"/>
          <p:cNvSpPr>
            <a:spLocks noChangeArrowheads="1"/>
          </p:cNvSpPr>
          <p:nvPr/>
        </p:nvSpPr>
        <p:spPr bwMode="auto">
          <a:xfrm>
            <a:off x="477838" y="5926138"/>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物流</a:t>
            </a:r>
          </a:p>
        </p:txBody>
      </p:sp>
      <p:sp>
        <p:nvSpPr>
          <p:cNvPr id="16462" name="Oval 136"/>
          <p:cNvSpPr>
            <a:spLocks noChangeArrowheads="1"/>
          </p:cNvSpPr>
          <p:nvPr/>
        </p:nvSpPr>
        <p:spPr bwMode="auto">
          <a:xfrm>
            <a:off x="477838" y="8699500"/>
            <a:ext cx="1079500" cy="792163"/>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インフラ</a:t>
            </a:r>
          </a:p>
        </p:txBody>
      </p:sp>
      <p:sp>
        <p:nvSpPr>
          <p:cNvPr id="16463" name="AutoShape 172"/>
          <p:cNvSpPr>
            <a:spLocks noChangeArrowheads="1"/>
          </p:cNvSpPr>
          <p:nvPr/>
        </p:nvSpPr>
        <p:spPr bwMode="auto">
          <a:xfrm>
            <a:off x="260350" y="1304925"/>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92399" name="Group 239"/>
          <p:cNvGraphicFramePr>
            <a:graphicFrameLocks noGrp="1"/>
          </p:cNvGraphicFramePr>
          <p:nvPr/>
        </p:nvGraphicFramePr>
        <p:xfrm>
          <a:off x="404813" y="1384300"/>
          <a:ext cx="3887787" cy="1263650"/>
        </p:xfrm>
        <a:graphic>
          <a:graphicData uri="http://schemas.openxmlformats.org/drawingml/2006/table">
            <a:tbl>
              <a:tblPr/>
              <a:tblGrid>
                <a:gridCol w="2879725">
                  <a:extLst>
                    <a:ext uri="{9D8B030D-6E8A-4147-A177-3AD203B41FA5}">
                      <a16:colId xmlns:a16="http://schemas.microsoft.com/office/drawing/2014/main" val="4063774114"/>
                    </a:ext>
                  </a:extLst>
                </a:gridCol>
                <a:gridCol w="504825">
                  <a:extLst>
                    <a:ext uri="{9D8B030D-6E8A-4147-A177-3AD203B41FA5}">
                      <a16:colId xmlns:a16="http://schemas.microsoft.com/office/drawing/2014/main" val="952305017"/>
                    </a:ext>
                  </a:extLst>
                </a:gridCol>
                <a:gridCol w="503237">
                  <a:extLst>
                    <a:ext uri="{9D8B030D-6E8A-4147-A177-3AD203B41FA5}">
                      <a16:colId xmlns:a16="http://schemas.microsoft.com/office/drawing/2014/main" val="2089143927"/>
                    </a:ext>
                  </a:extLst>
                </a:gridCol>
              </a:tblGrid>
              <a:tr h="2794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原材料・ｻﾌﾟﾗｲﾔ</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146393163"/>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原材料を確保できますか？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4217758"/>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原材料の代替調達先を確保していますか？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0525276"/>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4181673"/>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1664743"/>
                  </a:ext>
                </a:extLst>
              </a:tr>
            </a:tbl>
          </a:graphicData>
        </a:graphic>
      </p:graphicFrame>
      <p:sp>
        <p:nvSpPr>
          <p:cNvPr id="16490" name="Freeform 199"/>
          <p:cNvSpPr>
            <a:spLocks/>
          </p:cNvSpPr>
          <p:nvPr/>
        </p:nvSpPr>
        <p:spPr bwMode="auto">
          <a:xfrm>
            <a:off x="4038600" y="2744788"/>
            <a:ext cx="360363" cy="287337"/>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2423" name="Group 263"/>
          <p:cNvGraphicFramePr>
            <a:graphicFrameLocks noGrp="1"/>
          </p:cNvGraphicFramePr>
          <p:nvPr/>
        </p:nvGraphicFramePr>
        <p:xfrm>
          <a:off x="4437063" y="1390650"/>
          <a:ext cx="2087562" cy="2506663"/>
        </p:xfrm>
        <a:graphic>
          <a:graphicData uri="http://schemas.openxmlformats.org/drawingml/2006/table">
            <a:tbl>
              <a:tblPr/>
              <a:tblGrid>
                <a:gridCol w="2087562">
                  <a:extLst>
                    <a:ext uri="{9D8B030D-6E8A-4147-A177-3AD203B41FA5}">
                      <a16:colId xmlns:a16="http://schemas.microsoft.com/office/drawing/2014/main" val="473556093"/>
                    </a:ext>
                  </a:extLst>
                </a:gridCol>
              </a:tblGrid>
              <a:tr h="279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222041538"/>
                  </a:ext>
                </a:extLst>
              </a:tr>
              <a:tr h="2227263">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原材料</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の調達先の代替先をあらかじめ検討し、平時から調達先を分散する。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納入業者と事前に協議し、緊急時の連絡先、連絡手段を決めておく。</a:t>
                      </a: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1" i="1" u="none" strike="noStrike" cap="none" normalizeH="0" baseline="0" smtClean="0">
                        <a:ln>
                          <a:noFill/>
                        </a:ln>
                        <a:solidFill>
                          <a:srgbClr val="FF0000"/>
                        </a:solidFill>
                        <a:effectLst/>
                        <a:latin typeface="ＭＳ Ｐ明朝" panose="02020600040205080304" pitchFamily="18" charset="-128"/>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HG丸ｺﾞｼｯｸM-PRO" panose="020F0600000000000000" pitchFamily="50" charset="-128"/>
                        <a:ea typeface="HG丸ｺﾞｼｯｸM-PRO" panose="020F0600000000000000"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87942450"/>
                  </a:ext>
                </a:extLst>
              </a:tr>
            </a:tbl>
          </a:graphicData>
        </a:graphic>
      </p:graphicFrame>
      <p:sp>
        <p:nvSpPr>
          <p:cNvPr id="16499" name="Oval 208"/>
          <p:cNvSpPr>
            <a:spLocks noChangeArrowheads="1"/>
          </p:cNvSpPr>
          <p:nvPr/>
        </p:nvSpPr>
        <p:spPr bwMode="auto">
          <a:xfrm>
            <a:off x="477838" y="3135313"/>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ea typeface="ＭＳ Ｐゴシック" panose="020B0600070205080204" pitchFamily="50" charset="-128"/>
              </a:rPr>
              <a:t>（モノ）</a:t>
            </a:r>
          </a:p>
          <a:p>
            <a:pPr algn="ctr" eaLnBrk="1" hangingPunct="1"/>
            <a:r>
              <a:rPr lang="ja-JP" altLang="en-US" sz="1400">
                <a:ea typeface="ＭＳ Ｐゴシック" panose="020B0600070205080204" pitchFamily="50" charset="-128"/>
              </a:rPr>
              <a:t>原材料・</a:t>
            </a:r>
          </a:p>
          <a:p>
            <a:pPr algn="ctr" eaLnBrk="1" hangingPunct="1"/>
            <a:r>
              <a:rPr lang="ja-JP" altLang="en-US" sz="1400">
                <a:ea typeface="ＭＳ Ｐゴシック" panose="020B0600070205080204" pitchFamily="50" charset="-128"/>
              </a:rPr>
              <a:t>ｻﾌﾟﾗｲﾔ</a:t>
            </a:r>
          </a:p>
        </p:txBody>
      </p:sp>
      <p:sp>
        <p:nvSpPr>
          <p:cNvPr id="16500" name="Text Box 210"/>
          <p:cNvSpPr txBox="1">
            <a:spLocks noChangeArrowheads="1"/>
          </p:cNvSpPr>
          <p:nvPr/>
        </p:nvSpPr>
        <p:spPr bwMode="auto">
          <a:xfrm>
            <a:off x="188913" y="206375"/>
            <a:ext cx="4103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Ｐゴシック" panose="020B0600070205080204" pitchFamily="50" charset="-128"/>
              </a:rPr>
              <a:t>STEP2</a:t>
            </a:r>
            <a:r>
              <a:rPr lang="ja-JP" altLang="en-US" sz="1200" b="0">
                <a:ea typeface="ＭＳ Ｐゴシック" panose="020B0600070205080204" pitchFamily="50" charset="-128"/>
              </a:rPr>
              <a:t>　：　抽出した経営資源の評価（２／３）</a:t>
            </a:r>
          </a:p>
        </p:txBody>
      </p:sp>
      <p:pic>
        <p:nvPicPr>
          <p:cNvPr id="16501" name="Picture 2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357346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2" name="Picture 2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8985250"/>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3" name="Picture 2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313" y="6381750"/>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4" name="Picture 305" descr="MCSY00607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3" y="8531225"/>
            <a:ext cx="5873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5" name="Picture 306" descr="j027946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63" y="2865438"/>
            <a:ext cx="571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6" name="Picture 307" descr="j02395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200" y="8624888"/>
            <a:ext cx="863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7" name="Picture 308" descr="in0058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3100" y="3081338"/>
            <a:ext cx="9255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8" name="Picture 309" descr="j031132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3238" y="3081338"/>
            <a:ext cx="5873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9" name="Picture 310" descr="j023374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0213" y="8624888"/>
            <a:ext cx="5873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0" name="Picture 311" descr="GUM02_CL051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8363" y="5889625"/>
            <a:ext cx="871537"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6514" name="Text Box 319"/>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6515" name="Text Box 320"/>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6516" name="Text Box 321"/>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
        <p:nvSpPr>
          <p:cNvPr id="16517" name="AutoShape 322"/>
          <p:cNvSpPr>
            <a:spLocks noChangeArrowheads="1"/>
          </p:cNvSpPr>
          <p:nvPr/>
        </p:nvSpPr>
        <p:spPr bwMode="auto">
          <a:xfrm>
            <a:off x="469900" y="657225"/>
            <a:ext cx="6053138"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latin typeface="HG丸ｺﾞｼｯｸM-PRO" panose="020F0600000000000000" pitchFamily="50" charset="-128"/>
              </a:rPr>
              <a:t>重要業務である</a:t>
            </a:r>
          </a:p>
          <a:p>
            <a:pPr eaLnBrk="1" hangingPunct="1"/>
            <a:r>
              <a:rPr lang="ja-JP" altLang="en-US" sz="1200" b="0">
                <a:latin typeface="HG丸ｺﾞｼｯｸM-PRO" panose="020F0600000000000000" pitchFamily="50" charset="-128"/>
              </a:rPr>
              <a:t>「</a:t>
            </a:r>
            <a:r>
              <a:rPr lang="ja-JP" altLang="en-US" sz="1200" b="0" i="1">
                <a:solidFill>
                  <a:srgbClr val="800000"/>
                </a:solidFill>
                <a:latin typeface="ＭＳ Ｐ明朝" panose="02020600040205080304" pitchFamily="18" charset="-128"/>
                <a:ea typeface="ＭＳ Ｐ明朝" panose="02020600040205080304" pitchFamily="18" charset="-128"/>
              </a:rPr>
              <a:t> </a:t>
            </a:r>
            <a:r>
              <a:rPr lang="ja-JP" altLang="en-US" sz="1200" i="1">
                <a:solidFill>
                  <a:srgbClr val="800000"/>
                </a:solidFill>
                <a:latin typeface="ＭＳ Ｐ明朝" panose="02020600040205080304" pitchFamily="18" charset="-128"/>
                <a:ea typeface="ＭＳ Ｐ明朝" panose="02020600040205080304" pitchFamily="18" charset="-128"/>
              </a:rPr>
              <a:t>歯車・ギヤーボックスの製造</a:t>
            </a:r>
            <a:r>
              <a:rPr lang="ja-JP" altLang="en-US" sz="1200" b="0">
                <a:solidFill>
                  <a:srgbClr val="800000"/>
                </a:solidFill>
                <a:latin typeface="HG丸ｺﾞｼｯｸM-PRO" panose="020F0600000000000000" pitchFamily="50" charset="-128"/>
              </a:rPr>
              <a:t>  </a:t>
            </a:r>
            <a:r>
              <a:rPr lang="ja-JP" altLang="en-US" sz="1200" b="0">
                <a:latin typeface="HG丸ｺﾞｼｯｸM-PRO" panose="020F0600000000000000" pitchFamily="50" charset="-128"/>
              </a:rPr>
              <a:t>」</a:t>
            </a:r>
            <a:r>
              <a:rPr lang="ja-JP" altLang="en-US" b="0">
                <a:latin typeface="HG丸ｺﾞｼｯｸM-PRO" panose="020F0600000000000000" pitchFamily="50" charset="-128"/>
              </a:rPr>
              <a:t>を、震度</a:t>
            </a:r>
            <a:r>
              <a:rPr lang="ja-JP" altLang="en-US" sz="1200" b="0">
                <a:latin typeface="HG丸ｺﾞｼｯｸM-PRO" panose="020F0600000000000000" pitchFamily="50" charset="-128"/>
              </a:rPr>
              <a:t> ６強 </a:t>
            </a:r>
            <a:r>
              <a:rPr lang="ja-JP" altLang="en-US" b="0">
                <a:latin typeface="HG丸ｺﾞｼｯｸM-PRO" panose="020F0600000000000000" pitchFamily="50" charset="-128"/>
              </a:rPr>
              <a:t>の地震が発生した場合にも</a:t>
            </a:r>
          </a:p>
          <a:p>
            <a:pPr eaLnBrk="1" hangingPunct="1"/>
            <a:r>
              <a:rPr lang="ja-JP" altLang="en-US" sz="900" b="0">
                <a:latin typeface="HG丸ｺﾞｼｯｸM-PRO" panose="020F0600000000000000" pitchFamily="50" charset="-128"/>
              </a:rPr>
              <a:t>復旧目標の</a:t>
            </a:r>
            <a:r>
              <a:rPr lang="ja-JP" altLang="en-US" sz="1200" b="0">
                <a:latin typeface="HG丸ｺﾞｼｯｸM-PRO" panose="020F0600000000000000" pitchFamily="50" charset="-128"/>
              </a:rPr>
              <a:t>「</a:t>
            </a:r>
            <a:r>
              <a:rPr lang="ja-JP" altLang="en-US" sz="900" b="0">
                <a:latin typeface="HG丸ｺﾞｼｯｸM-PRO" panose="020F0600000000000000" pitchFamily="50" charset="-128"/>
              </a:rPr>
              <a:t> </a:t>
            </a:r>
            <a:r>
              <a:rPr lang="ja-JP" altLang="en-US" sz="1200" i="1">
                <a:solidFill>
                  <a:srgbClr val="800000"/>
                </a:solidFill>
                <a:latin typeface="ＭＳ Ｐ明朝" panose="02020600040205080304" pitchFamily="18" charset="-128"/>
                <a:ea typeface="ＭＳ Ｐ明朝" panose="02020600040205080304" pitchFamily="18" charset="-128"/>
              </a:rPr>
              <a:t>電力・都市ガス復旧後５日以内</a:t>
            </a:r>
            <a:r>
              <a:rPr lang="ja-JP" altLang="en-US" sz="1200" b="0">
                <a:latin typeface="HG丸ｺﾞｼｯｸM-PRO" panose="020F0600000000000000" pitchFamily="50" charset="-128"/>
              </a:rPr>
              <a:t> 」</a:t>
            </a:r>
            <a:r>
              <a:rPr lang="ja-JP" altLang="en-US" b="0">
                <a:latin typeface="HG丸ｺﾞｼｯｸM-PRO" panose="020F0600000000000000" pitchFamily="50" charset="-128"/>
              </a:rPr>
              <a:t>に再開する！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11" name="AutoShape 3"/>
          <p:cNvSpPr>
            <a:spLocks noChangeArrowheads="1"/>
          </p:cNvSpPr>
          <p:nvPr/>
        </p:nvSpPr>
        <p:spPr bwMode="auto">
          <a:xfrm>
            <a:off x="50800" y="1136650"/>
            <a:ext cx="6769100" cy="8569325"/>
          </a:xfrm>
          <a:prstGeom prst="roundRect">
            <a:avLst>
              <a:gd name="adj" fmla="val 4213"/>
            </a:avLst>
          </a:prstGeom>
          <a:solidFill>
            <a:schemeClr val="bg1"/>
          </a:solidFill>
          <a:ln w="19050">
            <a:solidFill>
              <a:srgbClr val="FF99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12" name="AutoShape 7"/>
          <p:cNvSpPr>
            <a:spLocks noChangeArrowheads="1"/>
          </p:cNvSpPr>
          <p:nvPr/>
        </p:nvSpPr>
        <p:spPr bwMode="auto">
          <a:xfrm>
            <a:off x="260350" y="6867525"/>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13" name="Text Box 8"/>
          <p:cNvSpPr txBox="1">
            <a:spLocks noChangeArrowheads="1"/>
          </p:cNvSpPr>
          <p:nvPr/>
        </p:nvSpPr>
        <p:spPr bwMode="auto">
          <a:xfrm>
            <a:off x="188913" y="206375"/>
            <a:ext cx="3887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ea typeface="ＭＳ Ｐゴシック" panose="020B0600070205080204" pitchFamily="50" charset="-128"/>
              </a:rPr>
              <a:t>STEP2</a:t>
            </a:r>
            <a:r>
              <a:rPr lang="ja-JP" altLang="en-US" sz="1200" b="0">
                <a:ea typeface="ＭＳ Ｐゴシック" panose="020B0600070205080204" pitchFamily="50" charset="-128"/>
              </a:rPr>
              <a:t>　：　抽出した経営資源の評価（３／３）</a:t>
            </a:r>
          </a:p>
        </p:txBody>
      </p:sp>
      <p:sp>
        <p:nvSpPr>
          <p:cNvPr id="17414" name="Oval 9"/>
          <p:cNvSpPr>
            <a:spLocks noChangeArrowheads="1"/>
          </p:cNvSpPr>
          <p:nvPr/>
        </p:nvSpPr>
        <p:spPr bwMode="auto">
          <a:xfrm>
            <a:off x="476250" y="8697913"/>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a:ea typeface="ＭＳ Ｐゴシック" panose="020B0600070205080204" pitchFamily="50" charset="-128"/>
              </a:rPr>
              <a:t>その他</a:t>
            </a:r>
          </a:p>
        </p:txBody>
      </p:sp>
      <p:graphicFrame>
        <p:nvGraphicFramePr>
          <p:cNvPr id="97506" name="Group 226"/>
          <p:cNvGraphicFramePr>
            <a:graphicFrameLocks noGrp="1"/>
          </p:cNvGraphicFramePr>
          <p:nvPr/>
        </p:nvGraphicFramePr>
        <p:xfrm>
          <a:off x="404813" y="6946900"/>
          <a:ext cx="3887787" cy="1509713"/>
        </p:xfrm>
        <a:graphic>
          <a:graphicData uri="http://schemas.openxmlformats.org/drawingml/2006/table">
            <a:tbl>
              <a:tblPr/>
              <a:tblGrid>
                <a:gridCol w="2879725">
                  <a:extLst>
                    <a:ext uri="{9D8B030D-6E8A-4147-A177-3AD203B41FA5}">
                      <a16:colId xmlns:a16="http://schemas.microsoft.com/office/drawing/2014/main" val="2468621612"/>
                    </a:ext>
                  </a:extLst>
                </a:gridCol>
                <a:gridCol w="504825">
                  <a:extLst>
                    <a:ext uri="{9D8B030D-6E8A-4147-A177-3AD203B41FA5}">
                      <a16:colId xmlns:a16="http://schemas.microsoft.com/office/drawing/2014/main" val="579455515"/>
                    </a:ext>
                  </a:extLst>
                </a:gridCol>
                <a:gridCol w="503237">
                  <a:extLst>
                    <a:ext uri="{9D8B030D-6E8A-4147-A177-3AD203B41FA5}">
                      <a16:colId xmlns:a16="http://schemas.microsoft.com/office/drawing/2014/main" val="540224295"/>
                    </a:ext>
                  </a:extLst>
                </a:gridCol>
              </a:tblGrid>
              <a:tr h="27945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その他</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22883902"/>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7652590"/>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6423407"/>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654246"/>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4630965"/>
                  </a:ext>
                </a:extLst>
              </a:tr>
              <a:tr h="24605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10" marB="468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2841661"/>
                  </a:ext>
                </a:extLst>
              </a:tr>
            </a:tbl>
          </a:graphicData>
        </a:graphic>
      </p:graphicFrame>
      <p:sp>
        <p:nvSpPr>
          <p:cNvPr id="17445" name="Freeform 110"/>
          <p:cNvSpPr>
            <a:spLocks/>
          </p:cNvSpPr>
          <p:nvPr/>
        </p:nvSpPr>
        <p:spPr bwMode="auto">
          <a:xfrm>
            <a:off x="4038600" y="85121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7511" name="Group 231"/>
          <p:cNvGraphicFramePr>
            <a:graphicFrameLocks noGrp="1"/>
          </p:cNvGraphicFramePr>
          <p:nvPr/>
        </p:nvGraphicFramePr>
        <p:xfrm>
          <a:off x="4437063" y="6953250"/>
          <a:ext cx="2087562" cy="2511425"/>
        </p:xfrm>
        <a:graphic>
          <a:graphicData uri="http://schemas.openxmlformats.org/drawingml/2006/table">
            <a:tbl>
              <a:tblPr/>
              <a:tblGrid>
                <a:gridCol w="2087562">
                  <a:extLst>
                    <a:ext uri="{9D8B030D-6E8A-4147-A177-3AD203B41FA5}">
                      <a16:colId xmlns:a16="http://schemas.microsoft.com/office/drawing/2014/main" val="3695335739"/>
                    </a:ext>
                  </a:extLst>
                </a:gridCol>
              </a:tblGrid>
              <a:tr h="2743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919837953"/>
                  </a:ext>
                </a:extLst>
              </a:tr>
              <a:tr h="22371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68766738"/>
                  </a:ext>
                </a:extLst>
              </a:tr>
            </a:tbl>
          </a:graphicData>
        </a:graphic>
      </p:graphicFrame>
      <p:sp>
        <p:nvSpPr>
          <p:cNvPr id="97399" name="Text Box 119"/>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11</a:t>
            </a:r>
          </a:p>
        </p:txBody>
      </p:sp>
      <p:sp>
        <p:nvSpPr>
          <p:cNvPr id="17455" name="Text Box 126"/>
          <p:cNvSpPr txBox="1">
            <a:spLocks noChangeArrowheads="1"/>
          </p:cNvSpPr>
          <p:nvPr/>
        </p:nvSpPr>
        <p:spPr bwMode="auto">
          <a:xfrm>
            <a:off x="501650" y="619125"/>
            <a:ext cx="1323975" cy="228600"/>
          </a:xfrm>
          <a:prstGeom prst="rect">
            <a:avLst/>
          </a:prstGeom>
          <a:noFill/>
          <a:ln>
            <a:noFill/>
          </a:ln>
          <a:effectLst/>
          <a:extLst>
            <a:ext uri="{909E8E84-426E-40DD-AFC4-6F175D3DCCD1}">
              <a14:hiddenFill xmlns:a14="http://schemas.microsoft.com/office/drawing/2010/main">
                <a:solidFill>
                  <a:srgbClr val="D3EDEC"/>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t>重要業務と復旧目標：</a:t>
            </a:r>
          </a:p>
        </p:txBody>
      </p:sp>
      <p:sp>
        <p:nvSpPr>
          <p:cNvPr id="17456" name="AutoShape 127"/>
          <p:cNvSpPr>
            <a:spLocks noChangeArrowheads="1"/>
          </p:cNvSpPr>
          <p:nvPr/>
        </p:nvSpPr>
        <p:spPr bwMode="auto">
          <a:xfrm>
            <a:off x="260350" y="1316038"/>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57" name="Oval 128"/>
          <p:cNvSpPr>
            <a:spLocks noChangeArrowheads="1"/>
          </p:cNvSpPr>
          <p:nvPr/>
        </p:nvSpPr>
        <p:spPr bwMode="auto">
          <a:xfrm>
            <a:off x="477838" y="3152775"/>
            <a:ext cx="1079500" cy="792163"/>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a:ea typeface="ＭＳ Ｐゴシック" panose="020B0600070205080204" pitchFamily="50" charset="-128"/>
              </a:rPr>
              <a:t>システム</a:t>
            </a:r>
          </a:p>
          <a:p>
            <a:pPr algn="ctr" eaLnBrk="1" hangingPunct="1"/>
            <a:r>
              <a:rPr lang="ja-JP" altLang="en-US" sz="1400">
                <a:ea typeface="ＭＳ Ｐゴシック" panose="020B0600070205080204" pitchFamily="50" charset="-128"/>
              </a:rPr>
              <a:t>・データ</a:t>
            </a:r>
          </a:p>
        </p:txBody>
      </p:sp>
      <p:graphicFrame>
        <p:nvGraphicFramePr>
          <p:cNvPr id="97508" name="Group 228"/>
          <p:cNvGraphicFramePr>
            <a:graphicFrameLocks noGrp="1"/>
          </p:cNvGraphicFramePr>
          <p:nvPr/>
        </p:nvGraphicFramePr>
        <p:xfrm>
          <a:off x="404813" y="1384300"/>
          <a:ext cx="3887787" cy="1263650"/>
        </p:xfrm>
        <a:graphic>
          <a:graphicData uri="http://schemas.openxmlformats.org/drawingml/2006/table">
            <a:tbl>
              <a:tblPr/>
              <a:tblGrid>
                <a:gridCol w="2879725">
                  <a:extLst>
                    <a:ext uri="{9D8B030D-6E8A-4147-A177-3AD203B41FA5}">
                      <a16:colId xmlns:a16="http://schemas.microsoft.com/office/drawing/2014/main" val="733656995"/>
                    </a:ext>
                  </a:extLst>
                </a:gridCol>
                <a:gridCol w="504825">
                  <a:extLst>
                    <a:ext uri="{9D8B030D-6E8A-4147-A177-3AD203B41FA5}">
                      <a16:colId xmlns:a16="http://schemas.microsoft.com/office/drawing/2014/main" val="1709545460"/>
                    </a:ext>
                  </a:extLst>
                </a:gridCol>
                <a:gridCol w="503237">
                  <a:extLst>
                    <a:ext uri="{9D8B030D-6E8A-4147-A177-3AD203B41FA5}">
                      <a16:colId xmlns:a16="http://schemas.microsoft.com/office/drawing/2014/main" val="4010823683"/>
                    </a:ext>
                  </a:extLst>
                </a:gridCol>
              </a:tblGrid>
              <a:tr h="2794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ｼｽﾃﾑ・ﾃﾞｰﾀ</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98219486"/>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基幹ｼｽﾃﾑ、ﾃﾞｰﾀｻｰﾊﾞの耐震対策は万全ですか？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6389323"/>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ﾃﾞｰﾀのﾊﾞｯｸｱｯﾌﾟは定期的に行っていますか？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6589601"/>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特に重要なﾃﾞｰﾀは特別な保管を行っていますか？</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9444472"/>
                  </a:ext>
                </a:extLst>
              </a:tr>
              <a:tr h="2460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3590915"/>
                  </a:ext>
                </a:extLst>
              </a:tr>
            </a:tbl>
          </a:graphicData>
        </a:graphic>
      </p:graphicFrame>
      <p:sp>
        <p:nvSpPr>
          <p:cNvPr id="17484" name="Freeform 156"/>
          <p:cNvSpPr>
            <a:spLocks/>
          </p:cNvSpPr>
          <p:nvPr/>
        </p:nvSpPr>
        <p:spPr bwMode="auto">
          <a:xfrm>
            <a:off x="4038600" y="2720975"/>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7521" name="Group 241"/>
          <p:cNvGraphicFramePr>
            <a:graphicFrameLocks noGrp="1"/>
          </p:cNvGraphicFramePr>
          <p:nvPr/>
        </p:nvGraphicFramePr>
        <p:xfrm>
          <a:off x="4437063" y="1390650"/>
          <a:ext cx="2087562" cy="2482850"/>
        </p:xfrm>
        <a:graphic>
          <a:graphicData uri="http://schemas.openxmlformats.org/drawingml/2006/table">
            <a:tbl>
              <a:tblPr/>
              <a:tblGrid>
                <a:gridCol w="2087562">
                  <a:extLst>
                    <a:ext uri="{9D8B030D-6E8A-4147-A177-3AD203B41FA5}">
                      <a16:colId xmlns:a16="http://schemas.microsoft.com/office/drawing/2014/main" val="1532330769"/>
                    </a:ext>
                  </a:extLst>
                </a:gridCol>
              </a:tblGrid>
              <a:tr h="2762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47896677"/>
                  </a:ext>
                </a:extLst>
              </a:tr>
              <a:tr h="2206625">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バックアップサーバを固定する。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重要なデータは別途バックアップを行い、耐火金庫に保管する。</a:t>
                      </a: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900" b="0"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52183464"/>
                  </a:ext>
                </a:extLst>
              </a:tr>
            </a:tbl>
          </a:graphicData>
        </a:graphic>
      </p:graphicFrame>
      <p:sp>
        <p:nvSpPr>
          <p:cNvPr id="17493" name="AutoShape 165"/>
          <p:cNvSpPr>
            <a:spLocks noChangeArrowheads="1"/>
          </p:cNvSpPr>
          <p:nvPr/>
        </p:nvSpPr>
        <p:spPr bwMode="auto">
          <a:xfrm>
            <a:off x="260350" y="4089400"/>
            <a:ext cx="6408738" cy="2711450"/>
          </a:xfrm>
          <a:prstGeom prst="roundRect">
            <a:avLst>
              <a:gd name="adj" fmla="val 7116"/>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68392" dir="1308085" algn="ctr" rotWithShape="0">
                    <a:schemeClr val="bg2">
                      <a:alpha val="50000"/>
                    </a:schemeClr>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494" name="Oval 166"/>
          <p:cNvSpPr>
            <a:spLocks noChangeArrowheads="1"/>
          </p:cNvSpPr>
          <p:nvPr/>
        </p:nvSpPr>
        <p:spPr bwMode="auto">
          <a:xfrm>
            <a:off x="477838" y="5926138"/>
            <a:ext cx="1079500" cy="792162"/>
          </a:xfrm>
          <a:prstGeom prst="ellipse">
            <a:avLst/>
          </a:prstGeom>
          <a:gradFill rotWithShape="1">
            <a:gsLst>
              <a:gs pos="0">
                <a:srgbClr val="FFFFFF"/>
              </a:gs>
              <a:gs pos="100000">
                <a:srgbClr val="DDDDDD"/>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a:ea typeface="ＭＳ Ｐゴシック" panose="020B0600070205080204" pitchFamily="50" charset="-128"/>
              </a:rPr>
              <a:t>カネ</a:t>
            </a:r>
          </a:p>
        </p:txBody>
      </p:sp>
      <p:pic>
        <p:nvPicPr>
          <p:cNvPr id="17495" name="Picture 167" descr="j034588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5805488"/>
            <a:ext cx="9794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96" name="Object 168"/>
          <p:cNvGraphicFramePr>
            <a:graphicFrameLocks noChangeAspect="1"/>
          </p:cNvGraphicFramePr>
          <p:nvPr/>
        </p:nvGraphicFramePr>
        <p:xfrm>
          <a:off x="1625600" y="6145213"/>
          <a:ext cx="579438" cy="463550"/>
        </p:xfrm>
        <a:graphic>
          <a:graphicData uri="http://schemas.openxmlformats.org/presentationml/2006/ole">
            <mc:AlternateContent xmlns:mc="http://schemas.openxmlformats.org/markup-compatibility/2006">
              <mc:Choice xmlns:v="urn:schemas-microsoft-com:vml" Requires="v">
                <p:oleObj spid="_x0000_s17544" name="Photo Editor 写真" r:id="rId4" imgW="3048426" imgH="2438095" progId="MSPhotoEd.3">
                  <p:embed/>
                </p:oleObj>
              </mc:Choice>
              <mc:Fallback>
                <p:oleObj name="Photo Editor 写真" r:id="rId4" imgW="3048426" imgH="2438095" progId="MSPhotoEd.3">
                  <p:embed/>
                  <p:pic>
                    <p:nvPicPr>
                      <p:cNvPr id="0" name="Object 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6145213"/>
                        <a:ext cx="5794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507" name="Group 227"/>
          <p:cNvGraphicFramePr>
            <a:graphicFrameLocks noGrp="1"/>
          </p:cNvGraphicFramePr>
          <p:nvPr/>
        </p:nvGraphicFramePr>
        <p:xfrm>
          <a:off x="404813" y="4160838"/>
          <a:ext cx="3887787" cy="1416050"/>
        </p:xfrm>
        <a:graphic>
          <a:graphicData uri="http://schemas.openxmlformats.org/drawingml/2006/table">
            <a:tbl>
              <a:tblPr/>
              <a:tblGrid>
                <a:gridCol w="2879725">
                  <a:extLst>
                    <a:ext uri="{9D8B030D-6E8A-4147-A177-3AD203B41FA5}">
                      <a16:colId xmlns:a16="http://schemas.microsoft.com/office/drawing/2014/main" val="3708821542"/>
                    </a:ext>
                  </a:extLst>
                </a:gridCol>
                <a:gridCol w="504825">
                  <a:extLst>
                    <a:ext uri="{9D8B030D-6E8A-4147-A177-3AD203B41FA5}">
                      <a16:colId xmlns:a16="http://schemas.microsoft.com/office/drawing/2014/main" val="1954220238"/>
                    </a:ext>
                  </a:extLst>
                </a:gridCol>
                <a:gridCol w="503237">
                  <a:extLst>
                    <a:ext uri="{9D8B030D-6E8A-4147-A177-3AD203B41FA5}">
                      <a16:colId xmlns:a16="http://schemas.microsoft.com/office/drawing/2014/main" val="4164795386"/>
                    </a:ext>
                  </a:extLst>
                </a:gridCol>
              </a:tblGrid>
              <a:tr h="27944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STEP1</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で抽出した</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200" b="0" i="0" u="none" strike="noStrike" cap="none" normalizeH="0" baseline="0" smtClean="0">
                          <a:ln>
                            <a:noFill/>
                          </a:ln>
                          <a:solidFill>
                            <a:srgbClr val="3333FF"/>
                          </a:solidFill>
                          <a:effectLst/>
                          <a:latin typeface="Arial" panose="020B0604020202020204" pitchFamily="34" charset="0"/>
                          <a:ea typeface="ＭＳ Ｐゴシック" panose="020B0600070205080204" pitchFamily="50" charset="-128"/>
                        </a:rPr>
                        <a:t>カネ</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はい</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30790750"/>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必要な運転資金を把握していますか？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1717271"/>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操業が停止した場合の影響を検討していますか？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3615916"/>
                  </a:ext>
                </a:extLst>
              </a:tr>
              <a:tr h="24604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現在の手持ち資金で対応可能ですか？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081060"/>
                  </a:ext>
                </a:extLst>
              </a:tr>
              <a:tr h="39847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被害が発生した際の概算復旧費用を把握していますか？</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3395222"/>
                  </a:ext>
                </a:extLst>
              </a:tr>
            </a:tbl>
          </a:graphicData>
        </a:graphic>
      </p:graphicFrame>
      <p:sp>
        <p:nvSpPr>
          <p:cNvPr id="17523" name="Freeform 195"/>
          <p:cNvSpPr>
            <a:spLocks/>
          </p:cNvSpPr>
          <p:nvPr/>
        </p:nvSpPr>
        <p:spPr bwMode="auto">
          <a:xfrm>
            <a:off x="4038600" y="5600700"/>
            <a:ext cx="360363" cy="287338"/>
          </a:xfrm>
          <a:custGeom>
            <a:avLst/>
            <a:gdLst>
              <a:gd name="T0" fmla="*/ 0 w 227"/>
              <a:gd name="T1" fmla="*/ 0 h 181"/>
              <a:gd name="T2" fmla="*/ 0 w 227"/>
              <a:gd name="T3" fmla="*/ 2147483646 h 181"/>
              <a:gd name="T4" fmla="*/ 2147483646 w 227"/>
              <a:gd name="T5" fmla="*/ 2147483646 h 181"/>
              <a:gd name="T6" fmla="*/ 0 60000 65536"/>
              <a:gd name="T7" fmla="*/ 0 60000 65536"/>
              <a:gd name="T8" fmla="*/ 0 60000 65536"/>
            </a:gdLst>
            <a:ahLst/>
            <a:cxnLst>
              <a:cxn ang="T6">
                <a:pos x="T0" y="T1"/>
              </a:cxn>
              <a:cxn ang="T7">
                <a:pos x="T2" y="T3"/>
              </a:cxn>
              <a:cxn ang="T8">
                <a:pos x="T4" y="T5"/>
              </a:cxn>
            </a:cxnLst>
            <a:rect l="0" t="0" r="r" b="b"/>
            <a:pathLst>
              <a:path w="227" h="181">
                <a:moveTo>
                  <a:pt x="0" y="0"/>
                </a:moveTo>
                <a:lnTo>
                  <a:pt x="0" y="181"/>
                </a:lnTo>
                <a:lnTo>
                  <a:pt x="227" y="181"/>
                </a:ln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97510" name="Group 230"/>
          <p:cNvGraphicFramePr>
            <a:graphicFrameLocks noGrp="1"/>
          </p:cNvGraphicFramePr>
          <p:nvPr/>
        </p:nvGraphicFramePr>
        <p:xfrm>
          <a:off x="4437063" y="4167188"/>
          <a:ext cx="2087562" cy="2489200"/>
        </p:xfrm>
        <a:graphic>
          <a:graphicData uri="http://schemas.openxmlformats.org/drawingml/2006/table">
            <a:tbl>
              <a:tblPr/>
              <a:tblGrid>
                <a:gridCol w="2087562">
                  <a:extLst>
                    <a:ext uri="{9D8B030D-6E8A-4147-A177-3AD203B41FA5}">
                      <a16:colId xmlns:a16="http://schemas.microsoft.com/office/drawing/2014/main" val="3031605825"/>
                    </a:ext>
                  </a:extLst>
                </a:gridCol>
              </a:tblGrid>
              <a:tr h="2809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（いいえの場合）対応策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714767912"/>
                  </a:ext>
                </a:extLst>
              </a:tr>
              <a:tr h="2208212">
                <a:tc>
                  <a:txBody>
                    <a:bodyPr/>
                    <a:lstStyle>
                      <a:lvl1pPr marL="85725" indent="-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商工会議所や△△信用金庫と緊急時の</a:t>
                      </a:r>
                      <a:r>
                        <a:rPr kumimoji="1" lang="ja-JP" altLang="en-US"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資金繰りについて想定し協議する。</a:t>
                      </a:r>
                    </a:p>
                    <a:p>
                      <a:pPr marL="85725" marR="0" lvl="0" indent="-85725" algn="l" defTabSz="914400" rtl="0" eaLnBrk="1" fontAlgn="base" latinLnBrk="0" hangingPunct="1">
                        <a:lnSpc>
                          <a:spcPct val="100000"/>
                        </a:lnSpc>
                        <a:spcBef>
                          <a:spcPct val="20000"/>
                        </a:spcBef>
                        <a:spcAft>
                          <a:spcPct val="0"/>
                        </a:spcAft>
                        <a:buClrTx/>
                        <a:buSzTx/>
                        <a:buFontTx/>
                        <a:buChar char="•"/>
                        <a:tabLst/>
                      </a:pPr>
                      <a:r>
                        <a:rPr kumimoji="1" lang="ja-JP" altLang="en-US" sz="1000" b="1" i="1"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rPr>
                        <a:t>あらかじめ公的融資制度を事前に調査する。</a:t>
                      </a: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1" i="0" u="none" strike="noStrike" cap="none" normalizeH="0" baseline="0" smtClean="0">
                        <a:ln>
                          <a:noFill/>
                        </a:ln>
                        <a:solidFill>
                          <a:srgbClr val="800000"/>
                        </a:solidFill>
                        <a:effectLst/>
                        <a:latin typeface="HG丸ｺﾞｼｯｸM-PRO" panose="020F0600000000000000" pitchFamily="50" charset="-128"/>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p>
                      <a:pPr marL="85725" marR="0" lvl="0" indent="-85725"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94781077"/>
                  </a:ext>
                </a:extLst>
              </a:tr>
            </a:tbl>
          </a:graphicData>
        </a:graphic>
      </p:graphicFrame>
      <p:pic>
        <p:nvPicPr>
          <p:cNvPr id="17532" name="Picture 2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357346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33" name="Picture 2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9129713"/>
            <a:ext cx="1025525" cy="227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34" name="Picture 2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6321425"/>
            <a:ext cx="10255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35" name="Picture 278" descr="j037103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5788" y="2803525"/>
            <a:ext cx="11223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7539" name="Text Box 284"/>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7540" name="Text Box 285"/>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7541" name="Text Box 286"/>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
        <p:nvSpPr>
          <p:cNvPr id="17542" name="AutoShape 287"/>
          <p:cNvSpPr>
            <a:spLocks noChangeArrowheads="1"/>
          </p:cNvSpPr>
          <p:nvPr/>
        </p:nvSpPr>
        <p:spPr bwMode="auto">
          <a:xfrm>
            <a:off x="469900" y="657225"/>
            <a:ext cx="6053138" cy="590550"/>
          </a:xfrm>
          <a:prstGeom prst="roundRect">
            <a:avLst>
              <a:gd name="adj" fmla="val 16667"/>
            </a:avLst>
          </a:prstGeom>
          <a:solidFill>
            <a:schemeClr val="bg1"/>
          </a:solidFill>
          <a:ln w="19050">
            <a:solidFill>
              <a:srgbClr val="FF9900"/>
            </a:solidFill>
            <a:round/>
            <a:headEnd/>
            <a:tailEnd/>
          </a:ln>
          <a:effectLst>
            <a:outerShdw dist="28398" dir="1593903" algn="ctr" rotWithShape="0">
              <a:schemeClr val="bg2"/>
            </a:outerShdw>
          </a:effectLst>
        </p:spPr>
        <p:txBody>
          <a:bodyPr wrap="none" lIns="18000" tIns="46800" rIns="90000" bIns="46800" anchor="ctr" anchorCtr="1"/>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latin typeface="HG丸ｺﾞｼｯｸM-PRO" panose="020F0600000000000000" pitchFamily="50" charset="-128"/>
              </a:rPr>
              <a:t>重要業務である</a:t>
            </a:r>
          </a:p>
          <a:p>
            <a:pPr eaLnBrk="1" hangingPunct="1"/>
            <a:r>
              <a:rPr lang="ja-JP" altLang="en-US" sz="1200" b="0">
                <a:latin typeface="HG丸ｺﾞｼｯｸM-PRO" panose="020F0600000000000000" pitchFamily="50" charset="-128"/>
              </a:rPr>
              <a:t>「</a:t>
            </a:r>
            <a:r>
              <a:rPr lang="ja-JP" altLang="en-US" sz="1200" b="0" i="1">
                <a:solidFill>
                  <a:srgbClr val="800000"/>
                </a:solidFill>
                <a:latin typeface="ＭＳ Ｐ明朝" panose="02020600040205080304" pitchFamily="18" charset="-128"/>
                <a:ea typeface="ＭＳ Ｐ明朝" panose="02020600040205080304" pitchFamily="18" charset="-128"/>
              </a:rPr>
              <a:t> </a:t>
            </a:r>
            <a:r>
              <a:rPr lang="ja-JP" altLang="en-US" sz="1200" i="1">
                <a:solidFill>
                  <a:srgbClr val="800000"/>
                </a:solidFill>
                <a:latin typeface="ＭＳ Ｐ明朝" panose="02020600040205080304" pitchFamily="18" charset="-128"/>
                <a:ea typeface="ＭＳ Ｐ明朝" panose="02020600040205080304" pitchFamily="18" charset="-128"/>
              </a:rPr>
              <a:t>歯車・ギヤーボックスの製造</a:t>
            </a:r>
            <a:r>
              <a:rPr lang="ja-JP" altLang="en-US" sz="1200" b="0">
                <a:solidFill>
                  <a:srgbClr val="800000"/>
                </a:solidFill>
                <a:latin typeface="HG丸ｺﾞｼｯｸM-PRO" panose="020F0600000000000000" pitchFamily="50" charset="-128"/>
              </a:rPr>
              <a:t>  </a:t>
            </a:r>
            <a:r>
              <a:rPr lang="ja-JP" altLang="en-US" sz="1200" b="0">
                <a:latin typeface="HG丸ｺﾞｼｯｸM-PRO" panose="020F0600000000000000" pitchFamily="50" charset="-128"/>
              </a:rPr>
              <a:t>」</a:t>
            </a:r>
            <a:r>
              <a:rPr lang="ja-JP" altLang="en-US" b="0">
                <a:latin typeface="HG丸ｺﾞｼｯｸM-PRO" panose="020F0600000000000000" pitchFamily="50" charset="-128"/>
              </a:rPr>
              <a:t>を、震度</a:t>
            </a:r>
            <a:r>
              <a:rPr lang="ja-JP" altLang="en-US" sz="1200" b="0">
                <a:latin typeface="HG丸ｺﾞｼｯｸM-PRO" panose="020F0600000000000000" pitchFamily="50" charset="-128"/>
              </a:rPr>
              <a:t> ６強 </a:t>
            </a:r>
            <a:r>
              <a:rPr lang="ja-JP" altLang="en-US" b="0">
                <a:latin typeface="HG丸ｺﾞｼｯｸM-PRO" panose="020F0600000000000000" pitchFamily="50" charset="-128"/>
              </a:rPr>
              <a:t>の地震が発生した場合にも</a:t>
            </a:r>
          </a:p>
          <a:p>
            <a:pPr eaLnBrk="1" hangingPunct="1"/>
            <a:r>
              <a:rPr lang="ja-JP" altLang="en-US" sz="900" b="0">
                <a:latin typeface="HG丸ｺﾞｼｯｸM-PRO" panose="020F0600000000000000" pitchFamily="50" charset="-128"/>
              </a:rPr>
              <a:t>復旧目標の</a:t>
            </a:r>
            <a:r>
              <a:rPr lang="ja-JP" altLang="en-US" sz="1200" b="0">
                <a:latin typeface="HG丸ｺﾞｼｯｸM-PRO" panose="020F0600000000000000" pitchFamily="50" charset="-128"/>
              </a:rPr>
              <a:t>「</a:t>
            </a:r>
            <a:r>
              <a:rPr lang="ja-JP" altLang="en-US" sz="900" b="0">
                <a:latin typeface="HG丸ｺﾞｼｯｸM-PRO" panose="020F0600000000000000" pitchFamily="50" charset="-128"/>
              </a:rPr>
              <a:t> </a:t>
            </a:r>
            <a:r>
              <a:rPr lang="ja-JP" altLang="en-US" sz="1200" i="1">
                <a:solidFill>
                  <a:srgbClr val="800000"/>
                </a:solidFill>
                <a:latin typeface="ＭＳ Ｐ明朝" panose="02020600040205080304" pitchFamily="18" charset="-128"/>
                <a:ea typeface="ＭＳ Ｐ明朝" panose="02020600040205080304" pitchFamily="18" charset="-128"/>
              </a:rPr>
              <a:t>電力・都市ガス復旧後５日以内</a:t>
            </a:r>
            <a:r>
              <a:rPr lang="ja-JP" altLang="en-US" sz="1200" b="0">
                <a:latin typeface="HG丸ｺﾞｼｯｸM-PRO" panose="020F0600000000000000" pitchFamily="50" charset="-128"/>
              </a:rPr>
              <a:t> 」</a:t>
            </a:r>
            <a:r>
              <a:rPr lang="ja-JP" altLang="en-US" b="0">
                <a:latin typeface="HG丸ｺﾞｼｯｸM-PRO" panose="020F0600000000000000" pitchFamily="50" charset="-128"/>
              </a:rPr>
              <a:t>に再開する！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767"/>
          <p:cNvSpPr>
            <a:spLocks noChangeArrowheads="1"/>
          </p:cNvSpPr>
          <p:nvPr/>
        </p:nvSpPr>
        <p:spPr bwMode="auto">
          <a:xfrm>
            <a:off x="158750" y="212725"/>
            <a:ext cx="649288" cy="231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435" name="Text Box 196"/>
          <p:cNvSpPr txBox="1">
            <a:spLocks noChangeArrowheads="1"/>
          </p:cNvSpPr>
          <p:nvPr/>
        </p:nvSpPr>
        <p:spPr bwMode="auto">
          <a:xfrm>
            <a:off x="152400" y="201613"/>
            <a:ext cx="768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200" b="0">
                <a:ea typeface="ＭＳ Ｐゴシック" panose="020B0600070205080204" pitchFamily="50" charset="-128"/>
              </a:rPr>
              <a:t>STEP3</a:t>
            </a:r>
            <a:r>
              <a:rPr lang="ja-JP" altLang="en-US" sz="1200" b="0">
                <a:ea typeface="ＭＳ Ｐゴシック" panose="020B0600070205080204" pitchFamily="50" charset="-128"/>
              </a:rPr>
              <a:t>　</a:t>
            </a:r>
          </a:p>
        </p:txBody>
      </p:sp>
      <p:graphicFrame>
        <p:nvGraphicFramePr>
          <p:cNvPr id="100097" name="Group 769"/>
          <p:cNvGraphicFramePr>
            <a:graphicFrameLocks noGrp="1"/>
          </p:cNvGraphicFramePr>
          <p:nvPr/>
        </p:nvGraphicFramePr>
        <p:xfrm>
          <a:off x="115888" y="1168400"/>
          <a:ext cx="6691312" cy="8531315"/>
        </p:xfrm>
        <a:graphic>
          <a:graphicData uri="http://schemas.openxmlformats.org/drawingml/2006/table">
            <a:tbl>
              <a:tblPr/>
              <a:tblGrid>
                <a:gridCol w="217487">
                  <a:extLst>
                    <a:ext uri="{9D8B030D-6E8A-4147-A177-3AD203B41FA5}">
                      <a16:colId xmlns:a16="http://schemas.microsoft.com/office/drawing/2014/main" val="3959178502"/>
                    </a:ext>
                  </a:extLst>
                </a:gridCol>
                <a:gridCol w="647700">
                  <a:extLst>
                    <a:ext uri="{9D8B030D-6E8A-4147-A177-3AD203B41FA5}">
                      <a16:colId xmlns:a16="http://schemas.microsoft.com/office/drawing/2014/main" val="2126799048"/>
                    </a:ext>
                  </a:extLst>
                </a:gridCol>
                <a:gridCol w="935038">
                  <a:extLst>
                    <a:ext uri="{9D8B030D-6E8A-4147-A177-3AD203B41FA5}">
                      <a16:colId xmlns:a16="http://schemas.microsoft.com/office/drawing/2014/main" val="3367235821"/>
                    </a:ext>
                  </a:extLst>
                </a:gridCol>
                <a:gridCol w="3097212">
                  <a:extLst>
                    <a:ext uri="{9D8B030D-6E8A-4147-A177-3AD203B41FA5}">
                      <a16:colId xmlns:a16="http://schemas.microsoft.com/office/drawing/2014/main" val="2444102312"/>
                    </a:ext>
                  </a:extLst>
                </a:gridCol>
                <a:gridCol w="468313">
                  <a:extLst>
                    <a:ext uri="{9D8B030D-6E8A-4147-A177-3AD203B41FA5}">
                      <a16:colId xmlns:a16="http://schemas.microsoft.com/office/drawing/2014/main" val="2393710950"/>
                    </a:ext>
                  </a:extLst>
                </a:gridCol>
                <a:gridCol w="468312">
                  <a:extLst>
                    <a:ext uri="{9D8B030D-6E8A-4147-A177-3AD203B41FA5}">
                      <a16:colId xmlns:a16="http://schemas.microsoft.com/office/drawing/2014/main" val="3232599380"/>
                    </a:ext>
                  </a:extLst>
                </a:gridCol>
                <a:gridCol w="857250">
                  <a:extLst>
                    <a:ext uri="{9D8B030D-6E8A-4147-A177-3AD203B41FA5}">
                      <a16:colId xmlns:a16="http://schemas.microsoft.com/office/drawing/2014/main" val="1481759956"/>
                    </a:ext>
                  </a:extLst>
                </a:gridCol>
              </a:tblGrid>
              <a:tr h="393179">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経営資源</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ＢＣＰ対応</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対応策の</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実施計画</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対応のため整備・使用</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する様式</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22711491"/>
                  </a:ext>
                </a:extLst>
              </a:tr>
              <a:tr h="228590">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項目</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対応策</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短期</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長期</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2917934060"/>
                  </a:ext>
                </a:extLst>
              </a:tr>
              <a:tr h="398387">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ヒト</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安否確認手段、ルール整備</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安否確認手段、ルールを決定し、従業員携帯カードに取りまとめ、従業員に周知徹底する。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様式⑥</a:t>
                      </a:r>
                    </a:p>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様式⑫</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0762907"/>
                  </a:ext>
                </a:extLst>
              </a:tr>
              <a:tr h="245990">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連絡・指示</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携帯電話メーリングリストを整備する。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様式⑤</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6152403"/>
                  </a:ext>
                </a:extLst>
              </a:tr>
              <a:tr h="261915">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安全確保</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身の回りの什器を固定する。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986639"/>
                  </a:ext>
                </a:extLst>
              </a:tr>
              <a:tr h="36790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ＢＣＰ対応要員の決定</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交通機関がマヒした際に出社可能な従業員を中心にＢＣＰ対応要員を決定する。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様式⑤</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7913842"/>
                  </a:ext>
                </a:extLst>
              </a:tr>
              <a:tr h="36790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応援要請先の検討</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関連取引先などあらかじめ応援要請先を検討し、対応について事前協議する。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9099775"/>
                  </a:ext>
                </a:extLst>
              </a:tr>
              <a:tr h="245990">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モノ</a:t>
                      </a:r>
                    </a:p>
                  </a:txBody>
                  <a:tcPr marL="90000" marR="90000" marT="46796" marB="46796"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施設</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耐震性確認</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建設業者に建物の耐震性について確認する。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1213093"/>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耐震補強</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必要に応じて耐震補強対策を実施する。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055091"/>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対応拠点確保</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ＢＣＰ対応拠点を複数検討する。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様式①</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9552620"/>
                  </a:ext>
                </a:extLst>
              </a:tr>
              <a:tr h="245990">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設備</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設備固定</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未固定設備を床面へ固定する。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6194036"/>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設備耐震調査</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設備の耐震性を調査する。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9036660"/>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落下防止設置</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各種ラックに落下防止金具を取り付ける。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rPr>
                        <a:t> </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433106"/>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安全確保</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緊急地震速報、地震感知器の導入を検討する。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3964830"/>
                  </a:ext>
                </a:extLst>
              </a:tr>
              <a:tr h="367907">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設備点検・調整</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地震後調整が必要と思われる設備についてメーカーと事前に協議し、緊急時の連絡先、連絡手段を決定する。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様式⑨</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1102274"/>
                  </a:ext>
                </a:extLst>
              </a:tr>
              <a:tr h="367907">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原材料・</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ｻﾌﾟﾗｲﾔ</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調達先の確保</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原材料</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の調達先の代替先を確保すると共に、平時から調達先を分散する。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5017866"/>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緊急時の連絡</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緊急時の連絡先、連絡手段を決めておく。</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様式⑨</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8319769"/>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8130764"/>
                  </a:ext>
                </a:extLst>
              </a:tr>
              <a:tr h="367907">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物流</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通行可能ﾙｰﾄの把握</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緊急輸送路となる幹線道路や、土砂災害などにより通行が不可能となる可能性が高い道路を事前に確認する。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2491442"/>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事前調整</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配送業者と災害時の対応について事前に協議する。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7893614"/>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緊急時の連絡</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緊急時の連絡先、連絡手段を決めておく。</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様式⑨</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9534963"/>
                  </a:ext>
                </a:extLst>
              </a:tr>
              <a:tr h="245990">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インフラ</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代替対応</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熱処理工程のみを代替先で対応するための事前協議を行う。</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3067924"/>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通信手段確保</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衛星携帯電話を配備する。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0082347"/>
                  </a:ext>
                </a:extLst>
              </a:tr>
              <a:tr h="245990">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5059895"/>
                  </a:ext>
                </a:extLst>
              </a:tr>
              <a:tr h="245990">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システム・データ</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サーバの固定</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バックアップサーバを固定する。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5473026"/>
                  </a:ext>
                </a:extLst>
              </a:tr>
              <a:tr h="36790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データの保管</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重要なデータは別途バックアップを行い、耐火金庫に保管する。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様式⑪</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8231634"/>
                  </a:ext>
                </a:extLst>
              </a:tr>
              <a:tr h="245990">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6267156"/>
                  </a:ext>
                </a:extLst>
              </a:tr>
              <a:tr h="367907">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カネ</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資金の調達</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商工会議所や△△信金と緊急時の資金繰りに関して事前に協議する。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4283402"/>
                  </a:ext>
                </a:extLst>
              </a:tr>
              <a:tr h="245990">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同上</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公的融資制度を事前に調査する。</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6347212"/>
                  </a:ext>
                </a:extLst>
              </a:tr>
              <a:tr h="24599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rgbClr val="3333FF"/>
                          </a:solidFill>
                          <a:effectLst/>
                          <a:latin typeface="Arial" panose="020B0604020202020204" pitchFamily="34" charset="0"/>
                          <a:ea typeface="HG丸ｺﾞｼｯｸM-PRO" panose="020F0600000000000000" pitchFamily="50" charset="-128"/>
                        </a:rPr>
                        <a:t>その他</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9188646"/>
                  </a:ext>
                </a:extLst>
              </a:tr>
            </a:tbl>
          </a:graphicData>
        </a:graphic>
      </p:graphicFrame>
      <p:sp>
        <p:nvSpPr>
          <p:cNvPr id="18634" name="Text Box 195"/>
          <p:cNvSpPr txBox="1">
            <a:spLocks noChangeArrowheads="1"/>
          </p:cNvSpPr>
          <p:nvPr/>
        </p:nvSpPr>
        <p:spPr bwMode="auto">
          <a:xfrm>
            <a:off x="908050" y="168275"/>
            <a:ext cx="253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ea typeface="ＭＳ Ｐゴシック" panose="020B0600070205080204" pitchFamily="50" charset="-128"/>
              </a:rPr>
              <a:t>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chemeClr val="bg2"/>
                </a:solidFill>
                <a:latin typeface="HG丸ｺﾞｼｯｸM-PRO" panose="020F0600000000000000" pitchFamily="50" charset="-128"/>
              </a:rPr>
              <a:t>-</a:t>
            </a:r>
            <a:r>
              <a:rPr lang="ja-JP" altLang="en-US" sz="1200" b="0">
                <a:solidFill>
                  <a:schemeClr val="bg2"/>
                </a:solidFill>
                <a:latin typeface="HG丸ｺﾞｼｯｸM-PRO" panose="020F0600000000000000" pitchFamily="50" charset="-128"/>
              </a:rPr>
              <a:t>ポイント</a:t>
            </a:r>
            <a:r>
              <a:rPr lang="en-US" altLang="ja-JP" sz="1200" b="0">
                <a:solidFill>
                  <a:schemeClr val="bg2"/>
                </a:solidFill>
                <a:latin typeface="HG丸ｺﾞｼｯｸM-PRO" panose="020F0600000000000000" pitchFamily="50" charset="-128"/>
              </a:rPr>
              <a:t>-</a:t>
            </a:r>
          </a:p>
          <a:p>
            <a:pPr eaLnBrk="1" hangingPunct="1"/>
            <a:r>
              <a:rPr lang="ja-JP" altLang="en-US" b="0" i="1">
                <a:solidFill>
                  <a:schemeClr val="hlink"/>
                </a:solidFill>
                <a:latin typeface="HG丸ｺﾞｼｯｸM-PRO" panose="020F0600000000000000" pitchFamily="50" charset="-128"/>
              </a:rPr>
              <a:t>・</a:t>
            </a:r>
            <a:r>
              <a:rPr lang="en-US" altLang="ja-JP" b="0" i="1">
                <a:solidFill>
                  <a:schemeClr val="hlink"/>
                </a:solidFill>
                <a:latin typeface="HG丸ｺﾞｼｯｸM-PRO" panose="020F0600000000000000" pitchFamily="50" charset="-128"/>
              </a:rPr>
              <a:t>STEP2</a:t>
            </a:r>
            <a:r>
              <a:rPr lang="ja-JP" altLang="en-US" b="0" i="1">
                <a:solidFill>
                  <a:schemeClr val="hlink"/>
                </a:solidFill>
                <a:latin typeface="HG丸ｺﾞｼｯｸM-PRO" panose="020F0600000000000000" pitchFamily="50" charset="-128"/>
              </a:rPr>
              <a:t>で洗い出した対応策を、「ＢＣＰ対応策一覧」としてまとめ、短期的に実施する項目か、長期的に実施する項目かに分けましょう。</a:t>
            </a:r>
          </a:p>
        </p:txBody>
      </p:sp>
      <p:sp>
        <p:nvSpPr>
          <p:cNvPr id="99526" name="Text Box 198"/>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12</a:t>
            </a: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a:solidFill>
                <a:schemeClr val="bg2"/>
              </a:solidFill>
            </a:endParaRPr>
          </a:p>
        </p:txBody>
      </p:sp>
      <p:sp>
        <p:nvSpPr>
          <p:cNvPr id="18638" name="Text Box 620"/>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8641" name="Text Box 623"/>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8642" name="Text Box 624"/>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accent2"/>
                </a:solidFill>
              </a:rPr>
              <a:t>ギャップを</a:t>
            </a:r>
          </a:p>
          <a:p>
            <a:pPr algn="ctr" eaLnBrk="1" hangingPunct="1"/>
            <a:r>
              <a:rPr lang="ja-JP" altLang="en-US" b="0">
                <a:solidFill>
                  <a:schemeClr val="accent2"/>
                </a:solidFill>
              </a:rPr>
              <a:t>埋める！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67"/>
          <p:cNvSpPr txBox="1">
            <a:spLocks noChangeArrowheads="1"/>
          </p:cNvSpPr>
          <p:nvPr/>
        </p:nvSpPr>
        <p:spPr bwMode="auto">
          <a:xfrm>
            <a:off x="1628775" y="40894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a:solidFill>
                  <a:srgbClr val="3333FF"/>
                </a:solidFill>
                <a:ea typeface="ＭＳ Ｐゴシック" panose="020B0600070205080204" pitchFamily="50" charset="-128"/>
              </a:rPr>
              <a:t>別途作成</a:t>
            </a:r>
          </a:p>
          <a:p>
            <a:pPr algn="ctr" eaLnBrk="1" hangingPunct="1"/>
            <a:r>
              <a:rPr lang="ja-JP" altLang="en-US" sz="3200">
                <a:solidFill>
                  <a:srgbClr val="3333FF"/>
                </a:solidFill>
                <a:ea typeface="ＭＳ Ｐゴシック" panose="020B0600070205080204" pitchFamily="50" charset="-128"/>
              </a:rPr>
              <a:t>（別ファイル）</a:t>
            </a:r>
          </a:p>
        </p:txBody>
      </p:sp>
      <p:sp>
        <p:nvSpPr>
          <p:cNvPr id="46252" name="Text Box 172"/>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13</a:t>
            </a: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9463" name="Text Box 201"/>
          <p:cNvSpPr txBox="1">
            <a:spLocks noChangeArrowheads="1"/>
          </p:cNvSpPr>
          <p:nvPr/>
        </p:nvSpPr>
        <p:spPr bwMode="auto">
          <a:xfrm>
            <a:off x="4757738" y="128588"/>
            <a:ext cx="5873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chemeClr val="bg2"/>
                </a:solidFill>
              </a:rPr>
              <a:t>目標を</a:t>
            </a:r>
          </a:p>
          <a:p>
            <a:pPr eaLnBrk="1" hangingPunct="1"/>
            <a:r>
              <a:rPr lang="ja-JP" altLang="en-US" sz="800" b="0">
                <a:solidFill>
                  <a:schemeClr val="bg2"/>
                </a:solidFill>
              </a:rPr>
              <a:t>たてる！</a:t>
            </a:r>
          </a:p>
        </p:txBody>
      </p:sp>
      <p:sp>
        <p:nvSpPr>
          <p:cNvPr id="19464" name="Text Box 202"/>
          <p:cNvSpPr txBox="1">
            <a:spLocks noChangeArrowheads="1"/>
          </p:cNvSpPr>
          <p:nvPr/>
        </p:nvSpPr>
        <p:spPr bwMode="auto">
          <a:xfrm>
            <a:off x="5384800" y="130175"/>
            <a:ext cx="5873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a:solidFill>
                  <a:schemeClr val="bg2"/>
                </a:solidFill>
              </a:rPr>
              <a:t>ギャップ</a:t>
            </a:r>
          </a:p>
          <a:p>
            <a:pPr algn="ctr" eaLnBrk="1" hangingPunct="1"/>
            <a:r>
              <a:rPr lang="ja-JP" altLang="en-US" sz="800" b="0">
                <a:solidFill>
                  <a:schemeClr val="bg2"/>
                </a:solidFill>
              </a:rPr>
              <a:t>の把握！</a:t>
            </a:r>
          </a:p>
        </p:txBody>
      </p:sp>
      <p:sp>
        <p:nvSpPr>
          <p:cNvPr id="19465" name="Text Box 203"/>
          <p:cNvSpPr txBox="1">
            <a:spLocks noChangeArrowheads="1"/>
          </p:cNvSpPr>
          <p:nvPr/>
        </p:nvSpPr>
        <p:spPr bwMode="auto">
          <a:xfrm>
            <a:off x="5980113" y="128588"/>
            <a:ext cx="6889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a:solidFill>
                  <a:schemeClr val="accent2"/>
                </a:solidFill>
              </a:rPr>
              <a:t>ギャップ</a:t>
            </a:r>
          </a:p>
          <a:p>
            <a:pPr algn="ctr" eaLnBrk="1" hangingPunct="1"/>
            <a:r>
              <a:rPr lang="ja-JP" altLang="en-US" sz="800" b="0">
                <a:solidFill>
                  <a:schemeClr val="accent2"/>
                </a:solidFill>
              </a:rPr>
              <a:t>を埋める！</a:t>
            </a:r>
          </a:p>
        </p:txBody>
      </p:sp>
      <p:sp>
        <p:nvSpPr>
          <p:cNvPr id="19466" name="Text Box 204"/>
          <p:cNvSpPr txBox="1">
            <a:spLocks noChangeArrowheads="1"/>
          </p:cNvSpPr>
          <p:nvPr/>
        </p:nvSpPr>
        <p:spPr bwMode="auto">
          <a:xfrm>
            <a:off x="1125538" y="203200"/>
            <a:ext cx="2643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ea typeface="ＭＳ Ｐゴシック" panose="020B0600070205080204" pitchFamily="50" charset="-128"/>
              </a:rPr>
              <a:t>長期的なＢＣＰ対応策の実施計画立案</a:t>
            </a:r>
          </a:p>
        </p:txBody>
      </p:sp>
      <p:sp>
        <p:nvSpPr>
          <p:cNvPr id="19467" name="Oval 205"/>
          <p:cNvSpPr>
            <a:spLocks noChangeArrowheads="1"/>
          </p:cNvSpPr>
          <p:nvPr/>
        </p:nvSpPr>
        <p:spPr bwMode="auto">
          <a:xfrm>
            <a:off x="115888" y="103188"/>
            <a:ext cx="1008062" cy="358775"/>
          </a:xfrm>
          <a:prstGeom prst="ellipse">
            <a:avLst/>
          </a:prstGeom>
          <a:gradFill rotWithShape="1">
            <a:gsLst>
              <a:gs pos="0">
                <a:srgbClr val="FFFFFF"/>
              </a:gs>
              <a:gs pos="100000">
                <a:srgbClr val="DDDDDD"/>
              </a:gs>
            </a:gsLst>
            <a:path path="shape">
              <a:fillToRect l="50000" t="50000" r="50000" b="50000"/>
            </a:path>
          </a:gra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9468" name="Text Box 206"/>
          <p:cNvSpPr txBox="1">
            <a:spLocks noChangeArrowheads="1"/>
          </p:cNvSpPr>
          <p:nvPr/>
        </p:nvSpPr>
        <p:spPr bwMode="auto">
          <a:xfrm>
            <a:off x="155575" y="104775"/>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800" b="0">
                <a:ea typeface="ＭＳ Ｐゴシック" panose="020B0600070205080204" pitchFamily="50" charset="-128"/>
              </a:rPr>
              <a:t>STEP4</a:t>
            </a:r>
            <a:r>
              <a:rPr lang="ja-JP" altLang="en-US" sz="1800" b="0">
                <a:ea typeface="ＭＳ Ｐゴシック" panose="020B0600070205080204" pitchFamily="50" charset="-128"/>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14</a:t>
            </a: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３．事業継続対応</a:t>
            </a:r>
          </a:p>
        </p:txBody>
      </p:sp>
      <p:sp>
        <p:nvSpPr>
          <p:cNvPr id="20484" name="Text Box 220"/>
          <p:cNvSpPr txBox="1">
            <a:spLocks noChangeArrowheads="1"/>
          </p:cNvSpPr>
          <p:nvPr/>
        </p:nvSpPr>
        <p:spPr bwMode="auto">
          <a:xfrm>
            <a:off x="1628775" y="40894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a:solidFill>
                  <a:srgbClr val="3333FF"/>
                </a:solidFill>
                <a:ea typeface="ＭＳ Ｐゴシック" panose="020B0600070205080204" pitchFamily="50" charset="-128"/>
              </a:rPr>
              <a:t>別途作成</a:t>
            </a:r>
          </a:p>
          <a:p>
            <a:pPr algn="ctr" eaLnBrk="1" hangingPunct="1"/>
            <a:r>
              <a:rPr lang="ja-JP" altLang="en-US" sz="3200">
                <a:solidFill>
                  <a:srgbClr val="3333FF"/>
                </a:solidFill>
                <a:ea typeface="ＭＳ Ｐゴシック" panose="020B0600070205080204" pitchFamily="50" charset="-128"/>
              </a:rPr>
              <a:t>（別ファイル）</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87" name="Group 291"/>
          <p:cNvGraphicFramePr>
            <a:graphicFrameLocks noGrp="1"/>
          </p:cNvGraphicFramePr>
          <p:nvPr/>
        </p:nvGraphicFramePr>
        <p:xfrm>
          <a:off x="333375" y="2092325"/>
          <a:ext cx="6046788" cy="1568450"/>
        </p:xfrm>
        <a:graphic>
          <a:graphicData uri="http://schemas.openxmlformats.org/drawingml/2006/table">
            <a:tbl>
              <a:tblPr/>
              <a:tblGrid>
                <a:gridCol w="746125">
                  <a:extLst>
                    <a:ext uri="{9D8B030D-6E8A-4147-A177-3AD203B41FA5}">
                      <a16:colId xmlns:a16="http://schemas.microsoft.com/office/drawing/2014/main" val="948201234"/>
                    </a:ext>
                  </a:extLst>
                </a:gridCol>
                <a:gridCol w="1196975">
                  <a:extLst>
                    <a:ext uri="{9D8B030D-6E8A-4147-A177-3AD203B41FA5}">
                      <a16:colId xmlns:a16="http://schemas.microsoft.com/office/drawing/2014/main" val="3934039304"/>
                    </a:ext>
                  </a:extLst>
                </a:gridCol>
                <a:gridCol w="1296988">
                  <a:extLst>
                    <a:ext uri="{9D8B030D-6E8A-4147-A177-3AD203B41FA5}">
                      <a16:colId xmlns:a16="http://schemas.microsoft.com/office/drawing/2014/main" val="2512267120"/>
                    </a:ext>
                  </a:extLst>
                </a:gridCol>
                <a:gridCol w="1511300">
                  <a:extLst>
                    <a:ext uri="{9D8B030D-6E8A-4147-A177-3AD203B41FA5}">
                      <a16:colId xmlns:a16="http://schemas.microsoft.com/office/drawing/2014/main" val="1815927730"/>
                    </a:ext>
                  </a:extLst>
                </a:gridCol>
                <a:gridCol w="1295400">
                  <a:extLst>
                    <a:ext uri="{9D8B030D-6E8A-4147-A177-3AD203B41FA5}">
                      <a16:colId xmlns:a16="http://schemas.microsoft.com/office/drawing/2014/main" val="3250420580"/>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区分</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内　容</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目　的</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対象者</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anose="02040604050505020304" pitchFamily="18" charset="0"/>
                          <a:ea typeface="ＭＳ Ｐゴシック" panose="020B0600070205080204" pitchFamily="50" charset="-128"/>
                        </a:rPr>
                        <a:t>頻度・時期</a:t>
                      </a: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68965970"/>
                  </a:ext>
                </a:extLst>
              </a:tr>
              <a:tr h="4289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ＢＣＰ研修</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全従業員へのＢＣＰ対応の周知</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全従業員</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（グループ毎に実施）</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毎年</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回</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3012966"/>
                  </a:ext>
                </a:extLst>
              </a:tr>
              <a:tr h="4525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避難訓練</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避難時の対応の周知徹底</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全従業員</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毎年</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回</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/9</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月実施</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0045173"/>
                  </a:ext>
                </a:extLst>
              </a:tr>
              <a:tr h="4430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教育</a:t>
                      </a:r>
                      <a:r>
                        <a:rPr kumimoji="1" lang="ja-JP" altLang="en-US" sz="1100" b="0" i="0" u="none" strike="noStrike" cap="none" normalizeH="0" baseline="0" smtClean="0">
                          <a:ln>
                            <a:noFill/>
                          </a:ln>
                          <a:solidFill>
                            <a:srgbClr val="800000"/>
                          </a:solidFill>
                          <a:effectLst/>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訓練</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安否確認連絡訓練</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安否確認手段の周知徹底</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全従業員</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最低年</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2</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回</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（ﾒｰﾘﾝｸﾞﾘｽﾄ・</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web171</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L="90000" marR="90000" marT="46811" marB="4681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5830470"/>
                  </a:ext>
                </a:extLst>
              </a:tr>
            </a:tbl>
          </a:graphicData>
        </a:graphic>
      </p:graphicFrame>
      <p:sp>
        <p:nvSpPr>
          <p:cNvPr id="21538" name="Text Box 61"/>
          <p:cNvSpPr txBox="1">
            <a:spLocks noChangeArrowheads="1"/>
          </p:cNvSpPr>
          <p:nvPr/>
        </p:nvSpPr>
        <p:spPr bwMode="auto">
          <a:xfrm>
            <a:off x="188913" y="993775"/>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808080"/>
                </a:solidFill>
                <a:latin typeface="HG丸ｺﾞｼｯｸM-PRO" panose="020F0600000000000000" pitchFamily="50" charset="-128"/>
              </a:rPr>
              <a:t>・ 被災時に、これまでに検討してきたＢＣＰ対応を、従業員の皆様が迅速かつ的確に行うには、各自の役割とその対応内容を十分理解しておく必要があります。そのためには、従業員への教育や訓練が欠かせません。</a:t>
            </a:r>
          </a:p>
        </p:txBody>
      </p:sp>
      <p:sp>
        <p:nvSpPr>
          <p:cNvPr id="21539" name="Text Box 62"/>
          <p:cNvSpPr txBox="1">
            <a:spLocks noChangeArrowheads="1"/>
          </p:cNvSpPr>
          <p:nvPr/>
        </p:nvSpPr>
        <p:spPr bwMode="auto">
          <a:xfrm>
            <a:off x="692150" y="4322763"/>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rPr>
              <a:t>-</a:t>
            </a:r>
            <a:r>
              <a:rPr lang="ja-JP" altLang="en-US" sz="1200" b="0">
                <a:solidFill>
                  <a:srgbClr val="808080"/>
                </a:solidFill>
              </a:rPr>
              <a:t>ポイント</a:t>
            </a:r>
            <a:r>
              <a:rPr lang="en-US" altLang="ja-JP" sz="1200" b="0">
                <a:solidFill>
                  <a:srgbClr val="808080"/>
                </a:solidFill>
              </a:rPr>
              <a:t>-</a:t>
            </a: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４．教育・訓練計画</a:t>
            </a:r>
          </a:p>
        </p:txBody>
      </p:sp>
      <p:sp>
        <p:nvSpPr>
          <p:cNvPr id="4278" name="Text Box 182"/>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15</a:t>
            </a:r>
          </a:p>
        </p:txBody>
      </p:sp>
      <p:sp>
        <p:nvSpPr>
          <p:cNvPr id="21543" name="AutoShape 220"/>
          <p:cNvSpPr>
            <a:spLocks noChangeArrowheads="1"/>
          </p:cNvSpPr>
          <p:nvPr/>
        </p:nvSpPr>
        <p:spPr bwMode="auto">
          <a:xfrm>
            <a:off x="549275" y="5834063"/>
            <a:ext cx="5761038" cy="198437"/>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1544" name="Text Box 221"/>
          <p:cNvSpPr txBox="1">
            <a:spLocks noChangeArrowheads="1"/>
          </p:cNvSpPr>
          <p:nvPr/>
        </p:nvSpPr>
        <p:spPr bwMode="auto">
          <a:xfrm>
            <a:off x="892175" y="5797550"/>
            <a:ext cx="54895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次の「５</a:t>
            </a:r>
            <a:r>
              <a:rPr lang="en-US" altLang="ja-JP" b="0">
                <a:solidFill>
                  <a:srgbClr val="003300"/>
                </a:solidFill>
                <a:latin typeface="HG丸ｺﾞｼｯｸM-PRO" panose="020F0600000000000000" pitchFamily="50" charset="-128"/>
              </a:rPr>
              <a:t>.</a:t>
            </a:r>
            <a:r>
              <a:rPr lang="ja-JP" altLang="en-US" b="0">
                <a:solidFill>
                  <a:srgbClr val="003300"/>
                </a:solidFill>
                <a:latin typeface="HG丸ｺﾞｼｯｸM-PRO" panose="020F0600000000000000" pitchFamily="50" charset="-128"/>
              </a:rPr>
              <a:t>　点検・是正措置・見直し」では、このＢＣＰの運用について検討します。</a:t>
            </a:r>
          </a:p>
        </p:txBody>
      </p:sp>
      <p:sp>
        <p:nvSpPr>
          <p:cNvPr id="21545" name="Line 222"/>
          <p:cNvSpPr>
            <a:spLocks noChangeShapeType="1"/>
          </p:cNvSpPr>
          <p:nvPr/>
        </p:nvSpPr>
        <p:spPr bwMode="auto">
          <a:xfrm>
            <a:off x="693738" y="5926138"/>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1546" name="AutoShape 226"/>
          <p:cNvSpPr>
            <a:spLocks noChangeArrowheads="1"/>
          </p:cNvSpPr>
          <p:nvPr/>
        </p:nvSpPr>
        <p:spPr bwMode="auto">
          <a:xfrm>
            <a:off x="4437063" y="3798888"/>
            <a:ext cx="1584325" cy="433387"/>
          </a:xfrm>
          <a:prstGeom prst="wedgeRectCallout">
            <a:avLst>
              <a:gd name="adj1" fmla="val -42787"/>
              <a:gd name="adj2" fmla="val -95787"/>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誰を対象に教育・訓練を実施するのか明確にします。</a:t>
            </a:r>
          </a:p>
        </p:txBody>
      </p:sp>
      <p:sp>
        <p:nvSpPr>
          <p:cNvPr id="21547" name="AutoShape 227"/>
          <p:cNvSpPr>
            <a:spLocks noChangeArrowheads="1"/>
          </p:cNvSpPr>
          <p:nvPr/>
        </p:nvSpPr>
        <p:spPr bwMode="auto">
          <a:xfrm>
            <a:off x="4581525" y="1497013"/>
            <a:ext cx="2087563" cy="504825"/>
          </a:xfrm>
          <a:prstGeom prst="wedgeRectCallout">
            <a:avLst>
              <a:gd name="adj1" fmla="val -10306"/>
              <a:gd name="adj2" fmla="val 79245"/>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教育・訓練を計画的に実施するため、実施時期や頻度を明確にします。</a:t>
            </a:r>
          </a:p>
          <a:p>
            <a:pPr eaLnBrk="1" hangingPunct="1"/>
            <a:r>
              <a:rPr lang="ja-JP" altLang="en-US" sz="900" b="0">
                <a:solidFill>
                  <a:srgbClr val="003300"/>
                </a:solidFill>
              </a:rPr>
              <a:t>年１回以上の実施をしてください。</a:t>
            </a:r>
          </a:p>
        </p:txBody>
      </p:sp>
      <p:sp>
        <p:nvSpPr>
          <p:cNvPr id="21548" name="AutoShape 228"/>
          <p:cNvSpPr>
            <a:spLocks noChangeArrowheads="1"/>
          </p:cNvSpPr>
          <p:nvPr/>
        </p:nvSpPr>
        <p:spPr bwMode="auto">
          <a:xfrm>
            <a:off x="2746375" y="1568450"/>
            <a:ext cx="1619250" cy="433388"/>
          </a:xfrm>
          <a:prstGeom prst="wedgeRectCallout">
            <a:avLst>
              <a:gd name="adj1" fmla="val -39806"/>
              <a:gd name="adj2" fmla="val 8223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何を目的に教育・訓練を実施するのかを明確にします。</a:t>
            </a:r>
          </a:p>
        </p:txBody>
      </p:sp>
      <p:sp>
        <p:nvSpPr>
          <p:cNvPr id="21549" name="AutoShape 235"/>
          <p:cNvSpPr>
            <a:spLocks noChangeArrowheads="1"/>
          </p:cNvSpPr>
          <p:nvPr/>
        </p:nvSpPr>
        <p:spPr bwMode="auto">
          <a:xfrm>
            <a:off x="260350" y="1568450"/>
            <a:ext cx="1512888" cy="433388"/>
          </a:xfrm>
          <a:prstGeom prst="wedgeRectCallout">
            <a:avLst>
              <a:gd name="adj1" fmla="val -23139"/>
              <a:gd name="adj2" fmla="val 7930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教育・訓練のどちらかにチェックしてください。</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400" b="0">
              <a:solidFill>
                <a:srgbClr val="FF9933"/>
              </a:solidFill>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ＢＣＰで決めた各種対応策の実施状況を踏まえ、定期的な見直しを行う必要があります。また、それ以外に見直しを行うべき場合も、あらかじめ決めておきましょう。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５．点検・是正措置・見直し</a:t>
            </a:r>
          </a:p>
        </p:txBody>
      </p:sp>
      <p:graphicFrame>
        <p:nvGraphicFramePr>
          <p:cNvPr id="53404" name="Group 156"/>
          <p:cNvGraphicFramePr>
            <a:graphicFrameLocks noGrp="1"/>
          </p:cNvGraphicFramePr>
          <p:nvPr/>
        </p:nvGraphicFramePr>
        <p:xfrm>
          <a:off x="476250" y="2720975"/>
          <a:ext cx="5905500" cy="2019300"/>
        </p:xfrm>
        <a:graphic>
          <a:graphicData uri="http://schemas.openxmlformats.org/drawingml/2006/table">
            <a:tbl>
              <a:tblPr/>
              <a:tblGrid>
                <a:gridCol w="5905500">
                  <a:extLst>
                    <a:ext uri="{9D8B030D-6E8A-4147-A177-3AD203B41FA5}">
                      <a16:colId xmlns:a16="http://schemas.microsoft.com/office/drawing/2014/main" val="3371888999"/>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77984995"/>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毎年３月の経営者会議において定期的な見直しを行う。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6203290"/>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4700474"/>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業務形態、主要製品が変化した際にＢＣＰ全般の見直しを行う。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5804933"/>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0982344"/>
                  </a:ext>
                </a:extLst>
              </a:tr>
            </a:tbl>
          </a:graphicData>
        </a:graphic>
      </p:graphicFrame>
      <p:sp>
        <p:nvSpPr>
          <p:cNvPr id="53333" name="Text Box 85"/>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16</a:t>
            </a:r>
          </a:p>
        </p:txBody>
      </p:sp>
      <p:sp>
        <p:nvSpPr>
          <p:cNvPr id="22547" name="AutoShape 91"/>
          <p:cNvSpPr>
            <a:spLocks noChangeArrowheads="1"/>
          </p:cNvSpPr>
          <p:nvPr/>
        </p:nvSpPr>
        <p:spPr bwMode="auto">
          <a:xfrm>
            <a:off x="549275" y="8386763"/>
            <a:ext cx="5761038" cy="485775"/>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2548" name="Text Box 92"/>
          <p:cNvSpPr txBox="1">
            <a:spLocks noChangeArrowheads="1"/>
          </p:cNvSpPr>
          <p:nvPr/>
        </p:nvSpPr>
        <p:spPr bwMode="auto">
          <a:xfrm>
            <a:off x="892175" y="8337550"/>
            <a:ext cx="5489575"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rPr>
              <a:t>あなたの会社のＢＣＰは、ほぼ形になりました。</a:t>
            </a:r>
          </a:p>
          <a:p>
            <a:pPr eaLnBrk="1" hangingPunct="1"/>
            <a:r>
              <a:rPr lang="ja-JP" altLang="en-US" b="0">
                <a:solidFill>
                  <a:srgbClr val="003300"/>
                </a:solidFill>
              </a:rPr>
              <a:t>このＢＣＰの実効性を高めるために、次ページ以降の</a:t>
            </a:r>
            <a:r>
              <a:rPr lang="en-US" altLang="ja-JP" b="0">
                <a:solidFill>
                  <a:srgbClr val="003300"/>
                </a:solidFill>
              </a:rPr>
              <a:t>【</a:t>
            </a:r>
            <a:r>
              <a:rPr lang="ja-JP" altLang="en-US" b="0">
                <a:solidFill>
                  <a:srgbClr val="003300"/>
                </a:solidFill>
              </a:rPr>
              <a:t>様式</a:t>
            </a:r>
            <a:r>
              <a:rPr lang="en-US" altLang="ja-JP" b="0">
                <a:solidFill>
                  <a:srgbClr val="003300"/>
                </a:solidFill>
              </a:rPr>
              <a:t>】</a:t>
            </a:r>
            <a:r>
              <a:rPr lang="ja-JP" altLang="en-US" b="0">
                <a:solidFill>
                  <a:srgbClr val="003300"/>
                </a:solidFill>
              </a:rPr>
              <a:t>をそれぞれ記入してＢＣＰを完成させましょう。</a:t>
            </a:r>
          </a:p>
        </p:txBody>
      </p:sp>
      <p:sp>
        <p:nvSpPr>
          <p:cNvPr id="22549" name="Line 93"/>
          <p:cNvSpPr>
            <a:spLocks noChangeShapeType="1"/>
          </p:cNvSpPr>
          <p:nvPr/>
        </p:nvSpPr>
        <p:spPr bwMode="auto">
          <a:xfrm>
            <a:off x="693738" y="8474075"/>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22550" name="AutoShape 124"/>
          <p:cNvSpPr>
            <a:spLocks noChangeArrowheads="1"/>
          </p:cNvSpPr>
          <p:nvPr/>
        </p:nvSpPr>
        <p:spPr bwMode="auto">
          <a:xfrm>
            <a:off x="4797425" y="2505075"/>
            <a:ext cx="1800225" cy="431800"/>
          </a:xfrm>
          <a:prstGeom prst="wedgeRectCallout">
            <a:avLst>
              <a:gd name="adj1" fmla="val -40565"/>
              <a:gd name="adj2" fmla="val 9154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年１回以上の見直しをしてください。</a:t>
            </a:r>
          </a:p>
        </p:txBody>
      </p:sp>
      <p:graphicFrame>
        <p:nvGraphicFramePr>
          <p:cNvPr id="53373" name="Group 125"/>
          <p:cNvGraphicFramePr>
            <a:graphicFrameLocks noGrp="1"/>
          </p:cNvGraphicFramePr>
          <p:nvPr/>
        </p:nvGraphicFramePr>
        <p:xfrm>
          <a:off x="1916113" y="5399088"/>
          <a:ext cx="4465637" cy="1258887"/>
        </p:xfrm>
        <a:graphic>
          <a:graphicData uri="http://schemas.openxmlformats.org/drawingml/2006/table">
            <a:tbl>
              <a:tblPr/>
              <a:tblGrid>
                <a:gridCol w="3817937">
                  <a:extLst>
                    <a:ext uri="{9D8B030D-6E8A-4147-A177-3AD203B41FA5}">
                      <a16:colId xmlns:a16="http://schemas.microsoft.com/office/drawing/2014/main" val="4123500508"/>
                    </a:ext>
                  </a:extLst>
                </a:gridCol>
                <a:gridCol w="647700">
                  <a:extLst>
                    <a:ext uri="{9D8B030D-6E8A-4147-A177-3AD203B41FA5}">
                      <a16:colId xmlns:a16="http://schemas.microsoft.com/office/drawing/2014/main" val="2492918379"/>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ＭＳ Ｐゴシック" panose="020B0600070205080204" pitchFamily="50" charset="-128"/>
                          <a:ea typeface="ＭＳ Ｐゴシック" panose="020B0600070205080204" pitchFamily="50"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ＭＳ Ｐゴシック" panose="020B0600070205080204" pitchFamily="50" charset="-128"/>
                          <a:ea typeface="ＭＳ Ｐゴシック" panose="020B0600070205080204" pitchFamily="50" charset="-128"/>
                        </a:rPr>
                        <a:t>チェック</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6518778"/>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主要な製品や取引先に変更はないか？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3323212"/>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1700963"/>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01395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5F5F5F"/>
                          </a:solidFill>
                          <a:effectLst/>
                          <a:latin typeface="HG丸ｺﾞｼｯｸM-PRO" panose="020F0600000000000000" pitchFamily="50" charset="-128"/>
                          <a:ea typeface="HG丸ｺﾞｼｯｸM-PRO" panose="020F0600000000000000" pitchFamily="50"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5F5F5F"/>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352418"/>
                  </a:ext>
                </a:extLst>
              </a:tr>
            </a:tbl>
          </a:graphicData>
        </a:graphic>
      </p:graphicFrame>
      <p:sp>
        <p:nvSpPr>
          <p:cNvPr id="22571" name="AutoShape 145"/>
          <p:cNvSpPr>
            <a:spLocks noChangeArrowheads="1"/>
          </p:cNvSpPr>
          <p:nvPr/>
        </p:nvSpPr>
        <p:spPr bwMode="auto">
          <a:xfrm>
            <a:off x="4652963" y="4881563"/>
            <a:ext cx="2016125" cy="431800"/>
          </a:xfrm>
          <a:prstGeom prst="wedgeRectCallout">
            <a:avLst>
              <a:gd name="adj1" fmla="val -45829"/>
              <a:gd name="adj2" fmla="val 10183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例えば、以下のような着眼点で、見直しを行ってください。</a:t>
            </a:r>
          </a:p>
        </p:txBody>
      </p:sp>
      <p:sp>
        <p:nvSpPr>
          <p:cNvPr id="22572" name="Text Box 149"/>
          <p:cNvSpPr txBox="1">
            <a:spLocks noChangeArrowheads="1"/>
          </p:cNvSpPr>
          <p:nvPr/>
        </p:nvSpPr>
        <p:spPr bwMode="auto">
          <a:xfrm>
            <a:off x="404813" y="2216150"/>
            <a:ext cx="6138862"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a:ea typeface="ＭＳ Ｐゴシック" panose="020B0600070205080204" pitchFamily="50" charset="-128"/>
              </a:rPr>
              <a:t>以下の基準に該当する場合には、経営者および各部門長で見直しを行い、必要に応じて更新する。</a:t>
            </a:r>
          </a:p>
          <a:p>
            <a:pPr eaLnBrk="1" hangingPunct="1"/>
            <a:endParaRPr lang="en-US" altLang="ja-JP" sz="120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89"/>
          <p:cNvSpPr>
            <a:spLocks noChangeArrowheads="1"/>
          </p:cNvSpPr>
          <p:nvPr/>
        </p:nvSpPr>
        <p:spPr bwMode="auto">
          <a:xfrm>
            <a:off x="260350" y="200025"/>
            <a:ext cx="36004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3555" name="Text Box 2"/>
          <p:cNvSpPr txBox="1">
            <a:spLocks noChangeArrowheads="1"/>
          </p:cNvSpPr>
          <p:nvPr/>
        </p:nvSpPr>
        <p:spPr bwMode="auto">
          <a:xfrm>
            <a:off x="1773238" y="128588"/>
            <a:ext cx="2065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ＢＣＰ対応拠点一覧</a:t>
            </a:r>
          </a:p>
        </p:txBody>
      </p:sp>
      <p:sp>
        <p:nvSpPr>
          <p:cNvPr id="23556" name="Text Box 3"/>
          <p:cNvSpPr txBox="1">
            <a:spLocks noChangeArrowheads="1"/>
          </p:cNvSpPr>
          <p:nvPr/>
        </p:nvSpPr>
        <p:spPr bwMode="auto">
          <a:xfrm>
            <a:off x="234950" y="128588"/>
            <a:ext cx="140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①</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3557" name="Text Box 67"/>
          <p:cNvSpPr txBox="1">
            <a:spLocks noChangeArrowheads="1"/>
          </p:cNvSpPr>
          <p:nvPr/>
        </p:nvSpPr>
        <p:spPr bwMode="auto">
          <a:xfrm>
            <a:off x="333375" y="849313"/>
            <a:ext cx="61912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事業を継続または早期に復旧させるには、従業員の安否確認、取引先との連絡、情報の集約、指揮などを行うための重要拠点を明確にし、全従業員に周知する必要があります。</a:t>
            </a:r>
          </a:p>
          <a:p>
            <a:pPr eaLnBrk="1" hangingPunct="1">
              <a:buFontTx/>
              <a:buChar char="•"/>
            </a:pPr>
            <a:r>
              <a:rPr lang="ja-JP" altLang="en-US" b="0">
                <a:solidFill>
                  <a:srgbClr val="808080"/>
                </a:solidFill>
                <a:latin typeface="HG丸ｺﾞｼｯｸM-PRO" panose="020F0600000000000000" pitchFamily="50" charset="-128"/>
              </a:rPr>
              <a:t>事業所に立ち入れなくなる場合も想定して、 </a:t>
            </a:r>
            <a:r>
              <a:rPr lang="ja-JP" altLang="en-US" b="0">
                <a:solidFill>
                  <a:srgbClr val="808080"/>
                </a:solidFill>
              </a:rPr>
              <a:t>３か所程度の</a:t>
            </a:r>
            <a:r>
              <a:rPr lang="ja-JP" altLang="en-US" b="0">
                <a:solidFill>
                  <a:srgbClr val="808080"/>
                </a:solidFill>
                <a:latin typeface="HG丸ｺﾞｼｯｸM-PRO" panose="020F0600000000000000" pitchFamily="50" charset="-128"/>
              </a:rPr>
              <a:t>ＢＣＰ対応を行う拠点を、あらかじめ決めておきましょう。</a:t>
            </a:r>
          </a:p>
        </p:txBody>
      </p:sp>
      <p:sp>
        <p:nvSpPr>
          <p:cNvPr id="23558" name="Text Box 68"/>
          <p:cNvSpPr txBox="1">
            <a:spLocks noChangeArrowheads="1"/>
          </p:cNvSpPr>
          <p:nvPr/>
        </p:nvSpPr>
        <p:spPr bwMode="auto">
          <a:xfrm>
            <a:off x="333375" y="6437313"/>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a:latin typeface="HG丸ｺﾞｼｯｸM-PRO" panose="020F0600000000000000" pitchFamily="50" charset="-128"/>
              </a:rPr>
              <a:t>※</a:t>
            </a:r>
            <a:r>
              <a:rPr lang="ja-JP" altLang="en-US" b="0">
                <a:latin typeface="HG丸ｺﾞｼｯｸM-PRO" panose="020F0600000000000000" pitchFamily="50" charset="-128"/>
              </a:rPr>
              <a:t>上記の重要拠点には、ＢＣＰ対応に必要な連絡先リストなど、必要なツールを事前に整備しましょう。</a:t>
            </a:r>
          </a:p>
        </p:txBody>
      </p:sp>
      <p:graphicFrame>
        <p:nvGraphicFramePr>
          <p:cNvPr id="81121" name="Group 225"/>
          <p:cNvGraphicFramePr>
            <a:graphicFrameLocks noGrp="1"/>
          </p:cNvGraphicFramePr>
          <p:nvPr>
            <p:ph/>
          </p:nvPr>
        </p:nvGraphicFramePr>
        <p:xfrm>
          <a:off x="404813" y="2000250"/>
          <a:ext cx="6172200" cy="4357688"/>
        </p:xfrm>
        <a:graphic>
          <a:graphicData uri="http://schemas.openxmlformats.org/drawingml/2006/table">
            <a:tbl>
              <a:tblPr/>
              <a:tblGrid>
                <a:gridCol w="965200">
                  <a:extLst>
                    <a:ext uri="{9D8B030D-6E8A-4147-A177-3AD203B41FA5}">
                      <a16:colId xmlns:a16="http://schemas.microsoft.com/office/drawing/2014/main" val="319962652"/>
                    </a:ext>
                  </a:extLst>
                </a:gridCol>
                <a:gridCol w="1636712">
                  <a:extLst>
                    <a:ext uri="{9D8B030D-6E8A-4147-A177-3AD203B41FA5}">
                      <a16:colId xmlns:a16="http://schemas.microsoft.com/office/drawing/2014/main" val="689630051"/>
                    </a:ext>
                  </a:extLst>
                </a:gridCol>
                <a:gridCol w="1785938">
                  <a:extLst>
                    <a:ext uri="{9D8B030D-6E8A-4147-A177-3AD203B41FA5}">
                      <a16:colId xmlns:a16="http://schemas.microsoft.com/office/drawing/2014/main" val="3930028765"/>
                    </a:ext>
                  </a:extLst>
                </a:gridCol>
                <a:gridCol w="1784350">
                  <a:extLst>
                    <a:ext uri="{9D8B030D-6E8A-4147-A177-3AD203B41FA5}">
                      <a16:colId xmlns:a16="http://schemas.microsoft.com/office/drawing/2014/main" val="54423302"/>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連絡手段</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684932934"/>
                  </a:ext>
                </a:extLst>
              </a:tr>
              <a:tr h="126416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本社工場</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FAX</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衛星携帯電話</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FAX</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衛星携帯：○○○</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9237506"/>
                  </a:ext>
                </a:extLst>
              </a:tr>
              <a:tr h="14836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社長自宅</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FAX</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携帯電話</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携帯メール</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FAX</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 ○○○</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メール：</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1327925"/>
                  </a:ext>
                </a:extLst>
              </a:tr>
              <a:tr h="10970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営業所</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FAX</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FAX</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0699205"/>
                  </a:ext>
                </a:extLst>
              </a:tr>
            </a:tbl>
          </a:graphicData>
        </a:graphic>
      </p:graphicFrame>
      <p:sp>
        <p:nvSpPr>
          <p:cNvPr id="81044" name="Text Box 148"/>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25"/>
          <p:cNvSpPr>
            <a:spLocks noChangeArrowheads="1"/>
          </p:cNvSpPr>
          <p:nvPr/>
        </p:nvSpPr>
        <p:spPr bwMode="auto">
          <a:xfrm>
            <a:off x="260350" y="184150"/>
            <a:ext cx="3816350" cy="285750"/>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579" name="Text Box 2"/>
          <p:cNvSpPr txBox="1">
            <a:spLocks noChangeArrowheads="1"/>
          </p:cNvSpPr>
          <p:nvPr/>
        </p:nvSpPr>
        <p:spPr bwMode="auto">
          <a:xfrm>
            <a:off x="1700213" y="13335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避難経路図・避難計画</a:t>
            </a:r>
          </a:p>
        </p:txBody>
      </p:sp>
      <p:sp>
        <p:nvSpPr>
          <p:cNvPr id="24580"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②</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4581" name="Rectangle 29"/>
          <p:cNvSpPr>
            <a:spLocks noChangeArrowheads="1"/>
          </p:cNvSpPr>
          <p:nvPr/>
        </p:nvSpPr>
        <p:spPr bwMode="auto">
          <a:xfrm>
            <a:off x="404813" y="2351088"/>
            <a:ext cx="5995987"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latin typeface="HG丸ｺﾞｼｯｸM-PRO" panose="020F0600000000000000" pitchFamily="50" charset="-128"/>
              </a:rPr>
              <a:t>避難経路図</a:t>
            </a:r>
          </a:p>
        </p:txBody>
      </p:sp>
      <p:sp>
        <p:nvSpPr>
          <p:cNvPr id="24583" name="Text Box 33"/>
          <p:cNvSpPr txBox="1">
            <a:spLocks noChangeArrowheads="1"/>
          </p:cNvSpPr>
          <p:nvPr/>
        </p:nvSpPr>
        <p:spPr bwMode="auto">
          <a:xfrm>
            <a:off x="188913" y="6861175"/>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Tx/>
              <a:buChar char="•"/>
            </a:pPr>
            <a:r>
              <a:rPr lang="ja-JP" altLang="en-US" b="0">
                <a:solidFill>
                  <a:srgbClr val="808080"/>
                </a:solidFill>
              </a:rPr>
              <a:t>火災や倒壊の危険がない場合は、事業所内にとどまる方が安全な場合があります。避難誘導責任者には、臨機応変な対応が求められます。</a:t>
            </a:r>
          </a:p>
        </p:txBody>
      </p:sp>
      <p:sp>
        <p:nvSpPr>
          <p:cNvPr id="24584" name="Text Box 34"/>
          <p:cNvSpPr txBox="1">
            <a:spLocks noChangeArrowheads="1"/>
          </p:cNvSpPr>
          <p:nvPr/>
        </p:nvSpPr>
        <p:spPr bwMode="auto">
          <a:xfrm>
            <a:off x="188913" y="6203950"/>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latin typeface="HG丸ｺﾞｼｯｸM-PRO" panose="020F0600000000000000" pitchFamily="50" charset="-128"/>
              </a:rPr>
              <a:t>避難計画</a:t>
            </a:r>
          </a:p>
        </p:txBody>
      </p:sp>
      <p:sp>
        <p:nvSpPr>
          <p:cNvPr id="24585" name="Text Box 35"/>
          <p:cNvSpPr txBox="1">
            <a:spLocks noChangeArrowheads="1"/>
          </p:cNvSpPr>
          <p:nvPr/>
        </p:nvSpPr>
        <p:spPr bwMode="auto">
          <a:xfrm>
            <a:off x="188913" y="6573838"/>
            <a:ext cx="652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rPr>
              <a:t>-</a:t>
            </a:r>
            <a:r>
              <a:rPr lang="ja-JP" altLang="en-US" sz="1200" b="0">
                <a:solidFill>
                  <a:srgbClr val="808080"/>
                </a:solidFill>
              </a:rPr>
              <a:t>ポイント</a:t>
            </a:r>
            <a:r>
              <a:rPr lang="en-US" altLang="ja-JP" sz="1200" b="0">
                <a:solidFill>
                  <a:srgbClr val="808080"/>
                </a:solidFill>
              </a:rPr>
              <a:t>-</a:t>
            </a:r>
          </a:p>
        </p:txBody>
      </p:sp>
      <p:sp>
        <p:nvSpPr>
          <p:cNvPr id="24586" name="Text Box 167"/>
          <p:cNvSpPr txBox="1">
            <a:spLocks noChangeArrowheads="1"/>
          </p:cNvSpPr>
          <p:nvPr/>
        </p:nvSpPr>
        <p:spPr bwMode="auto">
          <a:xfrm>
            <a:off x="260350" y="992188"/>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取引先や来客、従業員が、安全な場所へスムーズに避難できるように、避難計画を作成しましょう。</a:t>
            </a:r>
          </a:p>
          <a:p>
            <a:pPr eaLnBrk="1" hangingPunct="1">
              <a:buFontTx/>
              <a:buChar char="•"/>
            </a:pPr>
            <a:r>
              <a:rPr lang="ja-JP" altLang="en-US" b="0">
                <a:solidFill>
                  <a:srgbClr val="808080"/>
                </a:solidFill>
              </a:rPr>
              <a:t>避難経路を決める際には、事業所内で爆発や延焼の可能性のある危険物の設置場所を把握しておくことが、重要です。</a:t>
            </a:r>
          </a:p>
          <a:p>
            <a:pPr eaLnBrk="1" hangingPunct="1">
              <a:buFontTx/>
              <a:buChar char="•"/>
            </a:pPr>
            <a:r>
              <a:rPr lang="ja-JP" altLang="en-US" b="0">
                <a:solidFill>
                  <a:srgbClr val="808080"/>
                </a:solidFill>
              </a:rPr>
              <a:t>安全な避難のため、経路だけでなく、危険物の保管場所、消火器や工具などの保管場所、また、非常口や非常階段の場所を記載しておきましょう。</a:t>
            </a:r>
          </a:p>
          <a:p>
            <a:pPr eaLnBrk="1" hangingPunct="1">
              <a:buFontTx/>
              <a:buChar char="•"/>
            </a:pPr>
            <a:r>
              <a:rPr lang="ja-JP" altLang="en-US" b="0">
                <a:solidFill>
                  <a:srgbClr val="808080"/>
                </a:solidFill>
              </a:rPr>
              <a:t>この経路図は、事業所内に掲示板として設置しましょう。</a:t>
            </a:r>
          </a:p>
        </p:txBody>
      </p:sp>
      <p:graphicFrame>
        <p:nvGraphicFramePr>
          <p:cNvPr id="12596" name="Group 308"/>
          <p:cNvGraphicFramePr>
            <a:graphicFrameLocks noGrp="1"/>
          </p:cNvGraphicFramePr>
          <p:nvPr/>
        </p:nvGraphicFramePr>
        <p:xfrm>
          <a:off x="692150" y="7337425"/>
          <a:ext cx="5499100" cy="1728788"/>
        </p:xfrm>
        <a:graphic>
          <a:graphicData uri="http://schemas.openxmlformats.org/drawingml/2006/table">
            <a:tbl>
              <a:tblPr/>
              <a:tblGrid>
                <a:gridCol w="1755775">
                  <a:extLst>
                    <a:ext uri="{9D8B030D-6E8A-4147-A177-3AD203B41FA5}">
                      <a16:colId xmlns:a16="http://schemas.microsoft.com/office/drawing/2014/main" val="3169299935"/>
                    </a:ext>
                  </a:extLst>
                </a:gridCol>
                <a:gridCol w="3743325">
                  <a:extLst>
                    <a:ext uri="{9D8B030D-6E8A-4147-A177-3AD203B41FA5}">
                      <a16:colId xmlns:a16="http://schemas.microsoft.com/office/drawing/2014/main" val="2160418351"/>
                    </a:ext>
                  </a:extLst>
                </a:gridCol>
              </a:tblGrid>
              <a:tr h="32399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事業所名</a:t>
                      </a: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本社工場</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2905889"/>
                  </a:ext>
                </a:extLst>
              </a:tr>
              <a:tr h="39641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（集合場所）</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本社工場脇駐車場</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9041302"/>
                  </a:ext>
                </a:extLst>
              </a:tr>
              <a:tr h="47949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避難誘導責任者</a:t>
                      </a:r>
                      <a:b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b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（代理責任者）</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総務部長</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　　　　</a:t>
                      </a: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△△課長</a:t>
                      </a:r>
                      <a:r>
                        <a:rPr kumimoji="1" lang="ja-JP" altLang="en-US" sz="1000" b="0"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rPr>
                        <a:t>　</a:t>
                      </a: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　　　）</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0048892"/>
                  </a:ext>
                </a:extLst>
              </a:tr>
              <a:tr h="5288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Arial" panose="020B0604020202020204" pitchFamily="34" charset="0"/>
                          <a:ea typeface="HG丸ｺﾞｼｯｸM-PRO" panose="020F0600000000000000" pitchFamily="50" charset="-128"/>
                        </a:rPr>
                        <a:t>備考</a:t>
                      </a:r>
                      <a:endPar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避難誘導責任者は、従業員等の避難者が危険エリアを通過する際に十分注意するよう注意喚起を行うこと。</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4949908"/>
                  </a:ext>
                </a:extLst>
              </a:tr>
            </a:tbl>
          </a:graphicData>
        </a:graphic>
      </p:graphicFrame>
      <p:pic>
        <p:nvPicPr>
          <p:cNvPr id="24604" name="Picture 302"/>
          <p:cNvPicPr>
            <a:picLocks noChangeAspect="1" noChangeArrowheads="1"/>
          </p:cNvPicPr>
          <p:nvPr/>
        </p:nvPicPr>
        <p:blipFill>
          <a:blip r:embed="rId2" cstate="print">
            <a:extLst>
              <a:ext uri="{28A0092B-C50C-407E-A947-70E740481C1C}">
                <a14:useLocalDpi xmlns:a14="http://schemas.microsoft.com/office/drawing/2010/main" val="0"/>
              </a:ext>
            </a:extLst>
          </a:blip>
          <a:srcRect t="10664"/>
          <a:stretch>
            <a:fillRect/>
          </a:stretch>
        </p:blipFill>
        <p:spPr bwMode="auto">
          <a:xfrm>
            <a:off x="1189038" y="2792413"/>
            <a:ext cx="4843462" cy="320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05" name="Rectangle 303"/>
          <p:cNvSpPr>
            <a:spLocks noChangeArrowheads="1"/>
          </p:cNvSpPr>
          <p:nvPr/>
        </p:nvSpPr>
        <p:spPr bwMode="auto">
          <a:xfrm>
            <a:off x="673100" y="2851150"/>
            <a:ext cx="431800" cy="2808288"/>
          </a:xfrm>
          <a:prstGeom prst="rect">
            <a:avLst/>
          </a:prstGeom>
          <a:solidFill>
            <a:schemeClr val="bg1"/>
          </a:solidFill>
          <a:ln w="285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a:ea typeface="ＭＳ Ｐゴシック" panose="020B0600070205080204" pitchFamily="50" charset="-128"/>
            </a:endParaRPr>
          </a:p>
        </p:txBody>
      </p:sp>
      <p:sp>
        <p:nvSpPr>
          <p:cNvPr id="24606" name="Text Box 304"/>
          <p:cNvSpPr txBox="1">
            <a:spLocks noChangeArrowheads="1"/>
          </p:cNvSpPr>
          <p:nvPr/>
        </p:nvSpPr>
        <p:spPr bwMode="auto">
          <a:xfrm>
            <a:off x="744538" y="4033838"/>
            <a:ext cx="333375"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t>駐車場</a:t>
            </a:r>
          </a:p>
        </p:txBody>
      </p:sp>
      <p:sp>
        <p:nvSpPr>
          <p:cNvPr id="24607" name="Rectangle 305"/>
          <p:cNvSpPr>
            <a:spLocks noChangeArrowheads="1"/>
          </p:cNvSpPr>
          <p:nvPr/>
        </p:nvSpPr>
        <p:spPr bwMode="auto">
          <a:xfrm>
            <a:off x="6000750" y="2922588"/>
            <a:ext cx="144463" cy="431800"/>
          </a:xfrm>
          <a:prstGeom prst="rect">
            <a:avLst/>
          </a:prstGeom>
          <a:solidFill>
            <a:srgbClr val="FFFF99"/>
          </a:solidFill>
          <a:ln w="2857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a:ea typeface="ＭＳ Ｐゴシック" panose="020B0600070205080204" pitchFamily="50" charset="-128"/>
            </a:endParaRPr>
          </a:p>
        </p:txBody>
      </p:sp>
      <p:sp>
        <p:nvSpPr>
          <p:cNvPr id="24608" name="Text Box 306"/>
          <p:cNvSpPr txBox="1">
            <a:spLocks noChangeArrowheads="1"/>
          </p:cNvSpPr>
          <p:nvPr/>
        </p:nvSpPr>
        <p:spPr bwMode="auto">
          <a:xfrm>
            <a:off x="5919788" y="2863850"/>
            <a:ext cx="3175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t>備蓄倉庫</a:t>
            </a:r>
          </a:p>
        </p:txBody>
      </p:sp>
      <p:sp>
        <p:nvSpPr>
          <p:cNvPr id="12595" name="Text Box 307"/>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18</a:t>
            </a:r>
          </a:p>
        </p:txBody>
      </p:sp>
      <p:sp>
        <p:nvSpPr>
          <p:cNvPr id="24610"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808080"/>
                </a:solidFill>
                <a:latin typeface="HG丸ｺﾞｼｯｸM-PRO" panose="020F0600000000000000" pitchFamily="50" charset="-128"/>
              </a:rPr>
              <a:t>避難図</a:t>
            </a:r>
            <a:endParaRPr lang="ja-JP" altLang="en-US" sz="1800" b="0">
              <a:ea typeface="ＭＳ Ｐゴシック" panose="020B0600070205080204" pitchFamily="50" charset="-128"/>
            </a:endParaRPr>
          </a:p>
        </p:txBody>
      </p:sp>
      <p:sp>
        <p:nvSpPr>
          <p:cNvPr id="24611"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808080"/>
                </a:solidFill>
                <a:latin typeface="HG丸ｺﾞｼｯｸM-PRO" panose="020F0600000000000000" pitchFamily="50" charset="-128"/>
              </a:rPr>
              <a:t>及び</a:t>
            </a:r>
            <a:endParaRPr lang="ja-JP" altLang="en-US" sz="1800" b="0">
              <a:ea typeface="ＭＳ Ｐゴシック" panose="020B0600070205080204" pitchFamily="50" charset="-128"/>
            </a:endParaRPr>
          </a:p>
        </p:txBody>
      </p:sp>
      <p:sp>
        <p:nvSpPr>
          <p:cNvPr id="24612"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808080"/>
                </a:solidFill>
                <a:latin typeface="HG丸ｺﾞｼｯｸM-PRO" panose="020F0600000000000000" pitchFamily="50" charset="-128"/>
              </a:rPr>
              <a:t>危険マップ</a:t>
            </a:r>
            <a:endParaRPr lang="ja-JP" altLang="en-US" sz="1800" b="0">
              <a:ea typeface="ＭＳ Ｐゴシック" panose="020B0600070205080204" pitchFamily="50" charset="-128"/>
            </a:endParaRPr>
          </a:p>
        </p:txBody>
      </p:sp>
      <p:sp>
        <p:nvSpPr>
          <p:cNvPr id="24613"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4"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5"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6"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7"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18"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000000"/>
                </a:solidFill>
                <a:latin typeface="HG丸ｺﾞｼｯｸM-PRO" panose="020F0600000000000000" pitchFamily="50" charset="-128"/>
              </a:rPr>
              <a:t>避難経路図</a:t>
            </a:r>
            <a:endParaRPr lang="ja-JP" altLang="en-US" sz="1800" b="0">
              <a:ea typeface="ＭＳ Ｐゴシック" panose="020B0600070205080204" pitchFamily="50" charset="-128"/>
            </a:endParaRPr>
          </a:p>
        </p:txBody>
      </p:sp>
      <p:sp>
        <p:nvSpPr>
          <p:cNvPr id="24619"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000000"/>
                </a:solidFill>
                <a:latin typeface="HG丸ｺﾞｼｯｸM-PRO" panose="020F0600000000000000" pitchFamily="50" charset="-128"/>
              </a:rPr>
              <a:t>及び</a:t>
            </a:r>
            <a:endParaRPr lang="ja-JP" altLang="en-US" sz="1800" b="0">
              <a:ea typeface="ＭＳ Ｐゴシック" panose="020B0600070205080204" pitchFamily="50" charset="-128"/>
            </a:endParaRPr>
          </a:p>
        </p:txBody>
      </p:sp>
      <p:sp>
        <p:nvSpPr>
          <p:cNvPr id="24620"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a:solidFill>
                  <a:srgbClr val="000000"/>
                </a:solidFill>
                <a:latin typeface="HG丸ｺﾞｼｯｸM-PRO" panose="020F0600000000000000" pitchFamily="50" charset="-128"/>
              </a:rPr>
              <a:t>危険マップ</a:t>
            </a:r>
            <a:endParaRPr lang="ja-JP" altLang="en-US" sz="1800" b="0">
              <a:ea typeface="ＭＳ Ｐゴシック" panose="020B0600070205080204" pitchFamily="50" charset="-128"/>
            </a:endParaRPr>
          </a:p>
        </p:txBody>
      </p:sp>
      <p:sp>
        <p:nvSpPr>
          <p:cNvPr id="24621"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4622" name="AutoShape 327"/>
          <p:cNvSpPr>
            <a:spLocks noChangeArrowheads="1"/>
          </p:cNvSpPr>
          <p:nvPr/>
        </p:nvSpPr>
        <p:spPr bwMode="auto">
          <a:xfrm>
            <a:off x="188913" y="8986838"/>
            <a:ext cx="2016125" cy="719137"/>
          </a:xfrm>
          <a:prstGeom prst="wedgeRectCallout">
            <a:avLst>
              <a:gd name="adj1" fmla="val 68741"/>
              <a:gd name="adj2" fmla="val -53093"/>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火災発生等により避難が必要な場合に備えて、避難場所、避難誘導を行う際の注意点を明確にしておきましょう。</a:t>
            </a:r>
          </a:p>
        </p:txBody>
      </p:sp>
      <p:sp>
        <p:nvSpPr>
          <p:cNvPr id="24623" name="AutoShape 328"/>
          <p:cNvSpPr>
            <a:spLocks noChangeArrowheads="1"/>
          </p:cNvSpPr>
          <p:nvPr/>
        </p:nvSpPr>
        <p:spPr bwMode="auto">
          <a:xfrm>
            <a:off x="1700213" y="6176963"/>
            <a:ext cx="1800225" cy="431800"/>
          </a:xfrm>
          <a:prstGeom prst="wedgeRectCallout">
            <a:avLst>
              <a:gd name="adj1" fmla="val 18079"/>
              <a:gd name="adj2" fmla="val -12426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既に避難経路図等があれば、それを活用しましょう。</a:t>
            </a:r>
          </a:p>
        </p:txBody>
      </p:sp>
      <p:sp>
        <p:nvSpPr>
          <p:cNvPr id="24624" name="Text Box 329"/>
          <p:cNvSpPr txBox="1">
            <a:spLocks noChangeArrowheads="1"/>
          </p:cNvSpPr>
          <p:nvPr/>
        </p:nvSpPr>
        <p:spPr bwMode="auto">
          <a:xfrm>
            <a:off x="4005263" y="6032500"/>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この様式の大きさにかかわらず、できるだけ大きく張り出してください。</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08"/>
          <p:cNvSpPr>
            <a:spLocks noChangeArrowheads="1"/>
          </p:cNvSpPr>
          <p:nvPr/>
        </p:nvSpPr>
        <p:spPr bwMode="auto">
          <a:xfrm>
            <a:off x="260350" y="200025"/>
            <a:ext cx="28813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5603" name="Text Box 2"/>
          <p:cNvSpPr txBox="1">
            <a:spLocks noChangeArrowheads="1"/>
          </p:cNvSpPr>
          <p:nvPr/>
        </p:nvSpPr>
        <p:spPr bwMode="auto">
          <a:xfrm>
            <a:off x="1700213" y="133350"/>
            <a:ext cx="139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備蓄品リスト</a:t>
            </a:r>
          </a:p>
        </p:txBody>
      </p:sp>
      <p:sp>
        <p:nvSpPr>
          <p:cNvPr id="25604" name="Text Box 3"/>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③</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graphicFrame>
        <p:nvGraphicFramePr>
          <p:cNvPr id="13882" name="Group 570"/>
          <p:cNvGraphicFramePr>
            <a:graphicFrameLocks noGrp="1"/>
          </p:cNvGraphicFramePr>
          <p:nvPr/>
        </p:nvGraphicFramePr>
        <p:xfrm>
          <a:off x="476250" y="2862263"/>
          <a:ext cx="6121400" cy="6338887"/>
        </p:xfrm>
        <a:graphic>
          <a:graphicData uri="http://schemas.openxmlformats.org/drawingml/2006/table">
            <a:tbl>
              <a:tblPr/>
              <a:tblGrid>
                <a:gridCol w="2952750">
                  <a:extLst>
                    <a:ext uri="{9D8B030D-6E8A-4147-A177-3AD203B41FA5}">
                      <a16:colId xmlns:a16="http://schemas.microsoft.com/office/drawing/2014/main" val="1691970208"/>
                    </a:ext>
                  </a:extLst>
                </a:gridCol>
                <a:gridCol w="1112838">
                  <a:extLst>
                    <a:ext uri="{9D8B030D-6E8A-4147-A177-3AD203B41FA5}">
                      <a16:colId xmlns:a16="http://schemas.microsoft.com/office/drawing/2014/main" val="3850231951"/>
                    </a:ext>
                  </a:extLst>
                </a:gridCol>
                <a:gridCol w="577850">
                  <a:extLst>
                    <a:ext uri="{9D8B030D-6E8A-4147-A177-3AD203B41FA5}">
                      <a16:colId xmlns:a16="http://schemas.microsoft.com/office/drawing/2014/main" val="2676166340"/>
                    </a:ext>
                  </a:extLst>
                </a:gridCol>
                <a:gridCol w="739775">
                  <a:extLst>
                    <a:ext uri="{9D8B030D-6E8A-4147-A177-3AD203B41FA5}">
                      <a16:colId xmlns:a16="http://schemas.microsoft.com/office/drawing/2014/main" val="1205606589"/>
                    </a:ext>
                  </a:extLst>
                </a:gridCol>
                <a:gridCol w="738187">
                  <a:extLst>
                    <a:ext uri="{9D8B030D-6E8A-4147-A177-3AD203B41FA5}">
                      <a16:colId xmlns:a16="http://schemas.microsoft.com/office/drawing/2014/main" val="3230751003"/>
                    </a:ext>
                  </a:extLst>
                </a:gridCol>
              </a:tblGrid>
              <a:tr h="3984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L="90000" marR="90000" marT="46802" marB="4680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備蓄量</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要更新</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時期</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整備状況チェック</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190175278"/>
                  </a:ext>
                </a:extLst>
              </a:tr>
              <a:tr h="3984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３リットル</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×100</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人</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３日分</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rPr>
                        <a:t>毎年４月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903796"/>
                  </a:ext>
                </a:extLst>
              </a:tr>
              <a:tr h="42889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カップめん等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200</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食</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rPr>
                        <a:t>毎年４月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414389"/>
                  </a:ext>
                </a:extLst>
              </a:tr>
              <a:tr h="3984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ラジオ</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2</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予備乾電池　</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5</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個</a:t>
                      </a:r>
                      <a:endParaRPr kumimoji="1" lang="ja-JP" altLang="en-US"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0390518"/>
                  </a:ext>
                </a:extLst>
              </a:tr>
              <a:tr h="30697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懐中電燈と予備乾電池</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各部</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5</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セット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1"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2996837"/>
                  </a:ext>
                </a:extLst>
              </a:tr>
              <a:tr h="27649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各部</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セット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rPr>
                        <a:t>毎年４月</a:t>
                      </a:r>
                      <a:endParaRPr kumimoji="1" lang="ja-JP" altLang="en-US" sz="14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196256"/>
                  </a:ext>
                </a:extLst>
              </a:tr>
              <a:tr h="3962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常時使用分のみ</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ＭＳ Ｐ明朝" panose="02020600040205080304" pitchFamily="18"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3698293"/>
                  </a:ext>
                </a:extLst>
              </a:tr>
              <a:tr h="3962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各３セット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8201650"/>
                  </a:ext>
                </a:extLst>
              </a:tr>
              <a:tr h="30697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1021721"/>
                  </a:ext>
                </a:extLst>
              </a:tr>
              <a:tr h="3984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10m×10m×3</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セット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5005185"/>
                  </a:ext>
                </a:extLst>
              </a:tr>
              <a:tr h="3962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8062589"/>
                  </a:ext>
                </a:extLst>
              </a:tr>
              <a:tr h="30697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9003029"/>
                  </a:ext>
                </a:extLst>
              </a:tr>
              <a:tr h="395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携帯電話の充電器</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各部</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1</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セット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4373910"/>
                  </a:ext>
                </a:extLst>
              </a:tr>
              <a:tr h="30697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3833453"/>
                  </a:ext>
                </a:extLst>
              </a:tr>
              <a:tr h="30697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発電機</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2</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台</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7119730"/>
                  </a:ext>
                </a:extLst>
              </a:tr>
              <a:tr h="30697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発電機用燃料ガソリン</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30</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リットル</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1"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5560932"/>
                  </a:ext>
                </a:extLst>
              </a:tr>
              <a:tr h="30697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1541805"/>
                  </a:ext>
                </a:extLst>
              </a:tr>
              <a:tr h="30697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9295108"/>
                  </a:ext>
                </a:extLst>
              </a:tr>
            </a:tbl>
          </a:graphicData>
        </a:graphic>
      </p:graphicFrame>
      <p:sp>
        <p:nvSpPr>
          <p:cNvPr id="13812" name="Text Box 500"/>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19</a:t>
            </a:r>
          </a:p>
        </p:txBody>
      </p:sp>
      <p:sp>
        <p:nvSpPr>
          <p:cNvPr id="25722" name="AutoShape 512"/>
          <p:cNvSpPr>
            <a:spLocks noChangeArrowheads="1"/>
          </p:cNvSpPr>
          <p:nvPr/>
        </p:nvSpPr>
        <p:spPr bwMode="auto">
          <a:xfrm>
            <a:off x="404813" y="8840788"/>
            <a:ext cx="2519362" cy="431800"/>
          </a:xfrm>
          <a:prstGeom prst="wedgeRectCallout">
            <a:avLst>
              <a:gd name="adj1" fmla="val 40676"/>
              <a:gd name="adj2" fmla="val -15404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a:solidFill>
                  <a:srgbClr val="003300"/>
                </a:solidFill>
              </a:rPr>
              <a:t>【</a:t>
            </a:r>
            <a:r>
              <a:rPr lang="ja-JP" altLang="en-US" b="0">
                <a:solidFill>
                  <a:srgbClr val="003300"/>
                </a:solidFill>
              </a:rPr>
              <a:t>様式 ②</a:t>
            </a:r>
            <a:r>
              <a:rPr lang="en-US" altLang="ja-JP" b="0">
                <a:solidFill>
                  <a:srgbClr val="003300"/>
                </a:solidFill>
              </a:rPr>
              <a:t>】</a:t>
            </a:r>
            <a:r>
              <a:rPr lang="ja-JP" altLang="en-US" b="0">
                <a:solidFill>
                  <a:srgbClr val="003300"/>
                </a:solidFill>
              </a:rPr>
              <a:t>の避難経路図に備蓄品の保管場所も記入しましょう。</a:t>
            </a:r>
          </a:p>
        </p:txBody>
      </p:sp>
      <p:sp>
        <p:nvSpPr>
          <p:cNvPr id="25723" name="AutoShape 513"/>
          <p:cNvSpPr>
            <a:spLocks noChangeArrowheads="1"/>
          </p:cNvSpPr>
          <p:nvPr/>
        </p:nvSpPr>
        <p:spPr bwMode="auto">
          <a:xfrm>
            <a:off x="406400" y="2217738"/>
            <a:ext cx="2663825" cy="431800"/>
          </a:xfrm>
          <a:prstGeom prst="wedgeRectCallout">
            <a:avLst>
              <a:gd name="adj1" fmla="val 7389"/>
              <a:gd name="adj2" fmla="val 12169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あなたの会社で整備している備蓄品などを、この項目で整理しておきましょう。</a:t>
            </a:r>
          </a:p>
        </p:txBody>
      </p:sp>
      <p:sp>
        <p:nvSpPr>
          <p:cNvPr id="25724" name="AutoShape 514"/>
          <p:cNvSpPr>
            <a:spLocks noChangeArrowheads="1"/>
          </p:cNvSpPr>
          <p:nvPr/>
        </p:nvSpPr>
        <p:spPr bwMode="auto">
          <a:xfrm>
            <a:off x="3933825" y="2217738"/>
            <a:ext cx="2519363" cy="431800"/>
          </a:xfrm>
          <a:prstGeom prst="wedgeRectCallout">
            <a:avLst>
              <a:gd name="adj1" fmla="val -43259"/>
              <a:gd name="adj2" fmla="val 20220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水や食料などの備蓄量は、</a:t>
            </a:r>
            <a:r>
              <a:rPr lang="en-US" altLang="ja-JP" b="0">
                <a:solidFill>
                  <a:srgbClr val="003300"/>
                </a:solidFill>
              </a:rPr>
              <a:t>《</a:t>
            </a:r>
            <a:r>
              <a:rPr lang="ja-JP" altLang="en-US" b="0">
                <a:solidFill>
                  <a:srgbClr val="003300"/>
                </a:solidFill>
              </a:rPr>
              <a:t>人数</a:t>
            </a:r>
            <a:r>
              <a:rPr lang="en-US" altLang="ja-JP" b="0">
                <a:solidFill>
                  <a:srgbClr val="003300"/>
                </a:solidFill>
              </a:rPr>
              <a:t>×</a:t>
            </a:r>
            <a:r>
              <a:rPr lang="en-US" altLang="ja-JP" b="0">
                <a:solidFill>
                  <a:srgbClr val="003300"/>
                </a:solidFill>
                <a:latin typeface="HG丸ｺﾞｼｯｸM-PRO" panose="020F0600000000000000" pitchFamily="50" charset="-128"/>
              </a:rPr>
              <a:t>3</a:t>
            </a:r>
            <a:r>
              <a:rPr lang="ja-JP" altLang="en-US" b="0">
                <a:solidFill>
                  <a:srgbClr val="003300"/>
                </a:solidFill>
              </a:rPr>
              <a:t>日分</a:t>
            </a:r>
            <a:r>
              <a:rPr lang="en-US" altLang="ja-JP" b="0">
                <a:solidFill>
                  <a:srgbClr val="003300"/>
                </a:solidFill>
              </a:rPr>
              <a:t>》</a:t>
            </a:r>
            <a:r>
              <a:rPr lang="ja-JP" altLang="en-US" b="0">
                <a:solidFill>
                  <a:srgbClr val="003300"/>
                </a:solidFill>
              </a:rPr>
              <a:t>が目安と言われています。</a:t>
            </a:r>
          </a:p>
        </p:txBody>
      </p:sp>
      <p:sp>
        <p:nvSpPr>
          <p:cNvPr id="25725" name="AutoShape 516"/>
          <p:cNvSpPr>
            <a:spLocks noChangeArrowheads="1"/>
          </p:cNvSpPr>
          <p:nvPr/>
        </p:nvSpPr>
        <p:spPr bwMode="auto">
          <a:xfrm>
            <a:off x="4508500" y="5457825"/>
            <a:ext cx="1376363" cy="863600"/>
          </a:xfrm>
          <a:prstGeom prst="wedgeRectCallout">
            <a:avLst>
              <a:gd name="adj1" fmla="val -81144"/>
              <a:gd name="adj2" fmla="val -2683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閉じ込められたヒトの救出等に使用します。閉じ込めのおそれがある場所には特に整備しましょう。</a:t>
            </a:r>
          </a:p>
        </p:txBody>
      </p:sp>
      <p:sp>
        <p:nvSpPr>
          <p:cNvPr id="25726" name="AutoShape 517"/>
          <p:cNvSpPr>
            <a:spLocks noChangeArrowheads="1"/>
          </p:cNvSpPr>
          <p:nvPr/>
        </p:nvSpPr>
        <p:spPr bwMode="auto">
          <a:xfrm>
            <a:off x="3213100" y="8985250"/>
            <a:ext cx="3240088" cy="433388"/>
          </a:xfrm>
          <a:prstGeom prst="wedgeRectCallout">
            <a:avLst>
              <a:gd name="adj1" fmla="val -67542"/>
              <a:gd name="adj2" fmla="val -27088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対策本部や復旧作業で使用する電源の確保のために発電機、およびその燃料を備蓄することは有効です。</a:t>
            </a:r>
          </a:p>
        </p:txBody>
      </p:sp>
      <p:sp>
        <p:nvSpPr>
          <p:cNvPr id="25727" name="Text Box 520"/>
          <p:cNvSpPr txBox="1">
            <a:spLocks noChangeArrowheads="1"/>
          </p:cNvSpPr>
          <p:nvPr/>
        </p:nvSpPr>
        <p:spPr bwMode="auto">
          <a:xfrm>
            <a:off x="260350" y="631825"/>
            <a:ext cx="63373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備蓄品は、災害が発生した際に、その場から避難するために必要なモノ、救援などの応急措置に必要なモノ、その後生きながらえるために必要なモノといった観点から考えてください。</a:t>
            </a:r>
          </a:p>
          <a:p>
            <a:pPr eaLnBrk="1" hangingPunct="1">
              <a:buFontTx/>
              <a:buChar char="•"/>
            </a:pPr>
            <a:r>
              <a:rPr lang="ja-JP" altLang="en-US" b="0">
                <a:solidFill>
                  <a:srgbClr val="808080"/>
                </a:solidFill>
              </a:rPr>
              <a:t>水や食料などの備蓄量は、≪人数</a:t>
            </a:r>
            <a:r>
              <a:rPr lang="en-US" altLang="ja-JP" b="0">
                <a:solidFill>
                  <a:srgbClr val="808080"/>
                </a:solidFill>
              </a:rPr>
              <a:t>×</a:t>
            </a:r>
            <a:r>
              <a:rPr lang="ja-JP" altLang="en-US" b="0">
                <a:solidFill>
                  <a:srgbClr val="808080"/>
                </a:solidFill>
              </a:rPr>
              <a:t>３日分≫が目安といわれています。あなたの会社の予算やスペースの制約もあると思われますが、人命の安全確保の観点からも３日分を目安に確保してください。</a:t>
            </a:r>
          </a:p>
          <a:p>
            <a:pPr eaLnBrk="1" hangingPunct="1">
              <a:buFontTx/>
              <a:buChar char="•"/>
            </a:pPr>
            <a:r>
              <a:rPr lang="ja-JP" altLang="en-US" b="0">
                <a:solidFill>
                  <a:srgbClr val="808080"/>
                </a:solidFill>
              </a:rPr>
              <a:t>ＢＣＰ対応を行う要員や、帰宅できない従業員を対象とした備蓄品については、特に準備が必要です。</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6"/>
          <p:cNvSpPr>
            <a:spLocks noChangeArrowheads="1"/>
          </p:cNvSpPr>
          <p:nvPr/>
        </p:nvSpPr>
        <p:spPr bwMode="auto">
          <a:xfrm>
            <a:off x="260350" y="200025"/>
            <a:ext cx="44640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6627" name="Text Box 2"/>
          <p:cNvSpPr txBox="1">
            <a:spLocks noChangeArrowheads="1"/>
          </p:cNvSpPr>
          <p:nvPr/>
        </p:nvSpPr>
        <p:spPr bwMode="auto">
          <a:xfrm>
            <a:off x="1700213" y="133350"/>
            <a:ext cx="303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二次災害防止用チェックリスト</a:t>
            </a:r>
          </a:p>
        </p:txBody>
      </p:sp>
      <p:sp>
        <p:nvSpPr>
          <p:cNvPr id="26628" name="Text Box 3"/>
          <p:cNvSpPr txBox="1">
            <a:spLocks noChangeArrowheads="1"/>
          </p:cNvSpPr>
          <p:nvPr/>
        </p:nvSpPr>
        <p:spPr bwMode="auto">
          <a:xfrm>
            <a:off x="241300" y="1476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④</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6629" name="Text Box 5"/>
          <p:cNvSpPr txBox="1">
            <a:spLocks noChangeArrowheads="1"/>
          </p:cNvSpPr>
          <p:nvPr/>
        </p:nvSpPr>
        <p:spPr bwMode="auto">
          <a:xfrm>
            <a:off x="333375" y="828675"/>
            <a:ext cx="6119813"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被災時に、事業所を早期に復旧するためにも、被害は最小限にとどめなければなりません</a:t>
            </a:r>
            <a:r>
              <a:rPr lang="ja-JP" altLang="en-US" b="0">
                <a:solidFill>
                  <a:srgbClr val="808080"/>
                </a:solidFill>
                <a:latin typeface="HG丸ｺﾞｼｯｸM-PRO" panose="020F0600000000000000" pitchFamily="50" charset="-128"/>
              </a:rPr>
              <a:t>。また、周辺の住民や他企業へ迷惑をかけないよう、二次災害の防止に努めなければなりません。</a:t>
            </a:r>
          </a:p>
          <a:p>
            <a:pPr eaLnBrk="1" hangingPunct="1">
              <a:buFontTx/>
              <a:buChar char="•"/>
            </a:pPr>
            <a:r>
              <a:rPr lang="ja-JP" altLang="en-US" b="0">
                <a:solidFill>
                  <a:srgbClr val="808080"/>
                </a:solidFill>
                <a:latin typeface="HG丸ｺﾞｼｯｸM-PRO" panose="020F0600000000000000" pitchFamily="50" charset="-128"/>
              </a:rPr>
              <a:t>危険物の漏洩や火災発生のおそれがある箇所については、特に十分な措置を行う必要があります。</a:t>
            </a:r>
          </a:p>
          <a:p>
            <a:pPr eaLnBrk="1" hangingPunct="1">
              <a:buFontTx/>
              <a:buChar char="•"/>
            </a:pPr>
            <a:r>
              <a:rPr lang="ja-JP" altLang="en-US" b="0">
                <a:solidFill>
                  <a:srgbClr val="808080"/>
                </a:solidFill>
                <a:latin typeface="HG丸ｺﾞｼｯｸM-PRO" panose="020F0600000000000000" pitchFamily="50" charset="-128"/>
              </a:rPr>
              <a:t>地震の場合には、建物崩壊の危険性や火災の発生がなければ、無理に避難する必要はありません。</a:t>
            </a:r>
          </a:p>
          <a:p>
            <a:pPr eaLnBrk="1" hangingPunct="1">
              <a:buFontTx/>
              <a:buChar char="•"/>
            </a:pPr>
            <a:r>
              <a:rPr lang="ja-JP" altLang="en-US" b="0">
                <a:solidFill>
                  <a:srgbClr val="808080"/>
                </a:solidFill>
                <a:latin typeface="HG丸ｺﾞｼｯｸM-PRO" panose="020F0600000000000000" pitchFamily="50"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1" name="Group 93"/>
          <p:cNvGraphicFramePr>
            <a:graphicFrameLocks noGrp="1"/>
          </p:cNvGraphicFramePr>
          <p:nvPr/>
        </p:nvGraphicFramePr>
        <p:xfrm>
          <a:off x="549275" y="2792413"/>
          <a:ext cx="5903913" cy="2817812"/>
        </p:xfrm>
        <a:graphic>
          <a:graphicData uri="http://schemas.openxmlformats.org/drawingml/2006/table">
            <a:tbl>
              <a:tblPr/>
              <a:tblGrid>
                <a:gridCol w="2089150">
                  <a:extLst>
                    <a:ext uri="{9D8B030D-6E8A-4147-A177-3AD203B41FA5}">
                      <a16:colId xmlns:a16="http://schemas.microsoft.com/office/drawing/2014/main" val="2953931427"/>
                    </a:ext>
                  </a:extLst>
                </a:gridCol>
                <a:gridCol w="3311525">
                  <a:extLst>
                    <a:ext uri="{9D8B030D-6E8A-4147-A177-3AD203B41FA5}">
                      <a16:colId xmlns:a16="http://schemas.microsoft.com/office/drawing/2014/main" val="3016561547"/>
                    </a:ext>
                  </a:extLst>
                </a:gridCol>
                <a:gridCol w="503238">
                  <a:extLst>
                    <a:ext uri="{9D8B030D-6E8A-4147-A177-3AD203B41FA5}">
                      <a16:colId xmlns:a16="http://schemas.microsoft.com/office/drawing/2014/main" val="1020071485"/>
                    </a:ext>
                  </a:extLst>
                </a:gridCol>
              </a:tblGrid>
              <a:tr h="4592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チェックすべき箇所・項目</a:t>
                      </a:r>
                    </a:p>
                  </a:txBody>
                  <a:tcPr marL="90000" marR="90000" marT="46769" marB="4676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具体的な対応策</a:t>
                      </a:r>
                    </a:p>
                  </a:txBody>
                  <a:tcPr marL="90000" marR="90000" marT="46769" marB="4676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対応済</a:t>
                      </a:r>
                    </a:p>
                  </a:txBody>
                  <a:tcPr marL="90000" marR="90000" marT="46769" marB="4676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642581"/>
                  </a:ext>
                </a:extLst>
              </a:tr>
              <a:tr h="8227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危険物倉庫・可燃物保管場所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（初期消火活動）</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担当責任者である総務部長（副：△△課長）の指示の下、要確認箇所の被害状況を迅速に確認し、状況報告を行う。必要に応じて初期消火等の対応を行う。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690" marB="456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1230944"/>
                  </a:ext>
                </a:extLst>
              </a:tr>
              <a:tr h="8227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機械油保管場所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（機械油の漏洩防止）</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担当責任者である総務部長（副：△△課長）の指示の下、機械油の保管状況について確認し、状況報告を行う。必要に応じて機械油除去作業を行う。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T="45690" marB="456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8560615"/>
                  </a:ext>
                </a:extLst>
              </a:tr>
              <a:tr h="71305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T="45690" marB="456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6513788"/>
                  </a:ext>
                </a:extLst>
              </a:tr>
            </a:tbl>
          </a:graphicData>
        </a:graphic>
      </p:graphicFrame>
      <p:sp>
        <p:nvSpPr>
          <p:cNvPr id="109609" name="Text Box 41"/>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20</a:t>
            </a:r>
          </a:p>
        </p:txBody>
      </p:sp>
      <p:sp>
        <p:nvSpPr>
          <p:cNvPr id="26653" name="AutoShape 94"/>
          <p:cNvSpPr>
            <a:spLocks noChangeArrowheads="1"/>
          </p:cNvSpPr>
          <p:nvPr/>
        </p:nvSpPr>
        <p:spPr bwMode="auto">
          <a:xfrm>
            <a:off x="4076700" y="5097463"/>
            <a:ext cx="1944688" cy="431800"/>
          </a:xfrm>
          <a:prstGeom prst="wedgeRectCallout">
            <a:avLst>
              <a:gd name="adj1" fmla="val 53509"/>
              <a:gd name="adj2" fmla="val -17683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a:t>
            </a:r>
            <a:r>
              <a:rPr lang="ja-JP" altLang="en-US" b="0">
                <a:solidFill>
                  <a:srgbClr val="0033CC"/>
                </a:solidFill>
              </a:rPr>
              <a:t>青字</a:t>
            </a:r>
            <a:r>
              <a:rPr lang="ja-JP" altLang="en-US" b="0">
                <a:solidFill>
                  <a:srgbClr val="003300"/>
                </a:solidFill>
              </a:rPr>
              <a:t>」のチェック欄については、被災後に記入します。</a:t>
            </a:r>
          </a:p>
        </p:txBody>
      </p:sp>
      <p:sp>
        <p:nvSpPr>
          <p:cNvPr id="26654" name="AutoShape 95"/>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t>この様式は災害</a:t>
            </a:r>
          </a:p>
          <a:p>
            <a:pPr algn="ctr" eaLnBrk="1" hangingPunct="1"/>
            <a:r>
              <a:rPr lang="ja-JP" altLang="en-US" sz="1200" b="0"/>
              <a:t>発生後も記入します</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90"/>
          <p:cNvSpPr>
            <a:spLocks noChangeArrowheads="1"/>
          </p:cNvSpPr>
          <p:nvPr/>
        </p:nvSpPr>
        <p:spPr bwMode="auto">
          <a:xfrm>
            <a:off x="260350" y="200025"/>
            <a:ext cx="35290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7651" name="Text Box 4"/>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⑤</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7652" name="Text Box 5"/>
          <p:cNvSpPr txBox="1">
            <a:spLocks noChangeArrowheads="1"/>
          </p:cNvSpPr>
          <p:nvPr/>
        </p:nvSpPr>
        <p:spPr bwMode="auto">
          <a:xfrm>
            <a:off x="1700213" y="133350"/>
            <a:ext cx="2079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従業員連絡先リスト</a:t>
            </a:r>
          </a:p>
        </p:txBody>
      </p:sp>
      <p:graphicFrame>
        <p:nvGraphicFramePr>
          <p:cNvPr id="37158" name="Group 294"/>
          <p:cNvGraphicFramePr>
            <a:graphicFrameLocks noGrp="1"/>
          </p:cNvGraphicFramePr>
          <p:nvPr/>
        </p:nvGraphicFramePr>
        <p:xfrm>
          <a:off x="166688" y="1928813"/>
          <a:ext cx="6575425" cy="7494587"/>
        </p:xfrm>
        <a:graphic>
          <a:graphicData uri="http://schemas.openxmlformats.org/drawingml/2006/table">
            <a:tbl>
              <a:tblPr/>
              <a:tblGrid>
                <a:gridCol w="673100">
                  <a:extLst>
                    <a:ext uri="{9D8B030D-6E8A-4147-A177-3AD203B41FA5}">
                      <a16:colId xmlns:a16="http://schemas.microsoft.com/office/drawing/2014/main" val="65338011"/>
                    </a:ext>
                  </a:extLst>
                </a:gridCol>
                <a:gridCol w="523875">
                  <a:extLst>
                    <a:ext uri="{9D8B030D-6E8A-4147-A177-3AD203B41FA5}">
                      <a16:colId xmlns:a16="http://schemas.microsoft.com/office/drawing/2014/main" val="4232816423"/>
                    </a:ext>
                  </a:extLst>
                </a:gridCol>
                <a:gridCol w="523875">
                  <a:extLst>
                    <a:ext uri="{9D8B030D-6E8A-4147-A177-3AD203B41FA5}">
                      <a16:colId xmlns:a16="http://schemas.microsoft.com/office/drawing/2014/main" val="555729954"/>
                    </a:ext>
                  </a:extLst>
                </a:gridCol>
                <a:gridCol w="866775">
                  <a:extLst>
                    <a:ext uri="{9D8B030D-6E8A-4147-A177-3AD203B41FA5}">
                      <a16:colId xmlns:a16="http://schemas.microsoft.com/office/drawing/2014/main" val="3702973201"/>
                    </a:ext>
                  </a:extLst>
                </a:gridCol>
                <a:gridCol w="889000">
                  <a:extLst>
                    <a:ext uri="{9D8B030D-6E8A-4147-A177-3AD203B41FA5}">
                      <a16:colId xmlns:a16="http://schemas.microsoft.com/office/drawing/2014/main" val="766212239"/>
                    </a:ext>
                  </a:extLst>
                </a:gridCol>
                <a:gridCol w="866775">
                  <a:extLst>
                    <a:ext uri="{9D8B030D-6E8A-4147-A177-3AD203B41FA5}">
                      <a16:colId xmlns:a16="http://schemas.microsoft.com/office/drawing/2014/main" val="666280685"/>
                    </a:ext>
                  </a:extLst>
                </a:gridCol>
                <a:gridCol w="844550">
                  <a:extLst>
                    <a:ext uri="{9D8B030D-6E8A-4147-A177-3AD203B41FA5}">
                      <a16:colId xmlns:a16="http://schemas.microsoft.com/office/drawing/2014/main" val="1444372614"/>
                    </a:ext>
                  </a:extLst>
                </a:gridCol>
                <a:gridCol w="561975">
                  <a:extLst>
                    <a:ext uri="{9D8B030D-6E8A-4147-A177-3AD203B41FA5}">
                      <a16:colId xmlns:a16="http://schemas.microsoft.com/office/drawing/2014/main" val="344209851"/>
                    </a:ext>
                  </a:extLst>
                </a:gridCol>
                <a:gridCol w="825500">
                  <a:extLst>
                    <a:ext uri="{9D8B030D-6E8A-4147-A177-3AD203B41FA5}">
                      <a16:colId xmlns:a16="http://schemas.microsoft.com/office/drawing/2014/main" val="3062607281"/>
                    </a:ext>
                  </a:extLst>
                </a:gridCol>
              </a:tblGrid>
              <a:tr h="314328">
                <a:tc gridSpan="9">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平成</a:t>
                      </a:r>
                      <a:r>
                        <a:rPr kumimoji="1" lang="ja-JP" altLang="en-US" sz="10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年</a:t>
                      </a:r>
                      <a:r>
                        <a:rPr kumimoji="1" lang="ja-JP" altLang="en-US" sz="10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月</a:t>
                      </a:r>
                      <a:r>
                        <a:rPr kumimoji="1" lang="ja-JP" altLang="en-US" sz="10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日　更新）</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5352177"/>
                  </a:ext>
                </a:extLst>
              </a:tr>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氏名</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部署</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役職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携帯番号</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緊急連絡先</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（家族など）</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携帯メール</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出社の</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必要性</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キーとなる</a:t>
                      </a:r>
                      <a:b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スキル</a:t>
                      </a: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57548682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社長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308216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副社長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608441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部長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214784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612443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023256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29496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331484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430540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138090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パート</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74462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部長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267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933788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523635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655554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部長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703912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377532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236476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320814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567108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設備</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の調整</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80658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有</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ｼｽﾃﾑ管理</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709206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43157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096702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4608294"/>
                  </a:ext>
                </a:extLst>
              </a:tr>
            </a:tbl>
          </a:graphicData>
        </a:graphic>
      </p:graphicFrame>
      <p:sp>
        <p:nvSpPr>
          <p:cNvPr id="37150" name="Text Box 286"/>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21</a:t>
            </a:r>
          </a:p>
        </p:txBody>
      </p:sp>
      <p:sp>
        <p:nvSpPr>
          <p:cNvPr id="27917" name="AutoShape 296"/>
          <p:cNvSpPr>
            <a:spLocks noChangeArrowheads="1"/>
          </p:cNvSpPr>
          <p:nvPr/>
        </p:nvSpPr>
        <p:spPr bwMode="auto">
          <a:xfrm>
            <a:off x="5445125" y="4330700"/>
            <a:ext cx="1223963" cy="720725"/>
          </a:xfrm>
          <a:prstGeom prst="wedgeRectCallout">
            <a:avLst>
              <a:gd name="adj1" fmla="val -29380"/>
              <a:gd name="adj2" fmla="val -7863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ＢＣＰ要員として参集すべきヒトを明確にしておきましょう。</a:t>
            </a:r>
          </a:p>
        </p:txBody>
      </p:sp>
      <p:sp>
        <p:nvSpPr>
          <p:cNvPr id="27918" name="Text Box 297"/>
          <p:cNvSpPr txBox="1">
            <a:spLocks noChangeArrowheads="1"/>
          </p:cNvSpPr>
          <p:nvPr/>
        </p:nvSpPr>
        <p:spPr bwMode="auto">
          <a:xfrm>
            <a:off x="295275" y="638175"/>
            <a:ext cx="62293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buFontTx/>
              <a:buChar char="•"/>
            </a:pPr>
            <a:r>
              <a:rPr lang="ja-JP" altLang="en-US" b="0">
                <a:solidFill>
                  <a:srgbClr val="808080"/>
                </a:solidFill>
                <a:latin typeface="HG丸ｺﾞｼｯｸM-PRO" panose="020F0600000000000000" pitchFamily="50" charset="-128"/>
              </a:rPr>
              <a:t>この様式に記載した内容を基に、「安否確認チェックシート」「緊急時出社メンバーリスト」や「部単位のリスト」などに適宜加工し、利用するようにしてください。</a:t>
            </a:r>
          </a:p>
          <a:p>
            <a:pPr eaLnBrk="1" hangingPunct="1">
              <a:buFontTx/>
              <a:buChar char="•"/>
            </a:pPr>
            <a:r>
              <a:rPr lang="ja-JP" altLang="en-US" b="0">
                <a:solidFill>
                  <a:srgbClr val="808080"/>
                </a:solidFill>
                <a:latin typeface="HG丸ｺﾞｼｯｸM-PRO" panose="020F0600000000000000" pitchFamily="50" charset="-128"/>
              </a:rPr>
              <a:t>既存の同様のリストがある場合は、それを加工することで、作業を軽減できます。</a:t>
            </a:r>
          </a:p>
          <a:p>
            <a:pPr eaLnBrk="1" hangingPunct="1">
              <a:buFontTx/>
              <a:buChar char="•"/>
            </a:pPr>
            <a:r>
              <a:rPr lang="ja-JP" altLang="en-US" b="0" i="1">
                <a:solidFill>
                  <a:schemeClr val="hlink"/>
                </a:solidFill>
                <a:latin typeface="HG丸ｺﾞｼｯｸM-PRO" panose="020F0600000000000000" pitchFamily="50" charset="-128"/>
              </a:rPr>
              <a:t>被災時において、雇用形態は関係ありません。役員・職員だけでなく、パートやアルバイトの情報も記載しましょう。</a:t>
            </a:r>
          </a:p>
          <a:p>
            <a:pPr eaLnBrk="1" hangingPunct="1">
              <a:buFontTx/>
              <a:buChar char="•"/>
            </a:pPr>
            <a:r>
              <a:rPr lang="ja-JP" altLang="en-US" b="0">
                <a:solidFill>
                  <a:srgbClr val="808080"/>
                </a:solidFill>
              </a:rPr>
              <a:t>電話がつながりにくいことが想定されます。電話だけではなく、携帯メール、ＰＣメールなどについても、連絡先を複数把握しておきましょう。</a:t>
            </a:r>
          </a:p>
        </p:txBody>
      </p:sp>
      <p:sp>
        <p:nvSpPr>
          <p:cNvPr id="27919" name="Text Box 298"/>
          <p:cNvSpPr txBox="1">
            <a:spLocks noChangeArrowheads="1"/>
          </p:cNvSpPr>
          <p:nvPr/>
        </p:nvSpPr>
        <p:spPr bwMode="auto">
          <a:xfrm>
            <a:off x="115888" y="9415463"/>
            <a:ext cx="63404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t>　上記リストに追加する際には、連絡・指示に用いる</a:t>
            </a:r>
            <a:r>
              <a:rPr lang="en-US" altLang="ja-JP" b="0"/>
              <a:t>『</a:t>
            </a:r>
            <a:r>
              <a:rPr lang="ja-JP" altLang="en-US" b="0"/>
              <a:t>安否確認用ﾒｰﾘﾝｸﾞﾘｽﾄ</a:t>
            </a:r>
            <a:r>
              <a:rPr lang="en-US" altLang="ja-JP" b="0"/>
              <a:t>』</a:t>
            </a:r>
            <a:r>
              <a:rPr lang="ja-JP" altLang="en-US" b="0"/>
              <a:t>についても更新を行うこと。</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51"/>
          <p:cNvSpPr>
            <a:spLocks noChangeArrowheads="1"/>
          </p:cNvSpPr>
          <p:nvPr/>
        </p:nvSpPr>
        <p:spPr bwMode="auto">
          <a:xfrm>
            <a:off x="260350" y="200025"/>
            <a:ext cx="38163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27324" name="Group 700"/>
          <p:cNvGraphicFramePr>
            <a:graphicFrameLocks noGrp="1"/>
          </p:cNvGraphicFramePr>
          <p:nvPr/>
        </p:nvGraphicFramePr>
        <p:xfrm>
          <a:off x="115888" y="4084638"/>
          <a:ext cx="6626225" cy="4546600"/>
        </p:xfrm>
        <a:graphic>
          <a:graphicData uri="http://schemas.openxmlformats.org/drawingml/2006/table">
            <a:tbl>
              <a:tblPr/>
              <a:tblGrid>
                <a:gridCol w="384175">
                  <a:extLst>
                    <a:ext uri="{9D8B030D-6E8A-4147-A177-3AD203B41FA5}">
                      <a16:colId xmlns:a16="http://schemas.microsoft.com/office/drawing/2014/main" val="1466484932"/>
                    </a:ext>
                  </a:extLst>
                </a:gridCol>
                <a:gridCol w="625475">
                  <a:extLst>
                    <a:ext uri="{9D8B030D-6E8A-4147-A177-3AD203B41FA5}">
                      <a16:colId xmlns:a16="http://schemas.microsoft.com/office/drawing/2014/main" val="1379256844"/>
                    </a:ext>
                  </a:extLst>
                </a:gridCol>
                <a:gridCol w="647700">
                  <a:extLst>
                    <a:ext uri="{9D8B030D-6E8A-4147-A177-3AD203B41FA5}">
                      <a16:colId xmlns:a16="http://schemas.microsoft.com/office/drawing/2014/main" val="709440666"/>
                    </a:ext>
                  </a:extLst>
                </a:gridCol>
                <a:gridCol w="576262">
                  <a:extLst>
                    <a:ext uri="{9D8B030D-6E8A-4147-A177-3AD203B41FA5}">
                      <a16:colId xmlns:a16="http://schemas.microsoft.com/office/drawing/2014/main" val="2339078866"/>
                    </a:ext>
                  </a:extLst>
                </a:gridCol>
                <a:gridCol w="647700">
                  <a:extLst>
                    <a:ext uri="{9D8B030D-6E8A-4147-A177-3AD203B41FA5}">
                      <a16:colId xmlns:a16="http://schemas.microsoft.com/office/drawing/2014/main" val="2563920285"/>
                    </a:ext>
                  </a:extLst>
                </a:gridCol>
                <a:gridCol w="706438">
                  <a:extLst>
                    <a:ext uri="{9D8B030D-6E8A-4147-A177-3AD203B41FA5}">
                      <a16:colId xmlns:a16="http://schemas.microsoft.com/office/drawing/2014/main" val="4188573139"/>
                    </a:ext>
                  </a:extLst>
                </a:gridCol>
                <a:gridCol w="877887">
                  <a:extLst>
                    <a:ext uri="{9D8B030D-6E8A-4147-A177-3AD203B41FA5}">
                      <a16:colId xmlns:a16="http://schemas.microsoft.com/office/drawing/2014/main" val="448173382"/>
                    </a:ext>
                  </a:extLst>
                </a:gridCol>
                <a:gridCol w="792163">
                  <a:extLst>
                    <a:ext uri="{9D8B030D-6E8A-4147-A177-3AD203B41FA5}">
                      <a16:colId xmlns:a16="http://schemas.microsoft.com/office/drawing/2014/main" val="1787997772"/>
                    </a:ext>
                  </a:extLst>
                </a:gridCol>
                <a:gridCol w="593725">
                  <a:extLst>
                    <a:ext uri="{9D8B030D-6E8A-4147-A177-3AD203B41FA5}">
                      <a16:colId xmlns:a16="http://schemas.microsoft.com/office/drawing/2014/main" val="683950511"/>
                    </a:ext>
                  </a:extLst>
                </a:gridCol>
                <a:gridCol w="774700">
                  <a:extLst>
                    <a:ext uri="{9D8B030D-6E8A-4147-A177-3AD203B41FA5}">
                      <a16:colId xmlns:a16="http://schemas.microsoft.com/office/drawing/2014/main" val="3716541562"/>
                    </a:ext>
                  </a:extLst>
                </a:gridCol>
              </a:tblGrid>
              <a:tr h="23078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NO</a:t>
                      </a: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年月日</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職員名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キーとなるスキル</a:t>
                      </a: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TEL</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携帯メール</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PC</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メール</a:t>
                      </a: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確認事項</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5" marB="46805"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13643508"/>
                  </a:ext>
                </a:extLst>
              </a:tr>
              <a:tr h="3679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職員・家族の</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安否状況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被害状況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出勤</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予定日</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避難先等</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5" marB="4680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35619462"/>
                  </a:ext>
                </a:extLst>
              </a:tr>
              <a:tr h="3374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1</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被害無し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5806651"/>
                  </a:ext>
                </a:extLst>
              </a:tr>
              <a:tr h="3374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2</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被害無し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5352563"/>
                  </a:ext>
                </a:extLst>
              </a:tr>
              <a:tr h="3374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3</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祖母：骨折</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半壊</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未定</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避難所</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8369287"/>
                  </a:ext>
                </a:extLst>
              </a:tr>
              <a:tr h="3374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4</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設備</a:t>
                      </a: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a:t>
                      </a: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の調整</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被害無し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0333531"/>
                  </a:ext>
                </a:extLst>
              </a:tr>
              <a:tr h="3374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5</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被害無し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7879239"/>
                  </a:ext>
                </a:extLst>
              </a:tr>
              <a:tr h="3374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6</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軽微な損傷</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4218631"/>
                  </a:ext>
                </a:extLst>
              </a:tr>
              <a:tr h="3618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7</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軽微な損傷</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8196899"/>
                  </a:ext>
                </a:extLst>
              </a:tr>
              <a:tr h="3374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8</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倒壊</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未定</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避難所</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0026226"/>
                  </a:ext>
                </a:extLst>
              </a:tr>
              <a:tr h="3374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9</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負傷者無し</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半壊</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未定</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4145552"/>
                  </a:ext>
                </a:extLst>
              </a:tr>
              <a:tr h="3374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10</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000-000-0000</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***@***.ne.jp</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長女：火傷</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半焼</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未定</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t>
                      </a:r>
                      <a:r>
                        <a:rPr kumimoji="1" lang="ja-JP" altLang="en-US" sz="8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避難所</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155684"/>
                  </a:ext>
                </a:extLst>
              </a:tr>
              <a:tr h="5487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例</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08/4/1</a:t>
                      </a:r>
                      <a:endParaRPr kumimoji="1" lang="en-US" altLang="ja-JP"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田中一郎</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090-xxxx-xxxx</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ichiro@xxx.co.jp</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本人：かすり傷</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長男：打撲傷</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建物少し傾く。家具転倒。ガラス散乱。</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4/4</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予定</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中学校に避難</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639648840"/>
                  </a:ext>
                </a:extLst>
              </a:tr>
            </a:tbl>
          </a:graphicData>
        </a:graphic>
      </p:graphicFrame>
      <p:sp>
        <p:nvSpPr>
          <p:cNvPr id="28823" name="Text Box 347"/>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⑥</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28824" name="Text Box 348"/>
          <p:cNvSpPr txBox="1">
            <a:spLocks noChangeArrowheads="1"/>
          </p:cNvSpPr>
          <p:nvPr/>
        </p:nvSpPr>
        <p:spPr bwMode="auto">
          <a:xfrm>
            <a:off x="1700213" y="133350"/>
            <a:ext cx="240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a:solidFill>
                  <a:srgbClr val="808080"/>
                </a:solidFill>
              </a:rPr>
              <a:t>既に、防災計画等で作成済みの場合には、それを活用してください。</a:t>
            </a:r>
          </a:p>
          <a:p>
            <a:pPr eaLnBrk="1" hangingPunct="1">
              <a:buFontTx/>
              <a:buChar char="•"/>
            </a:pPr>
            <a:r>
              <a:rPr lang="ja-JP" altLang="en-US" b="0">
                <a:solidFill>
                  <a:srgbClr val="808080"/>
                </a:solidFill>
              </a:rPr>
              <a:t>また、社員本人のみならず、その家族の安否についても確認しましょう。家族の怪我などの状況によっては、家族への対応を優先させることも考えられます。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a:solidFill>
                <a:srgbClr val="808080"/>
              </a:solidFill>
              <a:latin typeface="HG丸ｺﾞｼｯｸM-PRO" panose="020F0600000000000000" pitchFamily="50" charset="-128"/>
            </a:endParaRPr>
          </a:p>
        </p:txBody>
      </p:sp>
      <p:sp>
        <p:nvSpPr>
          <p:cNvPr id="28826" name="Text Box 400"/>
          <p:cNvSpPr txBox="1">
            <a:spLocks noChangeArrowheads="1"/>
          </p:cNvSpPr>
          <p:nvPr/>
        </p:nvSpPr>
        <p:spPr bwMode="auto">
          <a:xfrm>
            <a:off x="404813" y="3008313"/>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808080"/>
                </a:solidFill>
                <a:latin typeface="HG丸ｺﾞｼｯｸM-PRO" panose="020F0600000000000000" pitchFamily="50" charset="-128"/>
              </a:rPr>
              <a:t>（参考）</a:t>
            </a:r>
          </a:p>
          <a:p>
            <a:pPr eaLnBrk="1" hangingPunct="1">
              <a:buFont typeface="HG丸ｺﾞｼｯｸM-PRO" panose="020F0600000000000000" pitchFamily="50" charset="-128"/>
              <a:buChar char="※"/>
            </a:pPr>
            <a:r>
              <a:rPr lang="ja-JP" altLang="en-US" b="0">
                <a:solidFill>
                  <a:srgbClr val="808080"/>
                </a:solidFill>
                <a:latin typeface="HG丸ｺﾞｼｯｸM-PRO" panose="020F0600000000000000" pitchFamily="50"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安否確認を行う際には、</a:t>
            </a:r>
            <a:r>
              <a:rPr lang="en-US" altLang="ja-JP" b="0">
                <a:solidFill>
                  <a:schemeClr val="bg2"/>
                </a:solidFill>
                <a:latin typeface="HG丸ｺﾞｼｯｸM-PRO" panose="020F0600000000000000" pitchFamily="50" charset="-128"/>
              </a:rPr>
              <a:t>【</a:t>
            </a:r>
            <a:r>
              <a:rPr lang="ja-JP" altLang="en-US" b="0">
                <a:solidFill>
                  <a:schemeClr val="bg2"/>
                </a:solidFill>
                <a:latin typeface="HG丸ｺﾞｼｯｸM-PRO" panose="020F0600000000000000" pitchFamily="50" charset="-128"/>
              </a:rPr>
              <a:t>様式 ⑤</a:t>
            </a:r>
            <a:r>
              <a:rPr lang="en-US" altLang="ja-JP" b="0">
                <a:solidFill>
                  <a:schemeClr val="bg2"/>
                </a:solidFill>
                <a:latin typeface="HG丸ｺﾞｼｯｸM-PRO" panose="020F0600000000000000" pitchFamily="50" charset="-128"/>
              </a:rPr>
              <a:t>】</a:t>
            </a:r>
            <a:r>
              <a:rPr lang="ja-JP" altLang="en-US" b="0">
                <a:solidFill>
                  <a:schemeClr val="bg2"/>
                </a:solidFill>
                <a:latin typeface="HG丸ｺﾞｼｯｸM-PRO" panose="020F0600000000000000" pitchFamily="50" charset="-128"/>
              </a:rPr>
              <a:t>の「従業員連絡先リスト」を活用してください。</a:t>
            </a:r>
          </a:p>
          <a:p>
            <a:pPr eaLnBrk="1" hangingPunct="1">
              <a:buFont typeface="HG丸ｺﾞｼｯｸM-PRO" panose="020F0600000000000000" pitchFamily="50" charset="-128"/>
              <a:buChar char="※"/>
            </a:pPr>
            <a:r>
              <a:rPr lang="ja-JP" altLang="en-US" b="0">
                <a:solidFill>
                  <a:schemeClr val="bg2"/>
                </a:solidFill>
                <a:latin typeface="HG丸ｺﾞｼｯｸM-PRO" panose="020F0600000000000000" pitchFamily="50" charset="-128"/>
              </a:rPr>
              <a:t>必要な情報を</a:t>
            </a:r>
            <a:r>
              <a:rPr lang="en-US" altLang="ja-JP" b="0">
                <a:solidFill>
                  <a:schemeClr val="bg2"/>
                </a:solidFill>
                <a:latin typeface="HG丸ｺﾞｼｯｸM-PRO" panose="020F0600000000000000" pitchFamily="50" charset="-128"/>
              </a:rPr>
              <a:t>【</a:t>
            </a:r>
            <a:r>
              <a:rPr lang="ja-JP" altLang="en-US" b="0">
                <a:solidFill>
                  <a:schemeClr val="bg2"/>
                </a:solidFill>
                <a:latin typeface="HG丸ｺﾞｼｯｸM-PRO" panose="020F0600000000000000" pitchFamily="50" charset="-128"/>
              </a:rPr>
              <a:t>様式 ⑫</a:t>
            </a:r>
            <a:r>
              <a:rPr lang="en-US" altLang="ja-JP" b="0">
                <a:solidFill>
                  <a:schemeClr val="bg2"/>
                </a:solidFill>
                <a:latin typeface="HG丸ｺﾞｼｯｸM-PRO" panose="020F0600000000000000" pitchFamily="50" charset="-128"/>
              </a:rPr>
              <a:t>】</a:t>
            </a:r>
            <a:r>
              <a:rPr lang="ja-JP" altLang="en-US" b="0">
                <a:solidFill>
                  <a:schemeClr val="bg2"/>
                </a:solidFill>
                <a:latin typeface="HG丸ｺﾞｼｯｸM-PRO" panose="020F0600000000000000" pitchFamily="50" charset="-128"/>
              </a:rPr>
              <a:t>の「従業員携帯カード」に記載し、従業員全員に携帯させてください。</a:t>
            </a:r>
          </a:p>
        </p:txBody>
      </p:sp>
      <p:sp>
        <p:nvSpPr>
          <p:cNvPr id="27030" name="Text Box 406"/>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22</a:t>
            </a:r>
          </a:p>
        </p:txBody>
      </p:sp>
      <p:sp>
        <p:nvSpPr>
          <p:cNvPr id="28828" name="AutoShape 606"/>
          <p:cNvSpPr>
            <a:spLocks noChangeArrowheads="1"/>
          </p:cNvSpPr>
          <p:nvPr/>
        </p:nvSpPr>
        <p:spPr bwMode="auto">
          <a:xfrm>
            <a:off x="4724400" y="5745163"/>
            <a:ext cx="1800225" cy="431800"/>
          </a:xfrm>
          <a:prstGeom prst="wedgeRectCallout">
            <a:avLst>
              <a:gd name="adj1" fmla="val -71074"/>
              <a:gd name="adj2" fmla="val 5147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a:t>
            </a:r>
            <a:r>
              <a:rPr lang="ja-JP" altLang="en-US" b="0">
                <a:solidFill>
                  <a:srgbClr val="0033CC"/>
                </a:solidFill>
              </a:rPr>
              <a:t>青字</a:t>
            </a:r>
            <a:r>
              <a:rPr lang="ja-JP" altLang="en-US" b="0">
                <a:solidFill>
                  <a:srgbClr val="003300"/>
                </a:solidFill>
              </a:rPr>
              <a:t>」の箇所については、被災後に記入します。</a:t>
            </a:r>
          </a:p>
        </p:txBody>
      </p:sp>
      <p:sp>
        <p:nvSpPr>
          <p:cNvPr id="28829"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t>この様式は災害</a:t>
            </a:r>
          </a:p>
          <a:p>
            <a:pPr algn="ctr" eaLnBrk="1" hangingPunct="1"/>
            <a:r>
              <a:rPr lang="ja-JP" altLang="en-US" sz="1200" b="0"/>
              <a:t>発生後も記入します</a:t>
            </a:r>
          </a:p>
        </p:txBody>
      </p:sp>
      <p:graphicFrame>
        <p:nvGraphicFramePr>
          <p:cNvPr id="27338" name="Group 714"/>
          <p:cNvGraphicFramePr>
            <a:graphicFrameLocks noGrp="1"/>
          </p:cNvGraphicFramePr>
          <p:nvPr/>
        </p:nvGraphicFramePr>
        <p:xfrm>
          <a:off x="476250" y="2000250"/>
          <a:ext cx="5975350" cy="1017588"/>
        </p:xfrm>
        <a:graphic>
          <a:graphicData uri="http://schemas.openxmlformats.org/drawingml/2006/table">
            <a:tbl>
              <a:tblPr/>
              <a:tblGrid>
                <a:gridCol w="1293813">
                  <a:extLst>
                    <a:ext uri="{9D8B030D-6E8A-4147-A177-3AD203B41FA5}">
                      <a16:colId xmlns:a16="http://schemas.microsoft.com/office/drawing/2014/main" val="1271252134"/>
                    </a:ext>
                  </a:extLst>
                </a:gridCol>
                <a:gridCol w="4681537">
                  <a:extLst>
                    <a:ext uri="{9D8B030D-6E8A-4147-A177-3AD203B41FA5}">
                      <a16:colId xmlns:a16="http://schemas.microsoft.com/office/drawing/2014/main" val="2399364582"/>
                    </a:ext>
                  </a:extLst>
                </a:gridCol>
              </a:tblGrid>
              <a:tr h="52178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・携帯メールによる一斉確認（メーリングリスト）</a:t>
                      </a:r>
                    </a:p>
                  </a:txBody>
                  <a:tcPr marT="45676" marB="456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9403616"/>
                  </a:ext>
                </a:extLst>
              </a:tr>
              <a:tr h="4958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・愛知県内で「震度５強」以上の地震が発生した時</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・その他社長が必要と判断した場合</a:t>
                      </a:r>
                      <a:endPar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803526"/>
                  </a:ext>
                </a:extLst>
              </a:tr>
            </a:tbl>
          </a:graphicData>
        </a:graphic>
      </p:graphicFrame>
      <p:sp>
        <p:nvSpPr>
          <p:cNvPr id="28841" name="AutoShape 628"/>
          <p:cNvSpPr>
            <a:spLocks noChangeArrowheads="1"/>
          </p:cNvSpPr>
          <p:nvPr/>
        </p:nvSpPr>
        <p:spPr bwMode="auto">
          <a:xfrm>
            <a:off x="5229225" y="1712913"/>
            <a:ext cx="1512888" cy="576262"/>
          </a:xfrm>
          <a:prstGeom prst="wedgeRectCallout">
            <a:avLst>
              <a:gd name="adj1" fmla="val -53463"/>
              <a:gd name="adj2" fmla="val 83611"/>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この箇所については、事前に必要事項を決定し、記入してください。</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8"/>
          <p:cNvSpPr>
            <a:spLocks noChangeArrowheads="1"/>
          </p:cNvSpPr>
          <p:nvPr/>
        </p:nvSpPr>
        <p:spPr bwMode="auto">
          <a:xfrm>
            <a:off x="260350" y="200025"/>
            <a:ext cx="3240088"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29699" name="Text Box 5"/>
          <p:cNvSpPr txBox="1">
            <a:spLocks noChangeArrowheads="1"/>
          </p:cNvSpPr>
          <p:nvPr/>
        </p:nvSpPr>
        <p:spPr bwMode="auto">
          <a:xfrm>
            <a:off x="404813" y="776288"/>
            <a:ext cx="6119812"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buFontTx/>
              <a:buChar char="•"/>
            </a:pPr>
            <a:r>
              <a:rPr lang="ja-JP" altLang="en-US" b="0">
                <a:solidFill>
                  <a:srgbClr val="808080"/>
                </a:solidFill>
              </a:rPr>
              <a:t>ＣＳＲ（企業の社会的責任）の観点からも、地域貢献には積極的に取り組みましょう。</a:t>
            </a:r>
          </a:p>
          <a:p>
            <a:pPr eaLnBrk="1" hangingPunct="1"/>
            <a:r>
              <a:rPr lang="ja-JP" altLang="en-US" b="0">
                <a:solidFill>
                  <a:srgbClr val="808080"/>
                </a:solidFill>
              </a:rPr>
              <a:t>　</a:t>
            </a:r>
          </a:p>
          <a:p>
            <a:pPr eaLnBrk="1" hangingPunct="1"/>
            <a:r>
              <a:rPr lang="ja-JP" altLang="en-US" b="0">
                <a:solidFill>
                  <a:srgbClr val="808080"/>
                </a:solidFill>
              </a:rPr>
              <a:t>　</a:t>
            </a:r>
            <a:endParaRPr lang="ja-JP" altLang="en-US" b="0">
              <a:solidFill>
                <a:srgbClr val="808080"/>
              </a:solidFill>
              <a:latin typeface="HG丸ｺﾞｼｯｸM-PRO" panose="020F0600000000000000" pitchFamily="50" charset="-128"/>
            </a:endParaRPr>
          </a:p>
        </p:txBody>
      </p:sp>
      <p:sp>
        <p:nvSpPr>
          <p:cNvPr id="29700" name="Text Box 58"/>
          <p:cNvSpPr txBox="1">
            <a:spLocks noChangeArrowheads="1"/>
          </p:cNvSpPr>
          <p:nvPr/>
        </p:nvSpPr>
        <p:spPr bwMode="auto">
          <a:xfrm>
            <a:off x="1701800" y="128588"/>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地域貢献策一覧</a:t>
            </a:r>
          </a:p>
        </p:txBody>
      </p:sp>
      <p:sp>
        <p:nvSpPr>
          <p:cNvPr id="29701" name="Text Box 59"/>
          <p:cNvSpPr txBox="1">
            <a:spLocks noChangeArrowheads="1"/>
          </p:cNvSpPr>
          <p:nvPr/>
        </p:nvSpPr>
        <p:spPr bwMode="auto">
          <a:xfrm>
            <a:off x="242888" y="142875"/>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⑦</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graphicFrame>
        <p:nvGraphicFramePr>
          <p:cNvPr id="84092" name="Group 124"/>
          <p:cNvGraphicFramePr>
            <a:graphicFrameLocks noGrp="1"/>
          </p:cNvGraphicFramePr>
          <p:nvPr/>
        </p:nvGraphicFramePr>
        <p:xfrm>
          <a:off x="549275" y="3317875"/>
          <a:ext cx="5832475" cy="2239963"/>
        </p:xfrm>
        <a:graphic>
          <a:graphicData uri="http://schemas.openxmlformats.org/drawingml/2006/table">
            <a:tbl>
              <a:tblPr/>
              <a:tblGrid>
                <a:gridCol w="2159000">
                  <a:extLst>
                    <a:ext uri="{9D8B030D-6E8A-4147-A177-3AD203B41FA5}">
                      <a16:colId xmlns:a16="http://schemas.microsoft.com/office/drawing/2014/main" val="3617754514"/>
                    </a:ext>
                  </a:extLst>
                </a:gridCol>
                <a:gridCol w="3673475">
                  <a:extLst>
                    <a:ext uri="{9D8B030D-6E8A-4147-A177-3AD203B41FA5}">
                      <a16:colId xmlns:a16="http://schemas.microsoft.com/office/drawing/2014/main" val="454262446"/>
                    </a:ext>
                  </a:extLst>
                </a:gridCol>
              </a:tblGrid>
              <a:tr h="28411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地域貢献策</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具体的な地域貢献の内容</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426745091"/>
                  </a:ext>
                </a:extLst>
              </a:tr>
              <a:tr h="49375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6834898"/>
                  </a:ext>
                </a:extLst>
              </a:tr>
              <a:tr h="49375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本社工場周辺で火災が発生した場合には、初期消火に協力し、周辺地域の安全確保に努める。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9409512"/>
                  </a:ext>
                </a:extLst>
              </a:tr>
              <a:tr h="49375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本社工場周辺で、被災建物の片付け等の活動に協力し、周辺地域の復旧活動に貢献する。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0285"/>
                  </a:ext>
                </a:extLst>
              </a:tr>
              <a:tr h="4745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rgbClr val="800000"/>
                        </a:solidFill>
                        <a:effectLst/>
                        <a:latin typeface="Arial" panose="020B0604020202020204" pitchFamily="34" charset="0"/>
                        <a:ea typeface="HG丸ｺﾞｼｯｸM-PRO" panose="020F0600000000000000" pitchFamily="50" charset="-128"/>
                      </a:endParaRP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rgbClr val="800000"/>
                        </a:solidFill>
                        <a:effectLst/>
                        <a:latin typeface="Arial" panose="020B0604020202020204" pitchFamily="34" charset="0"/>
                        <a:ea typeface="HG丸ｺﾞｼｯｸM-PRO" panose="020F0600000000000000" pitchFamily="50" charset="-128"/>
                      </a:endParaRP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3162796"/>
                  </a:ext>
                </a:extLst>
              </a:tr>
            </a:tbl>
          </a:graphicData>
        </a:graphic>
      </p:graphicFrame>
      <p:sp>
        <p:nvSpPr>
          <p:cNvPr id="84059" name="Text Box 91"/>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23</a:t>
            </a:r>
          </a:p>
        </p:txBody>
      </p:sp>
      <p:grpSp>
        <p:nvGrpSpPr>
          <p:cNvPr id="29723" name="Group 106"/>
          <p:cNvGrpSpPr>
            <a:grpSpLocks/>
          </p:cNvGrpSpPr>
          <p:nvPr/>
        </p:nvGrpSpPr>
        <p:grpSpPr bwMode="auto">
          <a:xfrm>
            <a:off x="692150" y="5707063"/>
            <a:ext cx="1584325" cy="314325"/>
            <a:chOff x="2675" y="4828"/>
            <a:chExt cx="998" cy="198"/>
          </a:xfrm>
        </p:grpSpPr>
        <p:sp>
          <p:nvSpPr>
            <p:cNvPr id="29727"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0066FF"/>
                  </a:solidFill>
                  <a:ea typeface="HGS創英角ﾎﾟｯﾌﾟ体" panose="040B0A00000000000000" pitchFamily="50" charset="-128"/>
                </a:rPr>
                <a:t>連携が有効！</a:t>
              </a:r>
            </a:p>
          </p:txBody>
        </p:sp>
        <p:pic>
          <p:nvPicPr>
            <p:cNvPr id="29728"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635625"/>
            <a:ext cx="4176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accent2"/>
                </a:solidFill>
                <a:latin typeface="HG丸ｺﾞｼｯｸM-PRO" panose="020F0600000000000000" pitchFamily="50" charset="-128"/>
              </a:rPr>
              <a:t>地域と連携することが効果的です。具体的な事例については「ＢＣＰ取組み事例集」（</a:t>
            </a:r>
            <a:r>
              <a:rPr lang="en-US" altLang="ja-JP" b="0">
                <a:solidFill>
                  <a:schemeClr val="accent2"/>
                </a:solidFill>
                <a:latin typeface="HG丸ｺﾞｼｯｸM-PRO" panose="020F0600000000000000" pitchFamily="50" charset="-128"/>
              </a:rPr>
              <a:t>Ⅲ</a:t>
            </a:r>
            <a:r>
              <a:rPr lang="ja-JP" altLang="en-US" b="0">
                <a:solidFill>
                  <a:schemeClr val="accent2"/>
                </a:solidFill>
                <a:latin typeface="HG丸ｺﾞｼｯｸM-PRO" panose="020F0600000000000000" pitchFamily="50" charset="-128"/>
              </a:rPr>
              <a:t>．ＢＣＰ取組みの連携事例・アイデア集）を参照してください。</a:t>
            </a:r>
          </a:p>
        </p:txBody>
      </p:sp>
      <p:sp>
        <p:nvSpPr>
          <p:cNvPr id="29725" name="AutoShape 125"/>
          <p:cNvSpPr>
            <a:spLocks noChangeArrowheads="1"/>
          </p:cNvSpPr>
          <p:nvPr/>
        </p:nvSpPr>
        <p:spPr bwMode="auto">
          <a:xfrm>
            <a:off x="3141663" y="2505075"/>
            <a:ext cx="2016125" cy="576263"/>
          </a:xfrm>
          <a:prstGeom prst="wedgeRectCallout">
            <a:avLst>
              <a:gd name="adj1" fmla="val 26537"/>
              <a:gd name="adj2" fmla="val 95181"/>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地域貢献策の具体的な取組みに</a:t>
            </a:r>
          </a:p>
          <a:p>
            <a:pPr eaLnBrk="1" hangingPunct="1"/>
            <a:r>
              <a:rPr lang="ja-JP" altLang="en-US" sz="900" b="0">
                <a:solidFill>
                  <a:srgbClr val="003300"/>
                </a:solidFill>
              </a:rPr>
              <a:t>ついて、明確にしておきましょう。従業員への周知も大切です。</a:t>
            </a:r>
          </a:p>
        </p:txBody>
      </p:sp>
      <p:sp>
        <p:nvSpPr>
          <p:cNvPr id="29726" name="AutoShape 126"/>
          <p:cNvSpPr>
            <a:spLocks noChangeArrowheads="1"/>
          </p:cNvSpPr>
          <p:nvPr/>
        </p:nvSpPr>
        <p:spPr bwMode="auto">
          <a:xfrm>
            <a:off x="620713" y="2360613"/>
            <a:ext cx="1871662" cy="792162"/>
          </a:xfrm>
          <a:prstGeom prst="wedgeRectCallout">
            <a:avLst>
              <a:gd name="adj1" fmla="val 2671"/>
              <a:gd name="adj2" fmla="val 7164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地域貢献策として取り組む項目を挙げましょう。</a:t>
            </a:r>
          </a:p>
          <a:p>
            <a:pPr eaLnBrk="1" hangingPunct="1"/>
            <a:r>
              <a:rPr lang="ja-JP" altLang="en-US" sz="900" b="0">
                <a:solidFill>
                  <a:srgbClr val="003300"/>
                </a:solidFill>
              </a:rPr>
              <a:t>どの時点で、何ができるのかを整理すると、貢献策が考えやすくなります。</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565"/>
          <p:cNvSpPr>
            <a:spLocks noChangeArrowheads="1"/>
          </p:cNvSpPr>
          <p:nvPr/>
        </p:nvSpPr>
        <p:spPr bwMode="auto">
          <a:xfrm>
            <a:off x="260350" y="200025"/>
            <a:ext cx="4464050"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0723" name="Text Box 2"/>
          <p:cNvSpPr txBox="1">
            <a:spLocks noChangeArrowheads="1"/>
          </p:cNvSpPr>
          <p:nvPr/>
        </p:nvSpPr>
        <p:spPr bwMode="auto">
          <a:xfrm>
            <a:off x="1700213" y="133350"/>
            <a:ext cx="304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被災状況調査シート（自社用）</a:t>
            </a:r>
          </a:p>
        </p:txBody>
      </p:sp>
      <p:sp>
        <p:nvSpPr>
          <p:cNvPr id="30724" name="Text Box 3"/>
          <p:cNvSpPr txBox="1">
            <a:spLocks noChangeArrowheads="1"/>
          </p:cNvSpPr>
          <p:nvPr/>
        </p:nvSpPr>
        <p:spPr bwMode="auto">
          <a:xfrm>
            <a:off x="241300" y="1476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⑧</a:t>
            </a:r>
            <a:r>
              <a:rPr lang="en-US" altLang="ja-JP" sz="1800" b="0">
                <a:ea typeface="ＭＳ Ｐゴシック" panose="020B0600070205080204" pitchFamily="50" charset="-128"/>
              </a:rPr>
              <a:t>-1】</a:t>
            </a:r>
            <a:r>
              <a:rPr lang="ja-JP" altLang="en-US" sz="1800" b="0">
                <a:ea typeface="ＭＳ Ｐゴシック" panose="020B0600070205080204" pitchFamily="50" charset="-128"/>
              </a:rPr>
              <a:t>　</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50743" name="Group 1591"/>
          <p:cNvGraphicFramePr>
            <a:graphicFrameLocks noGrp="1"/>
          </p:cNvGraphicFramePr>
          <p:nvPr/>
        </p:nvGraphicFramePr>
        <p:xfrm>
          <a:off x="333375" y="1063625"/>
          <a:ext cx="6264275" cy="8137525"/>
        </p:xfrm>
        <a:graphic>
          <a:graphicData uri="http://schemas.openxmlformats.org/drawingml/2006/table">
            <a:tbl>
              <a:tblPr/>
              <a:tblGrid>
                <a:gridCol w="752475">
                  <a:extLst>
                    <a:ext uri="{9D8B030D-6E8A-4147-A177-3AD203B41FA5}">
                      <a16:colId xmlns:a16="http://schemas.microsoft.com/office/drawing/2014/main" val="1056489573"/>
                    </a:ext>
                  </a:extLst>
                </a:gridCol>
                <a:gridCol w="179388">
                  <a:extLst>
                    <a:ext uri="{9D8B030D-6E8A-4147-A177-3AD203B41FA5}">
                      <a16:colId xmlns:a16="http://schemas.microsoft.com/office/drawing/2014/main" val="4235513045"/>
                    </a:ext>
                  </a:extLst>
                </a:gridCol>
                <a:gridCol w="1069975">
                  <a:extLst>
                    <a:ext uri="{9D8B030D-6E8A-4147-A177-3AD203B41FA5}">
                      <a16:colId xmlns:a16="http://schemas.microsoft.com/office/drawing/2014/main" val="2463423059"/>
                    </a:ext>
                  </a:extLst>
                </a:gridCol>
                <a:gridCol w="434975">
                  <a:extLst>
                    <a:ext uri="{9D8B030D-6E8A-4147-A177-3AD203B41FA5}">
                      <a16:colId xmlns:a16="http://schemas.microsoft.com/office/drawing/2014/main" val="3632427898"/>
                    </a:ext>
                  </a:extLst>
                </a:gridCol>
                <a:gridCol w="179387">
                  <a:extLst>
                    <a:ext uri="{9D8B030D-6E8A-4147-A177-3AD203B41FA5}">
                      <a16:colId xmlns:a16="http://schemas.microsoft.com/office/drawing/2014/main" val="98066023"/>
                    </a:ext>
                  </a:extLst>
                </a:gridCol>
                <a:gridCol w="635000">
                  <a:extLst>
                    <a:ext uri="{9D8B030D-6E8A-4147-A177-3AD203B41FA5}">
                      <a16:colId xmlns:a16="http://schemas.microsoft.com/office/drawing/2014/main" val="3064817895"/>
                    </a:ext>
                  </a:extLst>
                </a:gridCol>
                <a:gridCol w="1122363">
                  <a:extLst>
                    <a:ext uri="{9D8B030D-6E8A-4147-A177-3AD203B41FA5}">
                      <a16:colId xmlns:a16="http://schemas.microsoft.com/office/drawing/2014/main" val="68607385"/>
                    </a:ext>
                  </a:extLst>
                </a:gridCol>
                <a:gridCol w="844550">
                  <a:extLst>
                    <a:ext uri="{9D8B030D-6E8A-4147-A177-3AD203B41FA5}">
                      <a16:colId xmlns:a16="http://schemas.microsoft.com/office/drawing/2014/main" val="1628256815"/>
                    </a:ext>
                  </a:extLst>
                </a:gridCol>
                <a:gridCol w="1046162">
                  <a:extLst>
                    <a:ext uri="{9D8B030D-6E8A-4147-A177-3AD203B41FA5}">
                      <a16:colId xmlns:a16="http://schemas.microsoft.com/office/drawing/2014/main" val="3929887314"/>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施設名</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本社工場</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場所</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第二工場</a:t>
                      </a:r>
                      <a:r>
                        <a:rPr kumimoji="1" lang="ja-JP" altLang="en-US" sz="1200" b="0"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cs typeface="Times New Roman" panose="02020603050405020304" pitchFamily="18" charset="0"/>
                        </a:rPr>
                        <a:t>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確認者</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503595938"/>
                  </a:ext>
                </a:extLst>
              </a:tr>
              <a:tr h="3968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チェック項目</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異常の有無、被害状況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4011468"/>
                  </a:ext>
                </a:extLst>
              </a:tr>
              <a:tr h="293688">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人的被害の有無</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（死者　　　　　人、負傷者　</a:t>
                      </a: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cs typeface="Times New Roman" panose="02020603050405020304" pitchFamily="18" charset="0"/>
                        </a:rPr>
                        <a:t>３</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人）</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29806455"/>
                  </a:ext>
                </a:extLst>
              </a:tr>
              <a:tr h="293688">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施設</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外壁（</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3</a:t>
                      </a: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箇所）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46446258"/>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柱（</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5</a:t>
                      </a: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箇所）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38914246"/>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天井パネル</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435916"/>
                  </a:ext>
                </a:extLst>
              </a:tr>
              <a:tr h="295275">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窓ガラス</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 その他</a:t>
                      </a:r>
                      <a:r>
                        <a:rPr kumimoji="1" lang="ja-JP" altLang="en-US" sz="900" b="1" i="1" u="sng"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５枚割れ、床面に散乱</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476313"/>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床スラブ</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その他</a:t>
                      </a:r>
                      <a:r>
                        <a:rPr kumimoji="1" lang="ja-JP" altLang="en-US" sz="900" b="1" i="1" u="sng"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一部沈下、クラック発生多数</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23376941"/>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□ほぼ全壊　　□その他</a:t>
                      </a:r>
                      <a:r>
                        <a:rPr kumimoji="1" lang="ja-JP" altLang="en-US" sz="900" b="0" i="0" u="sng"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29972475"/>
                  </a:ext>
                </a:extLst>
              </a:tr>
              <a:tr h="293688">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設備</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大型機械</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4659909"/>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生産設備</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E</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4304925"/>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生産設備</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F</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82118571"/>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生産設備</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G</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05419917"/>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測定機</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45050689"/>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（□移動　　□破損　　□転倒</a:t>
                      </a:r>
                      <a:r>
                        <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rPr>
                        <a:t>　　□機能支障</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21582015"/>
                  </a:ext>
                </a:extLst>
              </a:tr>
              <a:tr h="29368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什器・備品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金型ラック</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（□収納物落下　　□移動　　□破損　　□転倒）</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844170"/>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工具保管ラック</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収納物落下　　□移動　　□破損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転倒）</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7999910"/>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1" i="0" u="none" strike="noStrike" cap="none" normalizeH="0" baseline="0" smtClean="0">
                        <a:ln>
                          <a:noFill/>
                        </a:ln>
                        <a:solidFill>
                          <a:srgbClr val="0033CC"/>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（□収納物落下　　□移動　　□破損　　□転倒）</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31676343"/>
                  </a:ext>
                </a:extLst>
              </a:tr>
              <a:tr h="293688">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仕掛品</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製品</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A</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2684141"/>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製品</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C</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93681005"/>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製品</a:t>
                      </a:r>
                      <a:r>
                        <a:rPr kumimoji="1" lang="en-US" altLang="ja-JP" sz="1200" b="1" i="1" u="none" strike="noStrike" cap="none" normalizeH="0" baseline="0" smtClean="0">
                          <a:ln>
                            <a:noFill/>
                          </a:ln>
                          <a:solidFill>
                            <a:srgbClr val="0033CC"/>
                          </a:solidFill>
                          <a:effectLst/>
                          <a:latin typeface="ＭＳ Ｐ明朝" panose="02020600040205080304" pitchFamily="18" charset="-128"/>
                          <a:ea typeface="ＭＳ Ｐ明朝" panose="02020600040205080304" pitchFamily="18" charset="-128"/>
                        </a:rPr>
                        <a:t>D</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a:t>
                      </a:r>
                      <a:r>
                        <a:rPr kumimoji="1" lang="ja-JP" altLang="en-US" sz="1000" b="0" i="0" u="none" strike="noStrike" cap="none" normalizeH="0" baseline="0" smtClean="0">
                          <a:ln>
                            <a:noFill/>
                          </a:ln>
                          <a:solidFill>
                            <a:srgbClr val="0033CC"/>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rPr>
                        <a:t>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44385887"/>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2628884"/>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（□一部破損　　□ほぼ全損　　□　　　　　　　）</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5785503"/>
                  </a:ext>
                </a:extLst>
              </a:tr>
              <a:tr h="293688">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その他</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28569026"/>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32211703"/>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36416736"/>
                  </a:ext>
                </a:extLst>
              </a:tr>
              <a:tr h="293688">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無</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900" b="0" i="0" u="none" strike="noStrike" cap="none" normalizeH="0" baseline="0" smtClean="0">
                          <a:ln>
                            <a:noFill/>
                          </a:ln>
                          <a:solidFill>
                            <a:schemeClr val="tx1"/>
                          </a:solidFill>
                          <a:effectLst/>
                          <a:latin typeface="MS UI Gothic" panose="020B0600070205080204" pitchFamily="50" charset="-128"/>
                          <a:ea typeface="MS UI Gothic" panose="020B0600070205080204" pitchFamily="50" charset="-128"/>
                          <a:cs typeface="Times New Roman" panose="02020603050405020304" pitchFamily="18" charset="0"/>
                        </a:rPr>
                        <a:t>有　（□　　　　　　　　　　　　　　□　　　　　　　　　　　　　　）</a:t>
                      </a:r>
                      <a:endParaRPr kumimoji="1" lang="ja-JP" altLang="en-US" sz="9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13519342"/>
                  </a:ext>
                </a:extLst>
              </a:tr>
            </a:tbl>
          </a:graphicData>
        </a:graphic>
      </p:graphicFrame>
      <p:sp>
        <p:nvSpPr>
          <p:cNvPr id="50716" name="Text Box 1564"/>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24</a:t>
            </a:r>
          </a:p>
        </p:txBody>
      </p:sp>
      <p:sp>
        <p:nvSpPr>
          <p:cNvPr id="30865" name="AutoShape 1583"/>
          <p:cNvSpPr>
            <a:spLocks noChangeArrowheads="1"/>
          </p:cNvSpPr>
          <p:nvPr/>
        </p:nvSpPr>
        <p:spPr bwMode="auto">
          <a:xfrm>
            <a:off x="3284538" y="9129713"/>
            <a:ext cx="3386137" cy="431800"/>
          </a:xfrm>
          <a:prstGeom prst="wedgeRectCallout">
            <a:avLst>
              <a:gd name="adj1" fmla="val -10667"/>
              <a:gd name="adj2" fmla="val -808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被災状況を確認する必要のある場所の数に応じて、必要と思われる枚数を事前に用意しておきましょう。</a:t>
            </a:r>
          </a:p>
        </p:txBody>
      </p:sp>
      <p:sp>
        <p:nvSpPr>
          <p:cNvPr id="30866" name="AutoShape 1584"/>
          <p:cNvSpPr>
            <a:spLocks noChangeArrowheads="1"/>
          </p:cNvSpPr>
          <p:nvPr/>
        </p:nvSpPr>
        <p:spPr bwMode="auto">
          <a:xfrm>
            <a:off x="4652963" y="271463"/>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t>この様式は災害</a:t>
            </a:r>
          </a:p>
          <a:p>
            <a:pPr algn="ctr" eaLnBrk="1" hangingPunct="1"/>
            <a:r>
              <a:rPr lang="ja-JP" altLang="en-US" sz="1200" b="0"/>
              <a:t>発生後も記入します</a:t>
            </a:r>
          </a:p>
        </p:txBody>
      </p:sp>
      <p:sp>
        <p:nvSpPr>
          <p:cNvPr id="30867" name="AutoShape 1585"/>
          <p:cNvSpPr>
            <a:spLocks noChangeArrowheads="1"/>
          </p:cNvSpPr>
          <p:nvPr/>
        </p:nvSpPr>
        <p:spPr bwMode="auto">
          <a:xfrm>
            <a:off x="4941888" y="4953000"/>
            <a:ext cx="1800225" cy="431800"/>
          </a:xfrm>
          <a:prstGeom prst="wedgeRectCallout">
            <a:avLst>
              <a:gd name="adj1" fmla="val -67546"/>
              <a:gd name="adj2" fmla="val 60296"/>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a:t>
            </a:r>
            <a:r>
              <a:rPr lang="ja-JP" altLang="en-US" b="0">
                <a:solidFill>
                  <a:srgbClr val="0033CC"/>
                </a:solidFill>
              </a:rPr>
              <a:t>青字</a:t>
            </a:r>
            <a:r>
              <a:rPr lang="ja-JP" altLang="en-US" b="0">
                <a:solidFill>
                  <a:srgbClr val="003300"/>
                </a:solidFill>
              </a:rPr>
              <a:t>」の箇所については、被災後に記入します。</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35"/>
          <p:cNvSpPr>
            <a:spLocks noChangeArrowheads="1"/>
          </p:cNvSpPr>
          <p:nvPr/>
        </p:nvSpPr>
        <p:spPr bwMode="auto">
          <a:xfrm>
            <a:off x="260350" y="200025"/>
            <a:ext cx="4752975"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1747" name="Text Box 174"/>
          <p:cNvSpPr txBox="1">
            <a:spLocks noChangeArrowheads="1"/>
          </p:cNvSpPr>
          <p:nvPr/>
        </p:nvSpPr>
        <p:spPr bwMode="auto">
          <a:xfrm>
            <a:off x="1700213" y="133350"/>
            <a:ext cx="327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被災状況調査シート（取引先用）</a:t>
            </a:r>
          </a:p>
        </p:txBody>
      </p:sp>
      <p:sp>
        <p:nvSpPr>
          <p:cNvPr id="31748" name="Text Box 175"/>
          <p:cNvSpPr txBox="1">
            <a:spLocks noChangeArrowheads="1"/>
          </p:cNvSpPr>
          <p:nvPr/>
        </p:nvSpPr>
        <p:spPr bwMode="auto">
          <a:xfrm>
            <a:off x="241300" y="1476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⑧</a:t>
            </a:r>
            <a:r>
              <a:rPr lang="en-US" altLang="ja-JP" sz="1800" b="0">
                <a:ea typeface="ＭＳ Ｐゴシック" panose="020B0600070205080204" pitchFamily="50" charset="-128"/>
              </a:rPr>
              <a:t>-2】</a:t>
            </a:r>
            <a:r>
              <a:rPr lang="ja-JP" altLang="en-US" sz="1800" b="0">
                <a:ea typeface="ＭＳ Ｐゴシック" panose="020B0600070205080204" pitchFamily="50" charset="-128"/>
              </a:rPr>
              <a:t>　</a:t>
            </a:r>
          </a:p>
        </p:txBody>
      </p:sp>
      <p:graphicFrame>
        <p:nvGraphicFramePr>
          <p:cNvPr id="48699" name="Group 571"/>
          <p:cNvGraphicFramePr>
            <a:graphicFrameLocks noGrp="1"/>
          </p:cNvGraphicFramePr>
          <p:nvPr/>
        </p:nvGraphicFramePr>
        <p:xfrm>
          <a:off x="279400" y="690563"/>
          <a:ext cx="6299200" cy="8659814"/>
        </p:xfrm>
        <a:graphic>
          <a:graphicData uri="http://schemas.openxmlformats.org/drawingml/2006/table">
            <a:tbl>
              <a:tblPr/>
              <a:tblGrid>
                <a:gridCol w="695325">
                  <a:extLst>
                    <a:ext uri="{9D8B030D-6E8A-4147-A177-3AD203B41FA5}">
                      <a16:colId xmlns:a16="http://schemas.microsoft.com/office/drawing/2014/main" val="2587033299"/>
                    </a:ext>
                  </a:extLst>
                </a:gridCol>
                <a:gridCol w="1169988">
                  <a:extLst>
                    <a:ext uri="{9D8B030D-6E8A-4147-A177-3AD203B41FA5}">
                      <a16:colId xmlns:a16="http://schemas.microsoft.com/office/drawing/2014/main" val="745297280"/>
                    </a:ext>
                  </a:extLst>
                </a:gridCol>
                <a:gridCol w="1870075">
                  <a:extLst>
                    <a:ext uri="{9D8B030D-6E8A-4147-A177-3AD203B41FA5}">
                      <a16:colId xmlns:a16="http://schemas.microsoft.com/office/drawing/2014/main" val="2684369722"/>
                    </a:ext>
                  </a:extLst>
                </a:gridCol>
                <a:gridCol w="1125537">
                  <a:extLst>
                    <a:ext uri="{9D8B030D-6E8A-4147-A177-3AD203B41FA5}">
                      <a16:colId xmlns:a16="http://schemas.microsoft.com/office/drawing/2014/main" val="2545807305"/>
                    </a:ext>
                  </a:extLst>
                </a:gridCol>
                <a:gridCol w="1438275">
                  <a:extLst>
                    <a:ext uri="{9D8B030D-6E8A-4147-A177-3AD203B41FA5}">
                      <a16:colId xmlns:a16="http://schemas.microsoft.com/office/drawing/2014/main" val="3990548320"/>
                    </a:ext>
                  </a:extLst>
                </a:gridCol>
              </a:tblGrid>
              <a:tr h="27647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会社名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工業</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48643508"/>
                  </a:ext>
                </a:extLst>
              </a:tr>
              <a:tr h="27647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住所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53868527"/>
                  </a:ext>
                </a:extLst>
              </a:tr>
              <a:tr h="24599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代表</a:t>
                      </a: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a:t>
                      </a:r>
                      <a:endParaRPr kumimoji="1" lang="en-US" altLang="ja-JP"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endPar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74988035"/>
                  </a:ext>
                </a:extLst>
              </a:tr>
              <a:tr h="27647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第１</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部門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担当者名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a:t>
                      </a:r>
                      <a:endParaRPr kumimoji="1" lang="ja-JP" altLang="en-US"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5418813"/>
                  </a:ext>
                </a:extLst>
              </a:tr>
              <a:tr h="24599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endParaRPr kumimoji="1" lang="en-US"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携帯電話等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000-0000-0000</a:t>
                      </a:r>
                      <a:endParaRPr kumimoji="1" lang="en-US"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4432355"/>
                  </a:ext>
                </a:extLst>
              </a:tr>
              <a:tr h="24599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Fax</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endParaRPr kumimoji="1" lang="en-US" altLang="ja-JP" sz="1200" b="1"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携帯メールアドレス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7202015"/>
                  </a:ext>
                </a:extLst>
              </a:tr>
              <a:tr h="27647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第２</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連絡先</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部門</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生産部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担当者名</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 ○○</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様</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1267868"/>
                  </a:ext>
                </a:extLst>
              </a:tr>
              <a:tr h="24599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電話番号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携帯電話等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000-0000-0000</a:t>
                      </a:r>
                      <a:endParaRPr kumimoji="1" lang="en-US" altLang="ja-JP"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1711414"/>
                  </a:ext>
                </a:extLst>
              </a:tr>
              <a:tr h="24599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Fax</a:t>
                      </a: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番号</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携帯メールアドレス</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2701265"/>
                  </a:ext>
                </a:extLst>
              </a:tr>
              <a:tr h="1580996">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現在の被災状況</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・生産設備の移動に伴う破損により、生産停止。</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・電気が停止。</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・従業員の安否確認中。</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06939286"/>
                  </a:ext>
                </a:extLst>
              </a:tr>
              <a:tr h="1580996">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今後の対応方針</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・従業員の安否確認結果を基に、参集要員を選定。</a:t>
                      </a:r>
                    </a:p>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・その後詳細な復旧スケジュールを検討後、関係する取引先企業へ配布予定。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13948975"/>
                  </a:ext>
                </a:extLst>
              </a:tr>
              <a:tr h="1580996">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製品・サービスの復旧予定</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・一週間以内に生産設備の復旧・調整を完了予定。</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05333014"/>
                  </a:ext>
                </a:extLst>
              </a:tr>
              <a:tr h="1580996">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備考</a:t>
                      </a:r>
                      <a:endParaRPr kumimoji="1" lang="ja-JP" altLang="en-US" sz="1000" b="0" i="0" u="none" strike="noStrike" cap="none" normalizeH="0" baseline="0" smtClean="0">
                        <a:ln>
                          <a:noFill/>
                        </a:ln>
                        <a:solidFill>
                          <a:schemeClr val="tx1"/>
                        </a:solidFill>
                        <a:effectLst/>
                        <a:latin typeface="Century" panose="02040604050505020304" pitchFamily="18" charset="0"/>
                        <a:ea typeface="MS UI Gothic" panose="020B0600070205080204"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S UI Gothic" panose="020B0600070205080204" pitchFamily="50" charset="-128"/>
                          <a:ea typeface="MS UI Gothic" panose="020B0600070205080204" pitchFamily="50" charset="-128"/>
                          <a:cs typeface="Times New Roman" panose="02020603050405020304" pitchFamily="18" charset="0"/>
                        </a:rPr>
                        <a:t>（自社の対応方針等）</a:t>
                      </a:r>
                      <a:endParaRPr kumimoji="1" lang="ja-JP" altLang="en-US" sz="1000" b="0" i="0" u="none" strike="noStrike" cap="none" normalizeH="0" baseline="0" smtClean="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a:t>
                      </a:r>
                      <a:r>
                        <a:rPr kumimoji="1" lang="en-US" altLang="ja-JP"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a:t>
                      </a:r>
                      <a:r>
                        <a:rPr kumimoji="1" lang="ja-JP" altLang="en-US" sz="1200" b="1" i="1" u="none" strike="noStrike" cap="none" normalizeH="0" baseline="0" smtClean="0">
                          <a:ln>
                            <a:noFill/>
                          </a:ln>
                          <a:solidFill>
                            <a:srgbClr val="0033CC"/>
                          </a:solidFill>
                          <a:effectLst/>
                          <a:latin typeface="Arial" panose="020B0604020202020204" pitchFamily="34" charset="0"/>
                          <a:ea typeface="ＭＳ Ｐ明朝" panose="02020600040205080304" pitchFamily="18" charset="-128"/>
                        </a:rPr>
                        <a:t>工業の復旧時期を逐次確認する。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2485352"/>
                  </a:ext>
                </a:extLst>
              </a:tr>
            </a:tbl>
          </a:graphicData>
        </a:graphic>
      </p:graphicFrame>
      <p:sp>
        <p:nvSpPr>
          <p:cNvPr id="48662" name="Text Box 534"/>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25</a:t>
            </a:r>
          </a:p>
        </p:txBody>
      </p:sp>
      <p:sp>
        <p:nvSpPr>
          <p:cNvPr id="31811" name="AutoShape 564"/>
          <p:cNvSpPr>
            <a:spLocks noChangeArrowheads="1"/>
          </p:cNvSpPr>
          <p:nvPr/>
        </p:nvSpPr>
        <p:spPr bwMode="auto">
          <a:xfrm>
            <a:off x="4149725" y="9128125"/>
            <a:ext cx="2520950" cy="433388"/>
          </a:xfrm>
          <a:prstGeom prst="wedgeRectCallout">
            <a:avLst>
              <a:gd name="adj1" fmla="val -23111"/>
              <a:gd name="adj2" fmla="val 19231"/>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主要取引先の数に応じて、必要と思われる枚数を事前に用意しておきましょう。</a:t>
            </a:r>
          </a:p>
        </p:txBody>
      </p:sp>
      <p:sp>
        <p:nvSpPr>
          <p:cNvPr id="31812" name="AutoShape 565"/>
          <p:cNvSpPr>
            <a:spLocks noChangeArrowheads="1"/>
          </p:cNvSpPr>
          <p:nvPr/>
        </p:nvSpPr>
        <p:spPr bwMode="auto">
          <a:xfrm>
            <a:off x="4652963" y="703263"/>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t>この様式は災害</a:t>
            </a:r>
          </a:p>
          <a:p>
            <a:pPr algn="ctr" eaLnBrk="1" hangingPunct="1"/>
            <a:r>
              <a:rPr lang="ja-JP" altLang="en-US" sz="1200" b="0"/>
              <a:t>発生後も記入します</a:t>
            </a:r>
          </a:p>
        </p:txBody>
      </p:sp>
      <p:sp>
        <p:nvSpPr>
          <p:cNvPr id="31813" name="AutoShape 566"/>
          <p:cNvSpPr>
            <a:spLocks noChangeArrowheads="1"/>
          </p:cNvSpPr>
          <p:nvPr/>
        </p:nvSpPr>
        <p:spPr bwMode="auto">
          <a:xfrm>
            <a:off x="4508500" y="3513138"/>
            <a:ext cx="1800225" cy="431800"/>
          </a:xfrm>
          <a:prstGeom prst="wedgeRectCallout">
            <a:avLst>
              <a:gd name="adj1" fmla="val -87653"/>
              <a:gd name="adj2" fmla="val -7426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a:t>
            </a:r>
            <a:r>
              <a:rPr lang="ja-JP" altLang="en-US" b="0">
                <a:solidFill>
                  <a:srgbClr val="0033CC"/>
                </a:solidFill>
              </a:rPr>
              <a:t>青字</a:t>
            </a:r>
            <a:r>
              <a:rPr lang="ja-JP" altLang="en-US" b="0">
                <a:solidFill>
                  <a:srgbClr val="003300"/>
                </a:solidFill>
              </a:rPr>
              <a:t>」の箇所については、被災後に記入します。</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nvGraphicFramePr>
        <p:xfrm>
          <a:off x="965200" y="709613"/>
          <a:ext cx="5041900" cy="4427537"/>
        </p:xfrm>
        <a:graphic>
          <a:graphicData uri="http://schemas.openxmlformats.org/drawingml/2006/table">
            <a:tbl>
              <a:tblPr/>
              <a:tblGrid>
                <a:gridCol w="688891">
                  <a:extLst>
                    <a:ext uri="{9D8B030D-6E8A-4147-A177-3AD203B41FA5}">
                      <a16:colId xmlns:a16="http://schemas.microsoft.com/office/drawing/2014/main" val="2180322672"/>
                    </a:ext>
                  </a:extLst>
                </a:gridCol>
                <a:gridCol w="205378">
                  <a:extLst>
                    <a:ext uri="{9D8B030D-6E8A-4147-A177-3AD203B41FA5}">
                      <a16:colId xmlns:a16="http://schemas.microsoft.com/office/drawing/2014/main" val="3953854754"/>
                    </a:ext>
                  </a:extLst>
                </a:gridCol>
                <a:gridCol w="3342866">
                  <a:extLst>
                    <a:ext uri="{9D8B030D-6E8A-4147-A177-3AD203B41FA5}">
                      <a16:colId xmlns:a16="http://schemas.microsoft.com/office/drawing/2014/main" val="1793692995"/>
                    </a:ext>
                  </a:extLst>
                </a:gridCol>
                <a:gridCol w="804765">
                  <a:extLst>
                    <a:ext uri="{9D8B030D-6E8A-4147-A177-3AD203B41FA5}">
                      <a16:colId xmlns:a16="http://schemas.microsoft.com/office/drawing/2014/main" val="152014703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1225145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5278185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3437867961"/>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2282198530"/>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4383137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7382123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8302604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地震危険度の確認（前提条件）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9092330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5</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53970737"/>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7</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03499323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4579745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１　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8</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08611537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　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9</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8604711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３　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12</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85730574"/>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４　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13</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78727598"/>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3.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14</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71428017"/>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4.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15</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9570308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5.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16</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26531803"/>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2287588" y="9056688"/>
            <a:ext cx="3805237"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333399"/>
                </a:solidFill>
                <a:latin typeface="HG丸ｺﾞｼｯｸM-PRO" panose="020F0600000000000000" pitchFamily="50" charset="-128"/>
              </a:rPr>
              <a:t>マークの付いている項目は、連携した取組みを検討することが効果的な項目です。検討する際に参考となる</a:t>
            </a:r>
            <a:r>
              <a:rPr lang="ja-JP" altLang="en-US" b="0">
                <a:solidFill>
                  <a:srgbClr val="333399"/>
                </a:solidFill>
              </a:rPr>
              <a:t>具体的な事例については、「ＢＣＰ取組み事例集」 </a:t>
            </a:r>
            <a:r>
              <a:rPr lang="ja-JP" altLang="en-US" b="0">
                <a:solidFill>
                  <a:srgbClr val="333399"/>
                </a:solidFill>
                <a:latin typeface="HG丸ｺﾞｼｯｸM-PRO" panose="020F0600000000000000" pitchFamily="50" charset="-128"/>
              </a:rPr>
              <a:t>（</a:t>
            </a:r>
            <a:r>
              <a:rPr lang="en-US" altLang="ja-JP" b="0">
                <a:solidFill>
                  <a:srgbClr val="333399"/>
                </a:solidFill>
                <a:latin typeface="HG丸ｺﾞｼｯｸM-PRO" panose="020F0600000000000000" pitchFamily="50" charset="-128"/>
              </a:rPr>
              <a:t>Ⅲ</a:t>
            </a:r>
            <a:r>
              <a:rPr lang="ja-JP" altLang="en-US" b="0">
                <a:solidFill>
                  <a:srgbClr val="333399"/>
                </a:solidFill>
                <a:latin typeface="HG丸ｺﾞｼｯｸM-PRO" panose="020F0600000000000000" pitchFamily="50" charset="-128"/>
              </a:rPr>
              <a:t>．ＢＣＰ取組みの連携事例・アイデア集）を</a:t>
            </a:r>
            <a:r>
              <a:rPr lang="ja-JP" altLang="en-US" b="0">
                <a:solidFill>
                  <a:srgbClr val="333399"/>
                </a:solidFill>
              </a:rPr>
              <a:t>ご覧ください。</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138" y="9129713"/>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nvGraphicFramePr>
        <p:xfrm>
          <a:off x="968375" y="5384800"/>
          <a:ext cx="5027613" cy="3644900"/>
        </p:xfrm>
        <a:graphic>
          <a:graphicData uri="http://schemas.openxmlformats.org/drawingml/2006/table">
            <a:tbl>
              <a:tblPr/>
              <a:tblGrid>
                <a:gridCol w="4222750">
                  <a:extLst>
                    <a:ext uri="{9D8B030D-6E8A-4147-A177-3AD203B41FA5}">
                      <a16:colId xmlns:a16="http://schemas.microsoft.com/office/drawing/2014/main" val="2223734909"/>
                    </a:ext>
                  </a:extLst>
                </a:gridCol>
                <a:gridCol w="804863">
                  <a:extLst>
                    <a:ext uri="{9D8B030D-6E8A-4147-A177-3AD203B41FA5}">
                      <a16:colId xmlns:a16="http://schemas.microsoft.com/office/drawing/2014/main" val="1501120765"/>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70854944"/>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様式①</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3175292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様式②</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1118113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様式③</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19</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8278160"/>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様式④</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20</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88381405"/>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様式⑤</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21</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38306210"/>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様式⑥</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22</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47131070"/>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様式⑦</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23</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965645230"/>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様式⑧</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-1 】</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70439557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様式⑧</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２</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25</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8128410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様式⑨</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26</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98133820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様式⑩</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27</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290970807"/>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様式⑪</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28</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7788807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様式⑫</a:t>
                      </a: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29</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2093766"/>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254875"/>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285163"/>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224"/>
          <p:cNvSpPr>
            <a:spLocks noChangeArrowheads="1"/>
          </p:cNvSpPr>
          <p:nvPr/>
        </p:nvSpPr>
        <p:spPr bwMode="auto">
          <a:xfrm>
            <a:off x="260350" y="200025"/>
            <a:ext cx="3240088"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2771" name="Text Box 320"/>
          <p:cNvSpPr txBox="1">
            <a:spLocks noChangeArrowheads="1"/>
          </p:cNvSpPr>
          <p:nvPr/>
        </p:nvSpPr>
        <p:spPr bwMode="auto">
          <a:xfrm>
            <a:off x="1700213" y="133350"/>
            <a:ext cx="1851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主要連絡先リスト</a:t>
            </a:r>
          </a:p>
        </p:txBody>
      </p:sp>
      <p:sp>
        <p:nvSpPr>
          <p:cNvPr id="32772" name="Text Box 321"/>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⑨</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graphicFrame>
        <p:nvGraphicFramePr>
          <p:cNvPr id="95621" name="Group 4485"/>
          <p:cNvGraphicFramePr>
            <a:graphicFrameLocks noGrp="1"/>
          </p:cNvGraphicFramePr>
          <p:nvPr/>
        </p:nvGraphicFramePr>
        <p:xfrm>
          <a:off x="549275" y="1690688"/>
          <a:ext cx="5848350" cy="8048625"/>
        </p:xfrm>
        <a:graphic>
          <a:graphicData uri="http://schemas.openxmlformats.org/drawingml/2006/table">
            <a:tbl>
              <a:tblPr/>
              <a:tblGrid>
                <a:gridCol w="819150">
                  <a:extLst>
                    <a:ext uri="{9D8B030D-6E8A-4147-A177-3AD203B41FA5}">
                      <a16:colId xmlns:a16="http://schemas.microsoft.com/office/drawing/2014/main" val="809840555"/>
                    </a:ext>
                  </a:extLst>
                </a:gridCol>
                <a:gridCol w="989013">
                  <a:extLst>
                    <a:ext uri="{9D8B030D-6E8A-4147-A177-3AD203B41FA5}">
                      <a16:colId xmlns:a16="http://schemas.microsoft.com/office/drawing/2014/main" val="1475402590"/>
                    </a:ext>
                  </a:extLst>
                </a:gridCol>
                <a:gridCol w="1200150">
                  <a:extLst>
                    <a:ext uri="{9D8B030D-6E8A-4147-A177-3AD203B41FA5}">
                      <a16:colId xmlns:a16="http://schemas.microsoft.com/office/drawing/2014/main" val="1580649978"/>
                    </a:ext>
                  </a:extLst>
                </a:gridCol>
                <a:gridCol w="808037">
                  <a:extLst>
                    <a:ext uri="{9D8B030D-6E8A-4147-A177-3AD203B41FA5}">
                      <a16:colId xmlns:a16="http://schemas.microsoft.com/office/drawing/2014/main" val="2978436097"/>
                    </a:ext>
                  </a:extLst>
                </a:gridCol>
                <a:gridCol w="692150">
                  <a:extLst>
                    <a:ext uri="{9D8B030D-6E8A-4147-A177-3AD203B41FA5}">
                      <a16:colId xmlns:a16="http://schemas.microsoft.com/office/drawing/2014/main" val="1702398492"/>
                    </a:ext>
                  </a:extLst>
                </a:gridCol>
                <a:gridCol w="1339850">
                  <a:extLst>
                    <a:ext uri="{9D8B030D-6E8A-4147-A177-3AD203B41FA5}">
                      <a16:colId xmlns:a16="http://schemas.microsoft.com/office/drawing/2014/main" val="553102823"/>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650348245"/>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第一拠点</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本社・工場</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8083393"/>
                  </a:ext>
                </a:extLst>
              </a:tr>
              <a:tr h="1809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衛星携帯</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587467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第二拠点</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社長自宅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携帯</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4968231"/>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992796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第三拠点</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979491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上位ｻﾌﾟﾗｲﾔ</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工業</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279416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代替生産先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製作所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816563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熱処理業者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株</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614436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設備</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生産設備</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設備</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907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生産設備</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B</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精機</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773109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生産設備</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C</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製作所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202108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原材料</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原材料</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鉄鋼所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941436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原材料</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B</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製鉄</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623022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（代替先）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金属</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158507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出荷</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運送</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8980958"/>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出荷</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通運</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2825704"/>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データサーバ</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株</a:t>
                      </a: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5064448"/>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金融機関</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銀行</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19252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金融機関</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信用金庫</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84076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電気</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電力</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216578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上水道</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水道局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9334541"/>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下水道</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下水道局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455624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ガス</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ガス</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8303461"/>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電話・通信</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NTT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西日本</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1324818"/>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商工会議所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商工会議所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934682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消防</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消防署</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991037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行政</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7365944"/>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同業種組合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工業組合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983085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地域組合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工業団地組合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1990474"/>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自動車部品</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精機</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04704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機械製造</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製作所</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911689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工作機械</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工業</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電話</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000-000-0000</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8096062"/>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269556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4278047"/>
                  </a:ext>
                </a:extLst>
              </a:tr>
            </a:tbl>
          </a:graphicData>
        </a:graphic>
      </p:graphicFrame>
      <p:sp>
        <p:nvSpPr>
          <p:cNvPr id="95270" name="Text Box 4134"/>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26</a:t>
            </a:r>
          </a:p>
        </p:txBody>
      </p:sp>
      <p:sp>
        <p:nvSpPr>
          <p:cNvPr id="33005" name="Text Box 4295"/>
          <p:cNvSpPr txBox="1">
            <a:spLocks noChangeArrowheads="1"/>
          </p:cNvSpPr>
          <p:nvPr/>
        </p:nvSpPr>
        <p:spPr bwMode="auto">
          <a:xfrm>
            <a:off x="476250" y="631825"/>
            <a:ext cx="619125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808080"/>
                </a:solidFill>
                <a:latin typeface="HG丸ｺﾞｼｯｸM-PRO" panose="020F0600000000000000" pitchFamily="50" charset="-128"/>
              </a:rPr>
              <a:t>－ポイント－</a:t>
            </a:r>
          </a:p>
          <a:p>
            <a:pPr eaLnBrk="1" hangingPunct="1">
              <a:buFontTx/>
              <a:buChar char="•"/>
            </a:pPr>
            <a:r>
              <a:rPr lang="ja-JP" altLang="en-US" b="0">
                <a:solidFill>
                  <a:srgbClr val="808080"/>
                </a:solidFill>
                <a:latin typeface="HG丸ｺﾞｼｯｸM-PRO" panose="020F0600000000000000" pitchFamily="50" charset="-128"/>
              </a:rPr>
              <a:t>災害・事故発生時には、関係各社とお互いの被災状況や重要業務の復旧、再開などについて情報共有する必要があります。</a:t>
            </a:r>
          </a:p>
          <a:p>
            <a:pPr eaLnBrk="1" hangingPunct="1">
              <a:buFontTx/>
              <a:buChar char="•"/>
            </a:pPr>
            <a:r>
              <a:rPr lang="ja-JP" altLang="en-US" b="0">
                <a:solidFill>
                  <a:srgbClr val="808080"/>
                </a:solidFill>
                <a:latin typeface="HG丸ｺﾞｼｯｸM-PRO" panose="020F0600000000000000" pitchFamily="50" charset="-128"/>
              </a:rPr>
              <a:t>また、生産設備などに被害が発生した場合には、設備業者を速やかに確保するなどの対応が必要です。あらかじめ、どこに、どのような手段で連絡するのかを整理しましょう。</a:t>
            </a:r>
          </a:p>
        </p:txBody>
      </p:sp>
      <p:sp>
        <p:nvSpPr>
          <p:cNvPr id="33006" name="Text Box 4296"/>
          <p:cNvSpPr txBox="1">
            <a:spLocks noChangeArrowheads="1"/>
          </p:cNvSpPr>
          <p:nvPr/>
        </p:nvSpPr>
        <p:spPr bwMode="auto">
          <a:xfrm>
            <a:off x="4292600" y="1468438"/>
            <a:ext cx="23050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fontAlgn="b" hangingPunct="1"/>
            <a:r>
              <a:rPr lang="ja-JP" altLang="en-US" b="0"/>
              <a:t>（</a:t>
            </a:r>
            <a:r>
              <a:rPr lang="ja-JP" altLang="en-US" b="0" i="1">
                <a:solidFill>
                  <a:srgbClr val="800000"/>
                </a:solidFill>
                <a:ea typeface="ＭＳ Ｐ明朝" panose="02020600040205080304" pitchFamily="18" charset="-128"/>
              </a:rPr>
              <a:t>●●</a:t>
            </a:r>
            <a:r>
              <a:rPr lang="ja-JP" altLang="en-US" b="0"/>
              <a:t>年</a:t>
            </a:r>
            <a:r>
              <a:rPr lang="ja-JP" altLang="en-US" b="0" i="1">
                <a:solidFill>
                  <a:srgbClr val="800000"/>
                </a:solidFill>
                <a:ea typeface="ＭＳ Ｐ明朝" panose="02020600040205080304" pitchFamily="18" charset="-128"/>
              </a:rPr>
              <a:t>●</a:t>
            </a:r>
            <a:r>
              <a:rPr lang="ja-JP" altLang="en-US" b="0"/>
              <a:t>月</a:t>
            </a:r>
            <a:r>
              <a:rPr lang="ja-JP" altLang="en-US" b="0" i="1">
                <a:solidFill>
                  <a:srgbClr val="800000"/>
                </a:solidFill>
                <a:ea typeface="ＭＳ Ｐ明朝" panose="02020600040205080304" pitchFamily="18" charset="-128"/>
              </a:rPr>
              <a:t>●</a:t>
            </a:r>
            <a:r>
              <a:rPr lang="ja-JP" altLang="en-US" b="0"/>
              <a:t>日　更新）</a:t>
            </a:r>
            <a:endParaRPr lang="ja-JP" altLang="en-US" sz="1800" b="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6"/>
          <p:cNvSpPr>
            <a:spLocks noChangeArrowheads="1"/>
          </p:cNvSpPr>
          <p:nvPr/>
        </p:nvSpPr>
        <p:spPr bwMode="auto">
          <a:xfrm>
            <a:off x="260350" y="200025"/>
            <a:ext cx="3240088"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3795" name="Text Box 2"/>
          <p:cNvSpPr txBox="1">
            <a:spLocks noChangeArrowheads="1"/>
          </p:cNvSpPr>
          <p:nvPr/>
        </p:nvSpPr>
        <p:spPr bwMode="auto">
          <a:xfrm>
            <a:off x="1700213" y="133350"/>
            <a:ext cx="178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連携対応策一覧</a:t>
            </a:r>
          </a:p>
        </p:txBody>
      </p:sp>
      <p:sp>
        <p:nvSpPr>
          <p:cNvPr id="33796" name="Text Box 3"/>
          <p:cNvSpPr txBox="1">
            <a:spLocks noChangeArrowheads="1"/>
          </p:cNvSpPr>
          <p:nvPr/>
        </p:nvSpPr>
        <p:spPr bwMode="auto">
          <a:xfrm>
            <a:off x="241300" y="1476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⑩</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33797" name="Text Box 58"/>
          <p:cNvSpPr txBox="1">
            <a:spLocks noChangeArrowheads="1"/>
          </p:cNvSpPr>
          <p:nvPr/>
        </p:nvSpPr>
        <p:spPr bwMode="auto">
          <a:xfrm>
            <a:off x="333375" y="947738"/>
            <a:ext cx="619125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被害が広く県内に及ぶような広域災害の場合には、過去の災害の例を見ても、あなたの会社の対応だけでは早期に復旧できない場合があります。</a:t>
            </a:r>
          </a:p>
          <a:p>
            <a:pPr eaLnBrk="1" hangingPunct="1">
              <a:buFontTx/>
              <a:buChar char="•"/>
            </a:pPr>
            <a:r>
              <a:rPr lang="ja-JP" altLang="en-US" b="0" i="1">
                <a:solidFill>
                  <a:schemeClr val="hlink"/>
                </a:solidFill>
                <a:latin typeface="HG丸ｺﾞｼｯｸM-PRO" panose="020F0600000000000000" pitchFamily="50"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eaLnBrk="1" hangingPunct="1">
              <a:buFontTx/>
              <a:buChar char="•"/>
            </a:pPr>
            <a:r>
              <a:rPr lang="ja-JP" altLang="en-US" b="0">
                <a:solidFill>
                  <a:srgbClr val="808080"/>
                </a:solidFill>
                <a:latin typeface="HG丸ｺﾞｼｯｸM-PRO" panose="020F0600000000000000" pitchFamily="50"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i="1" u="sng">
                <a:solidFill>
                  <a:schemeClr val="hlink"/>
                </a:solidFill>
              </a:rPr>
              <a:t>①</a:t>
            </a:r>
            <a:r>
              <a:rPr lang="ja-JP" altLang="en-US" sz="1200" b="0" i="1" u="sng">
                <a:solidFill>
                  <a:schemeClr val="hlink"/>
                </a:solidFill>
              </a:rPr>
              <a:t>近隣企業との共助</a:t>
            </a:r>
          </a:p>
          <a:p>
            <a:pPr eaLnBrk="1" hangingPunct="1"/>
            <a:endParaRPr lang="ja-JP" altLang="en-US" sz="1200" b="0">
              <a:solidFill>
                <a:srgbClr val="777777"/>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平時における共同防災訓練や共同備蓄などを行い、近隣企業との交流を持つことが非常に重要です。</a:t>
            </a:r>
          </a:p>
          <a:p>
            <a:pPr eaLnBrk="1" hangingPunct="1"/>
            <a:endParaRPr lang="ja-JP" altLang="en-US" sz="800" b="0">
              <a:solidFill>
                <a:srgbClr val="777777"/>
              </a:solidFill>
            </a:endParaRPr>
          </a:p>
          <a:p>
            <a:pPr eaLnBrk="1" hangingPunct="1"/>
            <a:r>
              <a:rPr lang="ja-JP" altLang="en-US" b="0">
                <a:solidFill>
                  <a:srgbClr val="777777"/>
                </a:solidFill>
              </a:rPr>
              <a:t>・災害時における初期消火や救命活動の支援など</a:t>
            </a:r>
          </a:p>
          <a:p>
            <a:pPr eaLnBrk="1" hangingPunct="1"/>
            <a:r>
              <a:rPr lang="ja-JP" altLang="en-US" b="0">
                <a:solidFill>
                  <a:srgbClr val="777777"/>
                </a:solidFill>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i="1" u="sng">
                <a:solidFill>
                  <a:schemeClr val="hlink"/>
                </a:solidFill>
              </a:rPr>
              <a:t>②</a:t>
            </a:r>
            <a:r>
              <a:rPr lang="ja-JP" altLang="en-US" sz="1200" b="0" i="1" u="sng">
                <a:solidFill>
                  <a:schemeClr val="hlink"/>
                </a:solidFill>
              </a:rPr>
              <a:t>同業他社との共助</a:t>
            </a:r>
          </a:p>
          <a:p>
            <a:pPr eaLnBrk="1" hangingPunct="1"/>
            <a:endParaRPr lang="ja-JP" altLang="en-US" sz="1200" b="0" i="1">
              <a:solidFill>
                <a:schemeClr val="hlink"/>
              </a:solidFill>
            </a:endParaRP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a:solidFill>
                <a:srgbClr val="777777"/>
              </a:solidFill>
            </a:endParaRPr>
          </a:p>
          <a:p>
            <a:pPr eaLnBrk="1" hangingPunct="1"/>
            <a:r>
              <a:rPr lang="ja-JP" altLang="en-US" b="0">
                <a:solidFill>
                  <a:srgbClr val="777777"/>
                </a:solidFill>
              </a:rPr>
              <a:t>・施設、設備、要員の応援や一時的な生産請負など</a:t>
            </a:r>
          </a:p>
        </p:txBody>
      </p:sp>
      <p:sp>
        <p:nvSpPr>
          <p:cNvPr id="33800" name="Text Box 61"/>
          <p:cNvSpPr txBox="1">
            <a:spLocks noChangeArrowheads="1"/>
          </p:cNvSpPr>
          <p:nvPr/>
        </p:nvSpPr>
        <p:spPr bwMode="auto">
          <a:xfrm>
            <a:off x="735013" y="7545388"/>
            <a:ext cx="5399087"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i="1" u="sng">
                <a:solidFill>
                  <a:schemeClr val="hlink"/>
                </a:solidFill>
              </a:rPr>
              <a:t>③</a:t>
            </a:r>
            <a:r>
              <a:rPr lang="ja-JP" altLang="en-US" sz="1200" b="0" i="1" u="sng">
                <a:solidFill>
                  <a:schemeClr val="hlink"/>
                </a:solidFill>
              </a:rPr>
              <a:t>サプライチェーンにおける共助</a:t>
            </a:r>
          </a:p>
          <a:p>
            <a:pPr eaLnBrk="1" hangingPunct="1"/>
            <a:endParaRPr lang="ja-JP" altLang="en-US" b="0" i="1">
              <a:solidFill>
                <a:schemeClr val="hlink"/>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a:solidFill>
                  <a:srgbClr val="777777"/>
                </a:solidFill>
                <a:latin typeface="HG丸ｺﾞｼｯｸM-PRO" panose="020F0600000000000000" pitchFamily="50"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a:solidFill>
                <a:srgbClr val="777777"/>
              </a:solidFill>
              <a:latin typeface="HG丸ｺﾞｼｯｸM-PRO" panose="020F0600000000000000" pitchFamily="50" charset="-128"/>
            </a:endParaRPr>
          </a:p>
          <a:p>
            <a:pPr eaLnBrk="1" hangingPunct="1"/>
            <a:r>
              <a:rPr lang="ja-JP" altLang="en-US" b="0">
                <a:solidFill>
                  <a:srgbClr val="777777"/>
                </a:solidFill>
                <a:latin typeface="HG丸ｺﾞｼｯｸM-PRO" panose="020F0600000000000000" pitchFamily="50" charset="-128"/>
              </a:rPr>
              <a:t>・上位サプライヤとの事前協議、応援要請など</a:t>
            </a:r>
          </a:p>
        </p:txBody>
      </p:sp>
      <p:graphicFrame>
        <p:nvGraphicFramePr>
          <p:cNvPr id="85077" name="Group 85"/>
          <p:cNvGraphicFramePr>
            <a:graphicFrameLocks noGrp="1"/>
          </p:cNvGraphicFramePr>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122776410"/>
                    </a:ext>
                  </a:extLst>
                </a:gridCol>
                <a:gridCol w="3743325">
                  <a:extLst>
                    <a:ext uri="{9D8B030D-6E8A-4147-A177-3AD203B41FA5}">
                      <a16:colId xmlns:a16="http://schemas.microsoft.com/office/drawing/2014/main" val="1347792910"/>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797805384"/>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代替生産</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県外の協力会社</a:t>
                      </a:r>
                      <a:r>
                        <a:rPr kumimoji="1" lang="en-US" altLang="ja-JP"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a:t>
                      </a: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と緊急時に一時的な代替生産を行う協定を結んでいる。</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31412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4587080"/>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1427442"/>
                  </a:ext>
                </a:extLst>
              </a:tr>
            </a:tbl>
          </a:graphicData>
        </a:graphic>
      </p:graphicFrame>
      <p:sp>
        <p:nvSpPr>
          <p:cNvPr id="85072" name="Text Box 80"/>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27</a:t>
            </a:r>
          </a:p>
        </p:txBody>
      </p:sp>
      <p:grpSp>
        <p:nvGrpSpPr>
          <p:cNvPr id="33819" name="Group 81"/>
          <p:cNvGrpSpPr>
            <a:grpSpLocks/>
          </p:cNvGrpSpPr>
          <p:nvPr/>
        </p:nvGrpSpPr>
        <p:grpSpPr bwMode="auto">
          <a:xfrm>
            <a:off x="4724400" y="822325"/>
            <a:ext cx="1584325" cy="314325"/>
            <a:chOff x="2675" y="4828"/>
            <a:chExt cx="998" cy="198"/>
          </a:xfrm>
        </p:grpSpPr>
        <p:sp>
          <p:nvSpPr>
            <p:cNvPr id="33823"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0066FF"/>
                  </a:solidFill>
                  <a:ea typeface="HGS創英角ﾎﾟｯﾌﾟ体" panose="040B0A00000000000000" pitchFamily="50" charset="-128"/>
                </a:rPr>
                <a:t>連携が有効！</a:t>
              </a:r>
            </a:p>
          </p:txBody>
        </p:sp>
        <p:pic>
          <p:nvPicPr>
            <p:cNvPr id="33824"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05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a:solidFill>
                  <a:srgbClr val="777777"/>
                </a:solidFill>
              </a:rPr>
              <a:t>（参考）</a:t>
            </a:r>
          </a:p>
        </p:txBody>
      </p:sp>
      <p:sp>
        <p:nvSpPr>
          <p:cNvPr id="33821" name="AutoShape 87"/>
          <p:cNvSpPr>
            <a:spLocks noChangeArrowheads="1"/>
          </p:cNvSpPr>
          <p:nvPr/>
        </p:nvSpPr>
        <p:spPr bwMode="auto">
          <a:xfrm>
            <a:off x="981075" y="3513138"/>
            <a:ext cx="1584325" cy="504825"/>
          </a:xfrm>
          <a:prstGeom prst="wedgeRectCallout">
            <a:avLst>
              <a:gd name="adj1" fmla="val -36273"/>
              <a:gd name="adj2" fmla="val -111005"/>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連携対応策として取り組む項目を記入してください。</a:t>
            </a:r>
          </a:p>
        </p:txBody>
      </p:sp>
      <p:sp>
        <p:nvSpPr>
          <p:cNvPr id="33822"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30"/>
          <p:cNvSpPr>
            <a:spLocks noChangeArrowheads="1"/>
          </p:cNvSpPr>
          <p:nvPr/>
        </p:nvSpPr>
        <p:spPr bwMode="auto">
          <a:xfrm>
            <a:off x="260350" y="200025"/>
            <a:ext cx="4105275"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34238" name="Group 446"/>
          <p:cNvGraphicFramePr>
            <a:graphicFrameLocks noGrp="1"/>
          </p:cNvGraphicFramePr>
          <p:nvPr/>
        </p:nvGraphicFramePr>
        <p:xfrm>
          <a:off x="404813" y="2346325"/>
          <a:ext cx="6159500" cy="4349750"/>
        </p:xfrm>
        <a:graphic>
          <a:graphicData uri="http://schemas.openxmlformats.org/drawingml/2006/table">
            <a:tbl>
              <a:tblPr/>
              <a:tblGrid>
                <a:gridCol w="882650">
                  <a:extLst>
                    <a:ext uri="{9D8B030D-6E8A-4147-A177-3AD203B41FA5}">
                      <a16:colId xmlns:a16="http://schemas.microsoft.com/office/drawing/2014/main" val="66843645"/>
                    </a:ext>
                  </a:extLst>
                </a:gridCol>
                <a:gridCol w="795337">
                  <a:extLst>
                    <a:ext uri="{9D8B030D-6E8A-4147-A177-3AD203B41FA5}">
                      <a16:colId xmlns:a16="http://schemas.microsoft.com/office/drawing/2014/main" val="3356974443"/>
                    </a:ext>
                  </a:extLst>
                </a:gridCol>
                <a:gridCol w="795338">
                  <a:extLst>
                    <a:ext uri="{9D8B030D-6E8A-4147-A177-3AD203B41FA5}">
                      <a16:colId xmlns:a16="http://schemas.microsoft.com/office/drawing/2014/main" val="1464899098"/>
                    </a:ext>
                  </a:extLst>
                </a:gridCol>
                <a:gridCol w="766762">
                  <a:extLst>
                    <a:ext uri="{9D8B030D-6E8A-4147-A177-3AD203B41FA5}">
                      <a16:colId xmlns:a16="http://schemas.microsoft.com/office/drawing/2014/main" val="4138779728"/>
                    </a:ext>
                  </a:extLst>
                </a:gridCol>
                <a:gridCol w="1008063">
                  <a:extLst>
                    <a:ext uri="{9D8B030D-6E8A-4147-A177-3AD203B41FA5}">
                      <a16:colId xmlns:a16="http://schemas.microsoft.com/office/drawing/2014/main" val="1816041851"/>
                    </a:ext>
                  </a:extLst>
                </a:gridCol>
                <a:gridCol w="830262">
                  <a:extLst>
                    <a:ext uri="{9D8B030D-6E8A-4147-A177-3AD203B41FA5}">
                      <a16:colId xmlns:a16="http://schemas.microsoft.com/office/drawing/2014/main" val="2605039699"/>
                    </a:ext>
                  </a:extLst>
                </a:gridCol>
                <a:gridCol w="1081088">
                  <a:extLst>
                    <a:ext uri="{9D8B030D-6E8A-4147-A177-3AD203B41FA5}">
                      <a16:colId xmlns:a16="http://schemas.microsoft.com/office/drawing/2014/main" val="640058181"/>
                    </a:ext>
                  </a:extLst>
                </a:gridCol>
              </a:tblGrid>
              <a:tr h="243876">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情報・文書名</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担当部署</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担当者</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記録媒体</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バックアップ手段</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13845810"/>
                  </a:ext>
                </a:extLst>
              </a:tr>
              <a:tr h="2438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方法</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頻度</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保管場所</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65456457"/>
                  </a:ext>
                </a:extLst>
              </a:tr>
              <a:tr h="31119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図面ﾃﾞｰﾀ</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ﾃﾞｰﾀｻｰﾊﾞ</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ﾊﾞｯｸｱｯﾌﾟｻｰﾊﾞ</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１回</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日</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本社工場</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0393998"/>
                  </a:ext>
                </a:extLst>
              </a:tr>
              <a:tr h="2889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取引先ﾃﾞｰﾀ</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総務部</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ﾃﾞｰﾀｻｰﾊﾞ</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ﾊﾞｯｸｱｯﾌﾟｻｰﾊﾞ</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１回</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日</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本社ｻｰﾊﾞﾙｰﾑ</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583832"/>
                  </a:ext>
                </a:extLst>
              </a:tr>
              <a:tr h="39629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受注・出荷ﾃﾞｰﾀ</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営業部</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課長</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ﾃﾞｰﾀｻｰﾊﾞ</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ﾊﾞｯｸｱｯﾌﾟｻｰﾊﾞ</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１回</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日</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本社ｻｰﾊﾞﾙｰﾑ</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1329049"/>
                  </a:ext>
                </a:extLst>
              </a:tr>
              <a:tr h="42678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金型データ</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生産部</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主任</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ﾃﾞｰﾀｻｰﾊﾞ</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ﾊﾞｯｸｱｯﾌﾟｻｰﾊﾞ</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１回</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日</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本社工場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（取引先と共有）</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1004897"/>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8218174"/>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4609679"/>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5647488"/>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1862999"/>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2370950"/>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7265783"/>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2180028"/>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1635409"/>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9038831"/>
                  </a:ext>
                </a:extLst>
              </a:tr>
              <a:tr h="2438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735356"/>
                  </a:ext>
                </a:extLst>
              </a:tr>
            </a:tbl>
          </a:graphicData>
        </a:graphic>
      </p:graphicFrame>
      <p:sp>
        <p:nvSpPr>
          <p:cNvPr id="34951" name="Text Box 65"/>
          <p:cNvSpPr txBox="1">
            <a:spLocks noChangeArrowheads="1"/>
          </p:cNvSpPr>
          <p:nvPr/>
        </p:nvSpPr>
        <p:spPr bwMode="auto">
          <a:xfrm>
            <a:off x="1700213" y="133350"/>
            <a:ext cx="268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重要な情報のバックアップ</a:t>
            </a:r>
          </a:p>
        </p:txBody>
      </p:sp>
      <p:sp>
        <p:nvSpPr>
          <p:cNvPr id="34952" name="Text Box 66"/>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⑪</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34219" name="Text Box 427"/>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28</a:t>
            </a:r>
          </a:p>
        </p:txBody>
      </p:sp>
      <p:sp>
        <p:nvSpPr>
          <p:cNvPr id="34954" name="Text Box 445"/>
          <p:cNvSpPr txBox="1">
            <a:spLocks noChangeArrowheads="1"/>
          </p:cNvSpPr>
          <p:nvPr/>
        </p:nvSpPr>
        <p:spPr bwMode="auto">
          <a:xfrm>
            <a:off x="404813" y="776288"/>
            <a:ext cx="6119812"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chemeClr val="bg2"/>
                </a:solidFill>
                <a:latin typeface="HG丸ｺﾞｼｯｸM-PRO" panose="020F0600000000000000" pitchFamily="50" charset="-128"/>
              </a:rPr>
              <a:t>-</a:t>
            </a:r>
            <a:r>
              <a:rPr lang="ja-JP" altLang="en-US" sz="1200" b="0">
                <a:solidFill>
                  <a:schemeClr val="bg2"/>
                </a:solidFill>
                <a:latin typeface="HG丸ｺﾞｼｯｸM-PRO" panose="020F0600000000000000" pitchFamily="50" charset="-128"/>
              </a:rPr>
              <a:t>ポイント</a:t>
            </a:r>
            <a:r>
              <a:rPr lang="en-US" altLang="ja-JP" sz="1200" b="0">
                <a:solidFill>
                  <a:schemeClr val="bg2"/>
                </a:solidFill>
                <a:latin typeface="HG丸ｺﾞｼｯｸM-PRO" panose="020F0600000000000000" pitchFamily="50" charset="-128"/>
              </a:rPr>
              <a:t>-</a:t>
            </a:r>
          </a:p>
          <a:p>
            <a:pPr eaLnBrk="1" hangingPunct="1"/>
            <a:endParaRPr lang="en-US" altLang="ja-JP" sz="1200" b="0">
              <a:solidFill>
                <a:schemeClr val="bg2"/>
              </a:solidFill>
              <a:latin typeface="HG丸ｺﾞｼｯｸM-PRO" panose="020F0600000000000000" pitchFamily="50" charset="-128"/>
            </a:endParaRPr>
          </a:p>
          <a:p>
            <a:pPr eaLnBrk="1" hangingPunct="1">
              <a:spcBef>
                <a:spcPct val="10000"/>
              </a:spcBef>
              <a:buFontTx/>
              <a:buChar char="•"/>
            </a:pPr>
            <a:r>
              <a:rPr lang="ja-JP" altLang="en-US" b="0">
                <a:solidFill>
                  <a:schemeClr val="bg2"/>
                </a:solidFill>
                <a:latin typeface="HG丸ｺﾞｼｯｸM-PRO" panose="020F0600000000000000" pitchFamily="50" charset="-128"/>
              </a:rPr>
              <a:t>大量のデータや文書のバックアップには、コストや手間がかかります。特に、被災時において不可欠となるデータ・文書は何かを十分整理し、適切にバックアップを図りましょう。</a:t>
            </a:r>
          </a:p>
          <a:p>
            <a:pPr eaLnBrk="1" hangingPunct="1">
              <a:buFontTx/>
              <a:buChar char="•"/>
            </a:pPr>
            <a:r>
              <a:rPr lang="ja-JP" altLang="en-US" b="0">
                <a:solidFill>
                  <a:schemeClr val="bg2"/>
                </a:solidFill>
                <a:latin typeface="HG丸ｺﾞｼｯｸM-PRO" panose="020F0600000000000000" pitchFamily="50" charset="-128"/>
              </a:rPr>
              <a:t>情報システムやデータへの依存度が高い場合には、別途バックアップデータでの業務再開手順などをマニュアル化しておく必要があります。</a:t>
            </a:r>
            <a:r>
              <a:rPr lang="ja-JP" altLang="en-US">
                <a:solidFill>
                  <a:schemeClr val="bg2"/>
                </a:solidFill>
                <a:latin typeface="HG丸ｺﾞｼｯｸM-PRO" panose="020F0600000000000000" pitchFamily="50" charset="-128"/>
              </a:rPr>
              <a:t> </a:t>
            </a:r>
            <a:r>
              <a:rPr lang="ja-JP" altLang="en-US" b="0">
                <a:solidFill>
                  <a:schemeClr val="bg2"/>
                </a:solidFill>
                <a:latin typeface="HG丸ｺﾞｼｯｸM-PRO" panose="020F0600000000000000" pitchFamily="50" charset="-128"/>
              </a:rPr>
              <a:t>　</a:t>
            </a:r>
          </a:p>
          <a:p>
            <a:pPr eaLnBrk="1" hangingPunct="1"/>
            <a:r>
              <a:rPr lang="ja-JP" altLang="en-US" b="0">
                <a:solidFill>
                  <a:schemeClr val="bg2"/>
                </a:solidFill>
                <a:latin typeface="HG丸ｺﾞｼｯｸM-PRO" panose="020F0600000000000000" pitchFamily="50" charset="-128"/>
              </a:rPr>
              <a:t>　</a:t>
            </a:r>
          </a:p>
        </p:txBody>
      </p:sp>
      <p:sp>
        <p:nvSpPr>
          <p:cNvPr id="34955" name="AutoShape 448"/>
          <p:cNvSpPr>
            <a:spLocks noChangeArrowheads="1"/>
          </p:cNvSpPr>
          <p:nvPr/>
        </p:nvSpPr>
        <p:spPr bwMode="auto">
          <a:xfrm>
            <a:off x="981075" y="4664075"/>
            <a:ext cx="2303463" cy="504825"/>
          </a:xfrm>
          <a:prstGeom prst="wedgeRectCallout">
            <a:avLst>
              <a:gd name="adj1" fmla="val -45519"/>
              <a:gd name="adj2" fmla="val -13962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rPr>
              <a:t>重要なデータ毎に、記録媒体やバックアップの頻度、保管場所などを決めて</a:t>
            </a:r>
          </a:p>
          <a:p>
            <a:pPr eaLnBrk="1" hangingPunct="1"/>
            <a:r>
              <a:rPr lang="ja-JP" altLang="en-US" sz="900" b="0">
                <a:solidFill>
                  <a:srgbClr val="003300"/>
                </a:solidFill>
              </a:rPr>
              <a:t>記入しましょう。</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7"/>
          <p:cNvSpPr>
            <a:spLocks noChangeArrowheads="1"/>
          </p:cNvSpPr>
          <p:nvPr/>
        </p:nvSpPr>
        <p:spPr bwMode="auto">
          <a:xfrm>
            <a:off x="260350" y="200025"/>
            <a:ext cx="3313113" cy="269875"/>
          </a:xfrm>
          <a:prstGeom prst="rect">
            <a:avLst/>
          </a:prstGeom>
          <a:gradFill rotWithShape="1">
            <a:gsLst>
              <a:gs pos="0">
                <a:srgbClr val="DDDDDD"/>
              </a:gs>
              <a:gs pos="50000">
                <a:srgbClr val="FFFFFF"/>
              </a:gs>
              <a:gs pos="100000">
                <a:srgbClr val="DDDDDD"/>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35843" name="Text Box 2"/>
          <p:cNvSpPr txBox="1">
            <a:spLocks noChangeArrowheads="1"/>
          </p:cNvSpPr>
          <p:nvPr/>
        </p:nvSpPr>
        <p:spPr bwMode="auto">
          <a:xfrm>
            <a:off x="241300" y="13335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a:ea typeface="ＭＳ Ｐゴシック" panose="020B0600070205080204" pitchFamily="50" charset="-128"/>
              </a:rPr>
              <a:t>【</a:t>
            </a:r>
            <a:r>
              <a:rPr lang="ja-JP" altLang="en-US" sz="1800" b="0">
                <a:ea typeface="ＭＳ Ｐゴシック" panose="020B0600070205080204" pitchFamily="50" charset="-128"/>
              </a:rPr>
              <a:t>様式　⑫</a:t>
            </a:r>
            <a:r>
              <a:rPr lang="en-US" altLang="ja-JP" sz="1800" b="0">
                <a:ea typeface="ＭＳ Ｐゴシック" panose="020B0600070205080204" pitchFamily="50" charset="-128"/>
              </a:rPr>
              <a:t>】</a:t>
            </a:r>
            <a:r>
              <a:rPr lang="ja-JP" altLang="en-US" sz="1800" b="0">
                <a:ea typeface="ＭＳ Ｐゴシック" panose="020B0600070205080204" pitchFamily="50" charset="-128"/>
              </a:rPr>
              <a:t>　</a:t>
            </a:r>
          </a:p>
        </p:txBody>
      </p:sp>
      <p:sp>
        <p:nvSpPr>
          <p:cNvPr id="35844" name="Text Box 3"/>
          <p:cNvSpPr txBox="1">
            <a:spLocks noChangeArrowheads="1"/>
          </p:cNvSpPr>
          <p:nvPr/>
        </p:nvSpPr>
        <p:spPr bwMode="auto">
          <a:xfrm>
            <a:off x="1700213" y="133350"/>
            <a:ext cx="1897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従業員携帯カード</a:t>
            </a:r>
          </a:p>
        </p:txBody>
      </p:sp>
      <p:sp>
        <p:nvSpPr>
          <p:cNvPr id="35845" name="Text Box 4"/>
          <p:cNvSpPr txBox="1">
            <a:spLocks noChangeArrowheads="1"/>
          </p:cNvSpPr>
          <p:nvPr/>
        </p:nvSpPr>
        <p:spPr bwMode="auto">
          <a:xfrm>
            <a:off x="188913" y="1136650"/>
            <a:ext cx="6524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808080"/>
                </a:solidFill>
              </a:rPr>
              <a:t>各部署、各従業員が、被災時の連絡先や自分のやるべきことについて記入しましょう。</a:t>
            </a:r>
          </a:p>
          <a:p>
            <a:pPr eaLnBrk="1" hangingPunct="1"/>
            <a:r>
              <a:rPr lang="ja-JP" altLang="en-US" b="0">
                <a:solidFill>
                  <a:srgbClr val="808080"/>
                </a:solidFill>
              </a:rPr>
              <a:t>記入したものは、定期入れや財布に納め常に、携行するようにしてください。</a:t>
            </a:r>
          </a:p>
        </p:txBody>
      </p:sp>
      <p:sp>
        <p:nvSpPr>
          <p:cNvPr id="35846" name="Text Box 6"/>
          <p:cNvSpPr txBox="1">
            <a:spLocks noChangeArrowheads="1"/>
          </p:cNvSpPr>
          <p:nvPr/>
        </p:nvSpPr>
        <p:spPr bwMode="auto">
          <a:xfrm>
            <a:off x="188913" y="849313"/>
            <a:ext cx="6524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rPr>
              <a:t>-</a:t>
            </a:r>
            <a:r>
              <a:rPr lang="ja-JP" altLang="en-US" sz="1200" b="0">
                <a:solidFill>
                  <a:srgbClr val="808080"/>
                </a:solidFill>
              </a:rPr>
              <a:t>ポイント</a:t>
            </a:r>
            <a:r>
              <a:rPr lang="en-US" altLang="ja-JP" sz="1200" b="0">
                <a:solidFill>
                  <a:srgbClr val="808080"/>
                </a:solidFill>
              </a:rPr>
              <a:t>-</a:t>
            </a:r>
          </a:p>
        </p:txBody>
      </p:sp>
      <p:sp>
        <p:nvSpPr>
          <p:cNvPr id="76813" name="Text Box 13"/>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29</a:t>
            </a:r>
          </a:p>
        </p:txBody>
      </p:sp>
      <p:sp>
        <p:nvSpPr>
          <p:cNvPr id="35848" name="Text Box 18"/>
          <p:cNvSpPr txBox="1">
            <a:spLocks noChangeArrowheads="1"/>
          </p:cNvSpPr>
          <p:nvPr/>
        </p:nvSpPr>
        <p:spPr bwMode="auto">
          <a:xfrm>
            <a:off x="1557338" y="3873500"/>
            <a:ext cx="3600450" cy="1493838"/>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a:solidFill>
                  <a:srgbClr val="3333FF"/>
                </a:solidFill>
                <a:ea typeface="ＭＳ Ｐゴシック" panose="020B0600070205080204" pitchFamily="50" charset="-128"/>
              </a:rPr>
              <a:t>別途作成</a:t>
            </a:r>
          </a:p>
          <a:p>
            <a:pPr algn="ctr" eaLnBrk="1" hangingPunct="1"/>
            <a:r>
              <a:rPr lang="ja-JP" altLang="en-US" sz="3200">
                <a:solidFill>
                  <a:srgbClr val="3333FF"/>
                </a:solidFill>
                <a:ea typeface="ＭＳ Ｐゴシック" panose="020B0600070205080204" pitchFamily="50" charset="-128"/>
              </a:rPr>
              <a:t>（別ファイル）</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0" name="Group 98"/>
          <p:cNvGraphicFramePr>
            <a:graphicFrameLocks noGrp="1"/>
          </p:cNvGraphicFramePr>
          <p:nvPr>
            <p:extLst>
              <p:ext uri="{D42A27DB-BD31-4B8C-83A1-F6EECF244321}">
                <p14:modId xmlns:p14="http://schemas.microsoft.com/office/powerpoint/2010/main" val="1680033413"/>
              </p:ext>
            </p:extLst>
          </p:nvPr>
        </p:nvGraphicFramePr>
        <p:xfrm>
          <a:off x="1052513" y="4232275"/>
          <a:ext cx="4752975" cy="3684588"/>
        </p:xfrm>
        <a:graphic>
          <a:graphicData uri="http://schemas.openxmlformats.org/drawingml/2006/table">
            <a:tbl>
              <a:tblPr/>
              <a:tblGrid>
                <a:gridCol w="2378075">
                  <a:extLst>
                    <a:ext uri="{9D8B030D-6E8A-4147-A177-3AD203B41FA5}">
                      <a16:colId xmlns:a16="http://schemas.microsoft.com/office/drawing/2014/main" val="4774748"/>
                    </a:ext>
                  </a:extLst>
                </a:gridCol>
                <a:gridCol w="2374900">
                  <a:extLst>
                    <a:ext uri="{9D8B030D-6E8A-4147-A177-3AD203B41FA5}">
                      <a16:colId xmlns:a16="http://schemas.microsoft.com/office/drawing/2014/main" val="2123407927"/>
                    </a:ext>
                  </a:extLst>
                </a:gridCol>
              </a:tblGrid>
              <a:tr h="3968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347144781"/>
                  </a:ext>
                </a:extLst>
              </a:tr>
              <a:tr h="376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07607595"/>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a:t>
                      </a:r>
                      <a:r>
                        <a:rPr kumimoji="1" lang="ja-JP" altLang="en-US" sz="1200" b="0"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dirty="0" smtClean="0">
                          <a:ln>
                            <a:noFill/>
                          </a:ln>
                          <a:solidFill>
                            <a:schemeClr val="tx1"/>
                          </a:solidFill>
                          <a:effectLst/>
                          <a:latin typeface="ＭＳ Ｐゴシック" panose="020B0600070205080204" pitchFamily="50" charset="-128"/>
                          <a:ea typeface="ＭＳ Ｐ明朝" panose="02020600040205080304" pitchFamily="18" charset="-128"/>
                        </a:rPr>
                        <a:t>年　</a:t>
                      </a:r>
                      <a:r>
                        <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a:t>
                      </a:r>
                      <a:r>
                        <a:rPr kumimoji="1" lang="ja-JP" altLang="en-US" sz="1200" b="0"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dirty="0" smtClean="0">
                          <a:ln>
                            <a:noFill/>
                          </a:ln>
                          <a:solidFill>
                            <a:schemeClr val="tx1"/>
                          </a:solidFill>
                          <a:effectLst/>
                          <a:latin typeface="ＭＳ Ｐゴシック" panose="020B0600070205080204" pitchFamily="50" charset="-128"/>
                          <a:ea typeface="ＭＳ Ｐ明朝" panose="02020600040205080304" pitchFamily="18" charset="-128"/>
                        </a:rPr>
                        <a:t>月　</a:t>
                      </a:r>
                      <a:r>
                        <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a:t>
                      </a:r>
                      <a:r>
                        <a:rPr kumimoji="1" lang="ja-JP" altLang="en-US" sz="1200" b="0"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dirty="0" smtClean="0">
                          <a:ln>
                            <a:noFill/>
                          </a:ln>
                          <a:solidFill>
                            <a:schemeClr val="tx1"/>
                          </a:solidFill>
                          <a:effectLst/>
                          <a:latin typeface="ＭＳ Ｐゴシック" panose="020B0600070205080204" pitchFamily="50" charset="-128"/>
                          <a:ea typeface="ＭＳ Ｐ明朝" panose="02020600040205080304" pitchFamily="18" charset="-128"/>
                        </a:rPr>
                        <a:t>日</a:t>
                      </a:r>
                      <a:endParaRPr kumimoji="1" lang="ja-JP" altLang="en-US"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a:t>
                      </a: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603834"/>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2806071"/>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3528919"/>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993082"/>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7312635"/>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6006299"/>
                  </a:ext>
                </a:extLst>
              </a:tr>
              <a:tr h="415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明朝" panose="02020600040205080304" pitchFamily="18" charset="-128"/>
                        </a:rPr>
                        <a:t>年　　　月　　　日</a:t>
                      </a:r>
                      <a:endParaRPr kumimoji="1" lang="ja-JP" altLang="en-US" sz="12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dirty="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8377194"/>
                  </a:ext>
                </a:extLst>
              </a:tr>
            </a:tbl>
          </a:graphicData>
        </a:graphic>
      </p:graphicFrame>
      <p:sp>
        <p:nvSpPr>
          <p:cNvPr id="36897" name="AutoShape 33"/>
          <p:cNvSpPr>
            <a:spLocks noChangeArrowheads="1"/>
          </p:cNvSpPr>
          <p:nvPr/>
        </p:nvSpPr>
        <p:spPr bwMode="auto">
          <a:xfrm>
            <a:off x="4724400" y="4016375"/>
            <a:ext cx="1152525" cy="433388"/>
          </a:xfrm>
          <a:prstGeom prst="wedgeRectCallout">
            <a:avLst>
              <a:gd name="adj1" fmla="val -53306"/>
              <a:gd name="adj2" fmla="val 10238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a:solidFill>
                  <a:srgbClr val="003300"/>
                </a:solidFill>
              </a:rPr>
              <a:t>経営者が承認をしてください。</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233613" y="9625013"/>
            <a:ext cx="4579937"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latin typeface="ＭＳ Ｐゴシック" panose="020B0600070205080204" pitchFamily="50" charset="-128"/>
                <a:ea typeface="ＭＳ Ｐゴシック" panose="020B0600070205080204" pitchFamily="50" charset="-128"/>
              </a:rPr>
              <a:t>あいちＢＣＰモデル［中小製造業向け　標準版（第１版）］＜記入例＞（平成</a:t>
            </a:r>
            <a:r>
              <a:rPr lang="en-US" altLang="ja-JP" b="0">
                <a:latin typeface="ＭＳ Ｐゴシック" panose="020B0600070205080204" pitchFamily="50" charset="-128"/>
                <a:ea typeface="ＭＳ Ｐゴシック" panose="020B0600070205080204" pitchFamily="50" charset="-128"/>
              </a:rPr>
              <a:t>20</a:t>
            </a:r>
            <a:r>
              <a:rPr lang="ja-JP" altLang="en-US" b="0">
                <a:latin typeface="ＭＳ Ｐゴシック" panose="020B0600070205080204" pitchFamily="50" charset="-128"/>
                <a:ea typeface="ＭＳ Ｐゴシック" panose="020B0600070205080204" pitchFamily="50" charset="-128"/>
              </a:rPr>
              <a:t>年</a:t>
            </a:r>
            <a:r>
              <a:rPr lang="en-US" altLang="ja-JP" b="0">
                <a:latin typeface="ＭＳ Ｐゴシック" panose="020B0600070205080204" pitchFamily="50" charset="-128"/>
                <a:ea typeface="ＭＳ Ｐゴシック" panose="020B0600070205080204" pitchFamily="50" charset="-128"/>
              </a:rPr>
              <a:t>3</a:t>
            </a:r>
            <a:r>
              <a:rPr lang="ja-JP" altLang="en-US" b="0">
                <a:latin typeface="ＭＳ Ｐゴシック" panose="020B0600070205080204" pitchFamily="50" charset="-128"/>
                <a:ea typeface="ＭＳ Ｐゴシック" panose="020B0600070205080204" pitchFamily="50" charset="-128"/>
              </a:rPr>
              <a:t>月）</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latin typeface="HGS創英角ｺﾞｼｯｸUB" panose="020B0900000000000000" pitchFamily="50" charset="-128"/>
                <a:ea typeface="HGS創英角ｺﾞｼｯｸUB" panose="020B0900000000000000" pitchFamily="50" charset="-128"/>
              </a:rPr>
              <a:t>①</a:t>
            </a:r>
            <a:r>
              <a:rPr lang="ja-JP" altLang="en-US" sz="1200" b="0">
                <a:latin typeface="HGS創英角ｺﾞｼｯｸUB" panose="020B0900000000000000" pitchFamily="50" charset="-128"/>
                <a:ea typeface="HGS創英角ｺﾞｼｯｸUB" panose="020B0900000000000000" pitchFamily="50" charset="-128"/>
              </a:rPr>
              <a:t>事業継続の核となる計画を立案する！</a:t>
            </a: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en-US" altLang="ja-JP" sz="1200" b="0">
              <a:latin typeface="HGS創英角ｺﾞｼｯｸUB" panose="020B0900000000000000" pitchFamily="50" charset="-128"/>
              <a:ea typeface="HGS創英角ｺﾞｼｯｸUB" panose="020B0900000000000000" pitchFamily="50"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a:ea typeface="ＭＳ Ｐゴシック" panose="020B0600070205080204" pitchFamily="50"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latin typeface="HGS創英角ｺﾞｼｯｸUB" panose="020B0900000000000000" pitchFamily="50" charset="-128"/>
                <a:ea typeface="HGS創英角ｺﾞｼｯｸUB" panose="020B0900000000000000" pitchFamily="50" charset="-128"/>
              </a:rPr>
              <a:t>③</a:t>
            </a:r>
            <a:r>
              <a:rPr lang="ja-JP" altLang="en-US" sz="1200" b="0">
                <a:latin typeface="HGS創英角ｺﾞｼｯｸUB" panose="020B0900000000000000" pitchFamily="50" charset="-128"/>
                <a:ea typeface="HGS創英角ｺﾞｼｯｸUB" panose="020B0900000000000000" pitchFamily="50" charset="-128"/>
              </a:rPr>
              <a:t>計画の確認・見直しをする！</a:t>
            </a: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en-US" altLang="ja-JP" sz="1200" b="0">
              <a:latin typeface="HGS創英角ｺﾞｼｯｸUB" panose="020B0900000000000000" pitchFamily="50" charset="-128"/>
              <a:ea typeface="HGS創英角ｺﾞｼｯｸUB" panose="020B0900000000000000" pitchFamily="50"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latin typeface="HGS創英角ｺﾞｼｯｸUB" panose="020B0900000000000000" pitchFamily="50" charset="-128"/>
                <a:ea typeface="HGS創英角ｺﾞｼｯｸUB" panose="020B0900000000000000" pitchFamily="50" charset="-128"/>
              </a:rPr>
              <a:t>②</a:t>
            </a:r>
            <a:r>
              <a:rPr lang="ja-JP" altLang="en-US" sz="1200" b="0">
                <a:latin typeface="HGS創英角ｺﾞｼｯｸUB" panose="020B0900000000000000" pitchFamily="50" charset="-128"/>
                <a:ea typeface="HGS創英角ｺﾞｼｯｸUB" panose="020B0900000000000000" pitchFamily="50" charset="-128"/>
              </a:rPr>
              <a:t>計画の対応手順を決める！</a:t>
            </a: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ja-JP" altLang="en-US" sz="1200" b="0">
              <a:latin typeface="HGS創英角ｺﾞｼｯｸUB" panose="020B0900000000000000" pitchFamily="50" charset="-128"/>
              <a:ea typeface="HGS創英角ｺﾞｼｯｸUB" panose="020B0900000000000000" pitchFamily="50" charset="-128"/>
            </a:endParaRPr>
          </a:p>
          <a:p>
            <a:pPr eaLnBrk="1" hangingPunct="1"/>
            <a:endParaRPr lang="en-US" altLang="ja-JP" sz="1200" b="0">
              <a:latin typeface="HGS創英角ｺﾞｼｯｸUB" panose="020B0900000000000000" pitchFamily="50" charset="-128"/>
              <a:ea typeface="HGS創英角ｺﾞｼｯｸUB" panose="020B0900000000000000" pitchFamily="50"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975973856"/>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65722596"/>
                  </a:ext>
                </a:extLst>
              </a:tr>
            </a:tbl>
          </a:graphicData>
        </a:graphic>
      </p:graphicFrame>
      <p:graphicFrame>
        <p:nvGraphicFramePr>
          <p:cNvPr id="119302" name="Group 518"/>
          <p:cNvGraphicFramePr>
            <a:graphicFrameLocks noGrp="1"/>
          </p:cNvGraphicFramePr>
          <p:nvPr/>
        </p:nvGraphicFramePr>
        <p:xfrm>
          <a:off x="1481138" y="1570038"/>
          <a:ext cx="2955925" cy="868362"/>
        </p:xfrm>
        <a:graphic>
          <a:graphicData uri="http://schemas.openxmlformats.org/drawingml/2006/table">
            <a:tbl>
              <a:tblPr/>
              <a:tblGrid>
                <a:gridCol w="2955925">
                  <a:extLst>
                    <a:ext uri="{9D8B030D-6E8A-4147-A177-3AD203B41FA5}">
                      <a16:colId xmlns:a16="http://schemas.microsoft.com/office/drawing/2014/main" val="291805645"/>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FF"/>
                          </a:solidFill>
                          <a:effectLst/>
                          <a:latin typeface="HG丸ｺﾞｼｯｸM-PRO" panose="020F0600000000000000" pitchFamily="50" charset="-128"/>
                          <a:ea typeface="HG丸ｺﾞｼｯｸM-PRO" panose="020F0600000000000000" pitchFamily="50" charset="-128"/>
                        </a:rPr>
                        <a:t>  </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2. 1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211488526"/>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2948225802"/>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2587769659"/>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442111150"/>
                    </a:ext>
                  </a:extLst>
                </a:gridCol>
                <a:gridCol w="2773065">
                  <a:extLst>
                    <a:ext uri="{9D8B030D-6E8A-4147-A177-3AD203B41FA5}">
                      <a16:colId xmlns:a16="http://schemas.microsoft.com/office/drawing/2014/main" val="861102098"/>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2. 5</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3133351128"/>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383485196"/>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8357296"/>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3954713210"/>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４</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教育・訓練計画</a:t>
                      </a:r>
                      <a:endPar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74135578"/>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241540228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５</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点検・是正措置・見直し</a:t>
                      </a:r>
                      <a:endPar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03532491"/>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116937823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３</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　</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39828333"/>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000066"/>
                </a:solidFill>
                <a:latin typeface="HGP創英角ﾎﾟｯﾌﾟ体" panose="040B0A00000000000000" pitchFamily="50" charset="-128"/>
                <a:ea typeface="HGP創英角ﾎﾟｯﾌﾟ体" panose="040B0A00000000000000" pitchFamily="50" charset="-128"/>
              </a:rPr>
              <a:t>ＢＣＰの</a:t>
            </a:r>
          </a:p>
          <a:p>
            <a:pPr eaLnBrk="1" hangingPunct="1"/>
            <a:r>
              <a:rPr lang="ja-JP" altLang="en-US" sz="1200" b="0">
                <a:solidFill>
                  <a:srgbClr val="000066"/>
                </a:solidFill>
                <a:latin typeface="HGP創英角ﾎﾟｯﾌﾟ体" panose="040B0A00000000000000" pitchFamily="50" charset="-128"/>
                <a:ea typeface="HGP創英角ﾎﾟｯﾌﾟ体" panose="040B0A00000000000000" pitchFamily="50"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158677955"/>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859118435"/>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STEP4</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415697837"/>
                  </a:ext>
                </a:extLst>
              </a:tr>
            </a:tbl>
          </a:graphicData>
        </a:graphic>
      </p:graphicFrame>
      <p:graphicFrame>
        <p:nvGraphicFramePr>
          <p:cNvPr id="119328" name="Group 544"/>
          <p:cNvGraphicFramePr>
            <a:graphicFrameLocks noGrp="1"/>
          </p:cNvGraphicFramePr>
          <p:nvPr/>
        </p:nvGraphicFramePr>
        <p:xfrm>
          <a:off x="3954463" y="5364163"/>
          <a:ext cx="2665412" cy="3216275"/>
        </p:xfrm>
        <a:graphic>
          <a:graphicData uri="http://schemas.openxmlformats.org/drawingml/2006/table">
            <a:tbl>
              <a:tblPr/>
              <a:tblGrid>
                <a:gridCol w="2665412">
                  <a:extLst>
                    <a:ext uri="{9D8B030D-6E8A-4147-A177-3AD203B41FA5}">
                      <a16:colId xmlns:a16="http://schemas.microsoft.com/office/drawing/2014/main" val="3841336525"/>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7900651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様式①</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ＢＣＰ対応拠点一覧</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3902340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様式②</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避難経路図・避難計画</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726075951"/>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様式③</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備蓄品リスト</a:t>
                      </a:r>
                      <a:endParaRPr kumimoji="1" lang="ja-JP" altLang="en-US" sz="9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6524798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様式④</a:t>
                      </a: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6456201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様式⑤</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従業員連絡先リスト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91013094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様式⑥</a:t>
                      </a:r>
                      <a:r>
                        <a:rPr kumimoji="1" lang="en-US" altLang="ja-JP"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ＭＳ Ｐゴシック" panose="020B0600070205080204" pitchFamily="50" charset="-128"/>
                          <a:ea typeface="HG丸ｺﾞｼｯｸM-PRO" panose="020F0600000000000000" pitchFamily="50"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3089948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様式⑦</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549277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様式⑧</a:t>
                      </a: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-1】</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91433408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様式⑧</a:t>
                      </a:r>
                      <a:r>
                        <a:rPr kumimoji="1" lang="en-US" altLang="ja-JP"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-2】</a:t>
                      </a:r>
                      <a:r>
                        <a:rPr kumimoji="1" lang="ja-JP" altLang="en-US" sz="900" b="0"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20682625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様式⑨</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主要連絡先リスト</a:t>
                      </a:r>
                      <a:endPar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0208848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様式⑩</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5147644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様式⑪</a:t>
                      </a: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重要な情報のバックアップ</a:t>
                      </a:r>
                      <a:endPar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endParaRP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1957714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様式⑫</a:t>
                      </a:r>
                      <a:r>
                        <a:rPr kumimoji="1" lang="en-US" altLang="ja-JP"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HG丸ｺﾞｼｯｸM-PRO" panose="020F0600000000000000" pitchFamily="50"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275292306"/>
                  </a:ext>
                </a:extLst>
              </a:tr>
            </a:tbl>
          </a:graphicData>
        </a:graphic>
      </p:graphicFrame>
      <p:grpSp>
        <p:nvGrpSpPr>
          <p:cNvPr id="6247" name="Group 195"/>
          <p:cNvGrpSpPr>
            <a:grpSpLocks/>
          </p:cNvGrpSpPr>
          <p:nvPr/>
        </p:nvGrpSpPr>
        <p:grpSpPr bwMode="auto">
          <a:xfrm>
            <a:off x="5948363" y="1822450"/>
            <a:ext cx="671512" cy="336550"/>
            <a:chOff x="164" y="1411"/>
            <a:chExt cx="423" cy="212"/>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84" name="Text Box 194"/>
            <p:cNvSpPr txBox="1">
              <a:spLocks noChangeArrowheads="1"/>
            </p:cNvSpPr>
            <p:nvPr/>
          </p:nvSpPr>
          <p:spPr bwMode="auto">
            <a:xfrm>
              <a:off x="217" y="1411"/>
              <a:ext cx="37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a:solidFill>
                    <a:srgbClr val="FF0066"/>
                  </a:solidFill>
                </a:rPr>
                <a:t>目標を</a:t>
              </a:r>
            </a:p>
            <a:p>
              <a:pPr eaLnBrk="1" hangingPunct="1"/>
              <a:r>
                <a:rPr lang="ja-JP" altLang="en-US" sz="800" b="0">
                  <a:solidFill>
                    <a:srgbClr val="FF0066"/>
                  </a:solidFill>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49" name="Text Box 197"/>
          <p:cNvSpPr txBox="1">
            <a:spLocks noChangeArrowheads="1"/>
          </p:cNvSpPr>
          <p:nvPr/>
        </p:nvSpPr>
        <p:spPr bwMode="auto">
          <a:xfrm>
            <a:off x="5967413" y="3224213"/>
            <a:ext cx="6889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a:solidFill>
                  <a:srgbClr val="FF3300"/>
                </a:solidFill>
              </a:rPr>
              <a:t>ギャップを</a:t>
            </a:r>
          </a:p>
          <a:p>
            <a:pPr algn="ctr" eaLnBrk="1" hangingPunct="1"/>
            <a:r>
              <a:rPr lang="ja-JP" altLang="en-US" sz="800" b="0">
                <a:solidFill>
                  <a:srgbClr val="FF3300"/>
                </a:solidFill>
              </a:rPr>
              <a:t>把握する！</a:t>
            </a:r>
          </a:p>
        </p:txBody>
      </p:sp>
      <p:grpSp>
        <p:nvGrpSpPr>
          <p:cNvPr id="6250" name="Group 220"/>
          <p:cNvGrpSpPr>
            <a:grpSpLocks/>
          </p:cNvGrpSpPr>
          <p:nvPr/>
        </p:nvGrpSpPr>
        <p:grpSpPr bwMode="auto">
          <a:xfrm>
            <a:off x="5949950" y="4533900"/>
            <a:ext cx="719138" cy="336550"/>
            <a:chOff x="165" y="2681"/>
            <a:chExt cx="453" cy="212"/>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82" name="Text Box 200"/>
            <p:cNvSpPr txBox="1">
              <a:spLocks noChangeArrowheads="1"/>
            </p:cNvSpPr>
            <p:nvPr/>
          </p:nvSpPr>
          <p:spPr bwMode="auto">
            <a:xfrm>
              <a:off x="184" y="2681"/>
              <a:ext cx="4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a:solidFill>
                    <a:schemeClr val="accent2"/>
                  </a:solidFill>
                </a:rPr>
                <a:t>ギャップを</a:t>
              </a:r>
            </a:p>
            <a:p>
              <a:pPr algn="ctr" eaLnBrk="1" hangingPunct="1"/>
              <a:r>
                <a:rPr lang="ja-JP" altLang="en-US" sz="800" b="0">
                  <a:solidFill>
                    <a:schemeClr val="accent2"/>
                  </a:solidFill>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3" name="Text Box 224"/>
          <p:cNvSpPr txBox="1">
            <a:spLocks noChangeArrowheads="1"/>
          </p:cNvSpPr>
          <p:nvPr/>
        </p:nvSpPr>
        <p:spPr bwMode="auto">
          <a:xfrm>
            <a:off x="4025900" y="8558213"/>
            <a:ext cx="25939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t>注）「</a:t>
            </a:r>
            <a:r>
              <a:rPr lang="ja-JP" altLang="en-US" b="0">
                <a:solidFill>
                  <a:schemeClr val="accent2"/>
                </a:solidFill>
              </a:rPr>
              <a:t>青字</a:t>
            </a:r>
            <a:r>
              <a:rPr lang="ja-JP" altLang="en-US" b="0"/>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accent2"/>
                </a:solidFill>
                <a:latin typeface="HGS創英角ｺﾞｼｯｸUB" panose="020B0900000000000000" pitchFamily="50" charset="-128"/>
                <a:ea typeface="HGS創英角ｺﾞｼｯｸUB" panose="020B0900000000000000" pitchFamily="50" charset="-128"/>
              </a:rPr>
              <a:t>ＢＣＰを作る！</a:t>
            </a:r>
          </a:p>
          <a:p>
            <a:pPr algn="ctr" eaLnBrk="1" hangingPunct="1"/>
            <a:r>
              <a:rPr lang="ja-JP" altLang="en-US" b="0">
                <a:solidFill>
                  <a:schemeClr val="accent2"/>
                </a:solidFill>
                <a:latin typeface="HG丸ｺﾞｼｯｸM-PRO" panose="020F0600000000000000" pitchFamily="50"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19334" name="Group 550"/>
          <p:cNvGraphicFramePr>
            <a:graphicFrameLocks noGrp="1"/>
          </p:cNvGraphicFramePr>
          <p:nvPr>
            <p:ph/>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577988872"/>
                    </a:ext>
                  </a:extLst>
                </a:gridCol>
                <a:gridCol w="2465092">
                  <a:extLst>
                    <a:ext uri="{9D8B030D-6E8A-4147-A177-3AD203B41FA5}">
                      <a16:colId xmlns:a16="http://schemas.microsoft.com/office/drawing/2014/main" val="2693692818"/>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2. 4</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被害想定に基づくＢＣＰ対応策の検討</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1600053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2.4.1</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地震危険度の確認（前提条件）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9021078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2.4.2</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2471391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2.4.3</a:t>
                      </a:r>
                      <a:r>
                        <a:rPr kumimoji="1" lang="ja-JP" altLang="en-US" sz="9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49592474"/>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solidFill>
                  <a:schemeClr val="accent2"/>
                </a:solidFill>
                <a:latin typeface="HGS創英角ｺﾞｼｯｸUB" panose="020B0900000000000000" pitchFamily="50" charset="-128"/>
                <a:ea typeface="HGS創英角ｺﾞｼｯｸUB" panose="020B0900000000000000" pitchFamily="50" charset="-128"/>
              </a:rPr>
              <a:t>災害時の実行！</a:t>
            </a:r>
            <a:endParaRPr lang="ja-JP" altLang="en-US" b="0">
              <a:solidFill>
                <a:schemeClr val="accent2"/>
              </a:solidFill>
              <a:latin typeface="HG丸ｺﾞｼｯｸM-PRO" panose="020F0600000000000000" pitchFamily="50"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74"/>
          <p:cNvSpPr>
            <a:spLocks noChangeArrowheads="1"/>
          </p:cNvSpPr>
          <p:nvPr/>
        </p:nvSpPr>
        <p:spPr bwMode="auto">
          <a:xfrm>
            <a:off x="92075" y="92075"/>
            <a:ext cx="3265488" cy="339725"/>
          </a:xfrm>
          <a:prstGeom prst="rect">
            <a:avLst/>
          </a:prstGeom>
          <a:gradFill rotWithShape="1">
            <a:gsLst>
              <a:gs pos="0">
                <a:srgbClr val="FAC864"/>
              </a:gs>
              <a:gs pos="50000">
                <a:srgbClr val="FFFFFF"/>
              </a:gs>
              <a:gs pos="100000">
                <a:srgbClr val="FAC864"/>
              </a:gs>
            </a:gsLst>
            <a:lin ang="5400000" scaled="1"/>
          </a:gradFill>
          <a:ln>
            <a:noFill/>
          </a:ln>
          <a:effectLst/>
          <a:extLst>
            <a:ext uri="{91240B29-F687-4F45-9708-019B960494DF}">
              <a14:hiddenLine xmlns:a14="http://schemas.microsoft.com/office/drawing/2010/main" w="2857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１．ＢＣＰ基本方針の決定</a:t>
            </a:r>
          </a:p>
        </p:txBody>
      </p:sp>
      <p:sp>
        <p:nvSpPr>
          <p:cNvPr id="7172" name="Text Box 523"/>
          <p:cNvSpPr txBox="1">
            <a:spLocks noChangeArrowheads="1"/>
          </p:cNvSpPr>
          <p:nvPr/>
        </p:nvSpPr>
        <p:spPr bwMode="auto">
          <a:xfrm>
            <a:off x="333375" y="631825"/>
            <a:ext cx="62642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b="0">
              <a:solidFill>
                <a:srgbClr val="808080"/>
              </a:solidFill>
              <a:latin typeface="HG丸ｺﾞｼｯｸM-PRO" panose="020F0600000000000000" pitchFamily="50" charset="-128"/>
            </a:endParaRPr>
          </a:p>
          <a:p>
            <a:pPr eaLnBrk="1" hangingPunct="1">
              <a:buFontTx/>
              <a:buChar char="•"/>
            </a:pPr>
            <a:r>
              <a:rPr lang="ja-JP" altLang="en-US" b="0" i="1">
                <a:solidFill>
                  <a:schemeClr val="hlink"/>
                </a:solidFill>
                <a:latin typeface="HG丸ｺﾞｼｯｸM-PRO" panose="020F0600000000000000" pitchFamily="50" charset="-128"/>
              </a:rPr>
              <a:t>経営者として、従業員や取引先に向け、あなたの会社がＢＣＰを策定する目的を意思表明してください。</a:t>
            </a:r>
          </a:p>
          <a:p>
            <a:pPr eaLnBrk="1" hangingPunct="1">
              <a:buFontTx/>
              <a:buChar char="•"/>
            </a:pPr>
            <a:r>
              <a:rPr lang="ja-JP" altLang="en-US" b="0">
                <a:solidFill>
                  <a:srgbClr val="808080"/>
                </a:solidFill>
                <a:latin typeface="HG丸ｺﾞｼｯｸM-PRO" panose="020F0600000000000000" pitchFamily="50" charset="-128"/>
              </a:rPr>
              <a:t>以下の方針・観点を確認し、該当する方針にチェックしてください。</a:t>
            </a:r>
          </a:p>
        </p:txBody>
      </p:sp>
      <p:sp>
        <p:nvSpPr>
          <p:cNvPr id="7173" name="Text Box 551"/>
          <p:cNvSpPr txBox="1">
            <a:spLocks noChangeArrowheads="1"/>
          </p:cNvSpPr>
          <p:nvPr/>
        </p:nvSpPr>
        <p:spPr bwMode="auto">
          <a:xfrm>
            <a:off x="333375" y="2278063"/>
            <a:ext cx="62642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丸ｺﾞｼｯｸM-PRO" panose="020F0600000000000000" pitchFamily="50" charset="-128"/>
              </a:rPr>
              <a:t>　当社は、大規模地震等の災害が発生した場合でも、取引先の事業および</a:t>
            </a:r>
          </a:p>
          <a:p>
            <a:pPr eaLnBrk="1" hangingPunct="1"/>
            <a:r>
              <a:rPr lang="ja-JP" altLang="en-US" sz="1400" b="0">
                <a:latin typeface="HG丸ｺﾞｼｯｸM-PRO" panose="020F0600000000000000" pitchFamily="50" charset="-128"/>
              </a:rPr>
              <a:t>従業員の生活に影響を及ぼさないよう、以下の方針に基づき策定したＢＣＰに則り、事業の継続・早期復旧に取り組みます。</a:t>
            </a:r>
          </a:p>
        </p:txBody>
      </p:sp>
      <p:sp>
        <p:nvSpPr>
          <p:cNvPr id="16936" name="Text Box 552"/>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1</a:t>
            </a:r>
          </a:p>
        </p:txBody>
      </p:sp>
      <p:graphicFrame>
        <p:nvGraphicFramePr>
          <p:cNvPr id="17162" name="Group 778"/>
          <p:cNvGraphicFramePr>
            <a:graphicFrameLocks noGrp="1"/>
          </p:cNvGraphicFramePr>
          <p:nvPr/>
        </p:nvGraphicFramePr>
        <p:xfrm>
          <a:off x="839788" y="3562350"/>
          <a:ext cx="5327650" cy="3316360"/>
        </p:xfrm>
        <a:graphic>
          <a:graphicData uri="http://schemas.openxmlformats.org/drawingml/2006/table">
            <a:tbl>
              <a:tblPr/>
              <a:tblGrid>
                <a:gridCol w="501650">
                  <a:extLst>
                    <a:ext uri="{9D8B030D-6E8A-4147-A177-3AD203B41FA5}">
                      <a16:colId xmlns:a16="http://schemas.microsoft.com/office/drawing/2014/main" val="1053550689"/>
                    </a:ext>
                  </a:extLst>
                </a:gridCol>
                <a:gridCol w="2233612">
                  <a:extLst>
                    <a:ext uri="{9D8B030D-6E8A-4147-A177-3AD203B41FA5}">
                      <a16:colId xmlns:a16="http://schemas.microsoft.com/office/drawing/2014/main" val="1790963639"/>
                    </a:ext>
                  </a:extLst>
                </a:gridCol>
                <a:gridCol w="2592388">
                  <a:extLst>
                    <a:ext uri="{9D8B030D-6E8A-4147-A177-3AD203B41FA5}">
                      <a16:colId xmlns:a16="http://schemas.microsoft.com/office/drawing/2014/main" val="4100660575"/>
                    </a:ext>
                  </a:extLst>
                </a:gridCol>
              </a:tblGrid>
              <a:tr h="3142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ﾁｪｯｸ</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方針</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観点</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412562553"/>
                  </a:ext>
                </a:extLst>
              </a:tr>
              <a:tr h="398379">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従業員及びその家族</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の安全を守る</a:t>
                      </a:r>
                    </a:p>
                  </a:txBody>
                  <a:tcPr marL="90000" marR="90000" marT="46794" marB="4679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従業員及びその家族の安否状況をまず把握する。</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926964"/>
                  </a:ext>
                </a:extLst>
              </a:tr>
              <a:tr h="398379">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安全確保に必要な対応策に積極的に取り組む。</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5482997"/>
                  </a:ext>
                </a:extLst>
              </a:tr>
              <a:tr h="550774">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取引先からの信用を守る</a:t>
                      </a:r>
                    </a:p>
                  </a:txBody>
                  <a:tcPr marL="90000" marR="90000" marT="46794" marB="4679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被災した際にも速やかに復旧可能な体制を整備し、お客様に影響を及ぼすことのないよう努める。</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1075633"/>
                  </a:ext>
                </a:extLst>
              </a:tr>
              <a:tr h="42885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027267"/>
                  </a:ext>
                </a:extLst>
              </a:tr>
              <a:tr h="398379">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従業員の雇用の維持</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794" marB="4679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rPr>
                        <a:t>災害発生後も現在の事業規模を必ず維持する。</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0649173"/>
                  </a:ext>
                </a:extLst>
              </a:tr>
              <a:tr h="42885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9370506"/>
                  </a:ext>
                </a:extLst>
              </a:tr>
              <a:tr h="39837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その他</a:t>
                      </a:r>
                    </a:p>
                  </a:txBody>
                  <a:tcPr marL="90000" marR="90000" marT="46794" marB="4679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被災後、</a:t>
                      </a:r>
                      <a:r>
                        <a:rPr kumimoji="1" lang="en-US" altLang="ja-JP"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3</a:t>
                      </a:r>
                      <a:r>
                        <a:rPr kumimoji="1" lang="ja-JP" altLang="en-US" sz="10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日間は地域住民の救命活動を優先する。</a:t>
                      </a:r>
                      <a:endParaRPr kumimoji="1" lang="ja-JP" altLang="en-US" sz="1000" b="1"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4" marB="4679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4005091"/>
                  </a:ext>
                </a:extLst>
              </a:tr>
            </a:tbl>
          </a:graphicData>
        </a:graphic>
      </p:graphicFrame>
      <p:graphicFrame>
        <p:nvGraphicFramePr>
          <p:cNvPr id="17120" name="Group 736"/>
          <p:cNvGraphicFramePr>
            <a:graphicFrameLocks noGrp="1"/>
          </p:cNvGraphicFramePr>
          <p:nvPr/>
        </p:nvGraphicFramePr>
        <p:xfrm>
          <a:off x="838200" y="7473950"/>
          <a:ext cx="5327650" cy="895392"/>
        </p:xfrm>
        <a:graphic>
          <a:graphicData uri="http://schemas.openxmlformats.org/drawingml/2006/table">
            <a:tbl>
              <a:tblPr/>
              <a:tblGrid>
                <a:gridCol w="501650">
                  <a:extLst>
                    <a:ext uri="{9D8B030D-6E8A-4147-A177-3AD203B41FA5}">
                      <a16:colId xmlns:a16="http://schemas.microsoft.com/office/drawing/2014/main" val="1225853024"/>
                    </a:ext>
                  </a:extLst>
                </a:gridCol>
                <a:gridCol w="4826000">
                  <a:extLst>
                    <a:ext uri="{9D8B030D-6E8A-4147-A177-3AD203B41FA5}">
                      <a16:colId xmlns:a16="http://schemas.microsoft.com/office/drawing/2014/main" val="2785281662"/>
                    </a:ext>
                  </a:extLst>
                </a:gridCol>
              </a:tblGrid>
              <a:tr h="31416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ﾁｪｯｸ</a:t>
                      </a:r>
                    </a:p>
                  </a:txBody>
                  <a:tcPr marL="90000" marR="90000" marT="46776" marB="467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連携先との共通の対応方針</a:t>
                      </a:r>
                    </a:p>
                  </a:txBody>
                  <a:tcPr marL="90000" marR="90000" marT="46776" marB="467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406904699"/>
                  </a:ext>
                </a:extLst>
              </a:tr>
              <a:tr h="58119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sym typeface="Wingdings" panose="05000000000000000000" pitchFamily="2" charset="2"/>
                        </a:rPr>
                        <a:t></a:t>
                      </a:r>
                    </a:p>
                  </a:txBody>
                  <a:tcPr marL="90000" marR="90000" marT="46776" marB="467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1"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rPr>
                        <a:t>関連企業のネットワークを活用することで互いに早期復旧することを目指し、代替対応の可能性を意識した計画を立案する。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smtClean="0">
                        <a:ln>
                          <a:noFill/>
                        </a:ln>
                        <a:solidFill>
                          <a:srgbClr val="800000"/>
                        </a:solidFill>
                        <a:effectLst/>
                        <a:latin typeface="ＭＳ Ｐゴシック" panose="020B0600070205080204" pitchFamily="50" charset="-128"/>
                        <a:ea typeface="ＭＳ Ｐ明朝" panose="02020600040205080304" pitchFamily="18" charset="-128"/>
                      </a:endParaRPr>
                    </a:p>
                  </a:txBody>
                  <a:tcPr marL="90000" marR="90000" marT="46776" marB="4677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39642"/>
                  </a:ext>
                </a:extLst>
              </a:tr>
            </a:tbl>
          </a:graphicData>
        </a:graphic>
      </p:graphicFrame>
      <p:sp>
        <p:nvSpPr>
          <p:cNvPr id="7218" name="Text Box 747"/>
          <p:cNvSpPr txBox="1">
            <a:spLocks noChangeArrowheads="1"/>
          </p:cNvSpPr>
          <p:nvPr/>
        </p:nvSpPr>
        <p:spPr bwMode="auto">
          <a:xfrm>
            <a:off x="838200" y="7040563"/>
            <a:ext cx="3990975"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chemeClr val="accent2"/>
                </a:solidFill>
              </a:rPr>
              <a:t>災害時に他企業等と連携して対応する場合の共通の方針</a:t>
            </a:r>
          </a:p>
          <a:p>
            <a:pPr eaLnBrk="1" hangingPunct="1"/>
            <a:r>
              <a:rPr lang="en-US" altLang="ja-JP" b="0">
                <a:solidFill>
                  <a:srgbClr val="808080"/>
                </a:solidFill>
              </a:rPr>
              <a:t>※</a:t>
            </a:r>
            <a:r>
              <a:rPr lang="ja-JP" altLang="en-US" b="0">
                <a:solidFill>
                  <a:srgbClr val="808080"/>
                </a:solidFill>
              </a:rPr>
              <a:t>具体的な対応方針がある場合には、こちらに記入しましょう。</a:t>
            </a:r>
          </a:p>
        </p:txBody>
      </p:sp>
      <p:sp>
        <p:nvSpPr>
          <p:cNvPr id="7219" name="Text Box 748"/>
          <p:cNvSpPr txBox="1">
            <a:spLocks noChangeArrowheads="1"/>
          </p:cNvSpPr>
          <p:nvPr/>
        </p:nvSpPr>
        <p:spPr bwMode="auto">
          <a:xfrm>
            <a:off x="2708275" y="8372475"/>
            <a:ext cx="36734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accent2"/>
                </a:solidFill>
                <a:latin typeface="HG丸ｺﾞｼｯｸM-PRO" panose="020F0600000000000000" pitchFamily="50" charset="-128"/>
              </a:rPr>
              <a:t>他企業等と連携することが効果的と思われる項目の具体的な事例については「ＢＣＰ取組み事例集」 </a:t>
            </a:r>
            <a:r>
              <a:rPr lang="ja-JP" altLang="en-US" b="0">
                <a:solidFill>
                  <a:srgbClr val="333399"/>
                </a:solidFill>
                <a:latin typeface="HG丸ｺﾞｼｯｸM-PRO" panose="020F0600000000000000" pitchFamily="50" charset="-128"/>
              </a:rPr>
              <a:t>（</a:t>
            </a:r>
            <a:r>
              <a:rPr lang="en-US" altLang="ja-JP" b="0">
                <a:solidFill>
                  <a:srgbClr val="333399"/>
                </a:solidFill>
                <a:latin typeface="HG丸ｺﾞｼｯｸM-PRO" panose="020F0600000000000000" pitchFamily="50" charset="-128"/>
              </a:rPr>
              <a:t>Ⅲ</a:t>
            </a:r>
            <a:r>
              <a:rPr lang="ja-JP" altLang="en-US" b="0">
                <a:solidFill>
                  <a:srgbClr val="333399"/>
                </a:solidFill>
                <a:latin typeface="HG丸ｺﾞｼｯｸM-PRO" panose="020F0600000000000000" pitchFamily="50" charset="-128"/>
              </a:rPr>
              <a:t>．ＢＣＰ取組みの連携事例・アイデア集）</a:t>
            </a:r>
            <a:r>
              <a:rPr lang="ja-JP" altLang="en-US" b="0">
                <a:solidFill>
                  <a:schemeClr val="accent2"/>
                </a:solidFill>
                <a:latin typeface="HG丸ｺﾞｼｯｸM-PRO" panose="020F0600000000000000" pitchFamily="50" charset="-128"/>
              </a:rPr>
              <a:t>を参照してください。</a:t>
            </a:r>
          </a:p>
        </p:txBody>
      </p:sp>
      <p:sp>
        <p:nvSpPr>
          <p:cNvPr id="7220" name="Text Box 749"/>
          <p:cNvSpPr txBox="1">
            <a:spLocks noChangeArrowheads="1"/>
          </p:cNvSpPr>
          <p:nvPr/>
        </p:nvSpPr>
        <p:spPr bwMode="auto">
          <a:xfrm>
            <a:off x="476250" y="1928813"/>
            <a:ext cx="427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2000" b="0">
                <a:latin typeface="ＭＳ Ｐ明朝" panose="02020600040205080304" pitchFamily="18" charset="-128"/>
                <a:ea typeface="ＭＳ Ｐ明朝" panose="02020600040205080304" pitchFamily="18" charset="-128"/>
              </a:rPr>
              <a:t>『</a:t>
            </a:r>
            <a:r>
              <a:rPr lang="en-US" altLang="ja-JP" sz="2000" i="1">
                <a:solidFill>
                  <a:srgbClr val="800000"/>
                </a:solidFill>
                <a:latin typeface="ＭＳ Ｐ明朝" panose="02020600040205080304" pitchFamily="18" charset="-128"/>
                <a:ea typeface="ＭＳ Ｐ明朝" panose="02020600040205080304" pitchFamily="18" charset="-128"/>
              </a:rPr>
              <a:t>(</a:t>
            </a:r>
            <a:r>
              <a:rPr lang="ja-JP" altLang="en-US" sz="2000" i="1">
                <a:solidFill>
                  <a:srgbClr val="800000"/>
                </a:solidFill>
                <a:latin typeface="ＭＳ Ｐ明朝" panose="02020600040205080304" pitchFamily="18" charset="-128"/>
                <a:ea typeface="ＭＳ Ｐ明朝" panose="02020600040205080304" pitchFamily="18" charset="-128"/>
              </a:rPr>
              <a:t>株</a:t>
            </a:r>
            <a:r>
              <a:rPr lang="en-US" altLang="ja-JP" sz="2000" i="1">
                <a:solidFill>
                  <a:srgbClr val="800000"/>
                </a:solidFill>
                <a:latin typeface="ＭＳ Ｐ明朝" panose="02020600040205080304" pitchFamily="18" charset="-128"/>
                <a:ea typeface="ＭＳ Ｐ明朝" panose="02020600040205080304" pitchFamily="18" charset="-128"/>
              </a:rPr>
              <a:t>)○○</a:t>
            </a:r>
            <a:r>
              <a:rPr lang="ja-JP" altLang="en-US" sz="2000" i="1">
                <a:solidFill>
                  <a:srgbClr val="800000"/>
                </a:solidFill>
                <a:latin typeface="ＭＳ Ｐ明朝" panose="02020600040205080304" pitchFamily="18" charset="-128"/>
                <a:ea typeface="ＭＳ Ｐ明朝" panose="02020600040205080304" pitchFamily="18" charset="-128"/>
              </a:rPr>
              <a:t>製作所</a:t>
            </a:r>
            <a:r>
              <a:rPr lang="ja-JP" altLang="en-US" sz="2000" b="0">
                <a:solidFill>
                  <a:srgbClr val="FF0000"/>
                </a:solidFill>
              </a:rPr>
              <a:t>　</a:t>
            </a:r>
            <a:r>
              <a:rPr lang="ja-JP" altLang="en-US" sz="2000" b="0"/>
              <a:t>ＢＣＰ基本方針</a:t>
            </a:r>
            <a:r>
              <a:rPr lang="en-US" altLang="ja-JP" sz="2000" b="0"/>
              <a:t>』</a:t>
            </a:r>
          </a:p>
        </p:txBody>
      </p:sp>
      <p:sp>
        <p:nvSpPr>
          <p:cNvPr id="7221" name="AutoShape 754"/>
          <p:cNvSpPr>
            <a:spLocks noChangeArrowheads="1"/>
          </p:cNvSpPr>
          <p:nvPr/>
        </p:nvSpPr>
        <p:spPr bwMode="auto">
          <a:xfrm>
            <a:off x="547688" y="9058275"/>
            <a:ext cx="5761037" cy="358775"/>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7222" name="Line 755"/>
          <p:cNvSpPr>
            <a:spLocks noChangeShapeType="1"/>
          </p:cNvSpPr>
          <p:nvPr/>
        </p:nvSpPr>
        <p:spPr bwMode="auto">
          <a:xfrm>
            <a:off x="692150" y="9220200"/>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223" name="Text Box 756"/>
          <p:cNvSpPr txBox="1">
            <a:spLocks noChangeArrowheads="1"/>
          </p:cNvSpPr>
          <p:nvPr/>
        </p:nvSpPr>
        <p:spPr bwMode="auto">
          <a:xfrm>
            <a:off x="909638" y="9099550"/>
            <a:ext cx="53276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rPr>
              <a:t>ここで決定した方針は、これ以降の</a:t>
            </a:r>
            <a:r>
              <a:rPr lang="ja-JP" altLang="en-US" b="0">
                <a:solidFill>
                  <a:srgbClr val="003300"/>
                </a:solidFill>
                <a:latin typeface="HG丸ｺﾞｼｯｸM-PRO" panose="020F0600000000000000" pitchFamily="50" charset="-128"/>
              </a:rPr>
              <a:t>ＢＣＰ</a:t>
            </a:r>
            <a:r>
              <a:rPr lang="ja-JP" altLang="en-US" b="0">
                <a:solidFill>
                  <a:srgbClr val="003300"/>
                </a:solidFill>
              </a:rPr>
              <a:t>を作る過程で常に意識して取り組んでください。</a:t>
            </a:r>
          </a:p>
        </p:txBody>
      </p:sp>
      <p:grpSp>
        <p:nvGrpSpPr>
          <p:cNvPr id="7224" name="Group 767"/>
          <p:cNvGrpSpPr>
            <a:grpSpLocks/>
          </p:cNvGrpSpPr>
          <p:nvPr/>
        </p:nvGrpSpPr>
        <p:grpSpPr bwMode="auto">
          <a:xfrm>
            <a:off x="1158875" y="8496300"/>
            <a:ext cx="1584325" cy="314325"/>
            <a:chOff x="2675" y="4828"/>
            <a:chExt cx="998" cy="198"/>
          </a:xfrm>
        </p:grpSpPr>
        <p:sp>
          <p:nvSpPr>
            <p:cNvPr id="7231"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solidFill>
                    <a:srgbClr val="0066FF"/>
                  </a:solidFill>
                  <a:ea typeface="HGS創英角ﾎﾟｯﾌﾟ体" panose="040B0A00000000000000" pitchFamily="50" charset="-128"/>
                </a:rPr>
                <a:t>連携が有効！</a:t>
              </a:r>
            </a:p>
          </p:txBody>
        </p:sp>
        <p:pic>
          <p:nvPicPr>
            <p:cNvPr id="7232"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25" name="AutoShape 771"/>
          <p:cNvSpPr>
            <a:spLocks noChangeArrowheads="1"/>
          </p:cNvSpPr>
          <p:nvPr/>
        </p:nvSpPr>
        <p:spPr bwMode="auto">
          <a:xfrm>
            <a:off x="1679575" y="1568450"/>
            <a:ext cx="1893888" cy="285750"/>
          </a:xfrm>
          <a:prstGeom prst="wedgeRectCallout">
            <a:avLst>
              <a:gd name="adj1" fmla="val -39690"/>
              <a:gd name="adj2" fmla="val 10722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会社名を記入してください。</a:t>
            </a:r>
          </a:p>
        </p:txBody>
      </p:sp>
      <p:sp>
        <p:nvSpPr>
          <p:cNvPr id="7226" name="AutoShape 772"/>
          <p:cNvSpPr>
            <a:spLocks noChangeArrowheads="1"/>
          </p:cNvSpPr>
          <p:nvPr/>
        </p:nvSpPr>
        <p:spPr bwMode="auto">
          <a:xfrm>
            <a:off x="633413" y="3152775"/>
            <a:ext cx="2435225" cy="285750"/>
          </a:xfrm>
          <a:prstGeom prst="wedgeRectCallout">
            <a:avLst>
              <a:gd name="adj1" fmla="val -33440"/>
              <a:gd name="adj2" fmla="val 108889"/>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該当する方針を、チェックしましょう。</a:t>
            </a:r>
          </a:p>
        </p:txBody>
      </p:sp>
      <p:sp>
        <p:nvSpPr>
          <p:cNvPr id="7227" name="AutoShape 773"/>
          <p:cNvSpPr>
            <a:spLocks noChangeArrowheads="1"/>
          </p:cNvSpPr>
          <p:nvPr/>
        </p:nvSpPr>
        <p:spPr bwMode="auto">
          <a:xfrm>
            <a:off x="5229225" y="3008313"/>
            <a:ext cx="1484313" cy="431800"/>
          </a:xfrm>
          <a:prstGeom prst="wedgeRectCallout">
            <a:avLst>
              <a:gd name="adj1" fmla="val 7324"/>
              <a:gd name="adj2" fmla="val 252574"/>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他に観点のある場合</a:t>
            </a:r>
          </a:p>
          <a:p>
            <a:pPr eaLnBrk="1" hangingPunct="1"/>
            <a:r>
              <a:rPr lang="ja-JP" altLang="en-US" b="0">
                <a:solidFill>
                  <a:srgbClr val="003300"/>
                </a:solidFill>
                <a:latin typeface="HG丸ｺﾞｼｯｸM-PRO" panose="020F0600000000000000" pitchFamily="50" charset="-128"/>
              </a:rPr>
              <a:t>は書き加えましょう。</a:t>
            </a:r>
          </a:p>
        </p:txBody>
      </p:sp>
      <p:pic>
        <p:nvPicPr>
          <p:cNvPr id="7228" name="Picture 780" descr="GUM02_CL020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5002213"/>
            <a:ext cx="7302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 name="Picture 781" descr="GUM05_CL13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3908425"/>
            <a:ext cx="6651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0" name="Picture 782" descr="GUM02_CL05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288" y="5729288"/>
            <a:ext cx="4857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a:latin typeface="HGS創英角ｺﾞｼｯｸUB" panose="020B0900000000000000" pitchFamily="50" charset="-128"/>
                <a:ea typeface="HGS創英角ｺﾞｼｯｸUB" panose="020B0900000000000000" pitchFamily="50" charset="-128"/>
              </a:rPr>
              <a:t>２．計画</a:t>
            </a:r>
          </a:p>
        </p:txBody>
      </p:sp>
      <p:sp>
        <p:nvSpPr>
          <p:cNvPr id="8195" name="Text Box 3"/>
          <p:cNvSpPr txBox="1">
            <a:spLocks noChangeArrowheads="1"/>
          </p:cNvSpPr>
          <p:nvPr/>
        </p:nvSpPr>
        <p:spPr bwMode="auto">
          <a:xfrm>
            <a:off x="333375" y="657225"/>
            <a:ext cx="611981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２．１　対象とする災害</a:t>
            </a:r>
          </a:p>
          <a:p>
            <a:pPr eaLnBrk="1" hangingPunct="1"/>
            <a:endParaRPr lang="ja-JP" altLang="en-US" sz="800" b="0">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sz="800" b="0">
              <a:solidFill>
                <a:srgbClr val="808080"/>
              </a:solidFill>
              <a:latin typeface="HG丸ｺﾞｼｯｸM-PRO" panose="020F0600000000000000" pitchFamily="50" charset="-128"/>
            </a:endParaRPr>
          </a:p>
          <a:p>
            <a:pPr eaLnBrk="1" hangingPunct="1"/>
            <a:r>
              <a:rPr lang="ja-JP" altLang="en-US" b="0">
                <a:solidFill>
                  <a:srgbClr val="808080"/>
                </a:solidFill>
                <a:latin typeface="HG丸ｺﾞｼｯｸM-PRO" panose="020F0600000000000000" pitchFamily="50" charset="-128"/>
              </a:rPr>
              <a:t>・ 愛知県の企業にとって、地震は最も影響を受ける災害と考えられます。中でも、その被害が県内の広範囲にわたると予測される想定東海・東南海地震が連動して起こった場合</a:t>
            </a:r>
            <a:r>
              <a:rPr lang="en-US" altLang="ja-JP" b="0" baseline="30000">
                <a:solidFill>
                  <a:srgbClr val="808080"/>
                </a:solidFill>
                <a:latin typeface="HG丸ｺﾞｼｯｸM-PRO" panose="020F0600000000000000" pitchFamily="50" charset="-128"/>
              </a:rPr>
              <a:t>※</a:t>
            </a:r>
            <a:r>
              <a:rPr lang="ja-JP" altLang="en-US" b="0">
                <a:solidFill>
                  <a:srgbClr val="808080"/>
                </a:solidFill>
                <a:latin typeface="HG丸ｺﾞｼｯｸM-PRO" panose="020F0600000000000000" pitchFamily="50" charset="-128"/>
              </a:rPr>
              <a:t>を「対象とする災害」として、ＢＣＰの策定に着手してください。</a:t>
            </a:r>
          </a:p>
        </p:txBody>
      </p:sp>
      <p:sp>
        <p:nvSpPr>
          <p:cNvPr id="8196" name="Text Box 4"/>
          <p:cNvSpPr txBox="1">
            <a:spLocks noChangeArrowheads="1"/>
          </p:cNvSpPr>
          <p:nvPr/>
        </p:nvSpPr>
        <p:spPr bwMode="auto">
          <a:xfrm>
            <a:off x="333375" y="3152775"/>
            <a:ext cx="6335713"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800" b="0">
              <a:latin typeface="HG創英角ｺﾞｼｯｸUB" panose="020B0909000000000000" pitchFamily="49" charset="-128"/>
              <a:ea typeface="HG創英角ｺﾞｼｯｸUB" panose="020B0909000000000000" pitchFamily="49" charset="-128"/>
            </a:endParaRPr>
          </a:p>
          <a:p>
            <a:pPr eaLnBrk="1" hangingPunct="1"/>
            <a:r>
              <a:rPr lang="ja-JP" altLang="en-US" sz="1400" b="0">
                <a:latin typeface="HG創英角ｺﾞｼｯｸUB" panose="020B0909000000000000" pitchFamily="49" charset="-128"/>
                <a:ea typeface="HG創英角ｺﾞｼｯｸUB" panose="020B0909000000000000" pitchFamily="49" charset="-128"/>
              </a:rPr>
              <a:t>２．２　重要業務の決定</a:t>
            </a:r>
          </a:p>
          <a:p>
            <a:pPr eaLnBrk="1" hangingPunct="1"/>
            <a:endParaRPr lang="ja-JP" altLang="en-US" sz="800" b="0">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endParaRPr lang="en-US" altLang="ja-JP" sz="800"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被災時には、ヒトやモノなど各種業務に必要な経営資源が、著しく不足する可能性があります。全ての業務を行うことは不可能であり、</a:t>
            </a:r>
            <a:r>
              <a:rPr lang="ja-JP" altLang="en-US" b="0" i="1">
                <a:solidFill>
                  <a:schemeClr val="hlink"/>
                </a:solidFill>
                <a:latin typeface="HG丸ｺﾞｼｯｸM-PRO" panose="020F0600000000000000" pitchFamily="50" charset="-128"/>
              </a:rPr>
              <a:t>あなたの会社にとって最も必要な業務（重要業務）に、その限られた経営資源を投入する必要</a:t>
            </a:r>
            <a:r>
              <a:rPr lang="ja-JP" altLang="en-US" b="0">
                <a:solidFill>
                  <a:srgbClr val="808080"/>
                </a:solidFill>
                <a:latin typeface="HG丸ｺﾞｼｯｸM-PRO" panose="020F0600000000000000" pitchFamily="50" charset="-128"/>
              </a:rPr>
              <a:t>があります。</a:t>
            </a:r>
          </a:p>
          <a:p>
            <a:pPr eaLnBrk="1" hangingPunct="1">
              <a:buFontTx/>
              <a:buChar char="•"/>
            </a:pPr>
            <a:r>
              <a:rPr lang="ja-JP" altLang="en-US" b="0">
                <a:solidFill>
                  <a:srgbClr val="808080"/>
                </a:solidFill>
                <a:latin typeface="HG丸ｺﾞｼｯｸM-PRO" panose="020F0600000000000000" pitchFamily="50" charset="-128"/>
              </a:rPr>
              <a:t>ここでは、大規模地震が発生した場合でも、最優先に事業を継続または復旧しなければならない事業（重要業務）を決定します。以下の観点で考えて、</a:t>
            </a:r>
            <a:r>
              <a:rPr lang="ja-JP" altLang="en-US" b="0" i="1">
                <a:solidFill>
                  <a:schemeClr val="hlink"/>
                </a:solidFill>
                <a:latin typeface="HG丸ｺﾞｼｯｸM-PRO" panose="020F0600000000000000" pitchFamily="50" charset="-128"/>
              </a:rPr>
              <a:t>あなたの会社にとって影響が大きい製品を３つずつ書き出してください。</a:t>
            </a:r>
          </a:p>
          <a:p>
            <a:pPr eaLnBrk="1" hangingPunct="1">
              <a:buFontTx/>
              <a:buChar char="•"/>
            </a:pPr>
            <a:r>
              <a:rPr lang="ja-JP" altLang="en-US" b="0">
                <a:solidFill>
                  <a:srgbClr val="808080"/>
                </a:solidFill>
                <a:latin typeface="HG丸ｺﾞｼｯｸM-PRO" panose="020F0600000000000000" pitchFamily="50" charset="-128"/>
              </a:rPr>
              <a:t>また、他に重要な製品を抽出する観点がある場合には、その観点を必要に応じて追加・変更してください。書き出した製品の中から、あなたの会社の存続に係わる最も重要な製品の製造を、「重要業務」として決定してください。</a:t>
            </a:r>
            <a:endParaRPr lang="ja-JP" altLang="en-US" sz="1400" b="0" u="sng">
              <a:solidFill>
                <a:srgbClr val="808080"/>
              </a:solidFill>
              <a:ea typeface="ＭＳ Ｐゴシック" panose="020B0600070205080204" pitchFamily="50" charset="-128"/>
            </a:endParaRPr>
          </a:p>
        </p:txBody>
      </p:sp>
      <p:graphicFrame>
        <p:nvGraphicFramePr>
          <p:cNvPr id="17508" name="Group 100"/>
          <p:cNvGraphicFramePr>
            <a:graphicFrameLocks noGrp="1"/>
          </p:cNvGraphicFramePr>
          <p:nvPr/>
        </p:nvGraphicFramePr>
        <p:xfrm>
          <a:off x="333375" y="5240338"/>
          <a:ext cx="6262688" cy="3205163"/>
        </p:xfrm>
        <a:graphic>
          <a:graphicData uri="http://schemas.openxmlformats.org/drawingml/2006/table">
            <a:tbl>
              <a:tblPr/>
              <a:tblGrid>
                <a:gridCol w="1295400">
                  <a:extLst>
                    <a:ext uri="{9D8B030D-6E8A-4147-A177-3AD203B41FA5}">
                      <a16:colId xmlns:a16="http://schemas.microsoft.com/office/drawing/2014/main" val="3189422798"/>
                    </a:ext>
                  </a:extLst>
                </a:gridCol>
                <a:gridCol w="1655763">
                  <a:extLst>
                    <a:ext uri="{9D8B030D-6E8A-4147-A177-3AD203B41FA5}">
                      <a16:colId xmlns:a16="http://schemas.microsoft.com/office/drawing/2014/main" val="1296940886"/>
                    </a:ext>
                  </a:extLst>
                </a:gridCol>
                <a:gridCol w="1655762">
                  <a:extLst>
                    <a:ext uri="{9D8B030D-6E8A-4147-A177-3AD203B41FA5}">
                      <a16:colId xmlns:a16="http://schemas.microsoft.com/office/drawing/2014/main" val="1644534212"/>
                    </a:ext>
                  </a:extLst>
                </a:gridCol>
                <a:gridCol w="1655763">
                  <a:extLst>
                    <a:ext uri="{9D8B030D-6E8A-4147-A177-3AD203B41FA5}">
                      <a16:colId xmlns:a16="http://schemas.microsoft.com/office/drawing/2014/main" val="2644232862"/>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製品名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5051075"/>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904443528"/>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各種歯車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ギヤーボックス</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自動車部品用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ブラケット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6673577"/>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各種歯車</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ギヤーボックス</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スタッドシャフト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976759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社会的責任</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396068"/>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代替生産の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可能性</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自動車部品用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ブラケット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スタッドシャフト</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6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6407815"/>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37" name="Text Box 67"/>
          <p:cNvSpPr txBox="1">
            <a:spLocks noChangeArrowheads="1"/>
          </p:cNvSpPr>
          <p:nvPr/>
        </p:nvSpPr>
        <p:spPr bwMode="auto">
          <a:xfrm>
            <a:off x="346075" y="1809750"/>
            <a:ext cx="59626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b="0">
                <a:ea typeface="ＭＳ Ｐゴシック" panose="020B0600070205080204" pitchFamily="50" charset="-128"/>
              </a:rPr>
              <a:t>※</a:t>
            </a:r>
            <a:r>
              <a:rPr lang="ja-JP" altLang="en-US" b="0">
                <a:ea typeface="ＭＳ Ｐゴシック" panose="020B0600070205080204" pitchFamily="50" charset="-128"/>
              </a:rPr>
              <a:t>愛知県東海地震・東南海地震等被害予測調査結果（</a:t>
            </a:r>
            <a:r>
              <a:rPr lang="en-US" altLang="ja-JP" b="0">
                <a:ea typeface="ＭＳ Ｐゴシック" panose="020B0600070205080204" pitchFamily="50" charset="-128"/>
                <a:hlinkClick r:id="rId2"/>
              </a:rPr>
              <a:t>http://www.pref.aichi.jp/bousai/all/all.htm</a:t>
            </a:r>
            <a:r>
              <a:rPr lang="ja-JP" altLang="en-US" b="0">
                <a:ea typeface="ＭＳ Ｐゴシック" panose="020B0600070205080204" pitchFamily="50" charset="-128"/>
              </a:rPr>
              <a:t>）</a:t>
            </a:r>
          </a:p>
        </p:txBody>
      </p:sp>
      <p:sp>
        <p:nvSpPr>
          <p:cNvPr id="17479" name="Text Box 71"/>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2</a:t>
            </a:r>
          </a:p>
        </p:txBody>
      </p:sp>
      <p:sp>
        <p:nvSpPr>
          <p:cNvPr id="8239" name="AutoShape 108"/>
          <p:cNvSpPr>
            <a:spLocks noChangeArrowheads="1"/>
          </p:cNvSpPr>
          <p:nvPr/>
        </p:nvSpPr>
        <p:spPr bwMode="auto">
          <a:xfrm>
            <a:off x="595313" y="2640013"/>
            <a:ext cx="4994275" cy="639762"/>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40" name="Text Box 109"/>
          <p:cNvSpPr txBox="1">
            <a:spLocks noChangeArrowheads="1"/>
          </p:cNvSpPr>
          <p:nvPr/>
        </p:nvSpPr>
        <p:spPr bwMode="auto">
          <a:xfrm>
            <a:off x="838200" y="2603500"/>
            <a:ext cx="554355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rPr>
              <a:t>この想定東海・東南海地震が連動して発生した場合であっても、</a:t>
            </a:r>
          </a:p>
          <a:p>
            <a:pPr eaLnBrk="1" hangingPunct="1"/>
            <a:r>
              <a:rPr lang="ja-JP" altLang="en-US" b="0">
                <a:solidFill>
                  <a:srgbClr val="003300"/>
                </a:solidFill>
              </a:rPr>
              <a:t>「最優先に継続または復旧しなければならない事業は何か？」</a:t>
            </a:r>
          </a:p>
          <a:p>
            <a:pPr eaLnBrk="1" hangingPunct="1"/>
            <a:r>
              <a:rPr lang="ja-JP" altLang="en-US" b="0">
                <a:solidFill>
                  <a:srgbClr val="003300"/>
                </a:solidFill>
              </a:rPr>
              <a:t>「どのくらいの期間までに復旧させなければならないか？」</a:t>
            </a:r>
          </a:p>
          <a:p>
            <a:pPr eaLnBrk="1" hangingPunct="1"/>
            <a:r>
              <a:rPr lang="ja-JP" altLang="en-US" b="0">
                <a:solidFill>
                  <a:srgbClr val="003300"/>
                </a:solidFill>
              </a:rPr>
              <a:t>を、</a:t>
            </a:r>
            <a:r>
              <a:rPr lang="ja-JP" altLang="en-US" b="0">
                <a:solidFill>
                  <a:srgbClr val="003300"/>
                </a:solidFill>
                <a:latin typeface="HG丸ｺﾞｼｯｸM-PRO" panose="020F0600000000000000" pitchFamily="50" charset="-128"/>
              </a:rPr>
              <a:t>次の「２</a:t>
            </a:r>
            <a:r>
              <a:rPr lang="en-US" altLang="ja-JP" b="0">
                <a:solidFill>
                  <a:srgbClr val="003300"/>
                </a:solidFill>
                <a:latin typeface="HG丸ｺﾞｼｯｸM-PRO" panose="020F0600000000000000" pitchFamily="50" charset="-128"/>
              </a:rPr>
              <a:t>.</a:t>
            </a:r>
            <a:r>
              <a:rPr lang="ja-JP" altLang="en-US" b="0">
                <a:solidFill>
                  <a:srgbClr val="003300"/>
                </a:solidFill>
                <a:latin typeface="HG丸ｺﾞｼｯｸM-PRO" panose="020F0600000000000000" pitchFamily="50" charset="-128"/>
              </a:rPr>
              <a:t>２　重要業務の決定」「２</a:t>
            </a:r>
            <a:r>
              <a:rPr lang="en-US" altLang="ja-JP" b="0">
                <a:solidFill>
                  <a:srgbClr val="003300"/>
                </a:solidFill>
                <a:latin typeface="HG丸ｺﾞｼｯｸM-PRO" panose="020F0600000000000000" pitchFamily="50" charset="-128"/>
              </a:rPr>
              <a:t>.</a:t>
            </a:r>
            <a:r>
              <a:rPr lang="ja-JP" altLang="en-US" b="0">
                <a:solidFill>
                  <a:srgbClr val="003300"/>
                </a:solidFill>
                <a:latin typeface="HG丸ｺﾞｼｯｸM-PRO" panose="020F0600000000000000" pitchFamily="50" charset="-128"/>
              </a:rPr>
              <a:t>３　目標復旧時間の設定」で考えます</a:t>
            </a:r>
            <a:r>
              <a:rPr lang="ja-JP" altLang="en-US" b="0">
                <a:solidFill>
                  <a:srgbClr val="003300"/>
                </a:solidFill>
              </a:rPr>
              <a:t>。</a:t>
            </a:r>
          </a:p>
        </p:txBody>
      </p:sp>
      <p:sp>
        <p:nvSpPr>
          <p:cNvPr id="8241" name="Line 110"/>
          <p:cNvSpPr>
            <a:spLocks noChangeShapeType="1"/>
          </p:cNvSpPr>
          <p:nvPr/>
        </p:nvSpPr>
        <p:spPr bwMode="auto">
          <a:xfrm>
            <a:off x="693738" y="2722563"/>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17519" name="Group 111"/>
          <p:cNvGraphicFramePr>
            <a:graphicFrameLocks noGrp="1"/>
          </p:cNvGraphicFramePr>
          <p:nvPr/>
        </p:nvGraphicFramePr>
        <p:xfrm>
          <a:off x="549275" y="2073275"/>
          <a:ext cx="5832475" cy="503238"/>
        </p:xfrm>
        <a:graphic>
          <a:graphicData uri="http://schemas.openxmlformats.org/drawingml/2006/table">
            <a:tbl>
              <a:tblPr/>
              <a:tblGrid>
                <a:gridCol w="1150938">
                  <a:extLst>
                    <a:ext uri="{9D8B030D-6E8A-4147-A177-3AD203B41FA5}">
                      <a16:colId xmlns:a16="http://schemas.microsoft.com/office/drawing/2014/main" val="627213549"/>
                    </a:ext>
                  </a:extLst>
                </a:gridCol>
                <a:gridCol w="4681537">
                  <a:extLst>
                    <a:ext uri="{9D8B030D-6E8A-4147-A177-3AD203B41FA5}">
                      <a16:colId xmlns:a16="http://schemas.microsoft.com/office/drawing/2014/main" val="2143479843"/>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大規模地震（想定東海・東南海地震連動）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1140609"/>
                  </a:ext>
                </a:extLst>
              </a:tr>
            </a:tbl>
          </a:graphicData>
        </a:graphic>
      </p:graphicFrame>
      <p:graphicFrame>
        <p:nvGraphicFramePr>
          <p:cNvPr id="17539" name="Group 131"/>
          <p:cNvGraphicFramePr>
            <a:graphicFrameLocks noGrp="1"/>
          </p:cNvGraphicFramePr>
          <p:nvPr/>
        </p:nvGraphicFramePr>
        <p:xfrm>
          <a:off x="333375" y="8745538"/>
          <a:ext cx="6264275" cy="503237"/>
        </p:xfrm>
        <a:graphic>
          <a:graphicData uri="http://schemas.openxmlformats.org/drawingml/2006/table">
            <a:tbl>
              <a:tblPr/>
              <a:tblGrid>
                <a:gridCol w="1295400">
                  <a:extLst>
                    <a:ext uri="{9D8B030D-6E8A-4147-A177-3AD203B41FA5}">
                      <a16:colId xmlns:a16="http://schemas.microsoft.com/office/drawing/2014/main" val="1415807684"/>
                    </a:ext>
                  </a:extLst>
                </a:gridCol>
                <a:gridCol w="4968875">
                  <a:extLst>
                    <a:ext uri="{9D8B030D-6E8A-4147-A177-3AD203B41FA5}">
                      <a16:colId xmlns:a16="http://schemas.microsoft.com/office/drawing/2014/main" val="2366634979"/>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6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歯車・ギヤーボックス</a:t>
                      </a:r>
                      <a:r>
                        <a:rPr kumimoji="1" lang="ja-JP" altLang="en-US" sz="1200" b="0"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rPr>
                        <a:t>　</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の製造</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9424188"/>
                  </a:ext>
                </a:extLst>
              </a:tr>
            </a:tbl>
          </a:graphicData>
        </a:graphic>
      </p:graphicFrame>
      <p:sp>
        <p:nvSpPr>
          <p:cNvPr id="8258" name="AutoShape 132"/>
          <p:cNvSpPr>
            <a:spLocks noChangeArrowheads="1"/>
          </p:cNvSpPr>
          <p:nvPr/>
        </p:nvSpPr>
        <p:spPr bwMode="auto">
          <a:xfrm>
            <a:off x="595313" y="9331325"/>
            <a:ext cx="5761037" cy="323850"/>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59" name="Text Box 133"/>
          <p:cNvSpPr txBox="1">
            <a:spLocks noChangeArrowheads="1"/>
          </p:cNvSpPr>
          <p:nvPr/>
        </p:nvSpPr>
        <p:spPr bwMode="auto">
          <a:xfrm>
            <a:off x="838200" y="9282113"/>
            <a:ext cx="55435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rPr>
              <a:t>この部分で決定した最優先に復旧する業務を、どの程度の期間で復旧させるのか、その目標を</a:t>
            </a:r>
            <a:r>
              <a:rPr lang="ja-JP" altLang="en-US" b="0">
                <a:solidFill>
                  <a:srgbClr val="003300"/>
                </a:solidFill>
                <a:latin typeface="HG丸ｺﾞｼｯｸM-PRO" panose="020F0600000000000000" pitchFamily="50" charset="-128"/>
              </a:rPr>
              <a:t>次の「２</a:t>
            </a:r>
            <a:r>
              <a:rPr lang="en-US" altLang="ja-JP" b="0">
                <a:solidFill>
                  <a:srgbClr val="003300"/>
                </a:solidFill>
                <a:latin typeface="HG丸ｺﾞｼｯｸM-PRO" panose="020F0600000000000000" pitchFamily="50" charset="-128"/>
              </a:rPr>
              <a:t>.</a:t>
            </a:r>
            <a:r>
              <a:rPr lang="ja-JP" altLang="en-US" b="0">
                <a:solidFill>
                  <a:srgbClr val="003300"/>
                </a:solidFill>
                <a:latin typeface="HG丸ｺﾞｼｯｸM-PRO" panose="020F0600000000000000" pitchFamily="50" charset="-128"/>
              </a:rPr>
              <a:t>３　目標とする復旧時間の設定」で考えます</a:t>
            </a:r>
            <a:r>
              <a:rPr lang="ja-JP" altLang="en-US" b="0">
                <a:solidFill>
                  <a:srgbClr val="003300"/>
                </a:solidFill>
              </a:rPr>
              <a:t>。</a:t>
            </a:r>
          </a:p>
        </p:txBody>
      </p:sp>
      <p:sp>
        <p:nvSpPr>
          <p:cNvPr id="8260" name="Line 134"/>
          <p:cNvSpPr>
            <a:spLocks noChangeShapeType="1"/>
          </p:cNvSpPr>
          <p:nvPr/>
        </p:nvSpPr>
        <p:spPr bwMode="auto">
          <a:xfrm>
            <a:off x="668338" y="9413875"/>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8261" name="AutoShape 135"/>
          <p:cNvSpPr>
            <a:spLocks noChangeArrowheads="1"/>
          </p:cNvSpPr>
          <p:nvPr/>
        </p:nvSpPr>
        <p:spPr bwMode="auto">
          <a:xfrm>
            <a:off x="2997200" y="657225"/>
            <a:ext cx="3240088" cy="574675"/>
          </a:xfrm>
          <a:prstGeom prst="wedgeRectCallout">
            <a:avLst>
              <a:gd name="adj1" fmla="val -34565"/>
              <a:gd name="adj2" fmla="val 7044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愛知県では、東海地震、東南海地震の発生する切迫性が懸念されており、その時の被害が甚大であることから、「大規模地震」を対象にしています。</a:t>
            </a:r>
          </a:p>
        </p:txBody>
      </p:sp>
      <p:sp>
        <p:nvSpPr>
          <p:cNvPr id="8262" name="AutoShape 136"/>
          <p:cNvSpPr>
            <a:spLocks noChangeArrowheads="1"/>
          </p:cNvSpPr>
          <p:nvPr/>
        </p:nvSpPr>
        <p:spPr bwMode="auto">
          <a:xfrm>
            <a:off x="4365625" y="7761288"/>
            <a:ext cx="2447925" cy="863600"/>
          </a:xfrm>
          <a:prstGeom prst="wedgeRectCallout">
            <a:avLst>
              <a:gd name="adj1" fmla="val -63556"/>
              <a:gd name="adj2" fmla="val 78861"/>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a:solidFill>
                  <a:srgbClr val="003300"/>
                </a:solidFill>
              </a:rPr>
              <a:t>あまり難しく考えずに、経営者としての直感、例えばこれまでの経験から、この業務が止まってしまうと、自社が立ち行かなくなると感じている業務を選んでいただいても結構です。</a:t>
            </a:r>
          </a:p>
        </p:txBody>
      </p:sp>
      <p:grpSp>
        <p:nvGrpSpPr>
          <p:cNvPr id="8263" name="Group 140"/>
          <p:cNvGrpSpPr>
            <a:grpSpLocks/>
          </p:cNvGrpSpPr>
          <p:nvPr/>
        </p:nvGrpSpPr>
        <p:grpSpPr bwMode="auto">
          <a:xfrm>
            <a:off x="3573463" y="60325"/>
            <a:ext cx="3097212" cy="390525"/>
            <a:chOff x="2944" y="111"/>
            <a:chExt cx="1212" cy="153"/>
          </a:xfrm>
        </p:grpSpPr>
        <p:sp>
          <p:nvSpPr>
            <p:cNvPr id="8268"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69"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8270"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
        <p:nvSpPr>
          <p:cNvPr id="8264" name="Text Box 144"/>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FF0066"/>
                </a:solidFill>
              </a:rPr>
              <a:t>目標を</a:t>
            </a:r>
          </a:p>
          <a:p>
            <a:pPr eaLnBrk="1" hangingPunct="1"/>
            <a:r>
              <a:rPr lang="ja-JP" altLang="en-US" b="0">
                <a:solidFill>
                  <a:srgbClr val="FF0066"/>
                </a:solidFill>
              </a:rPr>
              <a:t>たてる！</a:t>
            </a:r>
          </a:p>
        </p:txBody>
      </p:sp>
      <p:sp>
        <p:nvSpPr>
          <p:cNvPr id="8265" name="Text Box 145"/>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把握する！</a:t>
            </a:r>
          </a:p>
        </p:txBody>
      </p:sp>
      <p:sp>
        <p:nvSpPr>
          <p:cNvPr id="8266" name="Text Box 146"/>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
        <p:nvSpPr>
          <p:cNvPr id="8267" name="AutoShape 150"/>
          <p:cNvSpPr>
            <a:spLocks noChangeArrowheads="1"/>
          </p:cNvSpPr>
          <p:nvPr/>
        </p:nvSpPr>
        <p:spPr bwMode="auto">
          <a:xfrm>
            <a:off x="44450" y="7977188"/>
            <a:ext cx="3384550" cy="863600"/>
          </a:xfrm>
          <a:prstGeom prst="wedgeRectCallout">
            <a:avLst>
              <a:gd name="adj1" fmla="val -4644"/>
              <a:gd name="adj2" fmla="val -65440"/>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それぞれの観点で自社へ最も影響のある業務や製品を選び、そのうち、</a:t>
            </a:r>
            <a:r>
              <a:rPr lang="ja-JP" altLang="en-US" b="0">
                <a:solidFill>
                  <a:srgbClr val="003300"/>
                </a:solidFill>
              </a:rPr>
              <a:t>会社の存続に係わる業務</a:t>
            </a:r>
            <a:r>
              <a:rPr lang="ja-JP" altLang="en-US" b="0">
                <a:solidFill>
                  <a:srgbClr val="003300"/>
                </a:solidFill>
                <a:latin typeface="HG丸ｺﾞｼｯｸM-PRO" panose="020F0600000000000000" pitchFamily="50" charset="-128"/>
              </a:rPr>
              <a:t>（</a:t>
            </a:r>
            <a:r>
              <a:rPr lang="ja-JP" altLang="en-US" b="0">
                <a:solidFill>
                  <a:srgbClr val="003300"/>
                </a:solidFill>
              </a:rPr>
              <a:t>停止してしまうと最も困る製品の製造</a:t>
            </a:r>
            <a:r>
              <a:rPr lang="ja-JP" altLang="en-US" b="0">
                <a:solidFill>
                  <a:srgbClr val="003300"/>
                </a:solidFill>
                <a:latin typeface="HG丸ｺﾞｼｯｸM-PRO" panose="020F0600000000000000" pitchFamily="50" charset="-128"/>
              </a:rPr>
              <a:t>）を決めてください。</a:t>
            </a:r>
          </a:p>
          <a:p>
            <a:pPr eaLnBrk="1" hangingPunct="1"/>
            <a:r>
              <a:rPr lang="ja-JP" altLang="en-US" b="0">
                <a:solidFill>
                  <a:srgbClr val="003300"/>
                </a:solidFill>
              </a:rPr>
              <a:t>限られた経営資源を投入する、最低限必要な業務を絞り込まなければ、会社の存続に係わります。</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33375" y="849313"/>
            <a:ext cx="61912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２．３　目標とする復旧時間の決定</a:t>
            </a:r>
          </a:p>
          <a:p>
            <a:pPr eaLnBrk="1" hangingPunct="1"/>
            <a:endParaRPr lang="ja-JP" altLang="en-US" sz="1400" b="0">
              <a:latin typeface="HG創英角ｺﾞｼｯｸUB" panose="020B0909000000000000" pitchFamily="49" charset="-128"/>
              <a:ea typeface="HG創英角ｺﾞｼｯｸUB" panose="020B0909000000000000" pitchFamily="49"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sz="800"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あなたの会社の重要業務が、災害により操業停止した場合には、取引先に与える影響や社会的な影響を考慮して、事業の継続、あるいはできるだけ早く事業を復旧させるように努めなければなりません。</a:t>
            </a:r>
          </a:p>
          <a:p>
            <a:pPr eaLnBrk="1" hangingPunct="1">
              <a:buFontTx/>
              <a:buChar char="•"/>
            </a:pPr>
            <a:r>
              <a:rPr lang="ja-JP" altLang="en-US" b="0">
                <a:solidFill>
                  <a:srgbClr val="808080"/>
                </a:solidFill>
                <a:latin typeface="HG丸ｺﾞｼｯｸM-PRO" panose="020F0600000000000000" pitchFamily="50" charset="-128"/>
              </a:rPr>
              <a:t> ＢＣＰを策定する際には、取引先からの要請により、事業を再開するまでの「目標とする復旧時間」を決定し、それを実現するための対応策を検討する必要があります。</a:t>
            </a:r>
          </a:p>
          <a:p>
            <a:pPr eaLnBrk="1" hangingPunct="1">
              <a:buFontTx/>
              <a:buChar char="•"/>
            </a:pPr>
            <a:r>
              <a:rPr lang="ja-JP" altLang="en-US" b="0">
                <a:solidFill>
                  <a:srgbClr val="808080"/>
                </a:solidFill>
                <a:latin typeface="HG丸ｺﾞｼｯｸM-PRO" panose="020F0600000000000000" pitchFamily="50" charset="-128"/>
              </a:rPr>
              <a:t>取引先からの要請が無い場合には、「</a:t>
            </a:r>
            <a:r>
              <a:rPr lang="en-US" altLang="ja-JP" b="0">
                <a:solidFill>
                  <a:srgbClr val="808080"/>
                </a:solidFill>
                <a:latin typeface="HG丸ｺﾞｼｯｸM-PRO" panose="020F0600000000000000" pitchFamily="50" charset="-128"/>
              </a:rPr>
              <a:t>2.2</a:t>
            </a:r>
            <a:r>
              <a:rPr lang="ja-JP" altLang="en-US" b="0">
                <a:solidFill>
                  <a:srgbClr val="808080"/>
                </a:solidFill>
                <a:latin typeface="HG丸ｺﾞｼｯｸM-PRO" panose="020F0600000000000000" pitchFamily="50" charset="-128"/>
              </a:rPr>
              <a:t>　重要業務の決定」で重要業務を選定するために考慮した各観点から、求められる復旧時間を検討してください。</a:t>
            </a:r>
          </a:p>
          <a:p>
            <a:pPr eaLnBrk="1" hangingPunct="1">
              <a:buFontTx/>
              <a:buChar char="•"/>
            </a:pPr>
            <a:r>
              <a:rPr lang="ja-JP" altLang="en-US" b="0" i="1">
                <a:solidFill>
                  <a:schemeClr val="hlink"/>
                </a:solidFill>
                <a:latin typeface="HG丸ｺﾞｼｯｸM-PRO" panose="020F0600000000000000" pitchFamily="50" charset="-128"/>
              </a:rPr>
              <a:t>重要業務の停止にどこまで耐えられる（あなたの会社が存続できる）のかという点を意識した目標設定が重要です。</a:t>
            </a:r>
          </a:p>
        </p:txBody>
      </p:sp>
      <p:graphicFrame>
        <p:nvGraphicFramePr>
          <p:cNvPr id="43092" name="Group 84"/>
          <p:cNvGraphicFramePr>
            <a:graphicFrameLocks noGrp="1"/>
          </p:cNvGraphicFramePr>
          <p:nvPr/>
        </p:nvGraphicFramePr>
        <p:xfrm>
          <a:off x="549275" y="6929438"/>
          <a:ext cx="5832475" cy="1047750"/>
        </p:xfrm>
        <a:graphic>
          <a:graphicData uri="http://schemas.openxmlformats.org/drawingml/2006/table">
            <a:tbl>
              <a:tblPr/>
              <a:tblGrid>
                <a:gridCol w="1150938">
                  <a:extLst>
                    <a:ext uri="{9D8B030D-6E8A-4147-A177-3AD203B41FA5}">
                      <a16:colId xmlns:a16="http://schemas.microsoft.com/office/drawing/2014/main" val="756828939"/>
                    </a:ext>
                  </a:extLst>
                </a:gridCol>
                <a:gridCol w="4681537">
                  <a:extLst>
                    <a:ext uri="{9D8B030D-6E8A-4147-A177-3AD203B41FA5}">
                      <a16:colId xmlns:a16="http://schemas.microsoft.com/office/drawing/2014/main" val="4152875676"/>
                    </a:ext>
                  </a:extLst>
                </a:gridCol>
              </a:tblGrid>
              <a:tr h="10477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rgbClr val="800000"/>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電力・都市ガス復旧後５日以内の製造再開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1" i="1" u="none" strike="noStrike" cap="none" normalizeH="0" baseline="0" smtClean="0">
                          <a:ln>
                            <a:noFill/>
                          </a:ln>
                          <a:solidFill>
                            <a:srgbClr val="800000"/>
                          </a:solidFill>
                          <a:effectLst/>
                          <a:latin typeface="ＭＳ Ｐ明朝" panose="02020600040205080304" pitchFamily="18" charset="-128"/>
                          <a:ea typeface="ＭＳ Ｐ明朝" panose="02020600040205080304" pitchFamily="18" charset="-128"/>
                        </a:rPr>
                        <a:t>（地震発生後の被害状況に応じて、主要取引先と協議し、詳細に設定）</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6370607"/>
                  </a:ext>
                </a:extLst>
              </a:tr>
            </a:tbl>
          </a:graphicData>
        </a:graphic>
      </p:graphicFrame>
      <p:sp>
        <p:nvSpPr>
          <p:cNvPr id="9227" name="Text Box 16"/>
          <p:cNvSpPr txBox="1">
            <a:spLocks noChangeArrowheads="1"/>
          </p:cNvSpPr>
          <p:nvPr/>
        </p:nvSpPr>
        <p:spPr bwMode="auto">
          <a:xfrm>
            <a:off x="979488" y="4449763"/>
            <a:ext cx="4897437" cy="1584325"/>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a:p>
          <a:p>
            <a:pPr eaLnBrk="1" hangingPunct="1"/>
            <a:r>
              <a:rPr lang="ja-JP" altLang="en-US" sz="1200" b="0"/>
              <a:t>取引先からの要請により、目標とする復旧時間が制約を受ける場合</a:t>
            </a:r>
          </a:p>
        </p:txBody>
      </p:sp>
      <p:sp>
        <p:nvSpPr>
          <p:cNvPr id="9228" name="Text Box 17"/>
          <p:cNvSpPr txBox="1">
            <a:spLocks noChangeArrowheads="1"/>
          </p:cNvSpPr>
          <p:nvPr/>
        </p:nvSpPr>
        <p:spPr bwMode="auto">
          <a:xfrm>
            <a:off x="2563813" y="5097463"/>
            <a:ext cx="3097212" cy="830262"/>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t>取引先の要請に応じた復旧目標（時間・レベル）を設定する必要があります。</a:t>
            </a:r>
          </a:p>
          <a:p>
            <a:pPr eaLnBrk="1" hangingPunct="1">
              <a:spcBef>
                <a:spcPct val="50000"/>
              </a:spcBef>
            </a:pPr>
            <a:r>
              <a:rPr lang="ja-JP" altLang="en-US" b="0"/>
              <a:t>⇒その要請に応えられない時は、信用を失う</a:t>
            </a:r>
          </a:p>
          <a:p>
            <a:pPr eaLnBrk="1" hangingPunct="1"/>
            <a:r>
              <a:rPr lang="ja-JP" altLang="en-US" b="0"/>
              <a:t>　おそれがあります。</a:t>
            </a:r>
          </a:p>
        </p:txBody>
      </p:sp>
      <p:sp>
        <p:nvSpPr>
          <p:cNvPr id="43036" name="Text Box 28"/>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3</a:t>
            </a:r>
          </a:p>
        </p:txBody>
      </p:sp>
      <p:sp>
        <p:nvSpPr>
          <p:cNvPr id="9230" name="AutoShape 48"/>
          <p:cNvSpPr>
            <a:spLocks noChangeArrowheads="1"/>
          </p:cNvSpPr>
          <p:nvPr/>
        </p:nvSpPr>
        <p:spPr bwMode="auto">
          <a:xfrm>
            <a:off x="476250" y="8589963"/>
            <a:ext cx="6048375" cy="466725"/>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31" name="Text Box 49"/>
          <p:cNvSpPr txBox="1">
            <a:spLocks noChangeArrowheads="1"/>
          </p:cNvSpPr>
          <p:nvPr/>
        </p:nvSpPr>
        <p:spPr bwMode="auto">
          <a:xfrm>
            <a:off x="819150" y="8624888"/>
            <a:ext cx="57785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a:t>
            </a:r>
            <a:r>
              <a:rPr lang="en-US" altLang="ja-JP" b="0">
                <a:solidFill>
                  <a:srgbClr val="003300"/>
                </a:solidFill>
                <a:latin typeface="HG丸ｺﾞｼｯｸM-PRO" panose="020F0600000000000000" pitchFamily="50" charset="-128"/>
              </a:rPr>
              <a:t>2.2</a:t>
            </a:r>
            <a:r>
              <a:rPr lang="ja-JP" altLang="en-US" b="0">
                <a:solidFill>
                  <a:srgbClr val="003300"/>
                </a:solidFill>
                <a:latin typeface="HG丸ｺﾞｼｯｸM-PRO" panose="020F0600000000000000" pitchFamily="50" charset="-128"/>
              </a:rPr>
              <a:t>　重要業務の決定」で決定した重要業務が、大規模地震によってどのような被害を受けるのかを把握するために、次の「２</a:t>
            </a:r>
            <a:r>
              <a:rPr lang="en-US" altLang="ja-JP" b="0">
                <a:solidFill>
                  <a:srgbClr val="003300"/>
                </a:solidFill>
                <a:latin typeface="HG丸ｺﾞｼｯｸM-PRO" panose="020F0600000000000000" pitchFamily="50" charset="-128"/>
              </a:rPr>
              <a:t>.</a:t>
            </a:r>
            <a:r>
              <a:rPr lang="ja-JP" altLang="en-US" b="0">
                <a:solidFill>
                  <a:srgbClr val="003300"/>
                </a:solidFill>
                <a:latin typeface="HG丸ｺﾞｼｯｸM-PRO" panose="020F0600000000000000" pitchFamily="50" charset="-128"/>
              </a:rPr>
              <a:t>４　重要業務が受ける被害の想定」で、被害状況を確認します。</a:t>
            </a:r>
          </a:p>
        </p:txBody>
      </p:sp>
      <p:sp>
        <p:nvSpPr>
          <p:cNvPr id="9232" name="Line 50"/>
          <p:cNvSpPr>
            <a:spLocks noChangeShapeType="1"/>
          </p:cNvSpPr>
          <p:nvPr/>
        </p:nvSpPr>
        <p:spPr bwMode="auto">
          <a:xfrm>
            <a:off x="620713" y="8756650"/>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9233" name="AutoShape 66"/>
          <p:cNvSpPr>
            <a:spLocks noChangeArrowheads="1"/>
          </p:cNvSpPr>
          <p:nvPr/>
        </p:nvSpPr>
        <p:spPr bwMode="auto">
          <a:xfrm>
            <a:off x="4292600" y="6397625"/>
            <a:ext cx="1800225" cy="431800"/>
          </a:xfrm>
          <a:prstGeom prst="wedgeRectCallout">
            <a:avLst>
              <a:gd name="adj1" fmla="val -67903"/>
              <a:gd name="adj2" fmla="val 11397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どの程度の期間で復旧させる必要がありますか？</a:t>
            </a:r>
          </a:p>
        </p:txBody>
      </p:sp>
      <p:sp>
        <p:nvSpPr>
          <p:cNvPr id="9234" name="AutoShape 67"/>
          <p:cNvSpPr>
            <a:spLocks noChangeArrowheads="1"/>
          </p:cNvSpPr>
          <p:nvPr/>
        </p:nvSpPr>
        <p:spPr bwMode="auto">
          <a:xfrm>
            <a:off x="2420938" y="6397625"/>
            <a:ext cx="1512887" cy="431800"/>
          </a:xfrm>
          <a:prstGeom prst="wedgeRectCallout">
            <a:avLst>
              <a:gd name="adj1" fmla="val -44648"/>
              <a:gd name="adj2" fmla="val 107352"/>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必要なライフラインは具体的に何ですか？</a:t>
            </a:r>
          </a:p>
        </p:txBody>
      </p:sp>
      <p:sp>
        <p:nvSpPr>
          <p:cNvPr id="9235" name="Text Box 68"/>
          <p:cNvSpPr txBox="1">
            <a:spLocks noChangeArrowheads="1"/>
          </p:cNvSpPr>
          <p:nvPr/>
        </p:nvSpPr>
        <p:spPr bwMode="auto">
          <a:xfrm>
            <a:off x="476250" y="2930525"/>
            <a:ext cx="590391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Tx/>
              <a:buChar char="※"/>
            </a:pPr>
            <a:r>
              <a:rPr lang="ja-JP" altLang="en-US" b="0">
                <a:solidFill>
                  <a:srgbClr val="808080"/>
                </a:solidFill>
              </a:rPr>
              <a:t>自社で現実的に可能な対応策を実施しても、取引先からの要請（復旧時間など）を満たすことが不可能な場合には、他社に代替生産を依頼するなど、別の解決方法を検討する必要があります。</a:t>
            </a:r>
            <a:endParaRPr lang="ja-JP" altLang="en-US" b="0">
              <a:solidFill>
                <a:srgbClr val="808080"/>
              </a:solidFill>
              <a:latin typeface="HG丸ｺﾞｼｯｸM-PRO" panose="020F0600000000000000" pitchFamily="50" charset="-128"/>
            </a:endParaRPr>
          </a:p>
          <a:p>
            <a:pPr eaLnBrk="1" hangingPunct="1">
              <a:buFont typeface="HG丸ｺﾞｼｯｸM-PRO" panose="020F0600000000000000" pitchFamily="50" charset="-128"/>
              <a:buNone/>
            </a:pPr>
            <a:endParaRPr lang="ja-JP" altLang="en-US" b="0">
              <a:solidFill>
                <a:srgbClr val="808080"/>
              </a:solidFill>
              <a:latin typeface="HG丸ｺﾞｼｯｸM-PRO" panose="020F0600000000000000" pitchFamily="50" charset="-128"/>
            </a:endParaRPr>
          </a:p>
          <a:p>
            <a:pPr eaLnBrk="1" hangingPunct="1">
              <a:buFont typeface="HG丸ｺﾞｼｯｸM-PRO" panose="020F0600000000000000" pitchFamily="50" charset="-128"/>
              <a:buChar char="※"/>
            </a:pPr>
            <a:r>
              <a:rPr lang="ja-JP" altLang="en-US" b="0">
                <a:solidFill>
                  <a:srgbClr val="808080"/>
                </a:solidFill>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pic>
        <p:nvPicPr>
          <p:cNvPr id="9236" name="Picture 69" descr="GUM02_CL02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5097463"/>
            <a:ext cx="10144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7" name="AutoShape 75"/>
          <p:cNvSpPr>
            <a:spLocks noChangeArrowheads="1"/>
          </p:cNvSpPr>
          <p:nvPr/>
        </p:nvSpPr>
        <p:spPr bwMode="auto">
          <a:xfrm>
            <a:off x="1077913" y="4287838"/>
            <a:ext cx="2663825" cy="287337"/>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38" name="Text Box 74"/>
          <p:cNvSpPr txBox="1">
            <a:spLocks noChangeArrowheads="1"/>
          </p:cNvSpPr>
          <p:nvPr/>
        </p:nvSpPr>
        <p:spPr bwMode="auto">
          <a:xfrm>
            <a:off x="1114425" y="4259263"/>
            <a:ext cx="2687638" cy="304800"/>
          </a:xfrm>
          <a:prstGeom prst="rect">
            <a:avLst/>
          </a:prstGeom>
          <a:noFill/>
          <a:ln>
            <a:noFill/>
          </a:ln>
          <a:effectLst/>
          <a:extLst>
            <a:ext uri="{909E8E84-426E-40DD-AFC4-6F175D3DCCD1}">
              <a14:hiddenFill xmlns:a14="http://schemas.microsoft.com/office/drawing/2010/main">
                <a:solidFill>
                  <a:srgbClr val="E5FFB7"/>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ea typeface="HGP創英角ﾎﾟｯﾌﾟ体" panose="040B0A00000000000000" pitchFamily="50" charset="-128"/>
              </a:rPr>
              <a:t>こんな場合にはご注意ください！</a:t>
            </a:r>
          </a:p>
        </p:txBody>
      </p:sp>
      <p:grpSp>
        <p:nvGrpSpPr>
          <p:cNvPr id="9239" name="Group 76"/>
          <p:cNvGrpSpPr>
            <a:grpSpLocks/>
          </p:cNvGrpSpPr>
          <p:nvPr/>
        </p:nvGrpSpPr>
        <p:grpSpPr bwMode="auto">
          <a:xfrm>
            <a:off x="3573463" y="60325"/>
            <a:ext cx="3097212" cy="390525"/>
            <a:chOff x="2944" y="111"/>
            <a:chExt cx="1212" cy="153"/>
          </a:xfrm>
        </p:grpSpPr>
        <p:sp>
          <p:nvSpPr>
            <p:cNvPr id="9243" name="AutoShape 77"/>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44" name="AutoShape 78"/>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9245" name="AutoShape 79"/>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grpSp>
      <p:sp>
        <p:nvSpPr>
          <p:cNvPr id="9240" name="Text Box 80"/>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FF0066"/>
                </a:solidFill>
              </a:rPr>
              <a:t>目標を</a:t>
            </a:r>
          </a:p>
          <a:p>
            <a:pPr eaLnBrk="1" hangingPunct="1"/>
            <a:r>
              <a:rPr lang="ja-JP" altLang="en-US" b="0">
                <a:solidFill>
                  <a:srgbClr val="FF0066"/>
                </a:solidFill>
              </a:rPr>
              <a:t>たてる！</a:t>
            </a:r>
          </a:p>
        </p:txBody>
      </p:sp>
      <p:sp>
        <p:nvSpPr>
          <p:cNvPr id="9241" name="Text Box 81"/>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把握する！</a:t>
            </a:r>
          </a:p>
        </p:txBody>
      </p:sp>
      <p:sp>
        <p:nvSpPr>
          <p:cNvPr id="9242" name="Text Box 82"/>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1"/>
          <p:cNvPicPr>
            <a:picLocks noChangeAspect="1"/>
          </p:cNvPicPr>
          <p:nvPr/>
        </p:nvPicPr>
        <p:blipFill>
          <a:blip r:embed="rId2">
            <a:extLst>
              <a:ext uri="{28A0092B-C50C-407E-A947-70E740481C1C}">
                <a14:useLocalDpi xmlns:a14="http://schemas.microsoft.com/office/drawing/2010/main" val="0"/>
              </a:ext>
            </a:extLst>
          </a:blip>
          <a:srcRect l="11810" r="10818"/>
          <a:stretch>
            <a:fillRect/>
          </a:stretch>
        </p:blipFill>
        <p:spPr bwMode="auto">
          <a:xfrm>
            <a:off x="765175" y="2649538"/>
            <a:ext cx="5662613"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30"/>
          <p:cNvSpPr>
            <a:spLocks noChangeArrowheads="1"/>
          </p:cNvSpPr>
          <p:nvPr/>
        </p:nvSpPr>
        <p:spPr bwMode="auto">
          <a:xfrm>
            <a:off x="746125" y="8997950"/>
            <a:ext cx="5675313" cy="325438"/>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44" name="Text Box 3"/>
          <p:cNvSpPr txBox="1">
            <a:spLocks noChangeArrowheads="1"/>
          </p:cNvSpPr>
          <p:nvPr/>
        </p:nvSpPr>
        <p:spPr bwMode="auto">
          <a:xfrm>
            <a:off x="333375" y="849313"/>
            <a:ext cx="619125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S創英角ｺﾞｼｯｸUB" panose="020B0900000000000000" pitchFamily="50" charset="-128"/>
                <a:ea typeface="HGS創英角ｺﾞｼｯｸUB" panose="020B0900000000000000" pitchFamily="50" charset="-128"/>
              </a:rPr>
              <a:t>２．４　重要業務が受ける被害の想定</a:t>
            </a:r>
          </a:p>
          <a:p>
            <a:pPr eaLnBrk="1" hangingPunct="1"/>
            <a:endParaRPr lang="ja-JP" altLang="en-US" sz="1400" b="0">
              <a:latin typeface="HGS創英角ｺﾞｼｯｸUB" panose="020B0900000000000000" pitchFamily="50" charset="-128"/>
              <a:ea typeface="HGS創英角ｺﾞｼｯｸUB" panose="020B0900000000000000" pitchFamily="50" charset="-128"/>
            </a:endParaRPr>
          </a:p>
          <a:p>
            <a:pPr eaLnBrk="1" hangingPunct="1"/>
            <a:r>
              <a:rPr lang="ja-JP" altLang="en-US" sz="1400" b="0">
                <a:latin typeface="HGS創英角ｺﾞｼｯｸUB" panose="020B0900000000000000" pitchFamily="50" charset="-128"/>
                <a:ea typeface="HGS創英角ｺﾞｼｯｸUB" panose="020B0900000000000000" pitchFamily="50" charset="-128"/>
              </a:rPr>
              <a:t>２．４．１　地震危険度の確認（前提条件）</a:t>
            </a:r>
          </a:p>
          <a:p>
            <a:pPr eaLnBrk="1" hangingPunct="1"/>
            <a:endParaRPr lang="ja-JP" altLang="en-US" b="0">
              <a:latin typeface="HG丸ｺﾞｼｯｸM-PRO" panose="020F0600000000000000" pitchFamily="50" charset="-128"/>
            </a:endParaRPr>
          </a:p>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endParaRPr lang="en-US" altLang="ja-JP" sz="800" b="0">
              <a:solidFill>
                <a:srgbClr val="808080"/>
              </a:solidFill>
              <a:latin typeface="HG丸ｺﾞｼｯｸM-PRO" panose="020F0600000000000000" pitchFamily="50" charset="-128"/>
            </a:endParaRPr>
          </a:p>
          <a:p>
            <a:pPr eaLnBrk="1" hangingPunct="1">
              <a:buFontTx/>
              <a:buChar char="•"/>
            </a:pPr>
            <a:r>
              <a:rPr lang="ja-JP" altLang="en-US" b="0">
                <a:solidFill>
                  <a:srgbClr val="808080"/>
                </a:solidFill>
                <a:latin typeface="HG丸ｺﾞｼｯｸM-PRO" panose="020F0600000000000000" pitchFamily="50" charset="-128"/>
              </a:rPr>
              <a:t>対象とする災害である「想定東海・東南海地震連動」の、予測される震度の分布図で、</a:t>
            </a:r>
            <a:r>
              <a:rPr lang="ja-JP" altLang="en-US" b="0" i="1">
                <a:solidFill>
                  <a:schemeClr val="hlink"/>
                </a:solidFill>
                <a:latin typeface="HG丸ｺﾞｼｯｸM-PRO" panose="020F0600000000000000" pitchFamily="50" charset="-128"/>
              </a:rPr>
              <a:t>あなたの会社の重要業務を行うために必要な拠点の位置と、震度の大きさを確認してください。</a:t>
            </a:r>
          </a:p>
          <a:p>
            <a:pPr eaLnBrk="1" hangingPunct="1">
              <a:buFontTx/>
              <a:buChar char="•"/>
            </a:pPr>
            <a:r>
              <a:rPr lang="ja-JP" altLang="en-US" b="0">
                <a:solidFill>
                  <a:srgbClr val="808080"/>
                </a:solidFill>
                <a:latin typeface="HG丸ｺﾞｼｯｸM-PRO" panose="020F0600000000000000" pitchFamily="50" charset="-128"/>
              </a:rPr>
              <a:t>また、複数の拠点がある場合には、それぞれの位置を地図に落として確認しましょう。その結果、想定される震度に差がある場合には、被害を受けにくい方の拠点を、ＢＣＰ対応の拠点とするなどの目安としてください。</a:t>
            </a:r>
          </a:p>
        </p:txBody>
      </p:sp>
      <p:pic>
        <p:nvPicPr>
          <p:cNvPr id="10245" name="Picture 4" descr="凡例震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745163"/>
            <a:ext cx="584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5"/>
          <p:cNvSpPr txBox="1">
            <a:spLocks noChangeArrowheads="1"/>
          </p:cNvSpPr>
          <p:nvPr/>
        </p:nvSpPr>
        <p:spPr bwMode="auto">
          <a:xfrm>
            <a:off x="1712913" y="8413750"/>
            <a:ext cx="3422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a:ea typeface="ＭＳ Ｐゴシック" panose="020B0600070205080204" pitchFamily="50" charset="-128"/>
              </a:rPr>
              <a:t>震度の分布（想定過去自身最大モデル）</a:t>
            </a:r>
          </a:p>
          <a:p>
            <a:pPr algn="ctr" eaLnBrk="1" hangingPunct="1"/>
            <a:r>
              <a:rPr lang="ja-JP" altLang="en-US" b="0">
                <a:ea typeface="ＭＳ Ｐゴシック" panose="020B0600070205080204" pitchFamily="50" charset="-128"/>
              </a:rPr>
              <a:t>出典：平成２３年度～２５年度愛知県東海地震・東南海地震・</a:t>
            </a:r>
          </a:p>
          <a:p>
            <a:pPr algn="ctr" eaLnBrk="1" hangingPunct="1"/>
            <a:r>
              <a:rPr lang="ja-JP" altLang="en-US" b="0">
                <a:ea typeface="ＭＳ Ｐゴシック" panose="020B0600070205080204" pitchFamily="50" charset="-128"/>
              </a:rPr>
              <a:t>南海地震等被害予測調査結果</a:t>
            </a:r>
          </a:p>
        </p:txBody>
      </p:sp>
      <p:sp>
        <p:nvSpPr>
          <p:cNvPr id="10247" name="Line 10"/>
          <p:cNvSpPr>
            <a:spLocks noChangeShapeType="1"/>
          </p:cNvSpPr>
          <p:nvPr/>
        </p:nvSpPr>
        <p:spPr bwMode="auto">
          <a:xfrm flipH="1">
            <a:off x="1084263" y="5541963"/>
            <a:ext cx="1509712" cy="1485900"/>
          </a:xfrm>
          <a:prstGeom prst="line">
            <a:avLst/>
          </a:prstGeom>
          <a:noFill/>
          <a:ln w="19050">
            <a:solidFill>
              <a:srgbClr val="8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0248" name="Text Box 12"/>
          <p:cNvSpPr txBox="1">
            <a:spLocks noChangeArrowheads="1"/>
          </p:cNvSpPr>
          <p:nvPr/>
        </p:nvSpPr>
        <p:spPr bwMode="auto">
          <a:xfrm>
            <a:off x="665163" y="7735888"/>
            <a:ext cx="7905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i="1" u="sng">
                <a:solidFill>
                  <a:srgbClr val="800000"/>
                </a:solidFill>
                <a:ea typeface="ＭＳ Ｐ明朝" panose="02020600040205080304" pitchFamily="18" charset="-128"/>
              </a:rPr>
              <a:t>本社工場</a:t>
            </a:r>
          </a:p>
        </p:txBody>
      </p:sp>
      <p:sp>
        <p:nvSpPr>
          <p:cNvPr id="44045" name="Text Box 13"/>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4</a:t>
            </a:r>
          </a:p>
        </p:txBody>
      </p:sp>
      <p:sp>
        <p:nvSpPr>
          <p:cNvPr id="10250" name="Text Box 28"/>
          <p:cNvSpPr txBox="1">
            <a:spLocks noChangeArrowheads="1"/>
          </p:cNvSpPr>
          <p:nvPr/>
        </p:nvSpPr>
        <p:spPr bwMode="auto">
          <a:xfrm>
            <a:off x="1008063" y="8956675"/>
            <a:ext cx="5445125" cy="396875"/>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ここで確認した主要拠点の震度を基に、「２</a:t>
            </a:r>
            <a:r>
              <a:rPr lang="en-US" altLang="ja-JP" b="0">
                <a:solidFill>
                  <a:srgbClr val="003300"/>
                </a:solidFill>
                <a:latin typeface="HG丸ｺﾞｼｯｸM-PRO" panose="020F0600000000000000" pitchFamily="50" charset="-128"/>
              </a:rPr>
              <a:t>.4.</a:t>
            </a:r>
            <a:r>
              <a:rPr lang="ja-JP" altLang="en-US" b="0">
                <a:solidFill>
                  <a:srgbClr val="003300"/>
                </a:solidFill>
                <a:latin typeface="HG丸ｺﾞｼｯｸM-PRO" panose="020F0600000000000000" pitchFamily="50" charset="-128"/>
              </a:rPr>
              <a:t>２　自社に想定される被害」では、あなたの会社の経営資源に起こるおそれのある被害状況を確認します。</a:t>
            </a:r>
          </a:p>
        </p:txBody>
      </p:sp>
      <p:sp>
        <p:nvSpPr>
          <p:cNvPr id="10251" name="Line 29"/>
          <p:cNvSpPr>
            <a:spLocks noChangeShapeType="1"/>
          </p:cNvSpPr>
          <p:nvPr/>
        </p:nvSpPr>
        <p:spPr bwMode="auto">
          <a:xfrm>
            <a:off x="842963" y="9080500"/>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44080" name="Group 48"/>
          <p:cNvGraphicFramePr>
            <a:graphicFrameLocks noGrp="1"/>
          </p:cNvGraphicFramePr>
          <p:nvPr/>
        </p:nvGraphicFramePr>
        <p:xfrm>
          <a:off x="3213100" y="7689850"/>
          <a:ext cx="3095625"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1800225">
                  <a:extLst>
                    <a:ext uri="{9D8B030D-6E8A-4147-A177-3AD203B41FA5}">
                      <a16:colId xmlns:a16="http://schemas.microsoft.com/office/drawing/2014/main" val="1668626060"/>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4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震度</a:t>
                      </a:r>
                      <a:r>
                        <a:rPr kumimoji="1" lang="ja-JP" altLang="en-US" sz="12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rPr>
                        <a:t> </a:t>
                      </a:r>
                      <a:r>
                        <a:rPr kumimoji="1" lang="ja-JP" altLang="en-US" sz="16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６弱</a:t>
                      </a:r>
                      <a:endParaRPr kumimoji="1" lang="ja-JP" altLang="en-US" sz="1200" b="1" i="1" u="none" strike="noStrike" cap="none" normalizeH="0" baseline="0" smtClean="0">
                        <a:ln>
                          <a:noFill/>
                        </a:ln>
                        <a:solidFill>
                          <a:schemeClr val="tx1"/>
                        </a:solidFill>
                        <a:effectLst/>
                        <a:latin typeface="Arial" panose="020B0604020202020204" pitchFamily="34" charset="0"/>
                        <a:ea typeface="ＭＳ Ｐ明朝" panose="02020600040205080304" pitchFamily="18"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60" name="AutoShape 55"/>
          <p:cNvSpPr>
            <a:spLocks noChangeArrowheads="1"/>
          </p:cNvSpPr>
          <p:nvPr/>
        </p:nvSpPr>
        <p:spPr bwMode="auto">
          <a:xfrm>
            <a:off x="4797425" y="6969125"/>
            <a:ext cx="1728788" cy="576263"/>
          </a:xfrm>
          <a:prstGeom prst="wedgeRectCallout">
            <a:avLst>
              <a:gd name="adj1" fmla="val -7301"/>
              <a:gd name="adj2" fmla="val 94903"/>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あなたの事業所の主要拠点で想定される震度はどの程度ですか？</a:t>
            </a:r>
          </a:p>
        </p:txBody>
      </p:sp>
      <p:pic>
        <p:nvPicPr>
          <p:cNvPr id="10261" name="Picture 56" descr="j030357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085013"/>
            <a:ext cx="798513" cy="620712"/>
          </a:xfrm>
          <a:prstGeom prst="rect">
            <a:avLst/>
          </a:prstGeom>
          <a:solidFill>
            <a:schemeClr val="bg1"/>
          </a:solidFill>
          <a:ln w="19050">
            <a:solidFill>
              <a:srgbClr val="800000"/>
            </a:solidFill>
            <a:miter lim="800000"/>
            <a:headEnd/>
            <a:tailEnd/>
          </a:ln>
        </p:spPr>
      </p:pic>
      <p:sp>
        <p:nvSpPr>
          <p:cNvPr id="10262" name="AutoShape 57"/>
          <p:cNvSpPr>
            <a:spLocks noChangeArrowheads="1"/>
          </p:cNvSpPr>
          <p:nvPr/>
        </p:nvSpPr>
        <p:spPr bwMode="auto">
          <a:xfrm>
            <a:off x="117475" y="6321425"/>
            <a:ext cx="1150938" cy="576263"/>
          </a:xfrm>
          <a:prstGeom prst="wedgeRectCallout">
            <a:avLst>
              <a:gd name="adj1" fmla="val 26278"/>
              <a:gd name="adj2" fmla="val 94903"/>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latin typeface="HG丸ｺﾞｼｯｸM-PRO" panose="020F0600000000000000" pitchFamily="50" charset="-128"/>
              </a:rPr>
              <a:t>あなたの事業所の位置を確認してください。</a:t>
            </a:r>
          </a:p>
        </p:txBody>
      </p:sp>
      <p:sp>
        <p:nvSpPr>
          <p:cNvPr id="10263" name="AutoShape 5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64" name="AutoShape 5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65" name="AutoShape 6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0266" name="Text Box 61"/>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0267" name="Text Box 62"/>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0268" name="Text Box 63"/>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560388"/>
            <a:ext cx="6191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a:latin typeface="HG創英角ｺﾞｼｯｸUB" panose="020B0909000000000000" pitchFamily="49" charset="-128"/>
                <a:ea typeface="HG創英角ｺﾞｼｯｸUB" panose="020B0909000000000000" pitchFamily="49" charset="-128"/>
              </a:rPr>
              <a:t>２．４．２　自社に想定される被害</a:t>
            </a:r>
            <a:r>
              <a:rPr lang="ja-JP" altLang="en-US" sz="1600" b="0" u="sng">
                <a:latin typeface="HG丸ｺﾞｼｯｸM-PRO" panose="020F0600000000000000" pitchFamily="50" charset="-128"/>
                <a:ea typeface="ＭＳ Ｐゴシック" panose="020B0600070205080204" pitchFamily="50" charset="-128"/>
              </a:rPr>
              <a:t>　</a:t>
            </a:r>
          </a:p>
        </p:txBody>
      </p:sp>
      <p:graphicFrame>
        <p:nvGraphicFramePr>
          <p:cNvPr id="45251" name="Group 195"/>
          <p:cNvGraphicFramePr>
            <a:graphicFrameLocks noGrp="1"/>
          </p:cNvGraphicFramePr>
          <p:nvPr/>
        </p:nvGraphicFramePr>
        <p:xfrm>
          <a:off x="333375" y="2039938"/>
          <a:ext cx="6262688" cy="3235325"/>
        </p:xfrm>
        <a:graphic>
          <a:graphicData uri="http://schemas.openxmlformats.org/drawingml/2006/table">
            <a:tbl>
              <a:tblPr/>
              <a:tblGrid>
                <a:gridCol w="1295400">
                  <a:extLst>
                    <a:ext uri="{9D8B030D-6E8A-4147-A177-3AD203B41FA5}">
                      <a16:colId xmlns:a16="http://schemas.microsoft.com/office/drawing/2014/main" val="375410934"/>
                    </a:ext>
                  </a:extLst>
                </a:gridCol>
                <a:gridCol w="1655763">
                  <a:extLst>
                    <a:ext uri="{9D8B030D-6E8A-4147-A177-3AD203B41FA5}">
                      <a16:colId xmlns:a16="http://schemas.microsoft.com/office/drawing/2014/main" val="1184682698"/>
                    </a:ext>
                  </a:extLst>
                </a:gridCol>
                <a:gridCol w="1655762">
                  <a:extLst>
                    <a:ext uri="{9D8B030D-6E8A-4147-A177-3AD203B41FA5}">
                      <a16:colId xmlns:a16="http://schemas.microsoft.com/office/drawing/2014/main" val="659981792"/>
                    </a:ext>
                  </a:extLst>
                </a:gridCol>
                <a:gridCol w="1655763">
                  <a:extLst>
                    <a:ext uri="{9D8B030D-6E8A-4147-A177-3AD203B41FA5}">
                      <a16:colId xmlns:a16="http://schemas.microsoft.com/office/drawing/2014/main" val="268473585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26411377"/>
                  </a:ext>
                </a:extLst>
              </a:tr>
              <a:tr h="276491">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５弱・５強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910198665"/>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該当箇所に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1" u="none" strike="noStrike" cap="none" normalizeH="0" baseline="0" smtClean="0">
                          <a:ln>
                            <a:noFill/>
                          </a:ln>
                          <a:solidFill>
                            <a:srgbClr val="800000"/>
                          </a:solidFill>
                          <a:effectLst/>
                          <a:latin typeface="Arial" panose="020B0604020202020204" pitchFamily="34" charset="0"/>
                          <a:ea typeface="ＭＳ Ｐ明朝" panose="02020600040205080304" pitchFamily="18" charset="-128"/>
                        </a:rPr>
                        <a:t>○</a:t>
                      </a:r>
                      <a:endParaRPr kumimoji="1" lang="en-US" altLang="ja-JP" sz="1600" b="1" i="1" u="none" strike="noStrike" cap="none" normalizeH="0" baseline="0" smtClean="0">
                        <a:ln>
                          <a:noFill/>
                        </a:ln>
                        <a:solidFill>
                          <a:srgbClr val="FF0000"/>
                        </a:solidFill>
                        <a:effectLst/>
                        <a:latin typeface="Arial" panose="020B0604020202020204" pitchFamily="34" charset="0"/>
                        <a:ea typeface="ＭＳ Ｐ明朝" panose="02020600040205080304" pitchFamily="18"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rgbClr val="800000"/>
                        </a:solidFill>
                        <a:effectLst/>
                        <a:latin typeface="Arial" panose="020B0604020202020204" pitchFamily="34" charset="0"/>
                        <a:ea typeface="ＭＳ Ｐゴシック" panose="020B0600070205080204" pitchFamily="50" charset="-128"/>
                      </a:endParaRP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2722514"/>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耐震性の低い建物は、壁、梁、柱等に大きな亀裂が生じるものがあります（倒壊には至らない）。</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耐震性の低い建物は、壁や柱が破壊するものがあります。耐震性の高い建物でも大きな亀裂が生じるものがあります。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耐震性の低い建物は、倒壊するものがあります。耐震性が高い建物でも壁、柱が破壊するものがあります。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1207172"/>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機械及び装置</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未固定の不安定な設備が倒れることがあります。計器、</a:t>
                      </a: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PC</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等が台等から落下することがあります。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未固定の設備の多くが移動、転倒します。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未固定の設備のほとんどが移動、転倒します。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5185963"/>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工具・器具・備品</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吊り下げ物は激しく揺れ、什器等に収納している工具・器具類が落下することがあります。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未固定の什器類の多くが転倒します。工具・器具類も散乱します。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未固定の什器類のほとんどが転倒します。工具・器具類も散乱します。</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275829"/>
                  </a:ext>
                </a:extLst>
              </a:tr>
            </a:tbl>
          </a:graphicData>
        </a:graphic>
      </p:graphicFrame>
      <p:sp>
        <p:nvSpPr>
          <p:cNvPr id="11301" name="Text Box 59"/>
          <p:cNvSpPr txBox="1">
            <a:spLocks noChangeArrowheads="1"/>
          </p:cNvSpPr>
          <p:nvPr/>
        </p:nvSpPr>
        <p:spPr bwMode="auto">
          <a:xfrm>
            <a:off x="298450" y="5222875"/>
            <a:ext cx="63357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i="1">
                <a:solidFill>
                  <a:schemeClr val="hlink"/>
                </a:solidFill>
                <a:latin typeface="ＭＳ Ｐゴシック" panose="020B0600070205080204" pitchFamily="50" charset="-128"/>
                <a:ea typeface="ＭＳ Ｐゴシック" panose="020B0600070205080204" pitchFamily="50" charset="-128"/>
              </a:rPr>
              <a:t>耐震性の低い建物の目安は、昭和</a:t>
            </a:r>
            <a:r>
              <a:rPr lang="en-US" altLang="ja-JP" sz="900" b="0" i="1">
                <a:solidFill>
                  <a:schemeClr val="hlink"/>
                </a:solidFill>
                <a:latin typeface="ＭＳ Ｐゴシック" panose="020B0600070205080204" pitchFamily="50" charset="-128"/>
                <a:ea typeface="ＭＳ Ｐゴシック" panose="020B0600070205080204" pitchFamily="50" charset="-128"/>
              </a:rPr>
              <a:t>56</a:t>
            </a:r>
            <a:r>
              <a:rPr lang="ja-JP" altLang="en-US" sz="900" b="0" i="1">
                <a:solidFill>
                  <a:schemeClr val="hlink"/>
                </a:solidFill>
                <a:latin typeface="ＭＳ Ｐゴシック" panose="020B0600070205080204" pitchFamily="50" charset="-128"/>
                <a:ea typeface="ＭＳ Ｐゴシック" panose="020B0600070205080204" pitchFamily="50" charset="-128"/>
              </a:rPr>
              <a:t>年以前の古い耐震基準で設計されている建物で、耐震補強がされていない建物です。</a:t>
            </a:r>
          </a:p>
        </p:txBody>
      </p:sp>
      <p:sp>
        <p:nvSpPr>
          <p:cNvPr id="11302" name="Text Box 61"/>
          <p:cNvSpPr txBox="1">
            <a:spLocks noChangeArrowheads="1"/>
          </p:cNvSpPr>
          <p:nvPr/>
        </p:nvSpPr>
        <p:spPr bwMode="auto">
          <a:xfrm>
            <a:off x="190500" y="1784350"/>
            <a:ext cx="19034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ea typeface="ＭＳ Ｐゴシック" panose="020B0600070205080204" pitchFamily="50" charset="-128"/>
              </a:rPr>
              <a:t>［表① 事業所の被害状況］</a:t>
            </a:r>
          </a:p>
        </p:txBody>
      </p:sp>
      <p:sp>
        <p:nvSpPr>
          <p:cNvPr id="45136" name="Text Box 80"/>
          <p:cNvSpPr txBox="1">
            <a:spLocks noChangeArrowheads="1"/>
          </p:cNvSpPr>
          <p:nvPr/>
        </p:nvSpPr>
        <p:spPr bwMode="auto">
          <a:xfrm>
            <a:off x="3295650"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en-US" altLang="ja-JP" sz="1200">
                <a:solidFill>
                  <a:srgbClr val="3333FF"/>
                </a:solidFill>
                <a:effectLst>
                  <a:outerShdw blurRad="38100" dist="38100" dir="2700000" algn="tl">
                    <a:srgbClr val="C0C0C0"/>
                  </a:outerShdw>
                </a:effectLst>
                <a:ea typeface="ＭＳ Ｐゴシック" panose="020B0600070205080204" pitchFamily="50" charset="-128"/>
              </a:rPr>
              <a:t>5</a:t>
            </a:r>
          </a:p>
        </p:txBody>
      </p:sp>
      <p:graphicFrame>
        <p:nvGraphicFramePr>
          <p:cNvPr id="45292" name="Group 236"/>
          <p:cNvGraphicFramePr>
            <a:graphicFrameLocks noGrp="1"/>
          </p:cNvGraphicFramePr>
          <p:nvPr/>
        </p:nvGraphicFramePr>
        <p:xfrm>
          <a:off x="331788" y="5707063"/>
          <a:ext cx="6264275" cy="3322864"/>
        </p:xfrm>
        <a:graphic>
          <a:graphicData uri="http://schemas.openxmlformats.org/drawingml/2006/table">
            <a:tbl>
              <a:tblPr/>
              <a:tblGrid>
                <a:gridCol w="935037">
                  <a:extLst>
                    <a:ext uri="{9D8B030D-6E8A-4147-A177-3AD203B41FA5}">
                      <a16:colId xmlns:a16="http://schemas.microsoft.com/office/drawing/2014/main" val="3996437735"/>
                    </a:ext>
                  </a:extLst>
                </a:gridCol>
                <a:gridCol w="5329238">
                  <a:extLst>
                    <a:ext uri="{9D8B030D-6E8A-4147-A177-3AD203B41FA5}">
                      <a16:colId xmlns:a16="http://schemas.microsoft.com/office/drawing/2014/main" val="624534201"/>
                    </a:ext>
                  </a:extLst>
                </a:gridCol>
              </a:tblGrid>
              <a:tr h="2742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項目</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被害状況</a:t>
                      </a:r>
                    </a:p>
                  </a:txBody>
                  <a:tcPr marT="45704" marB="4570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546771901"/>
                  </a:ext>
                </a:extLst>
              </a:tr>
              <a:tr h="5629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ヒト</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県内では、死者、負傷者、帰宅困難者が多数発生すると想定されます。交通機関がマヒし、出社指示に応じられない従業員が、多数発生する可能性があります。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死者（約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2,400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人）、負傷者（約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66,000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人）、帰宅困難者（約</a:t>
                      </a:r>
                      <a:r>
                        <a:rPr kumimoji="1" lang="en-US" altLang="ja-JP"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980,000</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人）</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6941656"/>
                  </a:ext>
                </a:extLst>
              </a:tr>
              <a:tr h="55072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情報</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未固定のデータサーバが転倒し、破損する可能性があります。必要な情報（データ）が復旧不可能となります。重要なデータが事業所内にあり、事業所の建物が被災した場合にはデータを取り出すことができなくなります。</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798824"/>
                  </a:ext>
                </a:extLst>
              </a:tr>
              <a:tr h="41053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ｲﾝﾌﾗ</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停電が発生します。広い地域でガス、水道の供給が停止することがあります。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a:t>
                      </a:r>
                      <a:r>
                        <a:rPr kumimoji="1" lang="ja-JP" altLang="en-US"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被害を受けたインフラの停止期間は、電気：１週間、水道１か月、ガス：１か月を目安としましょう。</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4282621"/>
                  </a:ext>
                </a:extLst>
              </a:tr>
              <a:tr h="72749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電話</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発災直後には、県内全域で電話がつながりにくい状態となります。応急復旧に３日から１週間程度を要します。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a:t>
                      </a:r>
                      <a:r>
                        <a:rPr kumimoji="1" lang="ja-JP" altLang="en-US" sz="900" b="0" i="1" u="none" strike="noStrike" cap="none" normalizeH="0" baseline="0" smtClean="0">
                          <a:ln>
                            <a:noFill/>
                          </a:ln>
                          <a:solidFill>
                            <a:schemeClr val="hlink"/>
                          </a:solidFill>
                          <a:effectLst/>
                          <a:latin typeface="Arial" panose="020B0604020202020204" pitchFamily="34" charset="0"/>
                          <a:ea typeface="ＭＳ Ｐゴシック" panose="020B0600070205080204" pitchFamily="50" charset="-128"/>
                        </a:rPr>
                        <a:t>災害時には、</a:t>
                      </a:r>
                      <a:r>
                        <a:rPr kumimoji="1" lang="ja-JP" altLang="en-US" sz="900" b="0" i="1" u="none" strike="noStrike" cap="none" normalizeH="0" baseline="0" smtClean="0">
                          <a:ln>
                            <a:noFill/>
                          </a:ln>
                          <a:solidFill>
                            <a:schemeClr val="hlink"/>
                          </a:solidFill>
                          <a:effectLst/>
                          <a:latin typeface="HG丸ｺﾞｼｯｸM-PRO" panose="020F0600000000000000" pitchFamily="50" charset="-128"/>
                          <a:ea typeface="ＭＳ Ｐゴシック" panose="020B0600070205080204" pitchFamily="50" charset="-128"/>
                        </a:rPr>
                        <a:t>一般加入電話や携帯電話などの音声通話よりも、携帯メールの方がつながりやすくなります。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1" u="none" strike="noStrike" cap="none" normalizeH="0" baseline="0" smtClean="0">
                          <a:ln>
                            <a:noFill/>
                          </a:ln>
                          <a:solidFill>
                            <a:schemeClr val="hlink"/>
                          </a:solidFill>
                          <a:effectLst/>
                          <a:latin typeface="HG丸ｺﾞｼｯｸM-PRO" panose="020F0600000000000000" pitchFamily="50" charset="-128"/>
                          <a:ea typeface="ＭＳ Ｐゴシック" panose="020B0600070205080204" pitchFamily="50" charset="-128"/>
                        </a:rPr>
                        <a:t>　公衆電話は使用可能です。</a:t>
                      </a:r>
                      <a:r>
                        <a:rPr kumimoji="1" lang="ja-JP" altLang="en-US" sz="900" b="0" i="0" u="none" strike="noStrike" cap="none" normalizeH="0" baseline="0" smtClean="0">
                          <a:ln>
                            <a:noFill/>
                          </a:ln>
                          <a:solidFill>
                            <a:schemeClr val="bg2"/>
                          </a:solidFill>
                          <a:effectLst/>
                          <a:latin typeface="Arial" panose="020B0604020202020204" pitchFamily="34" charset="0"/>
                          <a:ea typeface="ＭＳ Ｐゴシック" panose="020B0600070205080204" pitchFamily="50" charset="-128"/>
                        </a:rPr>
                        <a:t> </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6939383"/>
                  </a:ext>
                </a:extLst>
              </a:tr>
              <a:tr h="3983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道路</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発災直後には、県内全域で不通区間が多く発生します。３日間程度は、道路の片付け・復旧作業等のため、緊急輸送路も使用は困難になります。</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7955264"/>
                  </a:ext>
                </a:extLst>
              </a:tr>
              <a:tr h="39834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物流網</a:t>
                      </a:r>
                    </a:p>
                  </a:txBody>
                  <a:tcPr marT="45704" marB="4570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発災後３日程度から緊急輸送ルートは確保されるものの、緊急輸送物資以外の輸送は、困難となります。</a:t>
                      </a:r>
                    </a:p>
                  </a:txBody>
                  <a:tcPr marL="90000" marR="90000" marT="46784" marB="4678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3828686"/>
                  </a:ext>
                </a:extLst>
              </a:tr>
            </a:tbl>
          </a:graphicData>
        </a:graphic>
      </p:graphicFrame>
      <p:sp>
        <p:nvSpPr>
          <p:cNvPr id="11330" name="Text Box 104"/>
          <p:cNvSpPr txBox="1">
            <a:spLocks noChangeArrowheads="1"/>
          </p:cNvSpPr>
          <p:nvPr/>
        </p:nvSpPr>
        <p:spPr bwMode="auto">
          <a:xfrm>
            <a:off x="188913" y="5457825"/>
            <a:ext cx="2501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a:ea typeface="ＭＳ Ｐゴシック" panose="020B0600070205080204" pitchFamily="50" charset="-128"/>
              </a:rPr>
              <a:t>［表② その他経営資源の被害状況］</a:t>
            </a:r>
          </a:p>
        </p:txBody>
      </p:sp>
      <p:sp>
        <p:nvSpPr>
          <p:cNvPr id="11331" name="Text Box 114"/>
          <p:cNvSpPr txBox="1">
            <a:spLocks noChangeArrowheads="1"/>
          </p:cNvSpPr>
          <p:nvPr/>
        </p:nvSpPr>
        <p:spPr bwMode="auto">
          <a:xfrm>
            <a:off x="260350" y="811213"/>
            <a:ext cx="65246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a:solidFill>
                  <a:srgbClr val="808080"/>
                </a:solidFill>
                <a:latin typeface="HG丸ｺﾞｼｯｸM-PRO" panose="020F0600000000000000" pitchFamily="50" charset="-128"/>
              </a:rPr>
              <a:t>-</a:t>
            </a:r>
            <a:r>
              <a:rPr lang="ja-JP" altLang="en-US" sz="1200" b="0">
                <a:solidFill>
                  <a:srgbClr val="808080"/>
                </a:solidFill>
                <a:latin typeface="HG丸ｺﾞｼｯｸM-PRO" panose="020F0600000000000000" pitchFamily="50" charset="-128"/>
              </a:rPr>
              <a:t>ポイント</a:t>
            </a:r>
            <a:r>
              <a:rPr lang="en-US" altLang="ja-JP" sz="1200" b="0">
                <a:solidFill>
                  <a:srgbClr val="808080"/>
                </a:solidFill>
                <a:latin typeface="HG丸ｺﾞｼｯｸM-PRO" panose="020F0600000000000000" pitchFamily="50" charset="-128"/>
              </a:rPr>
              <a:t>-</a:t>
            </a:r>
          </a:p>
          <a:p>
            <a:pPr eaLnBrk="1" hangingPunct="1">
              <a:buFontTx/>
              <a:buChar char="•"/>
            </a:pPr>
            <a:r>
              <a:rPr lang="ja-JP" altLang="en-US" b="0">
                <a:solidFill>
                  <a:srgbClr val="808080"/>
                </a:solidFill>
                <a:latin typeface="HG丸ｺﾞｼｯｸM-PRO" panose="020F0600000000000000" pitchFamily="50" charset="-128"/>
              </a:rPr>
              <a:t>「２</a:t>
            </a:r>
            <a:r>
              <a:rPr lang="en-US" altLang="ja-JP" b="0">
                <a:solidFill>
                  <a:srgbClr val="808080"/>
                </a:solidFill>
                <a:latin typeface="HG丸ｺﾞｼｯｸM-PRO" panose="020F0600000000000000" pitchFamily="50" charset="-128"/>
              </a:rPr>
              <a:t>.4.</a:t>
            </a:r>
            <a:r>
              <a:rPr lang="ja-JP" altLang="en-US" b="0">
                <a:solidFill>
                  <a:srgbClr val="808080"/>
                </a:solidFill>
                <a:latin typeface="HG丸ｺﾞｼｯｸM-PRO" panose="020F0600000000000000" pitchFamily="50" charset="-128"/>
              </a:rPr>
              <a:t>１」で確認した、あなたの会社の主要拠点における震度を下表①にあてはめ、</a:t>
            </a:r>
            <a:r>
              <a:rPr lang="ja-JP" altLang="en-US" b="0" i="1">
                <a:solidFill>
                  <a:schemeClr val="hlink"/>
                </a:solidFill>
                <a:latin typeface="HG丸ｺﾞｼｯｸM-PRO" panose="020F0600000000000000" pitchFamily="50" charset="-128"/>
              </a:rPr>
              <a:t>あなたの会社の建物や設備等に起こる被害をイメージしてください。</a:t>
            </a:r>
          </a:p>
          <a:p>
            <a:pPr eaLnBrk="1" hangingPunct="1">
              <a:buFontTx/>
              <a:buChar char="•"/>
            </a:pPr>
            <a:r>
              <a:rPr lang="ja-JP" altLang="en-US" b="0">
                <a:solidFill>
                  <a:srgbClr val="808080"/>
                </a:solidFill>
                <a:latin typeface="HG丸ｺﾞｼｯｸM-PRO" panose="020F0600000000000000" pitchFamily="50" charset="-128"/>
              </a:rPr>
              <a:t>その他経営資源の被害状況については、下表②から被害をイメージしてください。</a:t>
            </a:r>
          </a:p>
          <a:p>
            <a:pPr eaLnBrk="1" hangingPunct="1">
              <a:buFontTx/>
              <a:buChar char="•"/>
            </a:pPr>
            <a:r>
              <a:rPr lang="ja-JP" altLang="en-US" b="0" i="1">
                <a:solidFill>
                  <a:schemeClr val="hlink"/>
                </a:solidFill>
                <a:latin typeface="HG丸ｺﾞｼｯｸM-PRO" panose="020F0600000000000000" pitchFamily="50" charset="-128"/>
              </a:rPr>
              <a:t>近年の地震発生状況からも「震度６強」の被害状況を念頭に置き、ＢＣＰを作成することをお勧めします。</a:t>
            </a:r>
            <a:endParaRPr lang="ja-JP" altLang="en-US" i="1">
              <a:solidFill>
                <a:schemeClr val="hlink"/>
              </a:solidFill>
              <a:latin typeface="HG丸ｺﾞｼｯｸM-PRO" panose="020F0600000000000000" pitchFamily="50" charset="-128"/>
            </a:endParaRPr>
          </a:p>
        </p:txBody>
      </p:sp>
      <p:sp>
        <p:nvSpPr>
          <p:cNvPr id="11332" name="AutoShape 147"/>
          <p:cNvSpPr>
            <a:spLocks noChangeArrowheads="1"/>
          </p:cNvSpPr>
          <p:nvPr/>
        </p:nvSpPr>
        <p:spPr bwMode="auto">
          <a:xfrm>
            <a:off x="620713" y="9339263"/>
            <a:ext cx="5903912" cy="363537"/>
          </a:xfrm>
          <a:prstGeom prst="roundRect">
            <a:avLst>
              <a:gd name="adj" fmla="val 16667"/>
            </a:avLst>
          </a:prstGeom>
          <a:solidFill>
            <a:srgbClr val="CCFF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33" name="Text Box 148"/>
          <p:cNvSpPr txBox="1">
            <a:spLocks noChangeArrowheads="1"/>
          </p:cNvSpPr>
          <p:nvPr/>
        </p:nvSpPr>
        <p:spPr bwMode="auto">
          <a:xfrm>
            <a:off x="933450" y="9317038"/>
            <a:ext cx="5591175" cy="396875"/>
          </a:xfrm>
          <a:prstGeom prst="rect">
            <a:avLst/>
          </a:prstGeom>
          <a:noFill/>
          <a:ln>
            <a:noFill/>
          </a:ln>
          <a:effectLst/>
          <a:extLst>
            <a:ext uri="{909E8E84-426E-40DD-AFC4-6F175D3DCCD1}">
              <a14:hiddenFill xmlns:a14="http://schemas.microsoft.com/office/drawing/2010/main">
                <a:solidFill>
                  <a:srgbClr val="CCFF66"/>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rgbClr val="003300"/>
                </a:solidFill>
              </a:rPr>
              <a:t>ここで主な経営資源の被害イメージをつかみました。</a:t>
            </a:r>
          </a:p>
          <a:p>
            <a:pPr eaLnBrk="1" hangingPunct="1"/>
            <a:r>
              <a:rPr lang="ja-JP" altLang="en-US" b="0">
                <a:solidFill>
                  <a:srgbClr val="003300"/>
                </a:solidFill>
                <a:latin typeface="HG丸ｺﾞｼｯｸM-PRO" panose="020F0600000000000000" pitchFamily="50" charset="-128"/>
              </a:rPr>
              <a:t>「２</a:t>
            </a:r>
            <a:r>
              <a:rPr lang="en-US" altLang="ja-JP" b="0">
                <a:solidFill>
                  <a:srgbClr val="003300"/>
                </a:solidFill>
                <a:latin typeface="HG丸ｺﾞｼｯｸM-PRO" panose="020F0600000000000000" pitchFamily="50" charset="-128"/>
              </a:rPr>
              <a:t>.</a:t>
            </a:r>
            <a:r>
              <a:rPr lang="ja-JP" altLang="en-US" b="0">
                <a:solidFill>
                  <a:srgbClr val="003300"/>
                </a:solidFill>
                <a:latin typeface="HG丸ｺﾞｼｯｸM-PRO" panose="020F0600000000000000" pitchFamily="50" charset="-128"/>
              </a:rPr>
              <a:t>４</a:t>
            </a:r>
            <a:r>
              <a:rPr lang="en-US" altLang="ja-JP" b="0">
                <a:solidFill>
                  <a:srgbClr val="003300"/>
                </a:solidFill>
                <a:latin typeface="HG丸ｺﾞｼｯｸM-PRO" panose="020F0600000000000000" pitchFamily="50" charset="-128"/>
              </a:rPr>
              <a:t>.</a:t>
            </a:r>
            <a:r>
              <a:rPr lang="ja-JP" altLang="en-US" b="0">
                <a:solidFill>
                  <a:srgbClr val="003300"/>
                </a:solidFill>
                <a:latin typeface="HG丸ｺﾞｼｯｸM-PRO" panose="020F0600000000000000" pitchFamily="50" charset="-128"/>
              </a:rPr>
              <a:t>３　財務面での被害想定」では、操業が停止した場合の財務状況について考えます。</a:t>
            </a:r>
          </a:p>
        </p:txBody>
      </p:sp>
      <p:sp>
        <p:nvSpPr>
          <p:cNvPr id="11334" name="Line 149"/>
          <p:cNvSpPr>
            <a:spLocks noChangeShapeType="1"/>
          </p:cNvSpPr>
          <p:nvPr/>
        </p:nvSpPr>
        <p:spPr bwMode="auto">
          <a:xfrm>
            <a:off x="717550" y="9478963"/>
            <a:ext cx="215900" cy="0"/>
          </a:xfrm>
          <a:prstGeom prst="line">
            <a:avLst/>
          </a:prstGeom>
          <a:noFill/>
          <a:ln w="28575" cap="rnd">
            <a:solidFill>
              <a:srgbClr val="00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1335" name="Text Box 184"/>
          <p:cNvSpPr txBox="1">
            <a:spLocks noChangeArrowheads="1"/>
          </p:cNvSpPr>
          <p:nvPr/>
        </p:nvSpPr>
        <p:spPr bwMode="auto">
          <a:xfrm>
            <a:off x="312738" y="8980488"/>
            <a:ext cx="6356350" cy="36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a:solidFill>
                  <a:srgbClr val="5F5F5F"/>
                </a:solidFill>
              </a:rPr>
              <a:t>「想定東海・東南海地震連動の全体的な地震災害シナリオ概要」（</a:t>
            </a:r>
            <a:r>
              <a:rPr lang="ja-JP" altLang="en-US" sz="900" b="0">
                <a:solidFill>
                  <a:srgbClr val="5F5F5F"/>
                </a:solidFill>
                <a:latin typeface="HG丸ｺﾞｼｯｸM-PRO" panose="020F0600000000000000" pitchFamily="50" charset="-128"/>
              </a:rPr>
              <a:t>愛知県東海地震・東南海地震等被害予測調査）</a:t>
            </a:r>
            <a:r>
              <a:rPr lang="ja-JP" altLang="en-US" sz="900" b="0">
                <a:solidFill>
                  <a:srgbClr val="5F5F5F"/>
                </a:solidFill>
              </a:rPr>
              <a:t>を基に、過去の被害事例等を考慮して作成。</a:t>
            </a:r>
          </a:p>
        </p:txBody>
      </p:sp>
      <p:pic>
        <p:nvPicPr>
          <p:cNvPr id="11336" name="Picture 213" descr="j01499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313" y="8255000"/>
            <a:ext cx="3413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7" name="Picture 214" descr="j023416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538" y="4784725"/>
            <a:ext cx="3381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8" name="Picture 215" descr="GUM02_CL05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6038850"/>
            <a:ext cx="3460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9" name="Picture 216" descr="j023950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438" y="7173913"/>
            <a:ext cx="2587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0" name="Picture 217" descr="sy00607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63" y="7094538"/>
            <a:ext cx="153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1" name="Picture 218" descr="GUM02_CL051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838" y="8645525"/>
            <a:ext cx="35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2" name="Picture 219" descr="j030357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8525" y="3289300"/>
            <a:ext cx="65881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3" name="Picture 220" descr="j029058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500" y="4021138"/>
            <a:ext cx="5651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4" name="Picture 221" descr="j037103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7400" y="6659563"/>
            <a:ext cx="3746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5" name="Picture 222" descr="003_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825" y="7646988"/>
            <a:ext cx="6223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6" name="Rectangle 224"/>
          <p:cNvSpPr>
            <a:spLocks noChangeArrowheads="1"/>
          </p:cNvSpPr>
          <p:nvPr/>
        </p:nvSpPr>
        <p:spPr bwMode="auto">
          <a:xfrm>
            <a:off x="4941888" y="2314575"/>
            <a:ext cx="1655762" cy="2951163"/>
          </a:xfrm>
          <a:prstGeom prst="rect">
            <a:avLst/>
          </a:prstGeom>
          <a:solidFill>
            <a:srgbClr val="FFFF00">
              <a:alpha val="20000"/>
            </a:srgbClr>
          </a:solidFill>
          <a:ln>
            <a:noFill/>
          </a:ln>
          <a:effectLst/>
          <a:extLst>
            <a:ext uri="{91240B29-F687-4F45-9708-019B960494DF}">
              <a14:hiddenLine xmlns:a14="http://schemas.microsoft.com/office/drawing/2010/main" w="2857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47" name="AutoShape 223"/>
          <p:cNvSpPr>
            <a:spLocks noChangeArrowheads="1"/>
          </p:cNvSpPr>
          <p:nvPr/>
        </p:nvSpPr>
        <p:spPr bwMode="auto">
          <a:xfrm>
            <a:off x="1484313" y="2543175"/>
            <a:ext cx="2160587" cy="503238"/>
          </a:xfrm>
          <a:prstGeom prst="wedgeRectCallout">
            <a:avLst>
              <a:gd name="adj1" fmla="val 66532"/>
              <a:gd name="adj2" fmla="val 6468"/>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latin typeface="HG丸ｺﾞｼｯｸM-PRO" panose="020F0600000000000000" pitchFamily="50" charset="-128"/>
              </a:rPr>
              <a:t>前頁で確認した主要拠点の震度により、どのような被害が起こるのかを確認してください。</a:t>
            </a:r>
          </a:p>
        </p:txBody>
      </p:sp>
      <p:sp>
        <p:nvSpPr>
          <p:cNvPr id="11348" name="AutoShape 225"/>
          <p:cNvSpPr>
            <a:spLocks noChangeArrowheads="1"/>
          </p:cNvSpPr>
          <p:nvPr/>
        </p:nvSpPr>
        <p:spPr bwMode="auto">
          <a:xfrm>
            <a:off x="3573463" y="1712913"/>
            <a:ext cx="3095625" cy="360362"/>
          </a:xfrm>
          <a:prstGeom prst="wedgeRectCallout">
            <a:avLst>
              <a:gd name="adj1" fmla="val 19694"/>
              <a:gd name="adj2" fmla="val 123569"/>
            </a:avLst>
          </a:prstGeom>
          <a:solidFill>
            <a:srgbClr val="E5FFB7"/>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a:solidFill>
                  <a:srgbClr val="003300"/>
                </a:solidFill>
                <a:latin typeface="HG丸ｺﾞｼｯｸM-PRO" panose="020F0600000000000000" pitchFamily="50" charset="-128"/>
              </a:rPr>
              <a:t>重要業務への影響の評価や、対応策の検討を行う際には、震度６強の被害を参照することをお勧めします。</a:t>
            </a:r>
          </a:p>
        </p:txBody>
      </p:sp>
      <p:sp>
        <p:nvSpPr>
          <p:cNvPr id="11349"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50"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51"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a:p>
        </p:txBody>
      </p:sp>
      <p:sp>
        <p:nvSpPr>
          <p:cNvPr id="11352" name="Text Box 230"/>
          <p:cNvSpPr txBox="1">
            <a:spLocks noChangeArrowheads="1"/>
          </p:cNvSpPr>
          <p:nvPr/>
        </p:nvSpPr>
        <p:spPr bwMode="auto">
          <a:xfrm>
            <a:off x="3894138" y="57150"/>
            <a:ext cx="688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a:solidFill>
                  <a:schemeClr val="bg2"/>
                </a:solidFill>
              </a:rPr>
              <a:t>目標を</a:t>
            </a:r>
          </a:p>
          <a:p>
            <a:pPr eaLnBrk="1" hangingPunct="1"/>
            <a:r>
              <a:rPr lang="ja-JP" altLang="en-US" b="0">
                <a:solidFill>
                  <a:schemeClr val="bg2"/>
                </a:solidFill>
              </a:rPr>
              <a:t>たてる！</a:t>
            </a:r>
          </a:p>
        </p:txBody>
      </p:sp>
      <p:sp>
        <p:nvSpPr>
          <p:cNvPr id="11353" name="Text Box 231"/>
          <p:cNvSpPr txBox="1">
            <a:spLocks noChangeArrowheads="1"/>
          </p:cNvSpPr>
          <p:nvPr/>
        </p:nvSpPr>
        <p:spPr bwMode="auto">
          <a:xfrm>
            <a:off x="479742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rgbClr val="FF3300"/>
                </a:solidFill>
              </a:rPr>
              <a:t>ギャップを</a:t>
            </a:r>
          </a:p>
          <a:p>
            <a:pPr algn="ctr" eaLnBrk="1" hangingPunct="1"/>
            <a:r>
              <a:rPr lang="ja-JP" altLang="en-US" b="0">
                <a:solidFill>
                  <a:srgbClr val="FF3300"/>
                </a:solidFill>
              </a:rPr>
              <a:t>把握する！</a:t>
            </a:r>
          </a:p>
        </p:txBody>
      </p:sp>
      <p:sp>
        <p:nvSpPr>
          <p:cNvPr id="11354" name="Text Box 232"/>
          <p:cNvSpPr txBox="1">
            <a:spLocks noChangeArrowheads="1"/>
          </p:cNvSpPr>
          <p:nvPr/>
        </p:nvSpPr>
        <p:spPr bwMode="auto">
          <a:xfrm>
            <a:off x="5781675" y="57150"/>
            <a:ext cx="8159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a:solidFill>
                  <a:schemeClr val="bg2"/>
                </a:solidFill>
              </a:rPr>
              <a:t>ギャップを</a:t>
            </a:r>
          </a:p>
          <a:p>
            <a:pPr algn="ctr" eaLnBrk="1" hangingPunct="1"/>
            <a:r>
              <a:rPr lang="ja-JP" altLang="en-US" b="0">
                <a:solidFill>
                  <a:schemeClr val="bg2"/>
                </a:solidFill>
              </a:rPr>
              <a:t>埋める！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14514</TotalTime>
  <Words>11873</Words>
  <Application>Microsoft Office PowerPoint</Application>
  <PresentationFormat>A4 210 x 297 mm</PresentationFormat>
  <Paragraphs>2006</Paragraphs>
  <Slides>35</Slides>
  <Notes>1</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35</vt:i4>
      </vt:variant>
    </vt:vector>
  </HeadingPairs>
  <TitlesOfParts>
    <vt:vector size="51" baseType="lpstr">
      <vt:lpstr>HGP創英角ﾎﾟｯﾌﾟ体</vt:lpstr>
      <vt:lpstr>HGS創英角ｺﾞｼｯｸUB</vt:lpstr>
      <vt:lpstr>HGS創英角ﾎﾟｯﾌﾟ体</vt:lpstr>
      <vt:lpstr>HG丸ｺﾞｼｯｸM-PRO</vt:lpstr>
      <vt:lpstr>HG創英角ｺﾞｼｯｸUB</vt:lpstr>
      <vt:lpstr>ＭＳ Ｐゴシック</vt:lpstr>
      <vt:lpstr>ＭＳ Ｐ明朝</vt:lpstr>
      <vt:lpstr>MS UI Gothic</vt:lpstr>
      <vt:lpstr>ＭＳ ゴシック</vt:lpstr>
      <vt:lpstr>Arial</vt:lpstr>
      <vt:lpstr>Century</vt:lpstr>
      <vt:lpstr>Times New Roman</vt:lpstr>
      <vt:lpstr>Wingdings</vt:lpstr>
      <vt:lpstr>標準デザイン</vt:lpstr>
      <vt:lpstr>デザインの設定</vt:lpstr>
      <vt:lpstr>Photo Editor 写真</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shuichiro terasaka</dc:creator>
  <cp:lastModifiedBy>oa</cp:lastModifiedBy>
  <cp:revision>633</cp:revision>
  <dcterms:created xsi:type="dcterms:W3CDTF">2007-09-05T01:05:48Z</dcterms:created>
  <dcterms:modified xsi:type="dcterms:W3CDTF">2020-12-24T02:41:05Z</dcterms:modified>
</cp:coreProperties>
</file>