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49" r:id="rId2"/>
  </p:sldMasterIdLst>
  <p:notesMasterIdLst>
    <p:notesMasterId r:id="rId37"/>
  </p:notesMasterIdLst>
  <p:sldIdLst>
    <p:sldId id="265" r:id="rId3"/>
    <p:sldId id="355" r:id="rId4"/>
    <p:sldId id="332" r:id="rId5"/>
    <p:sldId id="353" r:id="rId6"/>
    <p:sldId id="333" r:id="rId7"/>
    <p:sldId id="268" r:id="rId8"/>
    <p:sldId id="290" r:id="rId9"/>
    <p:sldId id="291" r:id="rId10"/>
    <p:sldId id="348" r:id="rId11"/>
    <p:sldId id="356" r:id="rId12"/>
    <p:sldId id="289" r:id="rId13"/>
    <p:sldId id="319" r:id="rId14"/>
    <p:sldId id="320" r:id="rId15"/>
    <p:sldId id="321" r:id="rId16"/>
    <p:sldId id="322" r:id="rId17"/>
    <p:sldId id="323" r:id="rId18"/>
    <p:sldId id="336" r:id="rId19"/>
    <p:sldId id="258" r:id="rId20"/>
    <p:sldId id="297" r:id="rId21"/>
    <p:sldId id="313" r:id="rId22"/>
    <p:sldId id="337" r:id="rId23"/>
    <p:sldId id="338" r:id="rId24"/>
    <p:sldId id="340" r:id="rId25"/>
    <p:sldId id="341" r:id="rId26"/>
    <p:sldId id="342" r:id="rId27"/>
    <p:sldId id="343" r:id="rId28"/>
    <p:sldId id="344" r:id="rId29"/>
    <p:sldId id="345" r:id="rId30"/>
    <p:sldId id="327" r:id="rId31"/>
    <p:sldId id="334" r:id="rId32"/>
    <p:sldId id="284" r:id="rId33"/>
    <p:sldId id="309" r:id="rId34"/>
    <p:sldId id="351" r:id="rId35"/>
    <p:sldId id="354" r:id="rId36"/>
  </p:sldIdLst>
  <p:sldSz cx="6858000" cy="9906000" type="A4"/>
  <p:notesSz cx="6735763" cy="9866313"/>
  <p:defaultTextStyle>
    <a:defPPr>
      <a:defRPr lang="ja-JP"/>
    </a:defPPr>
    <a:lvl1pPr algn="l" rtl="0" eaLnBrk="0" fontAlgn="base" hangingPunct="0">
      <a:spcBef>
        <a:spcPct val="0"/>
      </a:spcBef>
      <a:spcAft>
        <a:spcPct val="0"/>
      </a:spcAft>
      <a:defRPr kumimoji="1" sz="1000"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66"/>
    <a:srgbClr val="FF9933"/>
    <a:srgbClr val="FFFFB2"/>
    <a:srgbClr val="EAEAEA"/>
    <a:srgbClr val="808080"/>
    <a:srgbClr val="DDDDDD"/>
    <a:srgbClr val="FAC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95738" autoAdjust="0"/>
  </p:normalViewPr>
  <p:slideViewPr>
    <p:cSldViewPr>
      <p:cViewPr varScale="1">
        <p:scale>
          <a:sx n="51" d="100"/>
          <a:sy n="51" d="100"/>
        </p:scale>
        <p:origin x="2370" y="84"/>
      </p:cViewPr>
      <p:guideLst>
        <p:guide orient="horz" pos="312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lvl1pPr eaLnBrk="1" hangingPunct="1">
              <a:defRPr sz="1200">
                <a:ea typeface="ＭＳ Ｐゴシック" panose="020B0600070205080204" pitchFamily="50" charset="-128"/>
              </a:defRPr>
            </a:lvl1pPr>
          </a:lstStyle>
          <a:p>
            <a:pPr>
              <a:defRPr/>
            </a:pPr>
            <a:endParaRPr lang="en-US" altLang="ja-JP"/>
          </a:p>
        </p:txBody>
      </p:sp>
      <p:sp>
        <p:nvSpPr>
          <p:cNvPr id="51203"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lvl1pPr algn="r" eaLnBrk="1" hangingPunct="1">
              <a:defRPr sz="1200">
                <a:ea typeface="ＭＳ Ｐゴシック" panose="020B0600070205080204"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2087563" y="739775"/>
            <a:ext cx="2562225"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06" name="Rectangle 6"/>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b" anchorCtr="0" compatLnSpc="1">
            <a:prstTxWarp prst="textNoShape">
              <a:avLst/>
            </a:prstTxWarp>
          </a:bodyPr>
          <a:lstStyle>
            <a:lvl1pPr eaLnBrk="1" hangingPunct="1">
              <a:defRPr sz="1200">
                <a:ea typeface="ＭＳ Ｐゴシック" panose="020B0600070205080204" pitchFamily="50" charset="-128"/>
              </a:defRPr>
            </a:lvl1pPr>
          </a:lstStyle>
          <a:p>
            <a:pPr>
              <a:defRPr/>
            </a:pPr>
            <a:endParaRPr lang="en-US" altLang="ja-JP"/>
          </a:p>
        </p:txBody>
      </p:sp>
      <p:sp>
        <p:nvSpPr>
          <p:cNvPr id="51207" name="Rectangle 7"/>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72489FD0-50EE-4596-AA88-8746D3606A1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fld id="{0DE975C5-6527-4605-A8D6-44F1949CAD0D}" type="slidenum">
              <a:rPr lang="en-US" altLang="ja-JP" sz="1200" smtClean="0">
                <a:ea typeface="ＭＳ Ｐゴシック" panose="020B0600070205080204" pitchFamily="50" charset="-128"/>
              </a:rPr>
              <a:pPr/>
              <a:t>0</a:t>
            </a:fld>
            <a:endParaRPr lang="en-US" altLang="ja-JP" sz="1200" smtClean="0">
              <a:ea typeface="ＭＳ Ｐゴシック" panose="020B0600070205080204" pitchFamily="50"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72189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3985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46498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35361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046724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39585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Tree>
    <p:extLst>
      <p:ext uri="{BB962C8B-B14F-4D97-AF65-F5344CB8AC3E}">
        <p14:creationId xmlns:p14="http://schemas.microsoft.com/office/powerpoint/2010/main" val="1520921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89368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48869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619099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43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51118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620179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3130257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21476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3205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Tree>
    <p:extLst>
      <p:ext uri="{BB962C8B-B14F-4D97-AF65-F5344CB8AC3E}">
        <p14:creationId xmlns:p14="http://schemas.microsoft.com/office/powerpoint/2010/main" val="169784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2864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8974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21677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09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112274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163823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image" Target="../media/image31.jpeg"/><Relationship Id="rId2" Type="http://schemas.openxmlformats.org/officeDocument/2006/relationships/image" Target="../media/image27.wmf"/><Relationship Id="rId1" Type="http://schemas.openxmlformats.org/officeDocument/2006/relationships/slideLayout" Target="../slideLayouts/slideLayout1.xml"/><Relationship Id="rId6" Type="http://schemas.openxmlformats.org/officeDocument/2006/relationships/image" Target="../media/image15.wmf"/><Relationship Id="rId5" Type="http://schemas.openxmlformats.org/officeDocument/2006/relationships/image" Target="../media/image30.jpeg"/><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20.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image" Target="../media/image32.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hyperlink" Target="http://www.pref.aichi.jp/bousai/all/all.ht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wmf"/><Relationship Id="rId10" Type="http://schemas.openxmlformats.org/officeDocument/2006/relationships/image" Target="../media/image23.png"/><Relationship Id="rId4" Type="http://schemas.openxmlformats.org/officeDocument/2006/relationships/image" Target="../media/image17.wmf"/><Relationship Id="rId9"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5"/>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smtClean="0">
                <a:ea typeface="HG丸ｺﾞｼｯｸM-PRO" panose="020F0600000000000000" pitchFamily="50" charset="-128"/>
              </a:rPr>
              <a:t>事業継続計画書</a:t>
            </a:r>
            <a:br>
              <a:rPr lang="ja-JP" altLang="en-US" sz="4000" smtClean="0">
                <a:ea typeface="HG丸ｺﾞｼｯｸM-PRO" panose="020F0600000000000000" pitchFamily="50" charset="-128"/>
              </a:rPr>
            </a:br>
            <a:r>
              <a:rPr lang="ja-JP" altLang="en-US" sz="4000" smtClean="0">
                <a:ea typeface="HG丸ｺﾞｼｯｸM-PRO" panose="020F0600000000000000" pitchFamily="50" charset="-128"/>
              </a:rPr>
              <a:t>（ＢＣＰ）</a:t>
            </a:r>
          </a:p>
        </p:txBody>
      </p:sp>
      <p:sp>
        <p:nvSpPr>
          <p:cNvPr id="3076" name="Text Box 4"/>
          <p:cNvSpPr txBox="1">
            <a:spLocks noChangeArrowheads="1"/>
          </p:cNvSpPr>
          <p:nvPr/>
        </p:nvSpPr>
        <p:spPr bwMode="auto">
          <a:xfrm>
            <a:off x="115888" y="149225"/>
            <a:ext cx="56181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latin typeface="HG丸ｺﾞｼｯｸM-PRO" panose="020F0600000000000000" pitchFamily="50" charset="-128"/>
              </a:rPr>
              <a:t>あいちＢＣＰモデル</a:t>
            </a:r>
          </a:p>
          <a:p>
            <a:pPr eaLnBrk="1" hangingPunct="1"/>
            <a:endParaRPr lang="ja-JP" altLang="en-US" sz="1800">
              <a:latin typeface="HG丸ｺﾞｼｯｸM-PRO" panose="020F0600000000000000" pitchFamily="50" charset="-128"/>
            </a:endParaRPr>
          </a:p>
          <a:p>
            <a:pPr eaLnBrk="1" hangingPunct="1"/>
            <a:r>
              <a:rPr lang="ja-JP" altLang="en-US" sz="1800">
                <a:latin typeface="HG丸ｺﾞｼｯｸM-PRO" panose="020F0600000000000000" pitchFamily="50" charset="-128"/>
              </a:rPr>
              <a:t>［中小商業・サービス業向け　標準版（第１版）］</a:t>
            </a:r>
          </a:p>
        </p:txBody>
      </p:sp>
      <p:sp>
        <p:nvSpPr>
          <p:cNvPr id="3077" name="Text Box 22"/>
          <p:cNvSpPr txBox="1">
            <a:spLocks noChangeArrowheads="1"/>
          </p:cNvSpPr>
          <p:nvPr/>
        </p:nvSpPr>
        <p:spPr bwMode="auto">
          <a:xfrm>
            <a:off x="1484313" y="8572500"/>
            <a:ext cx="5291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smtClean="0"/>
              <a:t>　　</a:t>
            </a:r>
            <a:r>
              <a:rPr lang="ja-JP" altLang="en-US" sz="2000" dirty="0"/>
              <a:t>　　年　　月</a:t>
            </a:r>
            <a:r>
              <a:rPr lang="ja-JP" altLang="en-US" sz="2000" b="1" i="1" dirty="0">
                <a:solidFill>
                  <a:srgbClr val="800000"/>
                </a:solidFill>
                <a:ea typeface="ＭＳ Ｐ明朝" panose="02020600040205080304" pitchFamily="18" charset="-128"/>
              </a:rPr>
              <a:t>　　　</a:t>
            </a:r>
            <a:r>
              <a:rPr lang="ja-JP" altLang="en-US" sz="2000" dirty="0"/>
              <a:t>日　作成</a:t>
            </a:r>
          </a:p>
          <a:p>
            <a:pPr eaLnBrk="1" hangingPunct="1"/>
            <a:r>
              <a:rPr lang="ja-JP" altLang="en-US" sz="2000" smtClean="0"/>
              <a:t>　　</a:t>
            </a:r>
            <a:r>
              <a:rPr lang="ja-JP" altLang="en-US" sz="2000" dirty="0"/>
              <a:t>　　年　　月　　日　改定（第　　版）</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900238"/>
            <a:ext cx="6591300"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5"/>
          <p:cNvSpPr txBox="1">
            <a:spLocks noChangeArrowheads="1"/>
          </p:cNvSpPr>
          <p:nvPr/>
        </p:nvSpPr>
        <p:spPr bwMode="auto">
          <a:xfrm>
            <a:off x="1874838" y="6826250"/>
            <a:ext cx="34226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ea typeface="ＭＳ Ｐゴシック" panose="020B0600070205080204" pitchFamily="50" charset="-128"/>
              </a:rPr>
              <a:t>液状化危険度分布（想定過去自身最大モデル）</a:t>
            </a:r>
          </a:p>
          <a:p>
            <a:pPr algn="ctr" eaLnBrk="1" hangingPunct="1"/>
            <a:r>
              <a:rPr lang="ja-JP" altLang="en-US">
                <a:ea typeface="ＭＳ Ｐゴシック" panose="020B0600070205080204" pitchFamily="50" charset="-128"/>
              </a:rPr>
              <a:t>出典：平成２３年度～２５年度愛知県東海地震・東南海地震・</a:t>
            </a:r>
          </a:p>
          <a:p>
            <a:pPr algn="ctr" eaLnBrk="1" hangingPunct="1"/>
            <a:r>
              <a:rPr lang="ja-JP" altLang="en-US">
                <a:ea typeface="ＭＳ Ｐゴシック" panose="020B0600070205080204" pitchFamily="50" charset="-128"/>
              </a:rPr>
              <a:t>南海地震等被害予測調査結果</a:t>
            </a:r>
          </a:p>
        </p:txBody>
      </p:sp>
      <p:pic>
        <p:nvPicPr>
          <p:cNvPr id="12292" name="Picture 8" descr="凡例液状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688" y="5024438"/>
            <a:ext cx="990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6762" name="Group 202"/>
          <p:cNvGraphicFramePr>
            <a:graphicFrameLocks noGrp="1"/>
          </p:cNvGraphicFramePr>
          <p:nvPr/>
        </p:nvGraphicFramePr>
        <p:xfrm>
          <a:off x="333375" y="7534275"/>
          <a:ext cx="6192838" cy="2103438"/>
        </p:xfrm>
        <a:graphic>
          <a:graphicData uri="http://schemas.openxmlformats.org/drawingml/2006/table">
            <a:tbl>
              <a:tblPr/>
              <a:tblGrid>
                <a:gridCol w="1008063">
                  <a:extLst>
                    <a:ext uri="{9D8B030D-6E8A-4147-A177-3AD203B41FA5}">
                      <a16:colId xmlns:a16="http://schemas.microsoft.com/office/drawing/2014/main" val="493658192"/>
                    </a:ext>
                  </a:extLst>
                </a:gridCol>
                <a:gridCol w="1295400">
                  <a:extLst>
                    <a:ext uri="{9D8B030D-6E8A-4147-A177-3AD203B41FA5}">
                      <a16:colId xmlns:a16="http://schemas.microsoft.com/office/drawing/2014/main" val="2425143315"/>
                    </a:ext>
                  </a:extLst>
                </a:gridCol>
                <a:gridCol w="1296987">
                  <a:extLst>
                    <a:ext uri="{9D8B030D-6E8A-4147-A177-3AD203B41FA5}">
                      <a16:colId xmlns:a16="http://schemas.microsoft.com/office/drawing/2014/main" val="2497085751"/>
                    </a:ext>
                  </a:extLst>
                </a:gridCol>
                <a:gridCol w="1295400">
                  <a:extLst>
                    <a:ext uri="{9D8B030D-6E8A-4147-A177-3AD203B41FA5}">
                      <a16:colId xmlns:a16="http://schemas.microsoft.com/office/drawing/2014/main" val="3352619525"/>
                    </a:ext>
                  </a:extLst>
                </a:gridCol>
                <a:gridCol w="1296988">
                  <a:extLst>
                    <a:ext uri="{9D8B030D-6E8A-4147-A177-3AD203B41FA5}">
                      <a16:colId xmlns:a16="http://schemas.microsoft.com/office/drawing/2014/main" val="1309420353"/>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69387853"/>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7207964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該当箇所に</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「○」を記入</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000" b="0" i="1" u="none" strike="noStrike" kern="1200" cap="none" spc="0" normalizeH="0" baseline="0" noProof="0" dirty="0" smtClean="0">
                        <a:ln>
                          <a:noFill/>
                        </a:ln>
                        <a:solidFill>
                          <a:srgbClr val="800000"/>
                        </a:solidFill>
                        <a:effectLst/>
                        <a:uLnTx/>
                        <a:uFillTx/>
                        <a:latin typeface="Arial" panose="020B0604020202020204" pitchFamily="34" charset="0"/>
                        <a:ea typeface="ＭＳ Ｐ明朝" panose="02020600040205080304" pitchFamily="18" charset="-128"/>
                        <a:cs typeface="+mn-cs"/>
                      </a:endParaRP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1" u="none" strike="noStrike" cap="none" normalizeH="0" baseline="0" dirty="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7902218"/>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液状化の影響のイメージ</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液状化後の地盤の沈下により、建物内の床面に亀裂、設備が傾斜する等の被害が生じる可能性が高いです。</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液状化後の地盤の沈下により、建物内の床面に亀裂、設備が傾斜する等の被害が生じる可能性があります。</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建物周辺地盤に若干の沈下等が生じる可能性があります。</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特に液状化の影響は無いと考えられます。</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7649398"/>
                  </a:ext>
                </a:extLst>
              </a:tr>
            </a:tbl>
          </a:graphicData>
        </a:graphic>
      </p:graphicFrame>
      <p:sp>
        <p:nvSpPr>
          <p:cNvPr id="66711" name="Text Box 151"/>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6</a:t>
            </a:r>
          </a:p>
        </p:txBody>
      </p:sp>
      <p:sp>
        <p:nvSpPr>
          <p:cNvPr id="12323" name="Text Box 192"/>
          <p:cNvSpPr txBox="1">
            <a:spLocks noChangeArrowheads="1"/>
          </p:cNvSpPr>
          <p:nvPr/>
        </p:nvSpPr>
        <p:spPr bwMode="auto">
          <a:xfrm>
            <a:off x="333375" y="628650"/>
            <a:ext cx="63357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latin typeface="HG創英角ｺﾞｼｯｸUB" panose="020B0909000000000000" pitchFamily="49" charset="-128"/>
                <a:ea typeface="HG創英角ｺﾞｼｯｸUB" panose="020B0909000000000000" pitchFamily="49" charset="-128"/>
              </a:rPr>
              <a:t>（参考）液状化危険度</a:t>
            </a:r>
          </a:p>
          <a:p>
            <a:pPr eaLnBrk="1" hangingPunct="1"/>
            <a:endParaRPr lang="ja-JP" altLang="en-US">
              <a:latin typeface="HG創英角ｺﾞｼｯｸUB" panose="020B0909000000000000" pitchFamily="49" charset="-128"/>
              <a:ea typeface="HG創英角ｺﾞｼｯｸUB" panose="020B0909000000000000" pitchFamily="49" charset="-128"/>
            </a:endParaRPr>
          </a:p>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sz="800">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ここでは、液状化に伴う被害発生の危険性について確認してください。</a:t>
            </a:r>
          </a:p>
          <a:p>
            <a:pPr eaLnBrk="1" hangingPunct="1">
              <a:buFontTx/>
              <a:buChar char="•"/>
            </a:pPr>
            <a:r>
              <a:rPr lang="ja-JP" altLang="en-US">
                <a:solidFill>
                  <a:srgbClr val="808080"/>
                </a:solidFill>
                <a:latin typeface="HG丸ｺﾞｼｯｸM-PRO" panose="020F0600000000000000" pitchFamily="50" charset="-128"/>
              </a:rPr>
              <a:t>特に、液状化危険度が「極めて高い」地域で、近隣に河川護岸や海岸がある場合には、大規模な地盤の移動や、沈下などが起こるおそれがあります。</a:t>
            </a:r>
            <a:r>
              <a:rPr lang="ja-JP" altLang="en-US">
                <a:solidFill>
                  <a:srgbClr val="808080"/>
                </a:solidFill>
              </a:rPr>
              <a:t>液状化危険度が「極めて高い」「高い」</a:t>
            </a:r>
            <a:r>
              <a:rPr lang="ja-JP" altLang="en-US">
                <a:solidFill>
                  <a:srgbClr val="808080"/>
                </a:solidFill>
                <a:latin typeface="HG丸ｺﾞｼｯｸM-PRO" panose="020F0600000000000000" pitchFamily="50" charset="-128"/>
              </a:rPr>
              <a:t>地域では、建設業者等の専門家に、その影響などについて相談してください。</a:t>
            </a:r>
          </a:p>
        </p:txBody>
      </p:sp>
      <p:sp>
        <p:nvSpPr>
          <p:cNvPr id="12324" name="AutoShape 193"/>
          <p:cNvSpPr>
            <a:spLocks noChangeArrowheads="1"/>
          </p:cNvSpPr>
          <p:nvPr/>
        </p:nvSpPr>
        <p:spPr bwMode="auto">
          <a:xfrm flipH="1">
            <a:off x="5699125" y="60325"/>
            <a:ext cx="1042988"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2325" name="AutoShape 194"/>
          <p:cNvSpPr>
            <a:spLocks noChangeArrowheads="1"/>
          </p:cNvSpPr>
          <p:nvPr/>
        </p:nvSpPr>
        <p:spPr bwMode="auto">
          <a:xfrm flipH="1">
            <a:off x="4676775" y="63500"/>
            <a:ext cx="1042988"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2326" name="AutoShape 195"/>
          <p:cNvSpPr>
            <a:spLocks noChangeArrowheads="1"/>
          </p:cNvSpPr>
          <p:nvPr/>
        </p:nvSpPr>
        <p:spPr bwMode="auto">
          <a:xfrm flipH="1">
            <a:off x="3644900" y="60325"/>
            <a:ext cx="1052513"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2327" name="Text Box 196"/>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2328" name="Text Box 197"/>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rgbClr val="FF3300"/>
                </a:solidFill>
              </a:rPr>
              <a:t>ギャップを</a:t>
            </a:r>
          </a:p>
          <a:p>
            <a:pPr algn="ctr" eaLnBrk="1" hangingPunct="1"/>
            <a:r>
              <a:rPr lang="ja-JP" altLang="en-US">
                <a:solidFill>
                  <a:srgbClr val="FF3300"/>
                </a:solidFill>
              </a:rPr>
              <a:t>把握する！</a:t>
            </a:r>
          </a:p>
        </p:txBody>
      </p:sp>
      <p:sp>
        <p:nvSpPr>
          <p:cNvPr id="12329" name="Text Box 198"/>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333375" y="2587625"/>
            <a:ext cx="1403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ea typeface="ＭＳ ゴシック" panose="020B0609070205080204" pitchFamily="49" charset="-128"/>
              </a:rPr>
              <a:t>①</a:t>
            </a:r>
            <a:r>
              <a:rPr lang="ja-JP" altLang="en-US" sz="1200">
                <a:ea typeface="ＭＳ ゴシック" panose="020B0609070205080204" pitchFamily="49" charset="-128"/>
              </a:rPr>
              <a:t>手元資金の状況</a:t>
            </a:r>
            <a:endParaRPr lang="ja-JP" altLang="en-US" sz="1800">
              <a:ea typeface="ＭＳ Ｐゴシック" panose="020B0600070205080204" pitchFamily="50" charset="-128"/>
            </a:endParaRPr>
          </a:p>
        </p:txBody>
      </p:sp>
      <p:graphicFrame>
        <p:nvGraphicFramePr>
          <p:cNvPr id="42184" name="Group 200"/>
          <p:cNvGraphicFramePr>
            <a:graphicFrameLocks noGrp="1"/>
          </p:cNvGraphicFramePr>
          <p:nvPr/>
        </p:nvGraphicFramePr>
        <p:xfrm>
          <a:off x="333375" y="2862263"/>
          <a:ext cx="5902325" cy="2089150"/>
        </p:xfrm>
        <a:graphic>
          <a:graphicData uri="http://schemas.openxmlformats.org/drawingml/2006/table">
            <a:tbl>
              <a:tblPr/>
              <a:tblGrid>
                <a:gridCol w="1001713">
                  <a:extLst>
                    <a:ext uri="{9D8B030D-6E8A-4147-A177-3AD203B41FA5}">
                      <a16:colId xmlns:a16="http://schemas.microsoft.com/office/drawing/2014/main" val="2130919916"/>
                    </a:ext>
                  </a:extLst>
                </a:gridCol>
                <a:gridCol w="2466975">
                  <a:extLst>
                    <a:ext uri="{9D8B030D-6E8A-4147-A177-3AD203B41FA5}">
                      <a16:colId xmlns:a16="http://schemas.microsoft.com/office/drawing/2014/main" val="1760481150"/>
                    </a:ext>
                  </a:extLst>
                </a:gridCol>
                <a:gridCol w="2433637">
                  <a:extLst>
                    <a:ext uri="{9D8B030D-6E8A-4147-A177-3AD203B41FA5}">
                      <a16:colId xmlns:a16="http://schemas.microsoft.com/office/drawing/2014/main" val="2927201942"/>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種　　類</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金　　　額</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備　　　　考</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3314077"/>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現金・預金</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186507"/>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損害保険金</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□火災　□水害　□地震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7069944"/>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会社資産</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株券等の売却可能な資産を記入してください。</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2149011"/>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（計）</a:t>
                      </a:r>
                      <a:endParaRPr kumimoji="1" lang="ja-JP" altLang="en-US" sz="1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endParaRPr kumimoji="1" lang="ja-JP" altLang="en-US" sz="1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35224014"/>
                  </a:ext>
                </a:extLst>
              </a:tr>
            </a:tbl>
          </a:graphicData>
        </a:graphic>
      </p:graphicFrame>
      <p:sp>
        <p:nvSpPr>
          <p:cNvPr id="13341" name="Text Box 7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latin typeface="HG創英角ｺﾞｼｯｸUB" panose="020B0909000000000000" pitchFamily="49" charset="-128"/>
                <a:ea typeface="HG創英角ｺﾞｼｯｸUB" panose="020B0909000000000000" pitchFamily="49" charset="-128"/>
              </a:rPr>
              <a:t>２．４．３　財務面での被害想定</a:t>
            </a:r>
            <a:endParaRPr lang="ja-JP" altLang="en-US">
              <a:latin typeface="HG創英角ｺﾞｼｯｸUB" panose="020B0909000000000000" pitchFamily="49" charset="-128"/>
              <a:ea typeface="HG創英角ｺﾞｼｯｸUB" panose="020B0909000000000000" pitchFamily="49" charset="-128"/>
            </a:endParaRPr>
          </a:p>
        </p:txBody>
      </p:sp>
      <p:sp>
        <p:nvSpPr>
          <p:cNvPr id="42067" name="Text Box 83"/>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7</a:t>
            </a:r>
          </a:p>
        </p:txBody>
      </p:sp>
      <p:sp>
        <p:nvSpPr>
          <p:cNvPr id="13343" name="Rectangle 123"/>
          <p:cNvSpPr>
            <a:spLocks noChangeArrowheads="1"/>
          </p:cNvSpPr>
          <p:nvPr/>
        </p:nvSpPr>
        <p:spPr bwMode="auto">
          <a:xfrm>
            <a:off x="341313" y="5387975"/>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ea typeface="ＭＳ ゴシック" panose="020B0609070205080204" pitchFamily="49" charset="-128"/>
              </a:rPr>
              <a:t>②</a:t>
            </a:r>
            <a:r>
              <a:rPr lang="ja-JP" altLang="en-US" sz="1200">
                <a:ea typeface="ＭＳ ゴシック" panose="020B0609070205080204" pitchFamily="49" charset="-128"/>
              </a:rPr>
              <a:t>復旧費用・その他支払額の予測</a:t>
            </a:r>
            <a:endParaRPr lang="ja-JP" altLang="en-US" sz="1800">
              <a:ea typeface="ＭＳ Ｐゴシック" panose="020B0600070205080204" pitchFamily="50" charset="-128"/>
            </a:endParaRPr>
          </a:p>
        </p:txBody>
      </p:sp>
      <p:graphicFrame>
        <p:nvGraphicFramePr>
          <p:cNvPr id="42181" name="Group 197"/>
          <p:cNvGraphicFramePr>
            <a:graphicFrameLocks noGrp="1"/>
          </p:cNvGraphicFramePr>
          <p:nvPr/>
        </p:nvGraphicFramePr>
        <p:xfrm>
          <a:off x="341313" y="5645150"/>
          <a:ext cx="5903912" cy="2403475"/>
        </p:xfrm>
        <a:graphic>
          <a:graphicData uri="http://schemas.openxmlformats.org/drawingml/2006/table">
            <a:tbl>
              <a:tblPr/>
              <a:tblGrid>
                <a:gridCol w="1539875">
                  <a:extLst>
                    <a:ext uri="{9D8B030D-6E8A-4147-A177-3AD203B41FA5}">
                      <a16:colId xmlns:a16="http://schemas.microsoft.com/office/drawing/2014/main" val="1851016900"/>
                    </a:ext>
                  </a:extLst>
                </a:gridCol>
                <a:gridCol w="1268412">
                  <a:extLst>
                    <a:ext uri="{9D8B030D-6E8A-4147-A177-3AD203B41FA5}">
                      <a16:colId xmlns:a16="http://schemas.microsoft.com/office/drawing/2014/main" val="1546464469"/>
                    </a:ext>
                  </a:extLst>
                </a:gridCol>
                <a:gridCol w="3095625">
                  <a:extLst>
                    <a:ext uri="{9D8B030D-6E8A-4147-A177-3AD203B41FA5}">
                      <a16:colId xmlns:a16="http://schemas.microsoft.com/office/drawing/2014/main" val="1071107020"/>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再調達期間</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復旧費用・その他支払額</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527076277"/>
                  </a:ext>
                </a:extLst>
              </a:tr>
              <a:tr h="2765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事業所建物</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0278217"/>
                  </a:ext>
                </a:extLst>
              </a:tr>
              <a:tr h="2765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機械・装置</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panose="02020600040205080304" pitchFamily="18"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11103767"/>
                  </a:ext>
                </a:extLst>
              </a:tr>
              <a:tr h="2765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工具・器具・備品</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6639847"/>
                  </a:ext>
                </a:extLst>
              </a:tr>
              <a:tr h="38425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小　計</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78251158"/>
                  </a:ext>
                </a:extLst>
              </a:tr>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一日あたり</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r>
                        <a:rPr kumimoji="1" lang="en-US" altLang="ja-JP"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日</a:t>
                      </a:r>
                      <a:r>
                        <a:rPr kumimoji="1" lang="en-US" altLang="ja-JP"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6754582"/>
                  </a:ext>
                </a:extLst>
              </a:tr>
              <a:tr h="39695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合計</a:t>
                      </a:r>
                      <a:endParaRPr kumimoji="1" lang="ja-JP" altLang="en-US" sz="1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panose="02020600040205080304" pitchFamily="18"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12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809742"/>
                  </a:ext>
                </a:extLst>
              </a:tr>
            </a:tbl>
          </a:graphicData>
        </a:graphic>
      </p:graphicFrame>
      <p:sp>
        <p:nvSpPr>
          <p:cNvPr id="13378" name="Rectangle 161"/>
          <p:cNvSpPr>
            <a:spLocks noChangeArrowheads="1"/>
          </p:cNvSpPr>
          <p:nvPr/>
        </p:nvSpPr>
        <p:spPr bwMode="auto">
          <a:xfrm>
            <a:off x="1793875" y="7589838"/>
            <a:ext cx="10842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ea typeface="ＭＳ Ｐゴシック" panose="020B0600070205080204" pitchFamily="50" charset="-128"/>
              </a:rPr>
              <a:t>上記の最大値を記入</a:t>
            </a:r>
          </a:p>
        </p:txBody>
      </p:sp>
      <p:sp>
        <p:nvSpPr>
          <p:cNvPr id="13379" name="Rectangle 172"/>
          <p:cNvSpPr>
            <a:spLocks noChangeArrowheads="1"/>
          </p:cNvSpPr>
          <p:nvPr/>
        </p:nvSpPr>
        <p:spPr bwMode="auto">
          <a:xfrm>
            <a:off x="1793875" y="6816725"/>
            <a:ext cx="10842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ea typeface="ＭＳ Ｐゴシック" panose="020B0600070205080204" pitchFamily="50" charset="-128"/>
              </a:rPr>
              <a:t>上記の最大値を記入</a:t>
            </a:r>
          </a:p>
        </p:txBody>
      </p:sp>
      <p:sp>
        <p:nvSpPr>
          <p:cNvPr id="13380" name="Rectangle 176"/>
          <p:cNvSpPr>
            <a:spLocks noChangeArrowheads="1"/>
          </p:cNvSpPr>
          <p:nvPr/>
        </p:nvSpPr>
        <p:spPr bwMode="auto">
          <a:xfrm>
            <a:off x="1790700" y="7197725"/>
            <a:ext cx="10842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ea typeface="ＭＳ Ｐゴシック" panose="020B0600070205080204" pitchFamily="50" charset="-128"/>
              </a:rPr>
              <a:t>上記の最大値を記入</a:t>
            </a:r>
          </a:p>
        </p:txBody>
      </p:sp>
      <p:sp>
        <p:nvSpPr>
          <p:cNvPr id="13381" name="Text Box 180"/>
          <p:cNvSpPr txBox="1">
            <a:spLocks noChangeArrowheads="1"/>
          </p:cNvSpPr>
          <p:nvPr/>
        </p:nvSpPr>
        <p:spPr bwMode="auto">
          <a:xfrm>
            <a:off x="333375" y="920750"/>
            <a:ext cx="61912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ポイントｰ</a:t>
            </a:r>
          </a:p>
          <a:p>
            <a:pPr eaLnBrk="1" hangingPunct="1"/>
            <a:endParaRPr lang="ja-JP" altLang="en-US" sz="800">
              <a:solidFill>
                <a:srgbClr val="808080"/>
              </a:solidFill>
            </a:endParaRPr>
          </a:p>
          <a:p>
            <a:pPr eaLnBrk="1" hangingPunct="1">
              <a:buFontTx/>
              <a:buChar char="•"/>
            </a:pPr>
            <a:r>
              <a:rPr lang="ja-JP" altLang="en-US">
                <a:solidFill>
                  <a:srgbClr val="808080"/>
                </a:solidFill>
              </a:rPr>
              <a:t>被災により、事業所や店舗の営業が停止すると、収入が“ゼロ”になってしまいます。</a:t>
            </a:r>
          </a:p>
          <a:p>
            <a:pPr eaLnBrk="1" hangingPunct="1">
              <a:buFontTx/>
              <a:buChar char="•"/>
            </a:pPr>
            <a:r>
              <a:rPr lang="ja-JP" altLang="en-US">
                <a:solidFill>
                  <a:srgbClr val="808080"/>
                </a:solidFill>
              </a:rPr>
              <a:t>一方、支出は、被害を受けた設備などの復旧費用に加え、従業員の給与の支払いや買掛金の決済など、平常時と変わらず行う必要があります。</a:t>
            </a:r>
          </a:p>
          <a:p>
            <a:pPr eaLnBrk="1" hangingPunct="1">
              <a:buFontTx/>
              <a:buChar char="•"/>
            </a:pPr>
            <a:r>
              <a:rPr lang="ja-JP" altLang="en-US" i="1">
                <a:solidFill>
                  <a:schemeClr val="hlink"/>
                </a:solidFill>
              </a:rPr>
              <a:t>この項目では、あなたの会社で利用できる資金を整理するとともに、被災後の財務状況を簡単に見積もります。</a:t>
            </a:r>
          </a:p>
          <a:p>
            <a:pPr eaLnBrk="1" hangingPunct="1">
              <a:buFontTx/>
              <a:buChar char="•"/>
            </a:pPr>
            <a:r>
              <a:rPr lang="ja-JP" altLang="en-US">
                <a:solidFill>
                  <a:srgbClr val="808080"/>
                </a:solidFill>
              </a:rPr>
              <a:t>概算して得られた「手元資金」が、「復旧費用」よりも少ない場合は、緊急貸付についてあらかじめ取引のある金融機関に相談することをお勧めします（相談先については、「ＢＣＰ取組み事例集」の資料Ｂを参照してください）。</a:t>
            </a:r>
          </a:p>
        </p:txBody>
      </p:sp>
      <p:sp>
        <p:nvSpPr>
          <p:cNvPr id="13382" name="Text Box 183"/>
          <p:cNvSpPr txBox="1">
            <a:spLocks noChangeArrowheads="1"/>
          </p:cNvSpPr>
          <p:nvPr/>
        </p:nvSpPr>
        <p:spPr bwMode="auto">
          <a:xfrm>
            <a:off x="333375" y="8121650"/>
            <a:ext cx="60483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a:solidFill>
                  <a:srgbClr val="777777"/>
                </a:solidFill>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a:solidFill>
                  <a:srgbClr val="777777"/>
                </a:solidFill>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a:solidFill>
                  <a:srgbClr val="777777"/>
                </a:solidFill>
              </a:rPr>
              <a:t>復旧期間・再調達期間は、事業所や店舗の操業停止期間中にも必要となる給与等の支払額を概算するために用います。</a:t>
            </a:r>
          </a:p>
        </p:txBody>
      </p:sp>
      <p:sp>
        <p:nvSpPr>
          <p:cNvPr id="13383" name="Text Box 184"/>
          <p:cNvSpPr txBox="1">
            <a:spLocks noChangeArrowheads="1"/>
          </p:cNvSpPr>
          <p:nvPr/>
        </p:nvSpPr>
        <p:spPr bwMode="auto">
          <a:xfrm>
            <a:off x="333375" y="4932363"/>
            <a:ext cx="590391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a:solidFill>
                  <a:srgbClr val="808080"/>
                </a:solidFill>
              </a:rPr>
              <a:t>過去の被災企業の経験等により、一般的に１か月分の売上高程度を確保することが望ましいと考えられています。（中小企業庁「中小企業ＢＣＰ策定運用指針」より）</a:t>
            </a:r>
          </a:p>
        </p:txBody>
      </p:sp>
      <p:sp>
        <p:nvSpPr>
          <p:cNvPr id="13384" name="AutoShape 185"/>
          <p:cNvSpPr>
            <a:spLocks noChangeArrowheads="1"/>
          </p:cNvSpPr>
          <p:nvPr/>
        </p:nvSpPr>
        <p:spPr bwMode="auto">
          <a:xfrm flipH="1">
            <a:off x="5699125" y="60325"/>
            <a:ext cx="1042988"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3385" name="AutoShape 186"/>
          <p:cNvSpPr>
            <a:spLocks noChangeArrowheads="1"/>
          </p:cNvSpPr>
          <p:nvPr/>
        </p:nvSpPr>
        <p:spPr bwMode="auto">
          <a:xfrm flipH="1">
            <a:off x="4676775" y="63500"/>
            <a:ext cx="1042988"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3386" name="AutoShape 187"/>
          <p:cNvSpPr>
            <a:spLocks noChangeArrowheads="1"/>
          </p:cNvSpPr>
          <p:nvPr/>
        </p:nvSpPr>
        <p:spPr bwMode="auto">
          <a:xfrm flipH="1">
            <a:off x="3644900" y="60325"/>
            <a:ext cx="1052513"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3387" name="Text Box 188"/>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3388" name="Text Box 189"/>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rgbClr val="FF3300"/>
                </a:solidFill>
              </a:rPr>
              <a:t>ギャップを</a:t>
            </a:r>
          </a:p>
          <a:p>
            <a:pPr algn="ctr" eaLnBrk="1" hangingPunct="1"/>
            <a:r>
              <a:rPr lang="ja-JP" altLang="en-US">
                <a:solidFill>
                  <a:srgbClr val="FF3300"/>
                </a:solidFill>
              </a:rPr>
              <a:t>把握する！</a:t>
            </a:r>
          </a:p>
        </p:txBody>
      </p:sp>
      <p:sp>
        <p:nvSpPr>
          <p:cNvPr id="13389" name="Text Box 190"/>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691" name="Group 627"/>
          <p:cNvGraphicFramePr>
            <a:graphicFrameLocks noGrp="1"/>
          </p:cNvGraphicFramePr>
          <p:nvPr/>
        </p:nvGraphicFramePr>
        <p:xfrm>
          <a:off x="849313" y="2679700"/>
          <a:ext cx="5170487" cy="6475413"/>
        </p:xfrm>
        <a:graphic>
          <a:graphicData uri="http://schemas.openxmlformats.org/drawingml/2006/table">
            <a:tbl>
              <a:tblPr/>
              <a:tblGrid>
                <a:gridCol w="288925">
                  <a:extLst>
                    <a:ext uri="{9D8B030D-6E8A-4147-A177-3AD203B41FA5}">
                      <a16:colId xmlns:a16="http://schemas.microsoft.com/office/drawing/2014/main" val="2410796520"/>
                    </a:ext>
                  </a:extLst>
                </a:gridCol>
                <a:gridCol w="1930400">
                  <a:extLst>
                    <a:ext uri="{9D8B030D-6E8A-4147-A177-3AD203B41FA5}">
                      <a16:colId xmlns:a16="http://schemas.microsoft.com/office/drawing/2014/main" val="1289617060"/>
                    </a:ext>
                  </a:extLst>
                </a:gridCol>
                <a:gridCol w="2951162">
                  <a:extLst>
                    <a:ext uri="{9D8B030D-6E8A-4147-A177-3AD203B41FA5}">
                      <a16:colId xmlns:a16="http://schemas.microsoft.com/office/drawing/2014/main" val="3810764699"/>
                    </a:ext>
                  </a:extLst>
                </a:gridCol>
              </a:tblGrid>
              <a:tr h="287366">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経営資源の区分</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重要な経営資源</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255355807"/>
                  </a:ext>
                </a:extLst>
              </a:tr>
              <a:tr h="246024">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ヒト</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誰が必要ですか？</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何人必要ですか？</a:t>
                      </a:r>
                    </a:p>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p>
                      <a:pPr marL="0" marR="0" lvl="0" indent="0" algn="l" defTabSz="1279525" rtl="0" eaLnBrk="1" fontAlgn="ctr"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9615248"/>
                  </a:ext>
                </a:extLst>
              </a:tr>
              <a:tr h="246024">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4276788"/>
                  </a:ext>
                </a:extLst>
              </a:tr>
              <a:tr h="246024">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71879496"/>
                  </a:ext>
                </a:extLst>
              </a:tr>
              <a:tr h="246024">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8744207"/>
                  </a:ext>
                </a:extLst>
              </a:tr>
              <a:tr h="266726">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8676453"/>
                  </a:ext>
                </a:extLst>
              </a:tr>
              <a:tr h="246024">
                <a:tc rowSpan="10">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モノ</a:t>
                      </a:r>
                    </a:p>
                  </a:txBody>
                  <a:tcPr marL="90000" marR="90000" marT="46805" marB="46805"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施設・設備・</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機械・商品</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店舗は必要ですか？</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どの設備・機械が必要</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ですか？</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商品の仕入先は？</a:t>
                      </a:r>
                    </a:p>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p>
                      <a:pPr marL="0" marR="0" lvl="0" indent="0" algn="l" defTabSz="1279525" rtl="0" eaLnBrk="1" fontAlgn="ctr"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4511296"/>
                  </a:ext>
                </a:extLst>
              </a:tr>
              <a:tr h="246024">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17716919"/>
                  </a:ext>
                </a:extLst>
              </a:tr>
              <a:tr h="246024">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0576666"/>
                  </a:ext>
                </a:extLst>
              </a:tr>
              <a:tr h="246024">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1321849"/>
                  </a:ext>
                </a:extLst>
              </a:tr>
              <a:tr h="246024">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8932097"/>
                  </a:ext>
                </a:extLst>
              </a:tr>
              <a:tr h="430313">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0740682"/>
                  </a:ext>
                </a:extLst>
              </a:tr>
              <a:tr h="246024">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物流</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商品仕入れ・出荷に係わる物流は？</a:t>
                      </a:r>
                    </a:p>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p>
                      <a:pPr marL="0" marR="0" lvl="0" indent="0" algn="l" defTabSz="1279525" rtl="0" eaLnBrk="1" fontAlgn="ctr"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1538628"/>
                  </a:ext>
                </a:extLst>
              </a:tr>
              <a:tr h="246024">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276340"/>
                  </a:ext>
                </a:extLst>
              </a:tr>
              <a:tr h="246024">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3257593"/>
                  </a:ext>
                </a:extLst>
              </a:tr>
              <a:tr h="270026">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1138937"/>
                  </a:ext>
                </a:extLst>
              </a:tr>
              <a:tr h="246024">
                <a:tc rowSpan="4"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データ</a:t>
                      </a:r>
                      <a:r>
                        <a:rPr kumimoji="1" lang="ja-JP" altLang="en-US" sz="10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（システム）</a:t>
                      </a: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・書類</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必要なデータ・書類は何が必要</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ですか？</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どのシステムが必要ですか？</a:t>
                      </a:r>
                    </a:p>
                    <a:p>
                      <a:pPr marL="0" marR="0" lvl="0" indent="0" algn="l" defTabSz="1279525" rtl="0" eaLnBrk="1" fontAlgn="ctr"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7996384"/>
                  </a:ext>
                </a:extLst>
              </a:tr>
              <a:tr h="246024">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6246317"/>
                  </a:ext>
                </a:extLst>
              </a:tr>
              <a:tr h="246024">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7502638"/>
                  </a:ext>
                </a:extLst>
              </a:tr>
              <a:tr h="300509">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7485061"/>
                  </a:ext>
                </a:extLst>
              </a:tr>
              <a:tr h="246024">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カネ</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運転資金にどれぐらいの額が必要</a:t>
                      </a:r>
                    </a:p>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ですか？</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3101568"/>
                  </a:ext>
                </a:extLst>
              </a:tr>
              <a:tr h="246024">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5619230"/>
                  </a:ext>
                </a:extLst>
              </a:tr>
              <a:tr h="246024">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4643477"/>
                  </a:ext>
                </a:extLst>
              </a:tr>
              <a:tr h="246024">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その他</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7579407"/>
                  </a:ext>
                </a:extLst>
              </a:tr>
              <a:tr h="246024">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8394970"/>
                  </a:ext>
                </a:extLst>
              </a:tr>
            </a:tbl>
          </a:graphicData>
        </a:graphic>
      </p:graphicFrame>
      <p:sp>
        <p:nvSpPr>
          <p:cNvPr id="88209" name="Text Box 145"/>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8</a:t>
            </a:r>
          </a:p>
        </p:txBody>
      </p:sp>
      <p:sp>
        <p:nvSpPr>
          <p:cNvPr id="14403" name="Oval 220"/>
          <p:cNvSpPr>
            <a:spLocks noChangeArrowheads="1"/>
          </p:cNvSpPr>
          <p:nvPr/>
        </p:nvSpPr>
        <p:spPr bwMode="auto">
          <a:xfrm>
            <a:off x="333375" y="2393950"/>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04" name="Text Box 221"/>
          <p:cNvSpPr txBox="1">
            <a:spLocks noChangeArrowheads="1"/>
          </p:cNvSpPr>
          <p:nvPr/>
        </p:nvSpPr>
        <p:spPr bwMode="auto">
          <a:xfrm>
            <a:off x="350838" y="2374900"/>
            <a:ext cx="2455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ea typeface="ＭＳ Ｐゴシック" panose="020B0600070205080204" pitchFamily="50" charset="-128"/>
              </a:rPr>
              <a:t>STEP1</a:t>
            </a:r>
            <a:r>
              <a:rPr lang="ja-JP" altLang="en-US" sz="1200">
                <a:ea typeface="ＭＳ Ｐゴシック" panose="020B0600070205080204" pitchFamily="50" charset="-128"/>
              </a:rPr>
              <a:t>　：　重要な経営資源の抽出</a:t>
            </a:r>
          </a:p>
        </p:txBody>
      </p:sp>
      <p:sp>
        <p:nvSpPr>
          <p:cNvPr id="14405" name="Text Box 224"/>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latin typeface="HG創英角ｺﾞｼｯｸUB" panose="020B0909000000000000" pitchFamily="49" charset="-128"/>
                <a:ea typeface="HGS創英角ｺﾞｼｯｸUB" panose="020B0900000000000000" pitchFamily="50" charset="-128"/>
              </a:rPr>
              <a:t>２．５　</a:t>
            </a:r>
            <a:r>
              <a:rPr lang="ja-JP" altLang="en-US" sz="1400">
                <a:ea typeface="HGS創英角ｺﾞｼｯｸUB" panose="020B0900000000000000" pitchFamily="50" charset="-128"/>
              </a:rPr>
              <a:t>被害想定に基づくＢＣＰ対応策の検討</a:t>
            </a:r>
            <a:endParaRPr lang="ja-JP" altLang="en-US" sz="1400">
              <a:latin typeface="HG創英角ｺﾞｼｯｸUB" panose="020B0909000000000000" pitchFamily="49" charset="-128"/>
              <a:ea typeface="HGS創英角ｺﾞｼｯｸUB" panose="020B0900000000000000" pitchFamily="50" charset="-128"/>
            </a:endParaRPr>
          </a:p>
        </p:txBody>
      </p:sp>
      <p:sp>
        <p:nvSpPr>
          <p:cNvPr id="14406" name="AutoShape 287"/>
          <p:cNvSpPr>
            <a:spLocks noChangeArrowheads="1"/>
          </p:cNvSpPr>
          <p:nvPr/>
        </p:nvSpPr>
        <p:spPr bwMode="auto">
          <a:xfrm flipH="1">
            <a:off x="5699125" y="60325"/>
            <a:ext cx="1042988"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07" name="AutoShape 288"/>
          <p:cNvSpPr>
            <a:spLocks noChangeArrowheads="1"/>
          </p:cNvSpPr>
          <p:nvPr/>
        </p:nvSpPr>
        <p:spPr bwMode="auto">
          <a:xfrm flipH="1">
            <a:off x="4676775" y="63500"/>
            <a:ext cx="1042988"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08" name="AutoShape 289"/>
          <p:cNvSpPr>
            <a:spLocks noChangeArrowheads="1"/>
          </p:cNvSpPr>
          <p:nvPr/>
        </p:nvSpPr>
        <p:spPr bwMode="auto">
          <a:xfrm flipH="1">
            <a:off x="3644900" y="60325"/>
            <a:ext cx="1052513"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09" name="Text Box 290"/>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4410" name="Text Box 291"/>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rgbClr val="FF3300"/>
                </a:solidFill>
              </a:rPr>
              <a:t>ギャップを</a:t>
            </a:r>
          </a:p>
          <a:p>
            <a:pPr algn="ctr" eaLnBrk="1" hangingPunct="1"/>
            <a:r>
              <a:rPr lang="ja-JP" altLang="en-US">
                <a:solidFill>
                  <a:srgbClr val="FF3300"/>
                </a:solidFill>
              </a:rPr>
              <a:t>把握する！</a:t>
            </a:r>
          </a:p>
        </p:txBody>
      </p:sp>
      <p:sp>
        <p:nvSpPr>
          <p:cNvPr id="14411" name="Text Box 292"/>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
        <p:nvSpPr>
          <p:cNvPr id="14412" name="AutoShape 294"/>
          <p:cNvSpPr>
            <a:spLocks noChangeArrowheads="1"/>
          </p:cNvSpPr>
          <p:nvPr/>
        </p:nvSpPr>
        <p:spPr bwMode="auto">
          <a:xfrm>
            <a:off x="115888" y="1065213"/>
            <a:ext cx="6624637" cy="417512"/>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13" name="Text Box 295"/>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「２</a:t>
            </a:r>
            <a:r>
              <a:rPr lang="en-US" altLang="ja-JP">
                <a:solidFill>
                  <a:srgbClr val="808080"/>
                </a:solidFill>
                <a:latin typeface="HG丸ｺﾞｼｯｸM-PRO" panose="020F0600000000000000" pitchFamily="50" charset="-128"/>
              </a:rPr>
              <a:t>.</a:t>
            </a:r>
            <a:r>
              <a:rPr lang="ja-JP" altLang="en-US">
                <a:solidFill>
                  <a:srgbClr val="808080"/>
                </a:solidFill>
                <a:latin typeface="HG丸ｺﾞｼｯｸM-PRO" panose="020F0600000000000000" pitchFamily="50" charset="-128"/>
              </a:rPr>
              <a:t>２　重要業務の決定</a:t>
            </a:r>
            <a:r>
              <a:rPr lang="en-US" altLang="ja-JP">
                <a:solidFill>
                  <a:srgbClr val="808080"/>
                </a:solidFill>
                <a:latin typeface="HG丸ｺﾞｼｯｸM-PRO" panose="020F0600000000000000" pitchFamily="50" charset="-128"/>
              </a:rPr>
              <a:t>｣</a:t>
            </a:r>
            <a:r>
              <a:rPr lang="ja-JP" altLang="en-US">
                <a:solidFill>
                  <a:srgbClr val="808080"/>
                </a:solidFill>
                <a:latin typeface="HG丸ｺﾞｼｯｸM-PRO" panose="020F0600000000000000" pitchFamily="50" charset="-128"/>
              </a:rPr>
              <a:t>で決めた、あなたの会社の重要業務を対象に、</a:t>
            </a:r>
            <a:r>
              <a:rPr lang="en-US" altLang="ja-JP">
                <a:solidFill>
                  <a:srgbClr val="808080"/>
                </a:solidFill>
                <a:latin typeface="HG丸ｺﾞｼｯｸM-PRO" panose="020F0600000000000000" pitchFamily="50" charset="-128"/>
              </a:rPr>
              <a:t>STEP</a:t>
            </a:r>
            <a:r>
              <a:rPr lang="ja-JP" altLang="en-US">
                <a:solidFill>
                  <a:srgbClr val="808080"/>
                </a:solidFill>
                <a:latin typeface="HG丸ｺﾞｼｯｸM-PRO" panose="020F0600000000000000" pitchFamily="50" charset="-128"/>
              </a:rPr>
              <a:t>１では、どのような経営資源が必要なのかを整理し、</a:t>
            </a:r>
            <a:r>
              <a:rPr lang="en-US" altLang="ja-JP">
                <a:solidFill>
                  <a:srgbClr val="808080"/>
                </a:solidFill>
                <a:latin typeface="HG丸ｺﾞｼｯｸM-PRO" panose="020F0600000000000000" pitchFamily="50" charset="-128"/>
              </a:rPr>
              <a:t>STEP</a:t>
            </a:r>
            <a:r>
              <a:rPr lang="ja-JP" altLang="en-US">
                <a:solidFill>
                  <a:srgbClr val="808080"/>
                </a:solidFill>
                <a:latin typeface="HG丸ｺﾞｼｯｸM-PRO" panose="020F0600000000000000" pitchFamily="50" charset="-128"/>
              </a:rPr>
              <a:t>２では、大規模地震が発生すると、どのような状況（被害）になり、復旧目標までに事業を復旧させる</a:t>
            </a:r>
            <a:r>
              <a:rPr lang="ja-JP" altLang="en-US">
                <a:solidFill>
                  <a:srgbClr val="808080"/>
                </a:solidFill>
              </a:rPr>
              <a:t>には、どのような対応策を行う必要があるのかを検討します。</a:t>
            </a:r>
          </a:p>
        </p:txBody>
      </p:sp>
      <p:sp>
        <p:nvSpPr>
          <p:cNvPr id="14414" name="Oval 296"/>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15" name="Text Box 297"/>
          <p:cNvSpPr txBox="1">
            <a:spLocks noChangeArrowheads="1"/>
          </p:cNvSpPr>
          <p:nvPr/>
        </p:nvSpPr>
        <p:spPr bwMode="auto">
          <a:xfrm>
            <a:off x="207963" y="1130300"/>
            <a:ext cx="593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a:latin typeface="HG丸ｺﾞｼｯｸM-PRO" panose="020F0600000000000000" pitchFamily="50" charset="-128"/>
              </a:rPr>
              <a:t>STEP1</a:t>
            </a:r>
          </a:p>
        </p:txBody>
      </p:sp>
      <p:sp>
        <p:nvSpPr>
          <p:cNvPr id="14416" name="Text Box 298"/>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solidFill>
                  <a:srgbClr val="003300"/>
                </a:solidFill>
              </a:rPr>
              <a:t>重要な経営資源の抽出</a:t>
            </a:r>
          </a:p>
        </p:txBody>
      </p:sp>
      <p:sp>
        <p:nvSpPr>
          <p:cNvPr id="14417" name="Oval 299"/>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18" name="Text Box 300"/>
          <p:cNvSpPr txBox="1">
            <a:spLocks noChangeArrowheads="1"/>
          </p:cNvSpPr>
          <p:nvPr/>
        </p:nvSpPr>
        <p:spPr bwMode="auto">
          <a:xfrm>
            <a:off x="1795463" y="1130300"/>
            <a:ext cx="593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a:latin typeface="HG丸ｺﾞｼｯｸM-PRO" panose="020F0600000000000000" pitchFamily="50" charset="-128"/>
              </a:rPr>
              <a:t>STEP2</a:t>
            </a:r>
          </a:p>
        </p:txBody>
      </p:sp>
      <p:sp>
        <p:nvSpPr>
          <p:cNvPr id="14419" name="Text Box 301"/>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solidFill>
                  <a:srgbClr val="003300"/>
                </a:solidFill>
              </a:rPr>
              <a:t>抽出した経営資源の評価</a:t>
            </a:r>
          </a:p>
        </p:txBody>
      </p:sp>
      <p:sp>
        <p:nvSpPr>
          <p:cNvPr id="14420" name="Oval 302"/>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21" name="Text Box 303"/>
          <p:cNvSpPr txBox="1">
            <a:spLocks noChangeArrowheads="1"/>
          </p:cNvSpPr>
          <p:nvPr/>
        </p:nvSpPr>
        <p:spPr bwMode="auto">
          <a:xfrm>
            <a:off x="3446463" y="1130300"/>
            <a:ext cx="593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a:latin typeface="HG丸ｺﾞｼｯｸM-PRO" panose="020F0600000000000000" pitchFamily="50" charset="-128"/>
              </a:rPr>
              <a:t>STEP3</a:t>
            </a:r>
          </a:p>
        </p:txBody>
      </p:sp>
      <p:sp>
        <p:nvSpPr>
          <p:cNvPr id="14422" name="Text Box 304"/>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solidFill>
                  <a:srgbClr val="003300"/>
                </a:solidFill>
              </a:rPr>
              <a:t>ＢＣＰ対応策の実施時期の決定</a:t>
            </a:r>
          </a:p>
        </p:txBody>
      </p:sp>
      <p:sp>
        <p:nvSpPr>
          <p:cNvPr id="14423" name="Oval 305"/>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24" name="Text Box 306"/>
          <p:cNvSpPr txBox="1">
            <a:spLocks noChangeArrowheads="1"/>
          </p:cNvSpPr>
          <p:nvPr/>
        </p:nvSpPr>
        <p:spPr bwMode="auto">
          <a:xfrm>
            <a:off x="5248275" y="1130300"/>
            <a:ext cx="593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a:latin typeface="HG丸ｺﾞｼｯｸM-PRO" panose="020F0600000000000000" pitchFamily="50" charset="-128"/>
              </a:rPr>
              <a:t>STEP4</a:t>
            </a:r>
          </a:p>
        </p:txBody>
      </p:sp>
      <p:sp>
        <p:nvSpPr>
          <p:cNvPr id="14425" name="Text Box 307"/>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a:solidFill>
                  <a:srgbClr val="003300"/>
                </a:solidFill>
              </a:rPr>
              <a:t>長期的なＢＣＰ対応策の実施 計画立案</a:t>
            </a:r>
          </a:p>
        </p:txBody>
      </p:sp>
      <p:sp>
        <p:nvSpPr>
          <p:cNvPr id="14426" name="Line 308"/>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4427" name="Line 309"/>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4428" name="Line 310"/>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4429" name="AutoShape 607"/>
          <p:cNvSpPr>
            <a:spLocks/>
          </p:cNvSpPr>
          <p:nvPr/>
        </p:nvSpPr>
        <p:spPr bwMode="auto">
          <a:xfrm>
            <a:off x="6092825" y="2936875"/>
            <a:ext cx="217488" cy="6192838"/>
          </a:xfrm>
          <a:prstGeom prst="rightBrace">
            <a:avLst>
              <a:gd name="adj1" fmla="val 20433"/>
              <a:gd name="adj2" fmla="val 50000"/>
            </a:avLst>
          </a:prstGeom>
          <a:solidFill>
            <a:schemeClr val="bg1"/>
          </a:soli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30" name="AutoShape 610"/>
          <p:cNvSpPr>
            <a:spLocks noChangeArrowheads="1"/>
          </p:cNvSpPr>
          <p:nvPr/>
        </p:nvSpPr>
        <p:spPr bwMode="auto">
          <a:xfrm>
            <a:off x="6189663" y="5889625"/>
            <a:ext cx="292100" cy="287338"/>
          </a:xfrm>
          <a:prstGeom prst="rightArrow">
            <a:avLst>
              <a:gd name="adj1" fmla="val 50000"/>
              <a:gd name="adj2" fmla="val 25414"/>
            </a:avLst>
          </a:prstGeom>
          <a:solidFill>
            <a:schemeClr val="bg2"/>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88694" name="Group 630"/>
          <p:cNvGraphicFramePr>
            <a:graphicFrameLocks noGrp="1"/>
          </p:cNvGraphicFramePr>
          <p:nvPr/>
        </p:nvGraphicFramePr>
        <p:xfrm>
          <a:off x="333375" y="2682875"/>
          <a:ext cx="431800" cy="6435725"/>
        </p:xfrm>
        <a:graphic>
          <a:graphicData uri="http://schemas.openxmlformats.org/drawingml/2006/table">
            <a:tbl>
              <a:tblPr/>
              <a:tblGrid>
                <a:gridCol w="431800">
                  <a:extLst>
                    <a:ext uri="{9D8B030D-6E8A-4147-A177-3AD203B41FA5}">
                      <a16:colId xmlns:a16="http://schemas.microsoft.com/office/drawing/2014/main" val="2304148205"/>
                    </a:ext>
                  </a:extLst>
                </a:gridCol>
              </a:tblGrid>
              <a:tr h="64357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endParaRPr kumimoji="1" lang="ja-JP" altLang="en-US"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0804953"/>
                  </a:ext>
                </a:extLst>
              </a:tr>
            </a:tbl>
          </a:graphicData>
        </a:graphic>
      </p:graphicFrame>
      <p:sp>
        <p:nvSpPr>
          <p:cNvPr id="14437" name="Text Box 617"/>
          <p:cNvSpPr txBox="1">
            <a:spLocks noChangeArrowheads="1"/>
          </p:cNvSpPr>
          <p:nvPr/>
        </p:nvSpPr>
        <p:spPr bwMode="auto">
          <a:xfrm>
            <a:off x="384175" y="7113588"/>
            <a:ext cx="363538" cy="192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t>には右表の経営資源が必要</a:t>
            </a:r>
          </a:p>
        </p:txBody>
      </p:sp>
      <p:sp>
        <p:nvSpPr>
          <p:cNvPr id="14438" name="Text Box 618"/>
          <p:cNvSpPr txBox="1">
            <a:spLocks noChangeArrowheads="1"/>
          </p:cNvSpPr>
          <p:nvPr/>
        </p:nvSpPr>
        <p:spPr bwMode="auto">
          <a:xfrm>
            <a:off x="371475" y="2747963"/>
            <a:ext cx="363538" cy="115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t>重要業務である</a:t>
            </a:r>
          </a:p>
        </p:txBody>
      </p:sp>
      <p:sp>
        <p:nvSpPr>
          <p:cNvPr id="14439" name="Text Box 620"/>
          <p:cNvSpPr txBox="1">
            <a:spLocks noChangeArrowheads="1"/>
          </p:cNvSpPr>
          <p:nvPr/>
        </p:nvSpPr>
        <p:spPr bwMode="auto">
          <a:xfrm>
            <a:off x="6454775" y="4537075"/>
            <a:ext cx="393700" cy="293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t>ＳＴＥＰ２の各種経営資源の設問へ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3"/>
          <p:cNvSpPr>
            <a:spLocks noChangeArrowheads="1"/>
          </p:cNvSpPr>
          <p:nvPr/>
        </p:nvSpPr>
        <p:spPr bwMode="auto">
          <a:xfrm>
            <a:off x="50800" y="1136650"/>
            <a:ext cx="6769100" cy="8569325"/>
          </a:xfrm>
          <a:prstGeom prst="roundRect">
            <a:avLst>
              <a:gd name="adj" fmla="val 4213"/>
            </a:avLst>
          </a:prstGeom>
          <a:solidFill>
            <a:schemeClr val="bg1"/>
          </a:solidFill>
          <a:ln w="19050">
            <a:solidFill>
              <a:srgbClr val="FF99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363" name="AutoShape 6"/>
          <p:cNvSpPr>
            <a:spLocks noChangeArrowheads="1"/>
          </p:cNvSpPr>
          <p:nvPr/>
        </p:nvSpPr>
        <p:spPr bwMode="auto">
          <a:xfrm>
            <a:off x="260350" y="1316038"/>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364" name="Oval 7"/>
          <p:cNvSpPr>
            <a:spLocks noChangeArrowheads="1"/>
          </p:cNvSpPr>
          <p:nvPr/>
        </p:nvSpPr>
        <p:spPr bwMode="auto">
          <a:xfrm>
            <a:off x="550863" y="3206750"/>
            <a:ext cx="933450" cy="682625"/>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a:ea typeface="ＭＳ Ｐゴシック" panose="020B0600070205080204" pitchFamily="50" charset="-128"/>
              </a:rPr>
              <a:t>ヒト</a:t>
            </a:r>
          </a:p>
        </p:txBody>
      </p:sp>
      <p:sp>
        <p:nvSpPr>
          <p:cNvPr id="15365" name="Text Box 8"/>
          <p:cNvSpPr txBox="1">
            <a:spLocks noChangeArrowheads="1"/>
          </p:cNvSpPr>
          <p:nvPr/>
        </p:nvSpPr>
        <p:spPr bwMode="auto">
          <a:xfrm>
            <a:off x="4508500" y="1352550"/>
            <a:ext cx="387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1">
                <a:ea typeface="ＭＳ Ｐゴシック" panose="020B0600070205080204" pitchFamily="50" charset="-128"/>
              </a:rPr>
              <a:t>No</a:t>
            </a:r>
          </a:p>
        </p:txBody>
      </p:sp>
      <p:graphicFrame>
        <p:nvGraphicFramePr>
          <p:cNvPr id="89690" name="Group 602"/>
          <p:cNvGraphicFramePr>
            <a:graphicFrameLocks noGrp="1"/>
          </p:cNvGraphicFramePr>
          <p:nvPr/>
        </p:nvGraphicFramePr>
        <p:xfrm>
          <a:off x="4437063" y="1390650"/>
          <a:ext cx="2087562" cy="2554288"/>
        </p:xfrm>
        <a:graphic>
          <a:graphicData uri="http://schemas.openxmlformats.org/drawingml/2006/table">
            <a:tbl>
              <a:tblPr/>
              <a:tblGrid>
                <a:gridCol w="2087562">
                  <a:extLst>
                    <a:ext uri="{9D8B030D-6E8A-4147-A177-3AD203B41FA5}">
                      <a16:colId xmlns:a16="http://schemas.microsoft.com/office/drawing/2014/main" val="2294144911"/>
                    </a:ext>
                  </a:extLst>
                </a:gridCol>
              </a:tblGrid>
              <a:tr h="2857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23906387"/>
                  </a:ext>
                </a:extLst>
              </a:tr>
              <a:tr h="2268538">
                <a:tc>
                  <a:txBody>
                    <a:bodyPr/>
                    <a:lstStyle>
                      <a:lvl1pPr marL="87313" indent="-87313">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92038513"/>
                  </a:ext>
                </a:extLst>
              </a:tr>
            </a:tbl>
          </a:graphicData>
        </a:graphic>
      </p:graphicFrame>
      <p:graphicFrame>
        <p:nvGraphicFramePr>
          <p:cNvPr id="89750" name="Group 662"/>
          <p:cNvGraphicFramePr>
            <a:graphicFrameLocks noGrp="1"/>
          </p:cNvGraphicFramePr>
          <p:nvPr/>
        </p:nvGraphicFramePr>
        <p:xfrm>
          <a:off x="404813" y="1384300"/>
          <a:ext cx="3887787" cy="1662113"/>
        </p:xfrm>
        <a:graphic>
          <a:graphicData uri="http://schemas.openxmlformats.org/drawingml/2006/table">
            <a:tbl>
              <a:tblPr/>
              <a:tblGrid>
                <a:gridCol w="2879725">
                  <a:extLst>
                    <a:ext uri="{9D8B030D-6E8A-4147-A177-3AD203B41FA5}">
                      <a16:colId xmlns:a16="http://schemas.microsoft.com/office/drawing/2014/main" val="2405414216"/>
                    </a:ext>
                  </a:extLst>
                </a:gridCol>
                <a:gridCol w="504825">
                  <a:extLst>
                    <a:ext uri="{9D8B030D-6E8A-4147-A177-3AD203B41FA5}">
                      <a16:colId xmlns:a16="http://schemas.microsoft.com/office/drawing/2014/main" val="521391979"/>
                    </a:ext>
                  </a:extLst>
                </a:gridCol>
                <a:gridCol w="503237">
                  <a:extLst>
                    <a:ext uri="{9D8B030D-6E8A-4147-A177-3AD203B41FA5}">
                      <a16:colId xmlns:a16="http://schemas.microsoft.com/office/drawing/2014/main" val="1586322310"/>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ヒト</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442081360"/>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安否確認はできますか？ （電話が使えない場合）</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0225350"/>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出社・待機の指示はできますか？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6191594"/>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従業員の身の回りで安全は確保できていますか？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1268067"/>
                  </a:ext>
                </a:extLst>
              </a:tr>
              <a:tr h="3984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就業時間外に発災した場合、事業所（商店）に出社する要員を決めていますか？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105742"/>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応援要請は可能ですか？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3205842"/>
                  </a:ext>
                </a:extLst>
              </a:tr>
            </a:tbl>
          </a:graphicData>
        </a:graphic>
      </p:graphicFrame>
      <p:sp>
        <p:nvSpPr>
          <p:cNvPr id="15404" name="Freeform 50"/>
          <p:cNvSpPr>
            <a:spLocks/>
          </p:cNvSpPr>
          <p:nvPr/>
        </p:nvSpPr>
        <p:spPr bwMode="auto">
          <a:xfrm>
            <a:off x="4038600" y="3046413"/>
            <a:ext cx="360363" cy="190500"/>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5405" name="AutoShape 134"/>
          <p:cNvSpPr>
            <a:spLocks noChangeArrowheads="1"/>
          </p:cNvSpPr>
          <p:nvPr/>
        </p:nvSpPr>
        <p:spPr bwMode="auto">
          <a:xfrm>
            <a:off x="263525" y="4089400"/>
            <a:ext cx="6408738" cy="3024188"/>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406" name="Oval 135"/>
          <p:cNvSpPr>
            <a:spLocks noChangeArrowheads="1"/>
          </p:cNvSpPr>
          <p:nvPr/>
        </p:nvSpPr>
        <p:spPr bwMode="auto">
          <a:xfrm>
            <a:off x="554038" y="6411913"/>
            <a:ext cx="933450" cy="682625"/>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1">
                <a:ea typeface="ＭＳ Ｐゴシック" panose="020B0600070205080204" pitchFamily="50" charset="-128"/>
              </a:rPr>
              <a:t>（モノ）</a:t>
            </a:r>
          </a:p>
          <a:p>
            <a:pPr algn="ctr" eaLnBrk="1" hangingPunct="1"/>
            <a:r>
              <a:rPr lang="ja-JP" altLang="en-US" sz="1200" b="1">
                <a:ea typeface="ＭＳ Ｐゴシック" panose="020B0600070205080204" pitchFamily="50" charset="-128"/>
              </a:rPr>
              <a:t>施設・設備</a:t>
            </a:r>
          </a:p>
          <a:p>
            <a:pPr algn="ctr" eaLnBrk="1" hangingPunct="1"/>
            <a:r>
              <a:rPr lang="ja-JP" altLang="en-US" sz="1200" b="1">
                <a:ea typeface="ＭＳ Ｐゴシック" panose="020B0600070205080204" pitchFamily="50" charset="-128"/>
              </a:rPr>
              <a:t>機械・商品</a:t>
            </a:r>
          </a:p>
        </p:txBody>
      </p:sp>
      <p:sp>
        <p:nvSpPr>
          <p:cNvPr id="15407" name="AutoShape 138"/>
          <p:cNvSpPr>
            <a:spLocks noChangeArrowheads="1"/>
          </p:cNvSpPr>
          <p:nvPr/>
        </p:nvSpPr>
        <p:spPr bwMode="auto">
          <a:xfrm>
            <a:off x="263525" y="7172325"/>
            <a:ext cx="6408738" cy="2478088"/>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408" name="Oval 139"/>
          <p:cNvSpPr>
            <a:spLocks noChangeArrowheads="1"/>
          </p:cNvSpPr>
          <p:nvPr/>
        </p:nvSpPr>
        <p:spPr bwMode="auto">
          <a:xfrm>
            <a:off x="552450" y="8878888"/>
            <a:ext cx="933450" cy="682625"/>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1">
                <a:ea typeface="ＭＳ Ｐゴシック" panose="020B0600070205080204" pitchFamily="50" charset="-128"/>
              </a:rPr>
              <a:t>（モノ）</a:t>
            </a:r>
          </a:p>
          <a:p>
            <a:pPr algn="ctr" eaLnBrk="1" hangingPunct="1"/>
            <a:r>
              <a:rPr lang="ja-JP" altLang="en-US" sz="1400" b="1">
                <a:ea typeface="ＭＳ Ｐゴシック" panose="020B0600070205080204" pitchFamily="50" charset="-128"/>
              </a:rPr>
              <a:t>物流</a:t>
            </a:r>
          </a:p>
        </p:txBody>
      </p:sp>
      <p:sp>
        <p:nvSpPr>
          <p:cNvPr id="15409" name="Freeform 170"/>
          <p:cNvSpPr>
            <a:spLocks/>
          </p:cNvSpPr>
          <p:nvPr/>
        </p:nvSpPr>
        <p:spPr bwMode="auto">
          <a:xfrm>
            <a:off x="4041775" y="6392863"/>
            <a:ext cx="360363" cy="215900"/>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89757" name="Group 669"/>
          <p:cNvGraphicFramePr>
            <a:graphicFrameLocks noGrp="1"/>
          </p:cNvGraphicFramePr>
          <p:nvPr/>
        </p:nvGraphicFramePr>
        <p:xfrm>
          <a:off x="4440238" y="4167188"/>
          <a:ext cx="2087562" cy="2801937"/>
        </p:xfrm>
        <a:graphic>
          <a:graphicData uri="http://schemas.openxmlformats.org/drawingml/2006/table">
            <a:tbl>
              <a:tblPr/>
              <a:tblGrid>
                <a:gridCol w="2087562">
                  <a:extLst>
                    <a:ext uri="{9D8B030D-6E8A-4147-A177-3AD203B41FA5}">
                      <a16:colId xmlns:a16="http://schemas.microsoft.com/office/drawing/2014/main" val="2474606326"/>
                    </a:ext>
                  </a:extLst>
                </a:gridCol>
              </a:tblGrid>
              <a:tr h="3063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42267874"/>
                  </a:ext>
                </a:extLst>
              </a:tr>
              <a:tr h="2495549">
                <a:tc>
                  <a:txBody>
                    <a:bodyPr/>
                    <a:lstStyle>
                      <a:lvl1pPr marL="87313" indent="-87313">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en-US" altLang="ja-JP" sz="900" b="1" i="1"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en-US" altLang="ja-JP" sz="9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35790623"/>
                  </a:ext>
                </a:extLst>
              </a:tr>
            </a:tbl>
          </a:graphicData>
        </a:graphic>
      </p:graphicFrame>
      <p:graphicFrame>
        <p:nvGraphicFramePr>
          <p:cNvPr id="89652" name="Group 564"/>
          <p:cNvGraphicFramePr>
            <a:graphicFrameLocks noGrp="1"/>
          </p:cNvGraphicFramePr>
          <p:nvPr/>
        </p:nvGraphicFramePr>
        <p:xfrm>
          <a:off x="407988" y="7251700"/>
          <a:ext cx="3887787" cy="1568450"/>
        </p:xfrm>
        <a:graphic>
          <a:graphicData uri="http://schemas.openxmlformats.org/drawingml/2006/table">
            <a:tbl>
              <a:tblPr/>
              <a:tblGrid>
                <a:gridCol w="2879725">
                  <a:extLst>
                    <a:ext uri="{9D8B030D-6E8A-4147-A177-3AD203B41FA5}">
                      <a16:colId xmlns:a16="http://schemas.microsoft.com/office/drawing/2014/main" val="3884459031"/>
                    </a:ext>
                  </a:extLst>
                </a:gridCol>
                <a:gridCol w="504825">
                  <a:extLst>
                    <a:ext uri="{9D8B030D-6E8A-4147-A177-3AD203B41FA5}">
                      <a16:colId xmlns:a16="http://schemas.microsoft.com/office/drawing/2014/main" val="955137029"/>
                    </a:ext>
                  </a:extLst>
                </a:gridCol>
                <a:gridCol w="503237">
                  <a:extLst>
                    <a:ext uri="{9D8B030D-6E8A-4147-A177-3AD203B41FA5}">
                      <a16:colId xmlns:a16="http://schemas.microsoft.com/office/drawing/2014/main" val="3346288566"/>
                    </a:ext>
                  </a:extLst>
                </a:gridCol>
              </a:tblGrid>
              <a:tr h="2794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物流</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600446739"/>
                  </a:ext>
                </a:extLst>
              </a:tr>
              <a:tr h="3984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商品もしくは原材料の仕入先とすぐに連絡が取れますか？</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79072489"/>
                  </a:ext>
                </a:extLst>
              </a:tr>
              <a:tr h="3984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平時からいくつかの配送会社と取引していますか？</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3526321"/>
                  </a:ext>
                </a:extLst>
              </a:tr>
              <a:tr h="24603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交通網の被災状況をすぐに把握できますか？</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7934478"/>
                  </a:ext>
                </a:extLst>
              </a:tr>
              <a:tr h="24603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776649"/>
                  </a:ext>
                </a:extLst>
              </a:tr>
            </a:tbl>
          </a:graphicData>
        </a:graphic>
      </p:graphicFrame>
      <p:sp>
        <p:nvSpPr>
          <p:cNvPr id="15444" name="Freeform 209"/>
          <p:cNvSpPr>
            <a:spLocks/>
          </p:cNvSpPr>
          <p:nvPr/>
        </p:nvSpPr>
        <p:spPr bwMode="auto">
          <a:xfrm>
            <a:off x="4041775" y="8816975"/>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89748" name="Group 660"/>
          <p:cNvGraphicFramePr>
            <a:graphicFrameLocks noGrp="1"/>
          </p:cNvGraphicFramePr>
          <p:nvPr/>
        </p:nvGraphicFramePr>
        <p:xfrm>
          <a:off x="4440238" y="7258050"/>
          <a:ext cx="2087562" cy="2303463"/>
        </p:xfrm>
        <a:graphic>
          <a:graphicData uri="http://schemas.openxmlformats.org/drawingml/2006/table">
            <a:tbl>
              <a:tblPr/>
              <a:tblGrid>
                <a:gridCol w="2087562">
                  <a:extLst>
                    <a:ext uri="{9D8B030D-6E8A-4147-A177-3AD203B41FA5}">
                      <a16:colId xmlns:a16="http://schemas.microsoft.com/office/drawing/2014/main" val="3348822866"/>
                    </a:ext>
                  </a:extLst>
                </a:gridCol>
              </a:tblGrid>
              <a:tr h="3206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38385099"/>
                  </a:ext>
                </a:extLst>
              </a:tr>
              <a:tr h="1982788">
                <a:tc>
                  <a:txBody>
                    <a:bodyPr/>
                    <a:lstStyle>
                      <a:lvl1pPr marL="87313" indent="-87313">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68685274"/>
                  </a:ext>
                </a:extLst>
              </a:tr>
            </a:tbl>
          </a:graphicData>
        </a:graphic>
      </p:graphicFrame>
      <p:pic>
        <p:nvPicPr>
          <p:cNvPr id="15453" name="Picture 352" descr="j035357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8025" y="6499225"/>
            <a:ext cx="6397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9770" name="Group 682"/>
          <p:cNvGraphicFramePr>
            <a:graphicFrameLocks noGrp="1"/>
          </p:cNvGraphicFramePr>
          <p:nvPr/>
        </p:nvGraphicFramePr>
        <p:xfrm>
          <a:off x="404813" y="4179888"/>
          <a:ext cx="3887787" cy="2212975"/>
        </p:xfrm>
        <a:graphic>
          <a:graphicData uri="http://schemas.openxmlformats.org/drawingml/2006/table">
            <a:tbl>
              <a:tblPr/>
              <a:tblGrid>
                <a:gridCol w="2879725">
                  <a:extLst>
                    <a:ext uri="{9D8B030D-6E8A-4147-A177-3AD203B41FA5}">
                      <a16:colId xmlns:a16="http://schemas.microsoft.com/office/drawing/2014/main" val="3511787439"/>
                    </a:ext>
                  </a:extLst>
                </a:gridCol>
                <a:gridCol w="504825">
                  <a:extLst>
                    <a:ext uri="{9D8B030D-6E8A-4147-A177-3AD203B41FA5}">
                      <a16:colId xmlns:a16="http://schemas.microsoft.com/office/drawing/2014/main" val="3439288066"/>
                    </a:ext>
                  </a:extLst>
                </a:gridCol>
                <a:gridCol w="503237">
                  <a:extLst>
                    <a:ext uri="{9D8B030D-6E8A-4147-A177-3AD203B41FA5}">
                      <a16:colId xmlns:a16="http://schemas.microsoft.com/office/drawing/2014/main" val="2463065291"/>
                    </a:ext>
                  </a:extLst>
                </a:gridCol>
              </a:tblGrid>
              <a:tr h="2794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施設等</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690110890"/>
                  </a:ext>
                </a:extLst>
              </a:tr>
              <a:tr h="39846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新耐震設計法（昭和</a:t>
                      </a: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56</a:t>
                      </a: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年以降）による設計ですか？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40233777"/>
                  </a:ext>
                </a:extLst>
              </a:tr>
              <a:tr h="2460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設備の固定対策は実施済みですか？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9954831"/>
                  </a:ext>
                </a:extLst>
              </a:tr>
              <a:tr h="39846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設備の点検・調整は必要ありますか（自社で対応可能ですか）？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1147152"/>
                  </a:ext>
                </a:extLst>
              </a:tr>
              <a:tr h="39846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電気・ガス・水道などが長期に停止した場合を想定した対処をしていますか？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8814361"/>
                  </a:ext>
                </a:extLst>
              </a:tr>
              <a:tr h="2460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商品の在庫状況はすぐに把握できますか？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0562100"/>
                  </a:ext>
                </a:extLst>
              </a:tr>
              <a:tr h="2460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0492061"/>
                  </a:ext>
                </a:extLst>
              </a:tr>
            </a:tbl>
          </a:graphicData>
        </a:graphic>
      </p:graphicFrame>
      <p:sp>
        <p:nvSpPr>
          <p:cNvPr id="89567" name="Text Box 479"/>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9</a:t>
            </a:r>
          </a:p>
        </p:txBody>
      </p:sp>
      <p:pic>
        <p:nvPicPr>
          <p:cNvPr id="15489" name="Picture 546" descr="MMj0283036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6369050"/>
            <a:ext cx="7715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90" name="Oval 590"/>
          <p:cNvSpPr>
            <a:spLocks noChangeArrowheads="1"/>
          </p:cNvSpPr>
          <p:nvPr/>
        </p:nvSpPr>
        <p:spPr bwMode="auto">
          <a:xfrm>
            <a:off x="158750" y="212725"/>
            <a:ext cx="649288" cy="231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491" name="Text Box 591"/>
          <p:cNvSpPr txBox="1">
            <a:spLocks noChangeArrowheads="1"/>
          </p:cNvSpPr>
          <p:nvPr/>
        </p:nvSpPr>
        <p:spPr bwMode="auto">
          <a:xfrm>
            <a:off x="188913" y="206375"/>
            <a:ext cx="3090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ea typeface="ＭＳ Ｐゴシック" panose="020B0600070205080204" pitchFamily="50" charset="-128"/>
              </a:rPr>
              <a:t>STEP2</a:t>
            </a:r>
            <a:r>
              <a:rPr lang="ja-JP" altLang="en-US" sz="1200">
                <a:ea typeface="ＭＳ Ｐゴシック" panose="020B0600070205080204" pitchFamily="50" charset="-128"/>
              </a:rPr>
              <a:t>　：　抽出した経営資源の評価（１／２）</a:t>
            </a:r>
          </a:p>
        </p:txBody>
      </p:sp>
      <p:pic>
        <p:nvPicPr>
          <p:cNvPr id="15492" name="Picture 6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1313" y="6681788"/>
            <a:ext cx="1025525" cy="227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93" name="Picture 6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1313" y="9263063"/>
            <a:ext cx="1025525" cy="227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94" name="Picture 6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2750" y="3695700"/>
            <a:ext cx="1025525"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95" name="Picture 675" descr="GUM11_CL150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1325" y="3297238"/>
            <a:ext cx="414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96" name="Picture 676" descr="j023776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2375" y="6537325"/>
            <a:ext cx="3984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97" name="Picture 677" descr="GUM02_CL051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0213" y="8874125"/>
            <a:ext cx="7127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98" name="AutoShape 678"/>
          <p:cNvSpPr>
            <a:spLocks noChangeArrowheads="1"/>
          </p:cNvSpPr>
          <p:nvPr/>
        </p:nvSpPr>
        <p:spPr bwMode="auto">
          <a:xfrm>
            <a:off x="469900" y="657225"/>
            <a:ext cx="6053138" cy="590550"/>
          </a:xfrm>
          <a:prstGeom prst="roundRect">
            <a:avLst>
              <a:gd name="adj" fmla="val 16667"/>
            </a:avLst>
          </a:prstGeom>
          <a:solidFill>
            <a:schemeClr val="bg1"/>
          </a:solidFill>
          <a:ln w="19050">
            <a:solidFill>
              <a:srgbClr val="FF9900"/>
            </a:solidFill>
            <a:round/>
            <a:headEnd/>
            <a:tailEnd/>
          </a:ln>
          <a:effectLst>
            <a:outerShdw dist="28398" dir="1593903" algn="ctr" rotWithShape="0">
              <a:schemeClr val="bg2"/>
            </a:outerShdw>
          </a:effectLst>
        </p:spPr>
        <p:txBody>
          <a:bodyPr wrap="none" lIns="18000" tIns="46800" rIns="90000" bIns="46800" anchor="ctr" anchorCtr="1"/>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latin typeface="HG丸ｺﾞｼｯｸM-PRO" panose="020F0600000000000000" pitchFamily="50" charset="-128"/>
              </a:rPr>
              <a:t>重要業務である</a:t>
            </a:r>
          </a:p>
          <a:p>
            <a:pPr eaLnBrk="1" hangingPunct="1"/>
            <a:r>
              <a:rPr lang="ja-JP" altLang="en-US" sz="1200">
                <a:latin typeface="HG丸ｺﾞｼｯｸM-PRO" panose="020F0600000000000000" pitchFamily="50" charset="-128"/>
              </a:rPr>
              <a:t>「</a:t>
            </a:r>
            <a:r>
              <a:rPr lang="ja-JP" altLang="en-US" sz="1200" b="1" i="1">
                <a:solidFill>
                  <a:srgbClr val="800000"/>
                </a:solidFill>
                <a:latin typeface="ＭＳ Ｐ明朝" panose="02020600040205080304" pitchFamily="18" charset="-128"/>
                <a:ea typeface="ＭＳ Ｐ明朝" panose="02020600040205080304" pitchFamily="18" charset="-128"/>
              </a:rPr>
              <a:t>　　　　　</a:t>
            </a:r>
            <a:r>
              <a:rPr lang="ja-JP" altLang="en-US" sz="1200">
                <a:latin typeface="HG丸ｺﾞｼｯｸM-PRO" panose="020F0600000000000000" pitchFamily="50" charset="-128"/>
              </a:rPr>
              <a:t>」</a:t>
            </a:r>
            <a:r>
              <a:rPr lang="ja-JP" altLang="en-US">
                <a:latin typeface="HG丸ｺﾞｼｯｸM-PRO" panose="020F0600000000000000" pitchFamily="50" charset="-128"/>
              </a:rPr>
              <a:t>を、震度</a:t>
            </a:r>
            <a:r>
              <a:rPr lang="ja-JP" altLang="en-US" sz="1200">
                <a:latin typeface="HG丸ｺﾞｼｯｸM-PRO" panose="020F0600000000000000" pitchFamily="50" charset="-128"/>
              </a:rPr>
              <a:t> ６強</a:t>
            </a:r>
            <a:r>
              <a:rPr lang="ja-JP" altLang="en-US">
                <a:latin typeface="HG丸ｺﾞｼｯｸM-PRO" panose="020F0600000000000000" pitchFamily="50" charset="-128"/>
              </a:rPr>
              <a:t>の地震が発生した場合にも</a:t>
            </a:r>
          </a:p>
          <a:p>
            <a:pPr eaLnBrk="1" hangingPunct="1"/>
            <a:r>
              <a:rPr lang="ja-JP" altLang="en-US" sz="900">
                <a:latin typeface="HG丸ｺﾞｼｯｸM-PRO" panose="020F0600000000000000" pitchFamily="50" charset="-128"/>
              </a:rPr>
              <a:t>復旧目標の</a:t>
            </a:r>
            <a:r>
              <a:rPr lang="ja-JP" altLang="en-US" sz="1200">
                <a:latin typeface="HG丸ｺﾞｼｯｸM-PRO" panose="020F0600000000000000" pitchFamily="50" charset="-128"/>
              </a:rPr>
              <a:t>「</a:t>
            </a:r>
            <a:r>
              <a:rPr lang="ja-JP" altLang="en-US" sz="900">
                <a:latin typeface="HG丸ｺﾞｼｯｸM-PRO" panose="020F0600000000000000" pitchFamily="50" charset="-128"/>
              </a:rPr>
              <a:t> </a:t>
            </a:r>
            <a:r>
              <a:rPr lang="ja-JP" altLang="en-US" sz="1200" b="1" i="1">
                <a:solidFill>
                  <a:srgbClr val="800000"/>
                </a:solidFill>
                <a:latin typeface="ＭＳ Ｐ明朝" panose="02020600040205080304" pitchFamily="18" charset="-128"/>
                <a:ea typeface="ＭＳ Ｐ明朝" panose="02020600040205080304" pitchFamily="18" charset="-128"/>
              </a:rPr>
              <a:t>　　　　　</a:t>
            </a:r>
            <a:r>
              <a:rPr lang="ja-JP" altLang="en-US" sz="1200" i="1">
                <a:solidFill>
                  <a:srgbClr val="800000"/>
                </a:solidFill>
                <a:latin typeface="ＭＳ Ｐ明朝" panose="02020600040205080304" pitchFamily="18" charset="-128"/>
                <a:ea typeface="ＭＳ Ｐ明朝" panose="02020600040205080304" pitchFamily="18" charset="-128"/>
              </a:rPr>
              <a:t> </a:t>
            </a:r>
            <a:r>
              <a:rPr lang="ja-JP" altLang="en-US" sz="1200">
                <a:latin typeface="HG丸ｺﾞｼｯｸM-PRO" panose="020F0600000000000000" pitchFamily="50" charset="-128"/>
              </a:rPr>
              <a:t>」</a:t>
            </a:r>
            <a:r>
              <a:rPr lang="ja-JP" altLang="en-US">
                <a:latin typeface="HG丸ｺﾞｼｯｸM-PRO" panose="020F0600000000000000" pitchFamily="50" charset="-128"/>
              </a:rPr>
              <a:t>に再開する！</a:t>
            </a:r>
          </a:p>
        </p:txBody>
      </p:sp>
      <p:sp>
        <p:nvSpPr>
          <p:cNvPr id="15499" name="AutoShape 686"/>
          <p:cNvSpPr>
            <a:spLocks noChangeArrowheads="1"/>
          </p:cNvSpPr>
          <p:nvPr/>
        </p:nvSpPr>
        <p:spPr bwMode="auto">
          <a:xfrm flipH="1">
            <a:off x="5699125" y="60325"/>
            <a:ext cx="1042988"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500" name="AutoShape 687"/>
          <p:cNvSpPr>
            <a:spLocks noChangeArrowheads="1"/>
          </p:cNvSpPr>
          <p:nvPr/>
        </p:nvSpPr>
        <p:spPr bwMode="auto">
          <a:xfrm flipH="1">
            <a:off x="4676775" y="63500"/>
            <a:ext cx="1042988"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501" name="AutoShape 688"/>
          <p:cNvSpPr>
            <a:spLocks noChangeArrowheads="1"/>
          </p:cNvSpPr>
          <p:nvPr/>
        </p:nvSpPr>
        <p:spPr bwMode="auto">
          <a:xfrm flipH="1">
            <a:off x="3644900" y="60325"/>
            <a:ext cx="1052513"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502" name="Text Box 689"/>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5503" name="Text Box 690"/>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rgbClr val="FF3300"/>
                </a:solidFill>
              </a:rPr>
              <a:t>ギャップを</a:t>
            </a:r>
          </a:p>
          <a:p>
            <a:pPr algn="ctr" eaLnBrk="1" hangingPunct="1"/>
            <a:r>
              <a:rPr lang="ja-JP" altLang="en-US">
                <a:solidFill>
                  <a:srgbClr val="FF3300"/>
                </a:solidFill>
              </a:rPr>
              <a:t>把握する！</a:t>
            </a:r>
          </a:p>
        </p:txBody>
      </p:sp>
      <p:sp>
        <p:nvSpPr>
          <p:cNvPr id="15504" name="Text Box 691"/>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3"/>
          <p:cNvSpPr>
            <a:spLocks noChangeArrowheads="1"/>
          </p:cNvSpPr>
          <p:nvPr/>
        </p:nvSpPr>
        <p:spPr bwMode="auto">
          <a:xfrm>
            <a:off x="50800" y="1136650"/>
            <a:ext cx="6769100" cy="8569325"/>
          </a:xfrm>
          <a:prstGeom prst="roundRect">
            <a:avLst>
              <a:gd name="adj" fmla="val 4213"/>
            </a:avLst>
          </a:prstGeom>
          <a:solidFill>
            <a:schemeClr val="bg1"/>
          </a:solidFill>
          <a:ln w="19050">
            <a:solidFill>
              <a:srgbClr val="FF99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387" name="AutoShape 6"/>
          <p:cNvSpPr>
            <a:spLocks noChangeArrowheads="1"/>
          </p:cNvSpPr>
          <p:nvPr/>
        </p:nvSpPr>
        <p:spPr bwMode="auto">
          <a:xfrm>
            <a:off x="260350" y="1316038"/>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388" name="Oval 7"/>
          <p:cNvSpPr>
            <a:spLocks noChangeArrowheads="1"/>
          </p:cNvSpPr>
          <p:nvPr/>
        </p:nvSpPr>
        <p:spPr bwMode="auto">
          <a:xfrm>
            <a:off x="477838" y="3152775"/>
            <a:ext cx="1079500" cy="792163"/>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a:ea typeface="ＭＳ Ｐゴシック" panose="020B0600070205080204" pitchFamily="50" charset="-128"/>
              </a:rPr>
              <a:t>データ・書類</a:t>
            </a:r>
          </a:p>
        </p:txBody>
      </p:sp>
      <p:sp>
        <p:nvSpPr>
          <p:cNvPr id="16389" name="AutoShape 9"/>
          <p:cNvSpPr>
            <a:spLocks noChangeArrowheads="1"/>
          </p:cNvSpPr>
          <p:nvPr/>
        </p:nvSpPr>
        <p:spPr bwMode="auto">
          <a:xfrm>
            <a:off x="260350" y="4089400"/>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390" name="Oval 10"/>
          <p:cNvSpPr>
            <a:spLocks noChangeArrowheads="1"/>
          </p:cNvSpPr>
          <p:nvPr/>
        </p:nvSpPr>
        <p:spPr bwMode="auto">
          <a:xfrm>
            <a:off x="477838" y="5926138"/>
            <a:ext cx="1079500" cy="792162"/>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a:ea typeface="ＭＳ Ｐゴシック" panose="020B0600070205080204" pitchFamily="50" charset="-128"/>
              </a:rPr>
              <a:t>カネ</a:t>
            </a:r>
          </a:p>
        </p:txBody>
      </p:sp>
      <p:pic>
        <p:nvPicPr>
          <p:cNvPr id="16391" name="Picture 11" descr="j034588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5891213"/>
            <a:ext cx="8747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92" name="Object 12"/>
          <p:cNvGraphicFramePr>
            <a:graphicFrameLocks noChangeAspect="1"/>
          </p:cNvGraphicFramePr>
          <p:nvPr/>
        </p:nvGraphicFramePr>
        <p:xfrm>
          <a:off x="1657350" y="6145213"/>
          <a:ext cx="579438" cy="463550"/>
        </p:xfrm>
        <a:graphic>
          <a:graphicData uri="http://schemas.openxmlformats.org/presentationml/2006/ole">
            <mc:AlternateContent xmlns:mc="http://schemas.openxmlformats.org/markup-compatibility/2006">
              <mc:Choice xmlns:v="urn:schemas-microsoft-com:vml" Requires="v">
                <p:oleObj spid="_x0000_s16527" name="Photo Editor 写真" r:id="rId4" imgW="3048426" imgH="2438095" progId="MSPhotoEd.3">
                  <p:embed/>
                </p:oleObj>
              </mc:Choice>
              <mc:Fallback>
                <p:oleObj name="Photo Editor 写真" r:id="rId4" imgW="3048426" imgH="2438095" progId="MSPhotoEd.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0" y="6145213"/>
                        <a:ext cx="5794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3" name="AutoShape 14"/>
          <p:cNvSpPr>
            <a:spLocks noChangeArrowheads="1"/>
          </p:cNvSpPr>
          <p:nvPr/>
        </p:nvSpPr>
        <p:spPr bwMode="auto">
          <a:xfrm>
            <a:off x="260350" y="6867525"/>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394" name="Oval 16"/>
          <p:cNvSpPr>
            <a:spLocks noChangeArrowheads="1"/>
          </p:cNvSpPr>
          <p:nvPr/>
        </p:nvSpPr>
        <p:spPr bwMode="auto">
          <a:xfrm>
            <a:off x="476250" y="8697913"/>
            <a:ext cx="1079500" cy="792162"/>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a:ea typeface="ＭＳ Ｐゴシック" panose="020B0600070205080204" pitchFamily="50" charset="-128"/>
              </a:rPr>
              <a:t>その他</a:t>
            </a:r>
          </a:p>
        </p:txBody>
      </p:sp>
      <p:graphicFrame>
        <p:nvGraphicFramePr>
          <p:cNvPr id="90306" name="Group 194"/>
          <p:cNvGraphicFramePr>
            <a:graphicFrameLocks noGrp="1"/>
          </p:cNvGraphicFramePr>
          <p:nvPr/>
        </p:nvGraphicFramePr>
        <p:xfrm>
          <a:off x="404813" y="1384300"/>
          <a:ext cx="3887787" cy="1509713"/>
        </p:xfrm>
        <a:graphic>
          <a:graphicData uri="http://schemas.openxmlformats.org/drawingml/2006/table">
            <a:tbl>
              <a:tblPr/>
              <a:tblGrid>
                <a:gridCol w="2879725">
                  <a:extLst>
                    <a:ext uri="{9D8B030D-6E8A-4147-A177-3AD203B41FA5}">
                      <a16:colId xmlns:a16="http://schemas.microsoft.com/office/drawing/2014/main" val="3667215490"/>
                    </a:ext>
                  </a:extLst>
                </a:gridCol>
                <a:gridCol w="504825">
                  <a:extLst>
                    <a:ext uri="{9D8B030D-6E8A-4147-A177-3AD203B41FA5}">
                      <a16:colId xmlns:a16="http://schemas.microsoft.com/office/drawing/2014/main" val="2946390995"/>
                    </a:ext>
                  </a:extLst>
                </a:gridCol>
                <a:gridCol w="503237">
                  <a:extLst>
                    <a:ext uri="{9D8B030D-6E8A-4147-A177-3AD203B41FA5}">
                      <a16:colId xmlns:a16="http://schemas.microsoft.com/office/drawing/2014/main" val="3166989379"/>
                    </a:ext>
                  </a:extLst>
                </a:gridCol>
              </a:tblGrid>
              <a:tr h="27945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データ・書類</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86935736"/>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ＰＣ（ﾃﾞｰﾀｻｰﾊﾞ）の耐震対策は万全ですか？</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615359"/>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ﾃﾞｰﾀのﾊﾞｯｸｱｯﾌﾟは定期的に行っていますか？</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8252914"/>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特に重要なﾃﾞｰﾀは特別な保管を行っていますか？</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7430338"/>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重要な書類はすぐに用意できますか？</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2096602"/>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6610535"/>
                  </a:ext>
                </a:extLst>
              </a:tr>
            </a:tbl>
          </a:graphicData>
        </a:graphic>
      </p:graphicFrame>
      <p:sp>
        <p:nvSpPr>
          <p:cNvPr id="16425" name="Freeform 47"/>
          <p:cNvSpPr>
            <a:spLocks/>
          </p:cNvSpPr>
          <p:nvPr/>
        </p:nvSpPr>
        <p:spPr bwMode="auto">
          <a:xfrm>
            <a:off x="4038600" y="2936875"/>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0370" name="Group 258"/>
          <p:cNvGraphicFramePr>
            <a:graphicFrameLocks noGrp="1"/>
          </p:cNvGraphicFramePr>
          <p:nvPr/>
        </p:nvGraphicFramePr>
        <p:xfrm>
          <a:off x="4437063" y="1390650"/>
          <a:ext cx="2087562" cy="2554288"/>
        </p:xfrm>
        <a:graphic>
          <a:graphicData uri="http://schemas.openxmlformats.org/drawingml/2006/table">
            <a:tbl>
              <a:tblPr/>
              <a:tblGrid>
                <a:gridCol w="2087562">
                  <a:extLst>
                    <a:ext uri="{9D8B030D-6E8A-4147-A177-3AD203B41FA5}">
                      <a16:colId xmlns:a16="http://schemas.microsoft.com/office/drawing/2014/main" val="2585596020"/>
                    </a:ext>
                  </a:extLst>
                </a:gridCol>
              </a:tblGrid>
              <a:tr h="3349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62944158"/>
                  </a:ext>
                </a:extLst>
              </a:tr>
              <a:tr h="2219325">
                <a:tc>
                  <a:txBody>
                    <a:bodyPr/>
                    <a:lstStyle>
                      <a:lvl1pPr marL="87313" indent="-87313">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en-US" altLang="ja-JP" sz="10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en-US" altLang="ja-JP" sz="10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en-US" altLang="ja-JP" sz="9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57733817"/>
                  </a:ext>
                </a:extLst>
              </a:tr>
            </a:tbl>
          </a:graphicData>
        </a:graphic>
      </p:graphicFrame>
      <p:graphicFrame>
        <p:nvGraphicFramePr>
          <p:cNvPr id="90321" name="Group 209"/>
          <p:cNvGraphicFramePr>
            <a:graphicFrameLocks noGrp="1"/>
          </p:cNvGraphicFramePr>
          <p:nvPr/>
        </p:nvGraphicFramePr>
        <p:xfrm>
          <a:off x="404813" y="4160838"/>
          <a:ext cx="3887787" cy="1662112"/>
        </p:xfrm>
        <a:graphic>
          <a:graphicData uri="http://schemas.openxmlformats.org/drawingml/2006/table">
            <a:tbl>
              <a:tblPr/>
              <a:tblGrid>
                <a:gridCol w="2879725">
                  <a:extLst>
                    <a:ext uri="{9D8B030D-6E8A-4147-A177-3AD203B41FA5}">
                      <a16:colId xmlns:a16="http://schemas.microsoft.com/office/drawing/2014/main" val="699241974"/>
                    </a:ext>
                  </a:extLst>
                </a:gridCol>
                <a:gridCol w="504825">
                  <a:extLst>
                    <a:ext uri="{9D8B030D-6E8A-4147-A177-3AD203B41FA5}">
                      <a16:colId xmlns:a16="http://schemas.microsoft.com/office/drawing/2014/main" val="1552573532"/>
                    </a:ext>
                  </a:extLst>
                </a:gridCol>
                <a:gridCol w="503237">
                  <a:extLst>
                    <a:ext uri="{9D8B030D-6E8A-4147-A177-3AD203B41FA5}">
                      <a16:colId xmlns:a16="http://schemas.microsoft.com/office/drawing/2014/main" val="3849343348"/>
                    </a:ext>
                  </a:extLst>
                </a:gridCol>
              </a:tblGrid>
              <a:tr h="27945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カネ</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511277082"/>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必要な運転資金を把握していますか？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9311711"/>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操業が停止した場合の影響を検討していますか？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186016"/>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現在の手持ち資金で対応可能ですか？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9781723"/>
                  </a:ext>
                </a:extLst>
              </a:tr>
              <a:tr h="3984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被害が発生した際の概算復旧費用を把握していますか？</a:t>
                      </a: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9262885"/>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0990744"/>
                  </a:ext>
                </a:extLst>
              </a:tr>
            </a:tbl>
          </a:graphicData>
        </a:graphic>
      </p:graphicFrame>
      <p:sp>
        <p:nvSpPr>
          <p:cNvPr id="16464" name="Freeform 86"/>
          <p:cNvSpPr>
            <a:spLocks/>
          </p:cNvSpPr>
          <p:nvPr/>
        </p:nvSpPr>
        <p:spPr bwMode="auto">
          <a:xfrm>
            <a:off x="4038600" y="5816600"/>
            <a:ext cx="360363" cy="144463"/>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0309" name="Group 197"/>
          <p:cNvGraphicFramePr>
            <a:graphicFrameLocks noGrp="1"/>
          </p:cNvGraphicFramePr>
          <p:nvPr/>
        </p:nvGraphicFramePr>
        <p:xfrm>
          <a:off x="4437063" y="4167188"/>
          <a:ext cx="2087562" cy="2514600"/>
        </p:xfrm>
        <a:graphic>
          <a:graphicData uri="http://schemas.openxmlformats.org/drawingml/2006/table">
            <a:tbl>
              <a:tblPr/>
              <a:tblGrid>
                <a:gridCol w="2087562">
                  <a:extLst>
                    <a:ext uri="{9D8B030D-6E8A-4147-A177-3AD203B41FA5}">
                      <a16:colId xmlns:a16="http://schemas.microsoft.com/office/drawing/2014/main" val="3527676724"/>
                    </a:ext>
                  </a:extLst>
                </a:gridCol>
              </a:tblGrid>
              <a:tr h="307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45632339"/>
                  </a:ext>
                </a:extLst>
              </a:tr>
              <a:tr h="2206625">
                <a:tc>
                  <a:txBody>
                    <a:bodyPr/>
                    <a:lstStyle>
                      <a:lvl1pPr marL="87313" indent="-87313">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7313" marR="0" lvl="0" indent="-87313"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42114294"/>
                  </a:ext>
                </a:extLst>
              </a:tr>
            </a:tbl>
          </a:graphicData>
        </a:graphic>
      </p:graphicFrame>
      <p:graphicFrame>
        <p:nvGraphicFramePr>
          <p:cNvPr id="90310" name="Group 198"/>
          <p:cNvGraphicFramePr>
            <a:graphicFrameLocks noGrp="1"/>
          </p:cNvGraphicFramePr>
          <p:nvPr/>
        </p:nvGraphicFramePr>
        <p:xfrm>
          <a:off x="404813" y="6946900"/>
          <a:ext cx="3887787" cy="1509713"/>
        </p:xfrm>
        <a:graphic>
          <a:graphicData uri="http://schemas.openxmlformats.org/drawingml/2006/table">
            <a:tbl>
              <a:tblPr/>
              <a:tblGrid>
                <a:gridCol w="2879725">
                  <a:extLst>
                    <a:ext uri="{9D8B030D-6E8A-4147-A177-3AD203B41FA5}">
                      <a16:colId xmlns:a16="http://schemas.microsoft.com/office/drawing/2014/main" val="264922288"/>
                    </a:ext>
                  </a:extLst>
                </a:gridCol>
                <a:gridCol w="504825">
                  <a:extLst>
                    <a:ext uri="{9D8B030D-6E8A-4147-A177-3AD203B41FA5}">
                      <a16:colId xmlns:a16="http://schemas.microsoft.com/office/drawing/2014/main" val="3317430584"/>
                    </a:ext>
                  </a:extLst>
                </a:gridCol>
                <a:gridCol w="503237">
                  <a:extLst>
                    <a:ext uri="{9D8B030D-6E8A-4147-A177-3AD203B41FA5}">
                      <a16:colId xmlns:a16="http://schemas.microsoft.com/office/drawing/2014/main" val="114834620"/>
                    </a:ext>
                  </a:extLst>
                </a:gridCol>
              </a:tblGrid>
              <a:tr h="27945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その他</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478957218"/>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4699766"/>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5319153"/>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4991433"/>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6437164"/>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58642502"/>
                  </a:ext>
                </a:extLst>
              </a:tr>
            </a:tbl>
          </a:graphicData>
        </a:graphic>
      </p:graphicFrame>
      <p:sp>
        <p:nvSpPr>
          <p:cNvPr id="16503" name="Freeform 125"/>
          <p:cNvSpPr>
            <a:spLocks/>
          </p:cNvSpPr>
          <p:nvPr/>
        </p:nvSpPr>
        <p:spPr bwMode="auto">
          <a:xfrm>
            <a:off x="4038600" y="8512175"/>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0372" name="Group 260"/>
          <p:cNvGraphicFramePr>
            <a:graphicFrameLocks noGrp="1"/>
          </p:cNvGraphicFramePr>
          <p:nvPr/>
        </p:nvGraphicFramePr>
        <p:xfrm>
          <a:off x="4437063" y="6953250"/>
          <a:ext cx="2087562" cy="2538413"/>
        </p:xfrm>
        <a:graphic>
          <a:graphicData uri="http://schemas.openxmlformats.org/drawingml/2006/table">
            <a:tbl>
              <a:tblPr/>
              <a:tblGrid>
                <a:gridCol w="2087562">
                  <a:extLst>
                    <a:ext uri="{9D8B030D-6E8A-4147-A177-3AD203B41FA5}">
                      <a16:colId xmlns:a16="http://schemas.microsoft.com/office/drawing/2014/main" val="2383110454"/>
                    </a:ext>
                  </a:extLst>
                </a:gridCol>
              </a:tblGrid>
              <a:tr h="27435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の場合）対応策</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077718960"/>
                  </a:ext>
                </a:extLst>
              </a:tr>
              <a:tr h="226405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19366388"/>
                  </a:ext>
                </a:extLst>
              </a:tr>
            </a:tbl>
          </a:graphicData>
        </a:graphic>
      </p:graphicFrame>
      <p:sp>
        <p:nvSpPr>
          <p:cNvPr id="90273" name="Text Box 161"/>
          <p:cNvSpPr txBox="1">
            <a:spLocks noChangeArrowheads="1"/>
          </p:cNvSpPr>
          <p:nvPr/>
        </p:nvSpPr>
        <p:spPr bwMode="auto">
          <a:xfrm>
            <a:off x="3254375"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10</a:t>
            </a:r>
          </a:p>
        </p:txBody>
      </p:sp>
      <p:sp>
        <p:nvSpPr>
          <p:cNvPr id="16513" name="Oval 210"/>
          <p:cNvSpPr>
            <a:spLocks noChangeArrowheads="1"/>
          </p:cNvSpPr>
          <p:nvPr/>
        </p:nvSpPr>
        <p:spPr bwMode="auto">
          <a:xfrm>
            <a:off x="158750" y="212725"/>
            <a:ext cx="649288" cy="231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514" name="Text Box 211"/>
          <p:cNvSpPr txBox="1">
            <a:spLocks noChangeArrowheads="1"/>
          </p:cNvSpPr>
          <p:nvPr/>
        </p:nvSpPr>
        <p:spPr bwMode="auto">
          <a:xfrm>
            <a:off x="188913" y="206375"/>
            <a:ext cx="3090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ea typeface="ＭＳ Ｐゴシック" panose="020B0600070205080204" pitchFamily="50" charset="-128"/>
              </a:rPr>
              <a:t>STEP2</a:t>
            </a:r>
            <a:r>
              <a:rPr lang="ja-JP" altLang="en-US" sz="1200">
                <a:ea typeface="ＭＳ Ｐゴシック" panose="020B0600070205080204" pitchFamily="50" charset="-128"/>
              </a:rPr>
              <a:t>　：　抽出した経営資源の評価（２／２）</a:t>
            </a:r>
          </a:p>
        </p:txBody>
      </p:sp>
      <p:pic>
        <p:nvPicPr>
          <p:cNvPr id="16515" name="Picture 2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1313" y="6427788"/>
            <a:ext cx="1025525" cy="227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16" name="Picture 24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1313" y="9201150"/>
            <a:ext cx="1025525"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17" name="Picture 2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1313" y="3648075"/>
            <a:ext cx="1025525"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18" name="Picture 259" descr="j037103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5800" y="3049588"/>
            <a:ext cx="8969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19" name="AutoShape 261"/>
          <p:cNvSpPr>
            <a:spLocks noChangeArrowheads="1"/>
          </p:cNvSpPr>
          <p:nvPr/>
        </p:nvSpPr>
        <p:spPr bwMode="auto">
          <a:xfrm flipH="1">
            <a:off x="5699125" y="60325"/>
            <a:ext cx="1042988"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520" name="AutoShape 262"/>
          <p:cNvSpPr>
            <a:spLocks noChangeArrowheads="1"/>
          </p:cNvSpPr>
          <p:nvPr/>
        </p:nvSpPr>
        <p:spPr bwMode="auto">
          <a:xfrm flipH="1">
            <a:off x="4676775" y="63500"/>
            <a:ext cx="1042988"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521" name="AutoShape 263"/>
          <p:cNvSpPr>
            <a:spLocks noChangeArrowheads="1"/>
          </p:cNvSpPr>
          <p:nvPr/>
        </p:nvSpPr>
        <p:spPr bwMode="auto">
          <a:xfrm flipH="1">
            <a:off x="3644900" y="60325"/>
            <a:ext cx="1052513"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522" name="Text Box 264"/>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6523" name="Text Box 265"/>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rgbClr val="FF3300"/>
                </a:solidFill>
              </a:rPr>
              <a:t>ギャップを</a:t>
            </a:r>
          </a:p>
          <a:p>
            <a:pPr algn="ctr" eaLnBrk="1" hangingPunct="1"/>
            <a:r>
              <a:rPr lang="ja-JP" altLang="en-US">
                <a:solidFill>
                  <a:srgbClr val="FF3300"/>
                </a:solidFill>
              </a:rPr>
              <a:t>把握する！</a:t>
            </a:r>
          </a:p>
        </p:txBody>
      </p:sp>
      <p:sp>
        <p:nvSpPr>
          <p:cNvPr id="16524" name="Text Box 266"/>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
        <p:nvSpPr>
          <p:cNvPr id="16525" name="AutoShape 267"/>
          <p:cNvSpPr>
            <a:spLocks noChangeArrowheads="1"/>
          </p:cNvSpPr>
          <p:nvPr/>
        </p:nvSpPr>
        <p:spPr bwMode="auto">
          <a:xfrm>
            <a:off x="469900" y="657225"/>
            <a:ext cx="6053138" cy="590550"/>
          </a:xfrm>
          <a:prstGeom prst="roundRect">
            <a:avLst>
              <a:gd name="adj" fmla="val 16667"/>
            </a:avLst>
          </a:prstGeom>
          <a:solidFill>
            <a:schemeClr val="bg1"/>
          </a:solidFill>
          <a:ln w="19050">
            <a:solidFill>
              <a:srgbClr val="FF9900"/>
            </a:solidFill>
            <a:round/>
            <a:headEnd/>
            <a:tailEnd/>
          </a:ln>
          <a:effectLst>
            <a:outerShdw dist="28398" dir="1593903" algn="ctr" rotWithShape="0">
              <a:schemeClr val="bg2"/>
            </a:outerShdw>
          </a:effectLst>
        </p:spPr>
        <p:txBody>
          <a:bodyPr wrap="none" lIns="18000" tIns="46800" rIns="90000" bIns="46800" anchor="ctr" anchorCtr="1"/>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a:latin typeface="HG丸ｺﾞｼｯｸM-PRO" panose="020F0600000000000000" pitchFamily="50" charset="-128"/>
              </a:rPr>
              <a:t>重要業務である</a:t>
            </a:r>
          </a:p>
          <a:p>
            <a:pPr eaLnBrk="1" hangingPunct="1"/>
            <a:r>
              <a:rPr lang="ja-JP" altLang="en-US" sz="1200">
                <a:latin typeface="HG丸ｺﾞｼｯｸM-PRO" panose="020F0600000000000000" pitchFamily="50" charset="-128"/>
              </a:rPr>
              <a:t>「</a:t>
            </a:r>
            <a:r>
              <a:rPr lang="ja-JP" altLang="en-US" sz="1200" b="1" i="1">
                <a:solidFill>
                  <a:srgbClr val="800000"/>
                </a:solidFill>
                <a:latin typeface="ＭＳ Ｐ明朝" panose="02020600040205080304" pitchFamily="18" charset="-128"/>
                <a:ea typeface="ＭＳ Ｐ明朝" panose="02020600040205080304" pitchFamily="18" charset="-128"/>
              </a:rPr>
              <a:t>　　　　　</a:t>
            </a:r>
            <a:r>
              <a:rPr lang="ja-JP" altLang="en-US" sz="1200">
                <a:latin typeface="HG丸ｺﾞｼｯｸM-PRO" panose="020F0600000000000000" pitchFamily="50" charset="-128"/>
              </a:rPr>
              <a:t>」</a:t>
            </a:r>
            <a:r>
              <a:rPr lang="ja-JP" altLang="en-US">
                <a:latin typeface="HG丸ｺﾞｼｯｸM-PRO" panose="020F0600000000000000" pitchFamily="50" charset="-128"/>
              </a:rPr>
              <a:t>を、震度</a:t>
            </a:r>
            <a:r>
              <a:rPr lang="ja-JP" altLang="en-US" sz="1200">
                <a:latin typeface="HG丸ｺﾞｼｯｸM-PRO" panose="020F0600000000000000" pitchFamily="50" charset="-128"/>
              </a:rPr>
              <a:t> ６強</a:t>
            </a:r>
            <a:r>
              <a:rPr lang="ja-JP" altLang="en-US">
                <a:latin typeface="HG丸ｺﾞｼｯｸM-PRO" panose="020F0600000000000000" pitchFamily="50" charset="-128"/>
              </a:rPr>
              <a:t>の地震が発生した場合にも</a:t>
            </a:r>
          </a:p>
          <a:p>
            <a:pPr eaLnBrk="1" hangingPunct="1"/>
            <a:r>
              <a:rPr lang="ja-JP" altLang="en-US" sz="900">
                <a:latin typeface="HG丸ｺﾞｼｯｸM-PRO" panose="020F0600000000000000" pitchFamily="50" charset="-128"/>
              </a:rPr>
              <a:t>復旧目標の</a:t>
            </a:r>
            <a:r>
              <a:rPr lang="ja-JP" altLang="en-US" sz="1200">
                <a:latin typeface="HG丸ｺﾞｼｯｸM-PRO" panose="020F0600000000000000" pitchFamily="50" charset="-128"/>
              </a:rPr>
              <a:t>「</a:t>
            </a:r>
            <a:r>
              <a:rPr lang="ja-JP" altLang="en-US" sz="900">
                <a:latin typeface="HG丸ｺﾞｼｯｸM-PRO" panose="020F0600000000000000" pitchFamily="50" charset="-128"/>
              </a:rPr>
              <a:t> </a:t>
            </a:r>
            <a:r>
              <a:rPr lang="ja-JP" altLang="en-US" sz="1200" b="1" i="1">
                <a:solidFill>
                  <a:srgbClr val="800000"/>
                </a:solidFill>
                <a:latin typeface="ＭＳ Ｐ明朝" panose="02020600040205080304" pitchFamily="18" charset="-128"/>
                <a:ea typeface="ＭＳ Ｐ明朝" panose="02020600040205080304" pitchFamily="18" charset="-128"/>
              </a:rPr>
              <a:t>　　　　　</a:t>
            </a:r>
            <a:r>
              <a:rPr lang="ja-JP" altLang="en-US" sz="1200" i="1">
                <a:solidFill>
                  <a:srgbClr val="800000"/>
                </a:solidFill>
                <a:latin typeface="ＭＳ Ｐ明朝" panose="02020600040205080304" pitchFamily="18" charset="-128"/>
                <a:ea typeface="ＭＳ Ｐ明朝" panose="02020600040205080304" pitchFamily="18" charset="-128"/>
              </a:rPr>
              <a:t> </a:t>
            </a:r>
            <a:r>
              <a:rPr lang="ja-JP" altLang="en-US" sz="1200">
                <a:latin typeface="HG丸ｺﾞｼｯｸM-PRO" panose="020F0600000000000000" pitchFamily="50" charset="-128"/>
              </a:rPr>
              <a:t>」</a:t>
            </a:r>
            <a:r>
              <a:rPr lang="ja-JP" altLang="en-US">
                <a:latin typeface="HG丸ｺﾞｼｯｸM-PRO" panose="020F0600000000000000" pitchFamily="50" charset="-128"/>
              </a:rPr>
              <a:t>に再開する！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608" name="Group 472"/>
          <p:cNvGraphicFramePr>
            <a:graphicFrameLocks noGrp="1"/>
          </p:cNvGraphicFramePr>
          <p:nvPr/>
        </p:nvGraphicFramePr>
        <p:xfrm>
          <a:off x="188913" y="1281113"/>
          <a:ext cx="6553200" cy="6565900"/>
        </p:xfrm>
        <a:graphic>
          <a:graphicData uri="http://schemas.openxmlformats.org/drawingml/2006/table">
            <a:tbl>
              <a:tblPr/>
              <a:tblGrid>
                <a:gridCol w="755650">
                  <a:extLst>
                    <a:ext uri="{9D8B030D-6E8A-4147-A177-3AD203B41FA5}">
                      <a16:colId xmlns:a16="http://schemas.microsoft.com/office/drawing/2014/main" val="2360266039"/>
                    </a:ext>
                  </a:extLst>
                </a:gridCol>
                <a:gridCol w="965200">
                  <a:extLst>
                    <a:ext uri="{9D8B030D-6E8A-4147-A177-3AD203B41FA5}">
                      <a16:colId xmlns:a16="http://schemas.microsoft.com/office/drawing/2014/main" val="2348256323"/>
                    </a:ext>
                  </a:extLst>
                </a:gridCol>
                <a:gridCol w="2887662">
                  <a:extLst>
                    <a:ext uri="{9D8B030D-6E8A-4147-A177-3AD203B41FA5}">
                      <a16:colId xmlns:a16="http://schemas.microsoft.com/office/drawing/2014/main" val="1211297083"/>
                    </a:ext>
                  </a:extLst>
                </a:gridCol>
                <a:gridCol w="576263">
                  <a:extLst>
                    <a:ext uri="{9D8B030D-6E8A-4147-A177-3AD203B41FA5}">
                      <a16:colId xmlns:a16="http://schemas.microsoft.com/office/drawing/2014/main" val="603869885"/>
                    </a:ext>
                  </a:extLst>
                </a:gridCol>
                <a:gridCol w="503237">
                  <a:extLst>
                    <a:ext uri="{9D8B030D-6E8A-4147-A177-3AD203B41FA5}">
                      <a16:colId xmlns:a16="http://schemas.microsoft.com/office/drawing/2014/main" val="382289712"/>
                    </a:ext>
                  </a:extLst>
                </a:gridCol>
                <a:gridCol w="865188">
                  <a:extLst>
                    <a:ext uri="{9D8B030D-6E8A-4147-A177-3AD203B41FA5}">
                      <a16:colId xmlns:a16="http://schemas.microsoft.com/office/drawing/2014/main" val="2565577512"/>
                    </a:ext>
                  </a:extLst>
                </a:gridCol>
              </a:tblGrid>
              <a:tr h="42670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経営資源</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ＢＣＰ対応</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対応策の</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実施計画</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対応のため</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整備・使用</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する様式</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65265325"/>
                  </a:ext>
                </a:extLst>
              </a:tr>
              <a:tr h="28730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項目</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対応策</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短期</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長期</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3511038600"/>
                  </a:ext>
                </a:extLst>
              </a:tr>
              <a:tr h="243829">
                <a:tc rowSpan="6">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ヒト</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6762277"/>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5865051"/>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3683567"/>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877960"/>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9447825"/>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7299317"/>
                  </a:ext>
                </a:extLst>
              </a:tr>
              <a:tr h="243829">
                <a:tc rowSpan="6">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モノ</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9623042"/>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5601627"/>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7681903"/>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2831803"/>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1079144"/>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2474455"/>
                  </a:ext>
                </a:extLst>
              </a:tr>
              <a:tr h="243829">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物流</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8778137"/>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0519459"/>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8145189"/>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71533382"/>
                  </a:ext>
                </a:extLst>
              </a:tr>
              <a:tr h="243829">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データ</a:t>
                      </a: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・書類</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7337642"/>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282785"/>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49479536"/>
                  </a:ext>
                </a:extLst>
              </a:tr>
              <a:tr h="243829">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カネ</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7768743"/>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2133397"/>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8163456"/>
                  </a:ext>
                </a:extLst>
              </a:tr>
              <a:tr h="243829">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その他</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16665"/>
                  </a:ext>
                </a:extLst>
              </a:tr>
              <a:tr h="243829">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7502620"/>
                  </a:ext>
                </a:extLst>
              </a:tr>
            </a:tbl>
          </a:graphicData>
        </a:graphic>
      </p:graphicFrame>
      <p:sp>
        <p:nvSpPr>
          <p:cNvPr id="17579" name="Text Box 234"/>
          <p:cNvSpPr txBox="1">
            <a:spLocks noChangeArrowheads="1"/>
          </p:cNvSpPr>
          <p:nvPr/>
        </p:nvSpPr>
        <p:spPr bwMode="auto">
          <a:xfrm>
            <a:off x="115888" y="590550"/>
            <a:ext cx="67421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buFontTx/>
              <a:buChar char="•"/>
            </a:pPr>
            <a:r>
              <a:rPr lang="en-US" altLang="ja-JP" i="1">
                <a:solidFill>
                  <a:schemeClr val="hlink"/>
                </a:solidFill>
                <a:latin typeface="HG丸ｺﾞｼｯｸM-PRO" panose="020F0600000000000000" pitchFamily="50" charset="-128"/>
              </a:rPr>
              <a:t>STEP2</a:t>
            </a:r>
            <a:r>
              <a:rPr lang="ja-JP" altLang="en-US" i="1">
                <a:solidFill>
                  <a:schemeClr val="hlink"/>
                </a:solidFill>
                <a:latin typeface="HG丸ｺﾞｼｯｸM-PRO" panose="020F0600000000000000" pitchFamily="50" charset="-128"/>
              </a:rPr>
              <a:t>で洗い出した対応策を、「ＢＣＰ対応策一覧」としてまとめ、短期的に実施する項目か、長期的に実施する項目かに分けましょう。</a:t>
            </a:r>
          </a:p>
        </p:txBody>
      </p:sp>
      <p:sp>
        <p:nvSpPr>
          <p:cNvPr id="91371" name="Text Box 235"/>
          <p:cNvSpPr txBox="1">
            <a:spLocks noChangeArrowheads="1"/>
          </p:cNvSpPr>
          <p:nvPr/>
        </p:nvSpPr>
        <p:spPr bwMode="auto">
          <a:xfrm>
            <a:off x="3254375"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11</a:t>
            </a:r>
          </a:p>
        </p:txBody>
      </p:sp>
      <p:sp>
        <p:nvSpPr>
          <p:cNvPr id="17581" name="AutoShape 337"/>
          <p:cNvSpPr>
            <a:spLocks noChangeArrowheads="1"/>
          </p:cNvSpPr>
          <p:nvPr/>
        </p:nvSpPr>
        <p:spPr bwMode="auto">
          <a:xfrm flipH="1">
            <a:off x="4748213"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a:solidFill>
                <a:schemeClr val="bg2"/>
              </a:solidFill>
            </a:endParaRPr>
          </a:p>
        </p:txBody>
      </p:sp>
      <p:sp>
        <p:nvSpPr>
          <p:cNvPr id="17582" name="Text Box 338"/>
          <p:cNvSpPr txBox="1">
            <a:spLocks noChangeArrowheads="1"/>
          </p:cNvSpPr>
          <p:nvPr/>
        </p:nvSpPr>
        <p:spPr bwMode="auto">
          <a:xfrm>
            <a:off x="4940300"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把握する！</a:t>
            </a:r>
          </a:p>
        </p:txBody>
      </p:sp>
      <p:sp>
        <p:nvSpPr>
          <p:cNvPr id="17583" name="AutoShape 339"/>
          <p:cNvSpPr>
            <a:spLocks noChangeArrowheads="1"/>
          </p:cNvSpPr>
          <p:nvPr/>
        </p:nvSpPr>
        <p:spPr bwMode="auto">
          <a:xfrm flipH="1">
            <a:off x="5770563"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584" name="AutoShape 340"/>
          <p:cNvSpPr>
            <a:spLocks noChangeArrowheads="1"/>
          </p:cNvSpPr>
          <p:nvPr/>
        </p:nvSpPr>
        <p:spPr bwMode="auto">
          <a:xfrm flipH="1">
            <a:off x="3716338"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585" name="Text Box 341"/>
          <p:cNvSpPr txBox="1">
            <a:spLocks noChangeArrowheads="1"/>
          </p:cNvSpPr>
          <p:nvPr/>
        </p:nvSpPr>
        <p:spPr bwMode="auto">
          <a:xfrm>
            <a:off x="4037013"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7586" name="Text Box 342"/>
          <p:cNvSpPr txBox="1">
            <a:spLocks noChangeArrowheads="1"/>
          </p:cNvSpPr>
          <p:nvPr/>
        </p:nvSpPr>
        <p:spPr bwMode="auto">
          <a:xfrm>
            <a:off x="5924550"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accent2"/>
                </a:solidFill>
              </a:rPr>
              <a:t>ギャップを</a:t>
            </a:r>
          </a:p>
          <a:p>
            <a:pPr algn="ctr" eaLnBrk="1" hangingPunct="1"/>
            <a:r>
              <a:rPr lang="ja-JP" altLang="en-US">
                <a:solidFill>
                  <a:schemeClr val="accent2"/>
                </a:solidFill>
              </a:rPr>
              <a:t>埋める！</a:t>
            </a:r>
          </a:p>
        </p:txBody>
      </p:sp>
      <p:sp>
        <p:nvSpPr>
          <p:cNvPr id="17587" name="Oval 463"/>
          <p:cNvSpPr>
            <a:spLocks noChangeArrowheads="1"/>
          </p:cNvSpPr>
          <p:nvPr/>
        </p:nvSpPr>
        <p:spPr bwMode="auto">
          <a:xfrm>
            <a:off x="158750" y="212725"/>
            <a:ext cx="649288" cy="231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588" name="Text Box 464"/>
          <p:cNvSpPr txBox="1">
            <a:spLocks noChangeArrowheads="1"/>
          </p:cNvSpPr>
          <p:nvPr/>
        </p:nvSpPr>
        <p:spPr bwMode="auto">
          <a:xfrm>
            <a:off x="152400" y="201613"/>
            <a:ext cx="768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1200">
                <a:ea typeface="ＭＳ Ｐゴシック" panose="020B0600070205080204" pitchFamily="50" charset="-128"/>
              </a:rPr>
              <a:t>STEP3</a:t>
            </a:r>
            <a:r>
              <a:rPr lang="ja-JP" altLang="en-US" sz="1200">
                <a:ea typeface="ＭＳ Ｐゴシック" panose="020B0600070205080204" pitchFamily="50" charset="-128"/>
              </a:rPr>
              <a:t>　</a:t>
            </a:r>
          </a:p>
        </p:txBody>
      </p:sp>
      <p:sp>
        <p:nvSpPr>
          <p:cNvPr id="17589" name="Text Box 465"/>
          <p:cNvSpPr txBox="1">
            <a:spLocks noChangeArrowheads="1"/>
          </p:cNvSpPr>
          <p:nvPr/>
        </p:nvSpPr>
        <p:spPr bwMode="auto">
          <a:xfrm>
            <a:off x="908050" y="168275"/>
            <a:ext cx="2536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ea typeface="ＭＳ Ｐゴシック" panose="020B0600070205080204" pitchFamily="50" charset="-128"/>
              </a:rPr>
              <a:t>ＢＣＰ対応策の実施時期の決定</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1628775" y="4089400"/>
            <a:ext cx="3600450" cy="1493838"/>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b="1">
                <a:solidFill>
                  <a:srgbClr val="3333FF"/>
                </a:solidFill>
                <a:ea typeface="ＭＳ Ｐゴシック" panose="020B0600070205080204" pitchFamily="50" charset="-128"/>
              </a:rPr>
              <a:t>別途作成</a:t>
            </a:r>
          </a:p>
          <a:p>
            <a:pPr algn="ctr" eaLnBrk="1" hangingPunct="1"/>
            <a:r>
              <a:rPr lang="ja-JP" altLang="en-US" sz="3200" b="1">
                <a:solidFill>
                  <a:srgbClr val="3333FF"/>
                </a:solidFill>
                <a:ea typeface="ＭＳ Ｐゴシック" panose="020B0600070205080204" pitchFamily="50" charset="-128"/>
              </a:rPr>
              <a:t>（別ファイル）</a:t>
            </a:r>
          </a:p>
        </p:txBody>
      </p:sp>
      <p:sp>
        <p:nvSpPr>
          <p:cNvPr id="92166" name="Text Box 6"/>
          <p:cNvSpPr txBox="1">
            <a:spLocks noChangeArrowheads="1"/>
          </p:cNvSpPr>
          <p:nvPr/>
        </p:nvSpPr>
        <p:spPr bwMode="auto">
          <a:xfrm>
            <a:off x="3254375"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12</a:t>
            </a:r>
          </a:p>
        </p:txBody>
      </p:sp>
      <p:sp>
        <p:nvSpPr>
          <p:cNvPr id="18436" name="Text Box 20"/>
          <p:cNvSpPr txBox="1">
            <a:spLocks noChangeArrowheads="1"/>
          </p:cNvSpPr>
          <p:nvPr/>
        </p:nvSpPr>
        <p:spPr bwMode="auto">
          <a:xfrm>
            <a:off x="1125538" y="203200"/>
            <a:ext cx="26431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ea typeface="ＭＳ Ｐゴシック" panose="020B0600070205080204" pitchFamily="50" charset="-128"/>
              </a:rPr>
              <a:t>長期的なＢＣＰ対応策の実施計画立案</a:t>
            </a:r>
          </a:p>
        </p:txBody>
      </p:sp>
      <p:sp>
        <p:nvSpPr>
          <p:cNvPr id="18437" name="Oval 21"/>
          <p:cNvSpPr>
            <a:spLocks noChangeArrowheads="1"/>
          </p:cNvSpPr>
          <p:nvPr/>
        </p:nvSpPr>
        <p:spPr bwMode="auto">
          <a:xfrm>
            <a:off x="115888" y="103188"/>
            <a:ext cx="1008062" cy="358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8438" name="Text Box 22"/>
          <p:cNvSpPr txBox="1">
            <a:spLocks noChangeArrowheads="1"/>
          </p:cNvSpPr>
          <p:nvPr/>
        </p:nvSpPr>
        <p:spPr bwMode="auto">
          <a:xfrm>
            <a:off x="155575" y="104775"/>
            <a:ext cx="106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1800">
                <a:ea typeface="ＭＳ Ｐゴシック" panose="020B0600070205080204" pitchFamily="50" charset="-128"/>
              </a:rPr>
              <a:t>STEP4</a:t>
            </a:r>
            <a:r>
              <a:rPr lang="ja-JP" altLang="en-US" sz="1800">
                <a:ea typeface="ＭＳ Ｐゴシック" panose="020B0600070205080204" pitchFamily="50" charset="-128"/>
              </a:rPr>
              <a:t>　</a:t>
            </a:r>
          </a:p>
        </p:txBody>
      </p:sp>
      <p:sp>
        <p:nvSpPr>
          <p:cNvPr id="18439" name="AutoShape 29"/>
          <p:cNvSpPr>
            <a:spLocks noChangeArrowheads="1"/>
          </p:cNvSpPr>
          <p:nvPr/>
        </p:nvSpPr>
        <p:spPr bwMode="auto">
          <a:xfrm flipH="1">
            <a:off x="4748213"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a:solidFill>
                <a:schemeClr val="bg2"/>
              </a:solidFill>
            </a:endParaRPr>
          </a:p>
        </p:txBody>
      </p:sp>
      <p:sp>
        <p:nvSpPr>
          <p:cNvPr id="18440" name="Text Box 30"/>
          <p:cNvSpPr txBox="1">
            <a:spLocks noChangeArrowheads="1"/>
          </p:cNvSpPr>
          <p:nvPr/>
        </p:nvSpPr>
        <p:spPr bwMode="auto">
          <a:xfrm>
            <a:off x="4940300"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把握する！</a:t>
            </a:r>
          </a:p>
        </p:txBody>
      </p:sp>
      <p:sp>
        <p:nvSpPr>
          <p:cNvPr id="18441" name="AutoShape 31"/>
          <p:cNvSpPr>
            <a:spLocks noChangeArrowheads="1"/>
          </p:cNvSpPr>
          <p:nvPr/>
        </p:nvSpPr>
        <p:spPr bwMode="auto">
          <a:xfrm flipH="1">
            <a:off x="5770563"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8442" name="AutoShape 32"/>
          <p:cNvSpPr>
            <a:spLocks noChangeArrowheads="1"/>
          </p:cNvSpPr>
          <p:nvPr/>
        </p:nvSpPr>
        <p:spPr bwMode="auto">
          <a:xfrm flipH="1">
            <a:off x="3716338"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8443" name="Text Box 33"/>
          <p:cNvSpPr txBox="1">
            <a:spLocks noChangeArrowheads="1"/>
          </p:cNvSpPr>
          <p:nvPr/>
        </p:nvSpPr>
        <p:spPr bwMode="auto">
          <a:xfrm>
            <a:off x="4037013"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8444" name="Text Box 34"/>
          <p:cNvSpPr txBox="1">
            <a:spLocks noChangeArrowheads="1"/>
          </p:cNvSpPr>
          <p:nvPr/>
        </p:nvSpPr>
        <p:spPr bwMode="auto">
          <a:xfrm>
            <a:off x="5924550"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accent2"/>
                </a:solidFill>
              </a:rPr>
              <a:t>ギャップを</a:t>
            </a:r>
          </a:p>
          <a:p>
            <a:pPr algn="ctr" eaLnBrk="1" hangingPunct="1"/>
            <a:r>
              <a:rPr lang="ja-JP" altLang="en-US">
                <a:solidFill>
                  <a:schemeClr val="accent2"/>
                </a:solidFill>
              </a:rPr>
              <a:t>埋める！</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Text Box 5"/>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13</a:t>
            </a:r>
          </a:p>
        </p:txBody>
      </p:sp>
      <p:sp>
        <p:nvSpPr>
          <p:cNvPr id="19459" name="Text Box 196"/>
          <p:cNvSpPr txBox="1">
            <a:spLocks noChangeArrowheads="1"/>
          </p:cNvSpPr>
          <p:nvPr/>
        </p:nvSpPr>
        <p:spPr bwMode="auto">
          <a:xfrm>
            <a:off x="1628775" y="4089400"/>
            <a:ext cx="3600450" cy="1493838"/>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b="1">
                <a:solidFill>
                  <a:srgbClr val="3333FF"/>
                </a:solidFill>
                <a:ea typeface="ＭＳ Ｐゴシック" panose="020B0600070205080204" pitchFamily="50" charset="-128"/>
              </a:rPr>
              <a:t>別途作成</a:t>
            </a:r>
          </a:p>
          <a:p>
            <a:pPr algn="ctr" eaLnBrk="1" hangingPunct="1"/>
            <a:r>
              <a:rPr lang="ja-JP" altLang="en-US" sz="3200" b="1">
                <a:solidFill>
                  <a:srgbClr val="3333FF"/>
                </a:solidFill>
                <a:ea typeface="ＭＳ Ｐゴシック" panose="020B0600070205080204" pitchFamily="50" charset="-128"/>
              </a:rPr>
              <a:t>（別ファイル）</a:t>
            </a:r>
          </a:p>
        </p:txBody>
      </p:sp>
      <p:sp>
        <p:nvSpPr>
          <p:cNvPr id="19460" name="Text Box 198"/>
          <p:cNvSpPr txBox="1">
            <a:spLocks noChangeArrowheads="1"/>
          </p:cNvSpPr>
          <p:nvPr/>
        </p:nvSpPr>
        <p:spPr bwMode="auto">
          <a:xfrm>
            <a:off x="44450" y="57150"/>
            <a:ext cx="3024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latin typeface="HGS創英角ｺﾞｼｯｸUB" panose="020B0900000000000000" pitchFamily="50" charset="-128"/>
                <a:ea typeface="HGS創英角ｺﾞｼｯｸUB" panose="020B0900000000000000" pitchFamily="50" charset="-128"/>
              </a:rPr>
              <a:t>３．事業継続対応</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4" name="Text Box 158"/>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15</a:t>
            </a:r>
          </a:p>
        </p:txBody>
      </p:sp>
      <p:sp>
        <p:nvSpPr>
          <p:cNvPr id="20483" name="Text Box 175"/>
          <p:cNvSpPr txBox="1">
            <a:spLocks noChangeArrowheads="1"/>
          </p:cNvSpPr>
          <p:nvPr/>
        </p:nvSpPr>
        <p:spPr bwMode="auto">
          <a:xfrm>
            <a:off x="2347913" y="6276975"/>
            <a:ext cx="3744912"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333399"/>
                </a:solidFill>
                <a:latin typeface="HG丸ｺﾞｼｯｸM-PRO" panose="020F0600000000000000" pitchFamily="50" charset="-128"/>
              </a:rPr>
              <a:t>地域住民と連携した訓練も検討してみましょう。</a:t>
            </a:r>
          </a:p>
        </p:txBody>
      </p:sp>
      <p:grpSp>
        <p:nvGrpSpPr>
          <p:cNvPr id="20484" name="Group 177"/>
          <p:cNvGrpSpPr>
            <a:grpSpLocks/>
          </p:cNvGrpSpPr>
          <p:nvPr/>
        </p:nvGrpSpPr>
        <p:grpSpPr bwMode="auto">
          <a:xfrm>
            <a:off x="1123950" y="6227763"/>
            <a:ext cx="1584325" cy="314325"/>
            <a:chOff x="2675" y="4828"/>
            <a:chExt cx="998" cy="198"/>
          </a:xfrm>
        </p:grpSpPr>
        <p:sp>
          <p:nvSpPr>
            <p:cNvPr id="20527" name="AutoShape 17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solidFill>
                    <a:srgbClr val="0066FF"/>
                  </a:solidFill>
                  <a:ea typeface="HGS創英角ﾎﾟｯﾌﾟ体" panose="040B0A00000000000000" pitchFamily="50" charset="-128"/>
                </a:rPr>
                <a:t>連携が有効！</a:t>
              </a:r>
            </a:p>
          </p:txBody>
        </p:sp>
        <p:pic>
          <p:nvPicPr>
            <p:cNvPr id="20528" name="Picture 17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5" name="Text Box 186"/>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latin typeface="HGS創英角ｺﾞｼｯｸUB" panose="020B0900000000000000" pitchFamily="50" charset="-128"/>
                <a:ea typeface="HGS創英角ｺﾞｼｯｸUB" panose="020B0900000000000000" pitchFamily="50" charset="-128"/>
              </a:rPr>
              <a:t>４．教育・訓練計画</a:t>
            </a:r>
          </a:p>
        </p:txBody>
      </p:sp>
      <p:graphicFrame>
        <p:nvGraphicFramePr>
          <p:cNvPr id="4405" name="Group 309"/>
          <p:cNvGraphicFramePr>
            <a:graphicFrameLocks noGrp="1"/>
          </p:cNvGraphicFramePr>
          <p:nvPr/>
        </p:nvGraphicFramePr>
        <p:xfrm>
          <a:off x="288925" y="2236788"/>
          <a:ext cx="6046788" cy="2011362"/>
        </p:xfrm>
        <a:graphic>
          <a:graphicData uri="http://schemas.openxmlformats.org/drawingml/2006/table">
            <a:tbl>
              <a:tblPr/>
              <a:tblGrid>
                <a:gridCol w="746125">
                  <a:extLst>
                    <a:ext uri="{9D8B030D-6E8A-4147-A177-3AD203B41FA5}">
                      <a16:colId xmlns:a16="http://schemas.microsoft.com/office/drawing/2014/main" val="422944747"/>
                    </a:ext>
                  </a:extLst>
                </a:gridCol>
                <a:gridCol w="1196975">
                  <a:extLst>
                    <a:ext uri="{9D8B030D-6E8A-4147-A177-3AD203B41FA5}">
                      <a16:colId xmlns:a16="http://schemas.microsoft.com/office/drawing/2014/main" val="476129814"/>
                    </a:ext>
                  </a:extLst>
                </a:gridCol>
                <a:gridCol w="1296988">
                  <a:extLst>
                    <a:ext uri="{9D8B030D-6E8A-4147-A177-3AD203B41FA5}">
                      <a16:colId xmlns:a16="http://schemas.microsoft.com/office/drawing/2014/main" val="1537691975"/>
                    </a:ext>
                  </a:extLst>
                </a:gridCol>
                <a:gridCol w="1511300">
                  <a:extLst>
                    <a:ext uri="{9D8B030D-6E8A-4147-A177-3AD203B41FA5}">
                      <a16:colId xmlns:a16="http://schemas.microsoft.com/office/drawing/2014/main" val="780327003"/>
                    </a:ext>
                  </a:extLst>
                </a:gridCol>
                <a:gridCol w="1295400">
                  <a:extLst>
                    <a:ext uri="{9D8B030D-6E8A-4147-A177-3AD203B41FA5}">
                      <a16:colId xmlns:a16="http://schemas.microsoft.com/office/drawing/2014/main" val="2470344358"/>
                    </a:ext>
                  </a:extLst>
                </a:gridCol>
              </a:tblGrid>
              <a:tr h="24388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区分</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内　容</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目　的</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対象者</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頻度・時期</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62326974"/>
                  </a:ext>
                </a:extLst>
              </a:tr>
              <a:tr h="42896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教育</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訓練</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7558458"/>
                  </a:ext>
                </a:extLst>
              </a:tr>
              <a:tr h="4525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教育</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訓練</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237816"/>
                  </a:ext>
                </a:extLst>
              </a:tr>
              <a:tr h="44299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教育□ 訓練</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7326416"/>
                  </a:ext>
                </a:extLst>
              </a:tr>
              <a:tr h="44299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教育□ 訓練</a:t>
                      </a: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9" marB="4680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7101978"/>
                  </a:ext>
                </a:extLst>
              </a:tr>
            </a:tbl>
          </a:graphicData>
        </a:graphic>
      </p:graphicFrame>
      <p:sp>
        <p:nvSpPr>
          <p:cNvPr id="20524" name="Text Box 220"/>
          <p:cNvSpPr txBox="1">
            <a:spLocks noChangeArrowheads="1"/>
          </p:cNvSpPr>
          <p:nvPr/>
        </p:nvSpPr>
        <p:spPr bwMode="auto">
          <a:xfrm>
            <a:off x="144463" y="1138238"/>
            <a:ext cx="6524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808080"/>
                </a:solidFill>
              </a:rPr>
              <a:t>・ 被災時に、これまでに検討してきたＢＣＰ対応を、従業員の皆様が迅速かつ的確に行うには、各自の役割とその対応内容を十分理解しておく必要があります。そのためには従業員への教育や訓練が欠かせません。</a:t>
            </a:r>
          </a:p>
        </p:txBody>
      </p:sp>
      <p:sp>
        <p:nvSpPr>
          <p:cNvPr id="20525" name="Text Box 222"/>
          <p:cNvSpPr txBox="1">
            <a:spLocks noChangeArrowheads="1"/>
          </p:cNvSpPr>
          <p:nvPr/>
        </p:nvSpPr>
        <p:spPr bwMode="auto">
          <a:xfrm>
            <a:off x="144463" y="849313"/>
            <a:ext cx="6524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rPr>
              <a:t>-</a:t>
            </a:r>
            <a:r>
              <a:rPr lang="ja-JP" altLang="en-US" sz="1200">
                <a:solidFill>
                  <a:srgbClr val="808080"/>
                </a:solidFill>
              </a:rPr>
              <a:t>ポイント</a:t>
            </a:r>
            <a:r>
              <a:rPr lang="en-US" altLang="ja-JP" sz="1200">
                <a:solidFill>
                  <a:srgbClr val="808080"/>
                </a:solidFill>
              </a:rPr>
              <a:t>-</a:t>
            </a:r>
          </a:p>
        </p:txBody>
      </p:sp>
      <p:sp>
        <p:nvSpPr>
          <p:cNvPr id="20526" name="Text Box 241"/>
          <p:cNvSpPr txBox="1">
            <a:spLocks noChangeArrowheads="1"/>
          </p:cNvSpPr>
          <p:nvPr/>
        </p:nvSpPr>
        <p:spPr bwMode="auto">
          <a:xfrm>
            <a:off x="692150" y="4891088"/>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a:solidFill>
                  <a:schemeClr val="bg2"/>
                </a:solidFill>
                <a:latin typeface="HG丸ｺﾞｼｯｸM-PRO" panose="020F0600000000000000" pitchFamily="50"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a:solidFill>
                  <a:schemeClr val="bg2"/>
                </a:solidFill>
                <a:latin typeface="HG丸ｺﾞｼｯｸM-PRO" panose="020F0600000000000000" pitchFamily="50"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a:solidFill>
                  <a:schemeClr val="bg2"/>
                </a:solidFill>
                <a:latin typeface="HG丸ｺﾞｼｯｸM-PRO" panose="020F0600000000000000" pitchFamily="50" charset="-128"/>
              </a:rPr>
              <a:t>訓練の結果に応じて、このＢＣＰの見直しをしましょう。</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1"/>
          <p:cNvSpPr txBox="1">
            <a:spLocks noChangeArrowheads="1"/>
          </p:cNvSpPr>
          <p:nvPr/>
        </p:nvSpPr>
        <p:spPr bwMode="auto">
          <a:xfrm>
            <a:off x="333375" y="776288"/>
            <a:ext cx="61912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400">
              <a:solidFill>
                <a:srgbClr val="808080"/>
              </a:solidFill>
              <a:latin typeface="HG創英角ｺﾞｼｯｸUB" panose="020B0909000000000000" pitchFamily="49" charset="-128"/>
              <a:ea typeface="HG創英角ｺﾞｼｯｸUB" panose="020B0909000000000000" pitchFamily="49" charset="-128"/>
            </a:endParaRPr>
          </a:p>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ＢＣＰで決めた各種対策の実施状況を踏まえ、定期的な見直しを行う必要があります。また、それ以外に見直しを行うべき場合も、あらかじめ決めておきましょう。</a:t>
            </a:r>
          </a:p>
        </p:txBody>
      </p:sp>
      <p:sp>
        <p:nvSpPr>
          <p:cNvPr id="53332" name="Text Box 84"/>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16</a:t>
            </a:r>
          </a:p>
        </p:txBody>
      </p:sp>
      <p:sp>
        <p:nvSpPr>
          <p:cNvPr id="21508" name="Text Box 93"/>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latin typeface="HGS創英角ｺﾞｼｯｸUB" panose="020B0900000000000000" pitchFamily="50" charset="-128"/>
                <a:ea typeface="HGS創英角ｺﾞｼｯｸUB" panose="020B0900000000000000" pitchFamily="50" charset="-128"/>
              </a:rPr>
              <a:t>５．点検・是正措置・見直し</a:t>
            </a:r>
          </a:p>
        </p:txBody>
      </p:sp>
      <p:graphicFrame>
        <p:nvGraphicFramePr>
          <p:cNvPr id="53366" name="Group 118"/>
          <p:cNvGraphicFramePr>
            <a:graphicFrameLocks noGrp="1"/>
          </p:cNvGraphicFramePr>
          <p:nvPr/>
        </p:nvGraphicFramePr>
        <p:xfrm>
          <a:off x="1916113" y="5499100"/>
          <a:ext cx="4465637" cy="1258888"/>
        </p:xfrm>
        <a:graphic>
          <a:graphicData uri="http://schemas.openxmlformats.org/drawingml/2006/table">
            <a:tbl>
              <a:tblPr/>
              <a:tblGrid>
                <a:gridCol w="3817937">
                  <a:extLst>
                    <a:ext uri="{9D8B030D-6E8A-4147-A177-3AD203B41FA5}">
                      <a16:colId xmlns:a16="http://schemas.microsoft.com/office/drawing/2014/main" val="530892445"/>
                    </a:ext>
                  </a:extLst>
                </a:gridCol>
                <a:gridCol w="647700">
                  <a:extLst>
                    <a:ext uri="{9D8B030D-6E8A-4147-A177-3AD203B41FA5}">
                      <a16:colId xmlns:a16="http://schemas.microsoft.com/office/drawing/2014/main" val="2512307817"/>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ＭＳ Ｐゴシック" panose="020B0600070205080204" pitchFamily="50" charset="-128"/>
                          <a:ea typeface="ＭＳ Ｐゴシック" panose="020B0600070205080204" pitchFamily="50"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ＭＳ Ｐゴシック" panose="020B0600070205080204" pitchFamily="50" charset="-128"/>
                          <a:ea typeface="ＭＳ Ｐゴシック" panose="020B0600070205080204" pitchFamily="50" charset="-128"/>
                        </a:rPr>
                        <a:t>チェック</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7160663"/>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HG丸ｺﾞｼｯｸM-PRO" panose="020F0600000000000000" pitchFamily="50" charset="-128"/>
                          <a:ea typeface="HG丸ｺﾞｼｯｸM-PRO" panose="020F0600000000000000" pitchFamily="50" charset="-128"/>
                        </a:rPr>
                        <a:t>主要な商品・サービスや顧客に変更はないか？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5F5F5F"/>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880103"/>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HG丸ｺﾞｼｯｸM-PRO" panose="020F0600000000000000" pitchFamily="50" charset="-128"/>
                          <a:ea typeface="HG丸ｺﾞｼｯｸM-PRO" panose="020F0600000000000000" pitchFamily="50"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5F5F5F"/>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2212404"/>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HG丸ｺﾞｼｯｸM-PRO" panose="020F0600000000000000" pitchFamily="50" charset="-128"/>
                          <a:ea typeface="HG丸ｺﾞｼｯｸM-PRO" panose="020F0600000000000000" pitchFamily="50"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5F5F5F"/>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546578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HG丸ｺﾞｼｯｸM-PRO" panose="020F0600000000000000" pitchFamily="50" charset="-128"/>
                          <a:ea typeface="HG丸ｺﾞｼｯｸM-PRO" panose="020F0600000000000000" pitchFamily="50"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5F5F5F"/>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57974136"/>
                  </a:ext>
                </a:extLst>
              </a:tr>
            </a:tbl>
          </a:graphicData>
        </a:graphic>
      </p:graphicFrame>
      <p:graphicFrame>
        <p:nvGraphicFramePr>
          <p:cNvPr id="53387" name="Group 139"/>
          <p:cNvGraphicFramePr>
            <a:graphicFrameLocks noGrp="1"/>
          </p:cNvGraphicFramePr>
          <p:nvPr/>
        </p:nvGraphicFramePr>
        <p:xfrm>
          <a:off x="476250" y="2720975"/>
          <a:ext cx="5905500" cy="2019300"/>
        </p:xfrm>
        <a:graphic>
          <a:graphicData uri="http://schemas.openxmlformats.org/drawingml/2006/table">
            <a:tbl>
              <a:tblPr/>
              <a:tblGrid>
                <a:gridCol w="5905500">
                  <a:extLst>
                    <a:ext uri="{9D8B030D-6E8A-4147-A177-3AD203B41FA5}">
                      <a16:colId xmlns:a16="http://schemas.microsoft.com/office/drawing/2014/main" val="693724365"/>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600461945"/>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254925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9721465"/>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6726552"/>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3129851"/>
                  </a:ext>
                </a:extLst>
              </a:tr>
            </a:tbl>
          </a:graphicData>
        </a:graphic>
      </p:graphicFrame>
      <p:sp>
        <p:nvSpPr>
          <p:cNvPr id="21543" name="Text Box 155"/>
          <p:cNvSpPr txBox="1">
            <a:spLocks noChangeArrowheads="1"/>
          </p:cNvSpPr>
          <p:nvPr/>
        </p:nvSpPr>
        <p:spPr bwMode="auto">
          <a:xfrm>
            <a:off x="404813" y="2216150"/>
            <a:ext cx="6138862" cy="639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a:ea typeface="ＭＳ Ｐゴシック" panose="020B0600070205080204" pitchFamily="50" charset="-128"/>
              </a:rPr>
              <a:t>以下の基準に該当する場合には、経営者および各部門長で見直しを行い、必要に応じて更新する。</a:t>
            </a:r>
          </a:p>
          <a:p>
            <a:pPr eaLnBrk="1" hangingPunct="1"/>
            <a:endParaRPr lang="en-US" altLang="ja-JP" sz="1200" b="1">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44"/>
          <p:cNvSpPr>
            <a:spLocks noChangeArrowheads="1"/>
          </p:cNvSpPr>
          <p:nvPr/>
        </p:nvSpPr>
        <p:spPr bwMode="auto">
          <a:xfrm>
            <a:off x="260350" y="128588"/>
            <a:ext cx="3529013" cy="32702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2531" name="Text Box 2"/>
          <p:cNvSpPr txBox="1">
            <a:spLocks noChangeArrowheads="1"/>
          </p:cNvSpPr>
          <p:nvPr/>
        </p:nvSpPr>
        <p:spPr bwMode="auto">
          <a:xfrm>
            <a:off x="1763713" y="128588"/>
            <a:ext cx="2065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ＢＣＰ対応拠点一覧</a:t>
            </a:r>
          </a:p>
        </p:txBody>
      </p:sp>
      <p:sp>
        <p:nvSpPr>
          <p:cNvPr id="22532" name="Text Box 3"/>
          <p:cNvSpPr txBox="1">
            <a:spLocks noChangeArrowheads="1"/>
          </p:cNvSpPr>
          <p:nvPr/>
        </p:nvSpPr>
        <p:spPr bwMode="auto">
          <a:xfrm>
            <a:off x="225425" y="128588"/>
            <a:ext cx="1403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①</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22533" name="Text Box 68"/>
          <p:cNvSpPr txBox="1">
            <a:spLocks noChangeArrowheads="1"/>
          </p:cNvSpPr>
          <p:nvPr/>
        </p:nvSpPr>
        <p:spPr bwMode="auto">
          <a:xfrm>
            <a:off x="404813" y="6076950"/>
            <a:ext cx="61928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a:latin typeface="HG丸ｺﾞｼｯｸM-PRO" panose="020F0600000000000000" pitchFamily="50" charset="-128"/>
              </a:rPr>
              <a:t>上記の重要拠点には、ＢＣＰ対応に必要な連絡先リストなど、必要なツールを事前に整備しましょう。</a:t>
            </a:r>
          </a:p>
        </p:txBody>
      </p:sp>
      <p:graphicFrame>
        <p:nvGraphicFramePr>
          <p:cNvPr id="81074" name="Group 178"/>
          <p:cNvGraphicFramePr>
            <a:graphicFrameLocks noGrp="1"/>
          </p:cNvGraphicFramePr>
          <p:nvPr/>
        </p:nvGraphicFramePr>
        <p:xfrm>
          <a:off x="404813" y="2505075"/>
          <a:ext cx="5975350" cy="3148013"/>
        </p:xfrm>
        <a:graphic>
          <a:graphicData uri="http://schemas.openxmlformats.org/drawingml/2006/table">
            <a:tbl>
              <a:tblPr/>
              <a:tblGrid>
                <a:gridCol w="935037">
                  <a:extLst>
                    <a:ext uri="{9D8B030D-6E8A-4147-A177-3AD203B41FA5}">
                      <a16:colId xmlns:a16="http://schemas.microsoft.com/office/drawing/2014/main" val="2665410552"/>
                    </a:ext>
                  </a:extLst>
                </a:gridCol>
                <a:gridCol w="1584325">
                  <a:extLst>
                    <a:ext uri="{9D8B030D-6E8A-4147-A177-3AD203B41FA5}">
                      <a16:colId xmlns:a16="http://schemas.microsoft.com/office/drawing/2014/main" val="358636861"/>
                    </a:ext>
                  </a:extLst>
                </a:gridCol>
                <a:gridCol w="1728788">
                  <a:extLst>
                    <a:ext uri="{9D8B030D-6E8A-4147-A177-3AD203B41FA5}">
                      <a16:colId xmlns:a16="http://schemas.microsoft.com/office/drawing/2014/main" val="2971449896"/>
                    </a:ext>
                  </a:extLst>
                </a:gridCol>
                <a:gridCol w="1727200">
                  <a:extLst>
                    <a:ext uri="{9D8B030D-6E8A-4147-A177-3AD203B41FA5}">
                      <a16:colId xmlns:a16="http://schemas.microsoft.com/office/drawing/2014/main" val="1998848764"/>
                    </a:ext>
                  </a:extLst>
                </a:gridCol>
              </a:tblGrid>
              <a:tr h="34932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優先順位</a:t>
                      </a:r>
                    </a:p>
                  </a:txBody>
                  <a:tcPr marT="45730" marB="4573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重要拠点</a:t>
                      </a:r>
                    </a:p>
                  </a:txBody>
                  <a:tcPr marT="45730" marB="4573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連絡手段</a:t>
                      </a:r>
                    </a:p>
                  </a:txBody>
                  <a:tcPr marT="45730" marB="4573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連絡先</a:t>
                      </a:r>
                    </a:p>
                  </a:txBody>
                  <a:tcPr marT="45730" marB="4573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410459897"/>
                  </a:ext>
                </a:extLst>
              </a:tr>
              <a:tr h="93289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a:t>
                      </a:r>
                    </a:p>
                  </a:txBody>
                  <a:tcPr marL="90000" marR="90000" marT="46810" marB="4681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30" marB="4573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30" marB="4573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sng"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30" marB="4573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3011541"/>
                  </a:ext>
                </a:extLst>
              </a:tr>
              <a:tr h="93289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a:t>
                      </a:r>
                    </a:p>
                  </a:txBody>
                  <a:tcPr marL="90000" marR="90000" marT="46810" marB="4681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30" marB="4573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30" marB="4573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sng"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30" marB="4573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9210006"/>
                  </a:ext>
                </a:extLst>
              </a:tr>
              <a:tr h="93289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3</a:t>
                      </a:r>
                    </a:p>
                  </a:txBody>
                  <a:tcPr marL="90000" marR="90000" marT="46810" marB="4681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30" marB="4573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30" marB="4573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30" marB="4573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1628086"/>
                  </a:ext>
                </a:extLst>
              </a:tr>
            </a:tbl>
          </a:graphicData>
        </a:graphic>
      </p:graphicFrame>
      <p:sp>
        <p:nvSpPr>
          <p:cNvPr id="81021" name="Text Box 125"/>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17</a:t>
            </a:r>
          </a:p>
        </p:txBody>
      </p:sp>
      <p:sp>
        <p:nvSpPr>
          <p:cNvPr id="22562" name="Text Box 151"/>
          <p:cNvSpPr txBox="1">
            <a:spLocks noChangeArrowheads="1"/>
          </p:cNvSpPr>
          <p:nvPr/>
        </p:nvSpPr>
        <p:spPr bwMode="auto">
          <a:xfrm>
            <a:off x="333375" y="849313"/>
            <a:ext cx="61912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事業を継続または早期に復旧させるには、従業員の安否確認、取引先との連絡、情報の集約、指揮などを行うための重要拠点を明確にし、全従業員に周知する必要があります。</a:t>
            </a:r>
          </a:p>
          <a:p>
            <a:pPr eaLnBrk="1" hangingPunct="1">
              <a:buFontTx/>
              <a:buChar char="•"/>
            </a:pPr>
            <a:r>
              <a:rPr lang="ja-JP" altLang="en-US">
                <a:solidFill>
                  <a:srgbClr val="808080"/>
                </a:solidFill>
                <a:latin typeface="HG丸ｺﾞｼｯｸM-PRO" panose="020F0600000000000000" pitchFamily="50" charset="-128"/>
              </a:rPr>
              <a:t>事業所に立ち入れなくなる場合も想定して、 </a:t>
            </a:r>
            <a:r>
              <a:rPr lang="ja-JP" altLang="en-US">
                <a:solidFill>
                  <a:srgbClr val="808080"/>
                </a:solidFill>
              </a:rPr>
              <a:t>３か所程度の</a:t>
            </a:r>
            <a:r>
              <a:rPr lang="ja-JP" altLang="en-US">
                <a:solidFill>
                  <a:srgbClr val="808080"/>
                </a:solidFill>
                <a:latin typeface="HG丸ｺﾞｼｯｸM-PRO" panose="020F0600000000000000" pitchFamily="50" charset="-128"/>
              </a:rPr>
              <a:t>ＢＣＰ対応を行う拠点を、あらかじめ決めておきましょう。</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37"/>
          <p:cNvSpPr txBox="1">
            <a:spLocks noChangeArrowheads="1"/>
          </p:cNvSpPr>
          <p:nvPr/>
        </p:nvSpPr>
        <p:spPr bwMode="auto">
          <a:xfrm>
            <a:off x="188913" y="6861175"/>
            <a:ext cx="6524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88900">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Tx/>
              <a:buChar char="•"/>
            </a:pPr>
            <a:r>
              <a:rPr lang="ja-JP" altLang="en-US">
                <a:solidFill>
                  <a:srgbClr val="808080"/>
                </a:solidFill>
              </a:rPr>
              <a:t>火災や倒壊の危険がない場合は、事業所内にとどまる方が安全な場合があります。避難誘導責任者には、臨機応変な対応が求められます。</a:t>
            </a:r>
          </a:p>
        </p:txBody>
      </p:sp>
      <p:sp>
        <p:nvSpPr>
          <p:cNvPr id="23555" name="Rectangle 125"/>
          <p:cNvSpPr>
            <a:spLocks noChangeArrowheads="1"/>
          </p:cNvSpPr>
          <p:nvPr/>
        </p:nvSpPr>
        <p:spPr bwMode="auto">
          <a:xfrm>
            <a:off x="260350" y="200025"/>
            <a:ext cx="38163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56" name="Text Box 2"/>
          <p:cNvSpPr txBox="1">
            <a:spLocks noChangeArrowheads="1"/>
          </p:cNvSpPr>
          <p:nvPr/>
        </p:nvSpPr>
        <p:spPr bwMode="auto">
          <a:xfrm>
            <a:off x="1700213" y="13335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避難経路図・避難計画</a:t>
            </a:r>
          </a:p>
        </p:txBody>
      </p:sp>
      <p:sp>
        <p:nvSpPr>
          <p:cNvPr id="23557" name="Text Box 3"/>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②</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23558" name="Rectangle 4"/>
          <p:cNvSpPr>
            <a:spLocks noChangeArrowheads="1"/>
          </p:cNvSpPr>
          <p:nvPr/>
        </p:nvSpPr>
        <p:spPr bwMode="auto">
          <a:xfrm>
            <a:off x="430213" y="2432050"/>
            <a:ext cx="5995987" cy="36814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59" name="Text Box 5"/>
          <p:cNvSpPr txBox="1">
            <a:spLocks noChangeArrowheads="1"/>
          </p:cNvSpPr>
          <p:nvPr/>
        </p:nvSpPr>
        <p:spPr bwMode="auto">
          <a:xfrm>
            <a:off x="188913" y="704850"/>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latin typeface="HG丸ｺﾞｼｯｸM-PRO" panose="020F0600000000000000" pitchFamily="50" charset="-128"/>
              </a:rPr>
              <a:t>避難経路図</a:t>
            </a:r>
          </a:p>
        </p:txBody>
      </p:sp>
      <p:sp>
        <p:nvSpPr>
          <p:cNvPr id="23560" name="Text Box 7"/>
          <p:cNvSpPr txBox="1">
            <a:spLocks noChangeArrowheads="1"/>
          </p:cNvSpPr>
          <p:nvPr/>
        </p:nvSpPr>
        <p:spPr bwMode="auto">
          <a:xfrm>
            <a:off x="188913" y="6203950"/>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latin typeface="HG丸ｺﾞｼｯｸM-PRO" panose="020F0600000000000000" pitchFamily="50" charset="-128"/>
              </a:rPr>
              <a:t>避難計画</a:t>
            </a:r>
          </a:p>
        </p:txBody>
      </p:sp>
      <p:sp>
        <p:nvSpPr>
          <p:cNvPr id="23561" name="Text Box 8"/>
          <p:cNvSpPr txBox="1">
            <a:spLocks noChangeArrowheads="1"/>
          </p:cNvSpPr>
          <p:nvPr/>
        </p:nvSpPr>
        <p:spPr bwMode="auto">
          <a:xfrm>
            <a:off x="188913" y="6573838"/>
            <a:ext cx="6524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rPr>
              <a:t>-</a:t>
            </a:r>
            <a:r>
              <a:rPr lang="ja-JP" altLang="en-US" sz="1200">
                <a:solidFill>
                  <a:srgbClr val="808080"/>
                </a:solidFill>
              </a:rPr>
              <a:t>ポイント</a:t>
            </a:r>
            <a:r>
              <a:rPr lang="en-US" altLang="ja-JP" sz="1200">
                <a:solidFill>
                  <a:srgbClr val="808080"/>
                </a:solidFill>
              </a:rPr>
              <a:t>-</a:t>
            </a:r>
          </a:p>
        </p:txBody>
      </p:sp>
      <p:graphicFrame>
        <p:nvGraphicFramePr>
          <p:cNvPr id="112787" name="Group 147"/>
          <p:cNvGraphicFramePr>
            <a:graphicFrameLocks noGrp="1"/>
          </p:cNvGraphicFramePr>
          <p:nvPr/>
        </p:nvGraphicFramePr>
        <p:xfrm>
          <a:off x="692150" y="7300913"/>
          <a:ext cx="5499100" cy="1543050"/>
        </p:xfrm>
        <a:graphic>
          <a:graphicData uri="http://schemas.openxmlformats.org/drawingml/2006/table">
            <a:tbl>
              <a:tblPr/>
              <a:tblGrid>
                <a:gridCol w="1584325">
                  <a:extLst>
                    <a:ext uri="{9D8B030D-6E8A-4147-A177-3AD203B41FA5}">
                      <a16:colId xmlns:a16="http://schemas.microsoft.com/office/drawing/2014/main" val="1126956421"/>
                    </a:ext>
                  </a:extLst>
                </a:gridCol>
                <a:gridCol w="3914775">
                  <a:extLst>
                    <a:ext uri="{9D8B030D-6E8A-4147-A177-3AD203B41FA5}">
                      <a16:colId xmlns:a16="http://schemas.microsoft.com/office/drawing/2014/main" val="1575997984"/>
                    </a:ext>
                  </a:extLst>
                </a:gridCol>
              </a:tblGrid>
              <a:tr h="38881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事業所名</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5" marB="467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1787896"/>
                  </a:ext>
                </a:extLst>
              </a:tr>
              <a:tr h="3962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（集合場所）</a:t>
                      </a: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5" marB="467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7235445"/>
                  </a:ext>
                </a:extLst>
              </a:tr>
              <a:tr h="3962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避難誘導責任者</a:t>
                      </a:r>
                      <a:b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b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（代理責任者）</a:t>
                      </a: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endParaRPr>
                    </a:p>
                  </a:txBody>
                  <a:tcPr marL="90000" marR="90000" marT="46785" marB="467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6324806"/>
                  </a:ext>
                </a:extLst>
              </a:tr>
              <a:tr h="36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備考</a:t>
                      </a: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85" marB="467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825812"/>
                  </a:ext>
                </a:extLst>
              </a:tr>
            </a:tbl>
          </a:graphicData>
        </a:graphic>
      </p:graphicFrame>
      <p:sp>
        <p:nvSpPr>
          <p:cNvPr id="23579" name="Text Box 29"/>
          <p:cNvSpPr txBox="1">
            <a:spLocks noChangeArrowheads="1"/>
          </p:cNvSpPr>
          <p:nvPr/>
        </p:nvSpPr>
        <p:spPr bwMode="auto">
          <a:xfrm>
            <a:off x="333375" y="992188"/>
            <a:ext cx="63357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rPr>
              <a:t>来客者や従業員が、安全な場所へスムーズに避難できるように、避難計画を作成しましょう。</a:t>
            </a:r>
          </a:p>
          <a:p>
            <a:pPr eaLnBrk="1" hangingPunct="1">
              <a:buFontTx/>
              <a:buChar char="•"/>
            </a:pPr>
            <a:r>
              <a:rPr lang="ja-JP" altLang="en-US">
                <a:solidFill>
                  <a:srgbClr val="808080"/>
                </a:solidFill>
              </a:rPr>
              <a:t>避難経路を決める際には、事業所内で延焼の可能性のある危険物の設置場所を把握しておくことが、重要です。</a:t>
            </a:r>
          </a:p>
          <a:p>
            <a:pPr eaLnBrk="1" hangingPunct="1">
              <a:buFontTx/>
              <a:buChar char="•"/>
            </a:pPr>
            <a:r>
              <a:rPr lang="ja-JP" altLang="en-US">
                <a:solidFill>
                  <a:srgbClr val="808080"/>
                </a:solidFill>
              </a:rPr>
              <a:t>安全な避難のため、経路だけでなく、危険物の保管場所、消火器や工具などの保管場所、また、非常口や非常階段の場所を記載しておきましょう。</a:t>
            </a:r>
          </a:p>
          <a:p>
            <a:pPr eaLnBrk="1" hangingPunct="1">
              <a:buFontTx/>
              <a:buChar char="•"/>
            </a:pPr>
            <a:r>
              <a:rPr lang="ja-JP" altLang="en-US">
                <a:solidFill>
                  <a:srgbClr val="808080"/>
                </a:solidFill>
              </a:rPr>
              <a:t>この経路図は、事業所、店舗内に掲示板として設置しましょう。</a:t>
            </a:r>
          </a:p>
        </p:txBody>
      </p:sp>
      <p:sp>
        <p:nvSpPr>
          <p:cNvPr id="112670" name="Text Box 30"/>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18</a:t>
            </a:r>
          </a:p>
        </p:txBody>
      </p:sp>
      <p:sp>
        <p:nvSpPr>
          <p:cNvPr id="23581" name="AutoShape 35"/>
          <p:cNvSpPr>
            <a:spLocks noChangeAspect="1" noChangeArrowheads="1" noTextEdit="1"/>
          </p:cNvSpPr>
          <p:nvPr/>
        </p:nvSpPr>
        <p:spPr bwMode="auto">
          <a:xfrm>
            <a:off x="1341438" y="3729038"/>
            <a:ext cx="4843462"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3582" name="Rectangle 38"/>
          <p:cNvSpPr>
            <a:spLocks noChangeArrowheads="1"/>
          </p:cNvSpPr>
          <p:nvPr/>
        </p:nvSpPr>
        <p:spPr bwMode="auto">
          <a:xfrm>
            <a:off x="1416050" y="2640013"/>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a:solidFill>
                  <a:srgbClr val="808080"/>
                </a:solidFill>
                <a:latin typeface="HG丸ｺﾞｼｯｸM-PRO" panose="020F0600000000000000" pitchFamily="50" charset="-128"/>
              </a:rPr>
              <a:t>避難図</a:t>
            </a:r>
            <a:endParaRPr lang="ja-JP" altLang="en-US" sz="1800">
              <a:ea typeface="ＭＳ Ｐゴシック" panose="020B0600070205080204" pitchFamily="50" charset="-128"/>
            </a:endParaRPr>
          </a:p>
        </p:txBody>
      </p:sp>
      <p:sp>
        <p:nvSpPr>
          <p:cNvPr id="23583" name="Rectangle 39"/>
          <p:cNvSpPr>
            <a:spLocks noChangeArrowheads="1"/>
          </p:cNvSpPr>
          <p:nvPr/>
        </p:nvSpPr>
        <p:spPr bwMode="auto">
          <a:xfrm>
            <a:off x="2149475" y="2640013"/>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a:solidFill>
                  <a:srgbClr val="808080"/>
                </a:solidFill>
                <a:latin typeface="HG丸ｺﾞｼｯｸM-PRO" panose="020F0600000000000000" pitchFamily="50" charset="-128"/>
              </a:rPr>
              <a:t>及び</a:t>
            </a:r>
            <a:endParaRPr lang="ja-JP" altLang="en-US" sz="1800">
              <a:ea typeface="ＭＳ Ｐゴシック" panose="020B0600070205080204" pitchFamily="50" charset="-128"/>
            </a:endParaRPr>
          </a:p>
        </p:txBody>
      </p:sp>
      <p:sp>
        <p:nvSpPr>
          <p:cNvPr id="23584" name="Rectangle 40"/>
          <p:cNvSpPr>
            <a:spLocks noChangeArrowheads="1"/>
          </p:cNvSpPr>
          <p:nvPr/>
        </p:nvSpPr>
        <p:spPr bwMode="auto">
          <a:xfrm>
            <a:off x="2698750" y="2640013"/>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a:solidFill>
                  <a:srgbClr val="808080"/>
                </a:solidFill>
                <a:latin typeface="HG丸ｺﾞｼｯｸM-PRO" panose="020F0600000000000000" pitchFamily="50" charset="-128"/>
              </a:rPr>
              <a:t>危険マップ</a:t>
            </a:r>
            <a:endParaRPr lang="ja-JP" altLang="en-US" sz="1800">
              <a:ea typeface="ＭＳ Ｐゴシック" panose="020B0600070205080204" pitchFamily="50" charset="-128"/>
            </a:endParaRPr>
          </a:p>
        </p:txBody>
      </p:sp>
      <p:sp>
        <p:nvSpPr>
          <p:cNvPr id="23585" name="Rectangle 41"/>
          <p:cNvSpPr>
            <a:spLocks noChangeArrowheads="1"/>
          </p:cNvSpPr>
          <p:nvPr/>
        </p:nvSpPr>
        <p:spPr bwMode="auto">
          <a:xfrm>
            <a:off x="1416050" y="2814638"/>
            <a:ext cx="2605088"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86" name="Rectangle 42"/>
          <p:cNvSpPr>
            <a:spLocks noChangeArrowheads="1"/>
          </p:cNvSpPr>
          <p:nvPr/>
        </p:nvSpPr>
        <p:spPr bwMode="auto">
          <a:xfrm>
            <a:off x="1322388" y="2554288"/>
            <a:ext cx="2827337" cy="3270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87" name="Rectangle 43"/>
          <p:cNvSpPr>
            <a:spLocks noChangeArrowheads="1"/>
          </p:cNvSpPr>
          <p:nvPr/>
        </p:nvSpPr>
        <p:spPr bwMode="auto">
          <a:xfrm>
            <a:off x="1322388" y="2554288"/>
            <a:ext cx="2827337"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88" name="Rectangle 44"/>
          <p:cNvSpPr>
            <a:spLocks noChangeArrowheads="1"/>
          </p:cNvSpPr>
          <p:nvPr/>
        </p:nvSpPr>
        <p:spPr bwMode="auto">
          <a:xfrm>
            <a:off x="1298575" y="2532063"/>
            <a:ext cx="282733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89" name="Rectangle 45"/>
          <p:cNvSpPr>
            <a:spLocks noChangeArrowheads="1"/>
          </p:cNvSpPr>
          <p:nvPr/>
        </p:nvSpPr>
        <p:spPr bwMode="auto">
          <a:xfrm>
            <a:off x="1298575" y="2532063"/>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90" name="Rectangle 46"/>
          <p:cNvSpPr>
            <a:spLocks noChangeArrowheads="1"/>
          </p:cNvSpPr>
          <p:nvPr/>
        </p:nvSpPr>
        <p:spPr bwMode="auto">
          <a:xfrm>
            <a:off x="1392238" y="2540000"/>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a:solidFill>
                  <a:srgbClr val="000000"/>
                </a:solidFill>
                <a:latin typeface="HG丸ｺﾞｼｯｸM-PRO" panose="020F0600000000000000" pitchFamily="50" charset="-128"/>
              </a:rPr>
              <a:t>避難経路図</a:t>
            </a:r>
            <a:endParaRPr lang="ja-JP" altLang="en-US" sz="1800">
              <a:ea typeface="ＭＳ Ｐゴシック" panose="020B0600070205080204" pitchFamily="50" charset="-128"/>
            </a:endParaRPr>
          </a:p>
        </p:txBody>
      </p:sp>
      <p:sp>
        <p:nvSpPr>
          <p:cNvPr id="23591" name="Rectangle 47"/>
          <p:cNvSpPr>
            <a:spLocks noChangeArrowheads="1"/>
          </p:cNvSpPr>
          <p:nvPr/>
        </p:nvSpPr>
        <p:spPr bwMode="auto">
          <a:xfrm>
            <a:off x="2516188" y="25400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a:solidFill>
                  <a:srgbClr val="000000"/>
                </a:solidFill>
                <a:latin typeface="HG丸ｺﾞｼｯｸM-PRO" panose="020F0600000000000000" pitchFamily="50" charset="-128"/>
              </a:rPr>
              <a:t>及び</a:t>
            </a:r>
            <a:endParaRPr lang="ja-JP" altLang="en-US" sz="1800">
              <a:ea typeface="ＭＳ Ｐゴシック" panose="020B0600070205080204" pitchFamily="50" charset="-128"/>
            </a:endParaRPr>
          </a:p>
        </p:txBody>
      </p:sp>
      <p:sp>
        <p:nvSpPr>
          <p:cNvPr id="23592" name="Rectangle 48"/>
          <p:cNvSpPr>
            <a:spLocks noChangeArrowheads="1"/>
          </p:cNvSpPr>
          <p:nvPr/>
        </p:nvSpPr>
        <p:spPr bwMode="auto">
          <a:xfrm>
            <a:off x="3028950" y="2540000"/>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a:solidFill>
                  <a:srgbClr val="000000"/>
                </a:solidFill>
                <a:latin typeface="HG丸ｺﾞｼｯｸM-PRO" panose="020F0600000000000000" pitchFamily="50" charset="-128"/>
              </a:rPr>
              <a:t>危険マップ</a:t>
            </a:r>
            <a:endParaRPr lang="ja-JP" altLang="en-US" sz="1800">
              <a:ea typeface="ＭＳ Ｐゴシック" panose="020B0600070205080204" pitchFamily="50" charset="-128"/>
            </a:endParaRPr>
          </a:p>
        </p:txBody>
      </p:sp>
      <p:sp>
        <p:nvSpPr>
          <p:cNvPr id="23593" name="Rectangle 49"/>
          <p:cNvSpPr>
            <a:spLocks noChangeArrowheads="1"/>
          </p:cNvSpPr>
          <p:nvPr/>
        </p:nvSpPr>
        <p:spPr bwMode="auto">
          <a:xfrm>
            <a:off x="1392238" y="2790825"/>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94" name="Rectangle 119"/>
          <p:cNvSpPr>
            <a:spLocks noChangeArrowheads="1"/>
          </p:cNvSpPr>
          <p:nvPr/>
        </p:nvSpPr>
        <p:spPr bwMode="auto">
          <a:xfrm>
            <a:off x="669925" y="2555875"/>
            <a:ext cx="617538"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95" name="Rectangle 120"/>
          <p:cNvSpPr>
            <a:spLocks noChangeArrowheads="1"/>
          </p:cNvSpPr>
          <p:nvPr/>
        </p:nvSpPr>
        <p:spPr bwMode="auto">
          <a:xfrm>
            <a:off x="654050" y="2532063"/>
            <a:ext cx="59848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96" name="Rectangle 121"/>
          <p:cNvSpPr>
            <a:spLocks noChangeArrowheads="1"/>
          </p:cNvSpPr>
          <p:nvPr/>
        </p:nvSpPr>
        <p:spPr bwMode="auto">
          <a:xfrm>
            <a:off x="765175" y="25400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a:solidFill>
                  <a:srgbClr val="000000"/>
                </a:solidFill>
                <a:latin typeface="HG丸ｺﾞｼｯｸM-PRO" panose="020F0600000000000000" pitchFamily="50" charset="-128"/>
              </a:rPr>
              <a:t>本店</a:t>
            </a:r>
            <a:endParaRPr lang="ja-JP" altLang="en-US" sz="1800">
              <a:ea typeface="ＭＳ Ｐゴシック" panose="020B0600070205080204" pitchFamily="50" charset="-128"/>
            </a:endParaRPr>
          </a:p>
        </p:txBody>
      </p:sp>
      <p:sp>
        <p:nvSpPr>
          <p:cNvPr id="23597" name="Rectangle 122"/>
          <p:cNvSpPr>
            <a:spLocks noChangeArrowheads="1"/>
          </p:cNvSpPr>
          <p:nvPr/>
        </p:nvSpPr>
        <p:spPr bwMode="auto">
          <a:xfrm>
            <a:off x="646113" y="2532063"/>
            <a:ext cx="622300"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98" name="Text Box 135"/>
          <p:cNvSpPr txBox="1">
            <a:spLocks noChangeArrowheads="1"/>
          </p:cNvSpPr>
          <p:nvPr/>
        </p:nvSpPr>
        <p:spPr bwMode="auto">
          <a:xfrm>
            <a:off x="4005263" y="6140450"/>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a:solidFill>
                  <a:schemeClr val="bg2"/>
                </a:solidFill>
                <a:latin typeface="HG丸ｺﾞｼｯｸM-PRO" panose="020F0600000000000000" pitchFamily="50" charset="-128"/>
              </a:rPr>
              <a:t>この様式の大きさにかかわらず、できるだけ大きく張り出してください。</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5"/>
          <p:cNvSpPr>
            <a:spLocks noChangeArrowheads="1"/>
          </p:cNvSpPr>
          <p:nvPr/>
        </p:nvSpPr>
        <p:spPr bwMode="auto">
          <a:xfrm>
            <a:off x="260350" y="200025"/>
            <a:ext cx="2881313"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579" name="Text Box 2"/>
          <p:cNvSpPr txBox="1">
            <a:spLocks noChangeArrowheads="1"/>
          </p:cNvSpPr>
          <p:nvPr/>
        </p:nvSpPr>
        <p:spPr bwMode="auto">
          <a:xfrm>
            <a:off x="1700213" y="133350"/>
            <a:ext cx="139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備蓄品リスト</a:t>
            </a:r>
          </a:p>
        </p:txBody>
      </p:sp>
      <p:sp>
        <p:nvSpPr>
          <p:cNvPr id="24580" name="Text Box 3"/>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③</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113670" name="Text Box 6"/>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19</a:t>
            </a:r>
          </a:p>
        </p:txBody>
      </p:sp>
      <p:graphicFrame>
        <p:nvGraphicFramePr>
          <p:cNvPr id="113797" name="Group 133"/>
          <p:cNvGraphicFramePr>
            <a:graphicFrameLocks noGrp="1"/>
          </p:cNvGraphicFramePr>
          <p:nvPr/>
        </p:nvGraphicFramePr>
        <p:xfrm>
          <a:off x="447675" y="2792413"/>
          <a:ext cx="5962650" cy="5507037"/>
        </p:xfrm>
        <a:graphic>
          <a:graphicData uri="http://schemas.openxmlformats.org/drawingml/2006/table">
            <a:tbl>
              <a:tblPr/>
              <a:tblGrid>
                <a:gridCol w="2620963">
                  <a:extLst>
                    <a:ext uri="{9D8B030D-6E8A-4147-A177-3AD203B41FA5}">
                      <a16:colId xmlns:a16="http://schemas.microsoft.com/office/drawing/2014/main" val="361209336"/>
                    </a:ext>
                  </a:extLst>
                </a:gridCol>
                <a:gridCol w="1339850">
                  <a:extLst>
                    <a:ext uri="{9D8B030D-6E8A-4147-A177-3AD203B41FA5}">
                      <a16:colId xmlns:a16="http://schemas.microsoft.com/office/drawing/2014/main" val="3837865382"/>
                    </a:ext>
                  </a:extLst>
                </a:gridCol>
                <a:gridCol w="561975">
                  <a:extLst>
                    <a:ext uri="{9D8B030D-6E8A-4147-A177-3AD203B41FA5}">
                      <a16:colId xmlns:a16="http://schemas.microsoft.com/office/drawing/2014/main" val="2058943152"/>
                    </a:ext>
                  </a:extLst>
                </a:gridCol>
                <a:gridCol w="720725">
                  <a:extLst>
                    <a:ext uri="{9D8B030D-6E8A-4147-A177-3AD203B41FA5}">
                      <a16:colId xmlns:a16="http://schemas.microsoft.com/office/drawing/2014/main" val="1833312344"/>
                    </a:ext>
                  </a:extLst>
                </a:gridCol>
                <a:gridCol w="719137">
                  <a:extLst>
                    <a:ext uri="{9D8B030D-6E8A-4147-A177-3AD203B41FA5}">
                      <a16:colId xmlns:a16="http://schemas.microsoft.com/office/drawing/2014/main" val="3986383735"/>
                    </a:ext>
                  </a:extLst>
                </a:gridCol>
              </a:tblGrid>
              <a:tr h="3983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項目</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備蓄量</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要更新</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時期</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整備状況チェック</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89097891"/>
                  </a:ext>
                </a:extLst>
              </a:tr>
              <a:tr h="39623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従業員分の水（１人あたり１日３リットルが目安）</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4295790"/>
                  </a:ext>
                </a:extLst>
              </a:tr>
              <a:tr h="2764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食料</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1300826"/>
                  </a:ext>
                </a:extLst>
              </a:tr>
              <a:tr h="39623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ラジオ（乾電池型、手巻充電型）と予備乾電池</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1"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676142"/>
                  </a:ext>
                </a:extLst>
              </a:tr>
              <a:tr h="30695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懐中電燈と予備乾電池</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1"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5894319"/>
                  </a:ext>
                </a:extLst>
              </a:tr>
              <a:tr h="30695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救急箱</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0711504"/>
                  </a:ext>
                </a:extLst>
              </a:tr>
              <a:tr h="39623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衛生用具類（ウェットティッシュ、トイレットペーパーなど）</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1"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8856426"/>
                  </a:ext>
                </a:extLst>
              </a:tr>
              <a:tr h="39623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工具類（バール、ペンチ、ハンマー、シャベルなど）</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1"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8619970"/>
                  </a:ext>
                </a:extLst>
              </a:tr>
              <a:tr h="30695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ビニールシート及び布テープ</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9593073"/>
                  </a:ext>
                </a:extLst>
              </a:tr>
              <a:tr h="30695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ブルーシート</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4924201"/>
                  </a:ext>
                </a:extLst>
              </a:tr>
              <a:tr h="39623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簡易トイレ製品（または、トイレ用ビニール袋及びビニールテープ）</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2791817"/>
                  </a:ext>
                </a:extLst>
              </a:tr>
              <a:tr h="30695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毛布</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5878604"/>
                  </a:ext>
                </a:extLst>
              </a:tr>
              <a:tr h="3952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携帯電話の充電器</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4192118"/>
                  </a:ext>
                </a:extLst>
              </a:tr>
              <a:tr h="30695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拡声器</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776977"/>
                  </a:ext>
                </a:extLst>
              </a:tr>
              <a:tr h="30695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64544"/>
                  </a:ext>
                </a:extLst>
              </a:tr>
              <a:tr h="30695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5690680"/>
                  </a:ext>
                </a:extLst>
              </a:tr>
            </a:tbl>
          </a:graphicData>
        </a:graphic>
      </p:graphicFrame>
      <p:sp>
        <p:nvSpPr>
          <p:cNvPr id="24686" name="Text Box 126"/>
          <p:cNvSpPr txBox="1">
            <a:spLocks noChangeArrowheads="1"/>
          </p:cNvSpPr>
          <p:nvPr/>
        </p:nvSpPr>
        <p:spPr bwMode="auto">
          <a:xfrm>
            <a:off x="260350" y="631825"/>
            <a:ext cx="63373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rPr>
              <a:t>備蓄品は、災害が発生した際に、その場から避難するために必要なモノ、救援などの応急措置に必要なモノ、その後生きながらえるために必要なモノといった観点から考えてください。</a:t>
            </a:r>
          </a:p>
          <a:p>
            <a:pPr eaLnBrk="1" hangingPunct="1">
              <a:buFontTx/>
              <a:buChar char="•"/>
            </a:pPr>
            <a:r>
              <a:rPr lang="ja-JP" altLang="en-US">
                <a:solidFill>
                  <a:srgbClr val="808080"/>
                </a:solidFill>
              </a:rPr>
              <a:t>水や食料などの備蓄量は、≪人数</a:t>
            </a:r>
            <a:r>
              <a:rPr lang="en-US" altLang="ja-JP">
                <a:solidFill>
                  <a:srgbClr val="808080"/>
                </a:solidFill>
              </a:rPr>
              <a:t>×</a:t>
            </a:r>
            <a:r>
              <a:rPr lang="ja-JP" altLang="en-US">
                <a:solidFill>
                  <a:srgbClr val="808080"/>
                </a:solidFill>
              </a:rPr>
              <a:t>３日分≫が目安といわれています。あなたの会社の予算やスペースの制約もあると思われますが、人命の安全確保の観点からも３日分を目安に確保してください。</a:t>
            </a:r>
          </a:p>
          <a:p>
            <a:pPr eaLnBrk="1" hangingPunct="1">
              <a:buFontTx/>
              <a:buChar char="•"/>
            </a:pPr>
            <a:r>
              <a:rPr lang="ja-JP" altLang="en-US">
                <a:solidFill>
                  <a:srgbClr val="808080"/>
                </a:solidFill>
              </a:rPr>
              <a:t>ＢＣＰ対応を行う要員や、帰宅できない従業員を対象とした備蓄品については、特に準備が必要です。</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7"/>
          <p:cNvSpPr>
            <a:spLocks noChangeArrowheads="1"/>
          </p:cNvSpPr>
          <p:nvPr/>
        </p:nvSpPr>
        <p:spPr bwMode="auto">
          <a:xfrm>
            <a:off x="260350" y="200025"/>
            <a:ext cx="44640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5603" name="Text Box 2"/>
          <p:cNvSpPr txBox="1">
            <a:spLocks noChangeArrowheads="1"/>
          </p:cNvSpPr>
          <p:nvPr/>
        </p:nvSpPr>
        <p:spPr bwMode="auto">
          <a:xfrm>
            <a:off x="1700213" y="133350"/>
            <a:ext cx="3038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二次災害防止用チェックリスト</a:t>
            </a:r>
          </a:p>
        </p:txBody>
      </p:sp>
      <p:sp>
        <p:nvSpPr>
          <p:cNvPr id="25604" name="Text Box 3"/>
          <p:cNvSpPr txBox="1">
            <a:spLocks noChangeArrowheads="1"/>
          </p:cNvSpPr>
          <p:nvPr/>
        </p:nvSpPr>
        <p:spPr bwMode="auto">
          <a:xfrm>
            <a:off x="241300" y="147638"/>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④</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115717" name="Text Box 5"/>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20</a:t>
            </a:r>
          </a:p>
        </p:txBody>
      </p:sp>
      <p:graphicFrame>
        <p:nvGraphicFramePr>
          <p:cNvPr id="115833" name="Group 121"/>
          <p:cNvGraphicFramePr>
            <a:graphicFrameLocks noGrp="1"/>
          </p:cNvGraphicFramePr>
          <p:nvPr>
            <p:ph/>
          </p:nvPr>
        </p:nvGraphicFramePr>
        <p:xfrm>
          <a:off x="342900" y="2701925"/>
          <a:ext cx="6172200" cy="3406775"/>
        </p:xfrm>
        <a:graphic>
          <a:graphicData uri="http://schemas.openxmlformats.org/drawingml/2006/table">
            <a:tbl>
              <a:tblPr/>
              <a:tblGrid>
                <a:gridCol w="2211388">
                  <a:extLst>
                    <a:ext uri="{9D8B030D-6E8A-4147-A177-3AD203B41FA5}">
                      <a16:colId xmlns:a16="http://schemas.microsoft.com/office/drawing/2014/main" val="1392813080"/>
                    </a:ext>
                  </a:extLst>
                </a:gridCol>
                <a:gridCol w="3351212">
                  <a:extLst>
                    <a:ext uri="{9D8B030D-6E8A-4147-A177-3AD203B41FA5}">
                      <a16:colId xmlns:a16="http://schemas.microsoft.com/office/drawing/2014/main" val="37197899"/>
                    </a:ext>
                  </a:extLst>
                </a:gridCol>
                <a:gridCol w="609600">
                  <a:extLst>
                    <a:ext uri="{9D8B030D-6E8A-4147-A177-3AD203B41FA5}">
                      <a16:colId xmlns:a16="http://schemas.microsoft.com/office/drawing/2014/main" val="2372136135"/>
                    </a:ext>
                  </a:extLst>
                </a:gridCol>
              </a:tblGrid>
              <a:tr h="5222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チェックすべき箇所・項目</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具体的な対応策</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対応済</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835881499"/>
                  </a:ext>
                </a:extLst>
              </a:tr>
              <a:tr h="10842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88359"/>
                  </a:ext>
                </a:extLst>
              </a:tr>
              <a:tr h="9366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6403211"/>
                  </a:ext>
                </a:extLst>
              </a:tr>
              <a:tr h="8636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6784738"/>
                  </a:ext>
                </a:extLst>
              </a:tr>
            </a:tbl>
          </a:graphicData>
        </a:graphic>
      </p:graphicFrame>
      <p:sp>
        <p:nvSpPr>
          <p:cNvPr id="25628" name="Text Box 56"/>
          <p:cNvSpPr txBox="1">
            <a:spLocks noChangeArrowheads="1"/>
          </p:cNvSpPr>
          <p:nvPr/>
        </p:nvSpPr>
        <p:spPr bwMode="auto">
          <a:xfrm>
            <a:off x="333375" y="828675"/>
            <a:ext cx="6119813"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rPr>
              <a:t>被災時に、事業所を早期に復旧するためにも、被害は最小限にとどめなければなりません</a:t>
            </a:r>
            <a:r>
              <a:rPr lang="ja-JP" altLang="en-US">
                <a:solidFill>
                  <a:srgbClr val="808080"/>
                </a:solidFill>
                <a:latin typeface="HG丸ｺﾞｼｯｸM-PRO" panose="020F0600000000000000" pitchFamily="50" charset="-128"/>
              </a:rPr>
              <a:t>。また、周辺の住民や他企業へ迷惑をかけないよう、二次災害の防止に努めなければなりません。</a:t>
            </a:r>
          </a:p>
          <a:p>
            <a:pPr eaLnBrk="1" hangingPunct="1">
              <a:buFontTx/>
              <a:buChar char="•"/>
            </a:pPr>
            <a:r>
              <a:rPr lang="ja-JP" altLang="en-US">
                <a:solidFill>
                  <a:srgbClr val="808080"/>
                </a:solidFill>
                <a:latin typeface="HG丸ｺﾞｼｯｸM-PRO" panose="020F0600000000000000" pitchFamily="50" charset="-128"/>
              </a:rPr>
              <a:t>危険物の漏洩や火災発生のおそれがある箇所については、特に十分な措置を行う必要があります。</a:t>
            </a:r>
          </a:p>
          <a:p>
            <a:pPr eaLnBrk="1" hangingPunct="1">
              <a:buFontTx/>
              <a:buChar char="•"/>
            </a:pPr>
            <a:r>
              <a:rPr lang="ja-JP" altLang="en-US">
                <a:solidFill>
                  <a:srgbClr val="808080"/>
                </a:solidFill>
                <a:latin typeface="HG丸ｺﾞｼｯｸM-PRO" panose="020F0600000000000000" pitchFamily="50" charset="-128"/>
              </a:rPr>
              <a:t>地震の場合には、建物崩壊の危険性や火災の発生がなければ、無理に避難する必要はありません。</a:t>
            </a:r>
          </a:p>
          <a:p>
            <a:pPr eaLnBrk="1" hangingPunct="1">
              <a:buFontTx/>
              <a:buChar char="•"/>
            </a:pPr>
            <a:r>
              <a:rPr lang="ja-JP" altLang="en-US">
                <a:solidFill>
                  <a:srgbClr val="808080"/>
                </a:solidFill>
                <a:latin typeface="HG丸ｺﾞｼｯｸM-PRO" panose="020F0600000000000000" pitchFamily="50" charset="-128"/>
              </a:rPr>
              <a:t>避難する際にも、揺れが収まるまでは、まず身の安全を確保することが最優先です。揺れが収まったら、落ち着いて二次災害を防止する措置を行った後に、避難しましょう。</a:t>
            </a:r>
          </a:p>
        </p:txBody>
      </p:sp>
      <p:sp>
        <p:nvSpPr>
          <p:cNvPr id="25629" name="AutoShape 123"/>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t>この様式は災害</a:t>
            </a:r>
          </a:p>
          <a:p>
            <a:pPr algn="ctr" eaLnBrk="1" hangingPunct="1"/>
            <a:r>
              <a:rPr lang="ja-JP" altLang="en-US" sz="1200"/>
              <a:t>発生後も記入します</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72"/>
          <p:cNvSpPr>
            <a:spLocks noChangeArrowheads="1"/>
          </p:cNvSpPr>
          <p:nvPr/>
        </p:nvSpPr>
        <p:spPr bwMode="auto">
          <a:xfrm>
            <a:off x="260350" y="200025"/>
            <a:ext cx="3529013"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6627" name="Text Box 2"/>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⑤</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26628" name="Text Box 3"/>
          <p:cNvSpPr txBox="1">
            <a:spLocks noChangeArrowheads="1"/>
          </p:cNvSpPr>
          <p:nvPr/>
        </p:nvSpPr>
        <p:spPr bwMode="auto">
          <a:xfrm>
            <a:off x="1700213" y="133350"/>
            <a:ext cx="2079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従業員連絡先リスト</a:t>
            </a:r>
          </a:p>
        </p:txBody>
      </p:sp>
      <p:graphicFrame>
        <p:nvGraphicFramePr>
          <p:cNvPr id="117042" name="Group 306"/>
          <p:cNvGraphicFramePr>
            <a:graphicFrameLocks noGrp="1"/>
          </p:cNvGraphicFramePr>
          <p:nvPr/>
        </p:nvGraphicFramePr>
        <p:xfrm>
          <a:off x="101600" y="1878013"/>
          <a:ext cx="6643688" cy="7245350"/>
        </p:xfrm>
        <a:graphic>
          <a:graphicData uri="http://schemas.openxmlformats.org/drawingml/2006/table">
            <a:tbl>
              <a:tblPr/>
              <a:tblGrid>
                <a:gridCol w="698500">
                  <a:extLst>
                    <a:ext uri="{9D8B030D-6E8A-4147-A177-3AD203B41FA5}">
                      <a16:colId xmlns:a16="http://schemas.microsoft.com/office/drawing/2014/main" val="3661412080"/>
                    </a:ext>
                  </a:extLst>
                </a:gridCol>
                <a:gridCol w="523875">
                  <a:extLst>
                    <a:ext uri="{9D8B030D-6E8A-4147-A177-3AD203B41FA5}">
                      <a16:colId xmlns:a16="http://schemas.microsoft.com/office/drawing/2014/main" val="2181634046"/>
                    </a:ext>
                  </a:extLst>
                </a:gridCol>
                <a:gridCol w="566738">
                  <a:extLst>
                    <a:ext uri="{9D8B030D-6E8A-4147-A177-3AD203B41FA5}">
                      <a16:colId xmlns:a16="http://schemas.microsoft.com/office/drawing/2014/main" val="2348622031"/>
                    </a:ext>
                  </a:extLst>
                </a:gridCol>
                <a:gridCol w="866775">
                  <a:extLst>
                    <a:ext uri="{9D8B030D-6E8A-4147-A177-3AD203B41FA5}">
                      <a16:colId xmlns:a16="http://schemas.microsoft.com/office/drawing/2014/main" val="1528215301"/>
                    </a:ext>
                  </a:extLst>
                </a:gridCol>
                <a:gridCol w="889000">
                  <a:extLst>
                    <a:ext uri="{9D8B030D-6E8A-4147-A177-3AD203B41FA5}">
                      <a16:colId xmlns:a16="http://schemas.microsoft.com/office/drawing/2014/main" val="1671190016"/>
                    </a:ext>
                  </a:extLst>
                </a:gridCol>
                <a:gridCol w="866775">
                  <a:extLst>
                    <a:ext uri="{9D8B030D-6E8A-4147-A177-3AD203B41FA5}">
                      <a16:colId xmlns:a16="http://schemas.microsoft.com/office/drawing/2014/main" val="3347880145"/>
                    </a:ext>
                  </a:extLst>
                </a:gridCol>
                <a:gridCol w="844550">
                  <a:extLst>
                    <a:ext uri="{9D8B030D-6E8A-4147-A177-3AD203B41FA5}">
                      <a16:colId xmlns:a16="http://schemas.microsoft.com/office/drawing/2014/main" val="885524825"/>
                    </a:ext>
                  </a:extLst>
                </a:gridCol>
                <a:gridCol w="561975">
                  <a:extLst>
                    <a:ext uri="{9D8B030D-6E8A-4147-A177-3AD203B41FA5}">
                      <a16:colId xmlns:a16="http://schemas.microsoft.com/office/drawing/2014/main" val="3139849124"/>
                    </a:ext>
                  </a:extLst>
                </a:gridCol>
                <a:gridCol w="825500">
                  <a:extLst>
                    <a:ext uri="{9D8B030D-6E8A-4147-A177-3AD203B41FA5}">
                      <a16:colId xmlns:a16="http://schemas.microsoft.com/office/drawing/2014/main" val="3051148557"/>
                    </a:ext>
                  </a:extLst>
                </a:gridCol>
              </a:tblGrid>
              <a:tr h="301627">
                <a:tc gridSpan="9">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年</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月</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日　更新）</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52314757"/>
                  </a:ext>
                </a:extLst>
              </a:tr>
              <a:tr h="55080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氏名</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部署</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役職</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電話番号</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携帯番号</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緊急連絡先</a:t>
                      </a:r>
                      <a:b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b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（家族など）</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携帯メール</a:t>
                      </a:r>
                      <a:b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b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アドレス</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出社の</a:t>
                      </a:r>
                      <a:b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b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必要性</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キーとなる</a:t>
                      </a:r>
                      <a:b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b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スキル</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32029377"/>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1041061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503869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458765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0636741"/>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0461240"/>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1226596"/>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5291003"/>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69084"/>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5727291"/>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9778193"/>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1790574"/>
                  </a:ext>
                </a:extLst>
              </a:tr>
              <a:tr h="2635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0227579"/>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1521964"/>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9988443"/>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8580316"/>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8824505"/>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6152596"/>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64754"/>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7486789"/>
                  </a:ext>
                </a:extLst>
              </a:tr>
              <a:tr h="2635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29866941"/>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2640207"/>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41415984"/>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435569"/>
                  </a:ext>
                </a:extLst>
              </a:tr>
              <a:tr h="265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4470455"/>
                  </a:ext>
                </a:extLst>
              </a:tr>
            </a:tbl>
          </a:graphicData>
        </a:graphic>
      </p:graphicFrame>
      <p:sp>
        <p:nvSpPr>
          <p:cNvPr id="117007" name="Text Box 271"/>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21</a:t>
            </a:r>
          </a:p>
        </p:txBody>
      </p:sp>
      <p:sp>
        <p:nvSpPr>
          <p:cNvPr id="26893" name="Text Box 277"/>
          <p:cNvSpPr txBox="1">
            <a:spLocks noChangeArrowheads="1"/>
          </p:cNvSpPr>
          <p:nvPr/>
        </p:nvSpPr>
        <p:spPr bwMode="auto">
          <a:xfrm>
            <a:off x="295275" y="638175"/>
            <a:ext cx="62293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7313" indent="-87313">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buFontTx/>
              <a:buChar char="•"/>
            </a:pPr>
            <a:r>
              <a:rPr lang="ja-JP" altLang="en-US">
                <a:solidFill>
                  <a:srgbClr val="808080"/>
                </a:solidFill>
                <a:latin typeface="HG丸ｺﾞｼｯｸM-PRO" panose="020F0600000000000000" pitchFamily="50" charset="-128"/>
              </a:rPr>
              <a:t>この様式に記載した内容を基に、「安否確認チェックシート」「緊急時出社メンバーリスト」や「部単位のリスト」などに適宜加工し、利用するようにしてください。</a:t>
            </a:r>
          </a:p>
          <a:p>
            <a:pPr eaLnBrk="1" hangingPunct="1">
              <a:buFontTx/>
              <a:buChar char="•"/>
            </a:pPr>
            <a:r>
              <a:rPr lang="ja-JP" altLang="en-US">
                <a:solidFill>
                  <a:srgbClr val="808080"/>
                </a:solidFill>
                <a:latin typeface="HG丸ｺﾞｼｯｸM-PRO" panose="020F0600000000000000" pitchFamily="50" charset="-128"/>
              </a:rPr>
              <a:t>既存の同様のリストがある場合は、それを加工することで、作業を軽減できます。</a:t>
            </a:r>
          </a:p>
          <a:p>
            <a:pPr eaLnBrk="1" hangingPunct="1">
              <a:buFontTx/>
              <a:buChar char="•"/>
            </a:pPr>
            <a:r>
              <a:rPr lang="ja-JP" altLang="en-US" i="1">
                <a:solidFill>
                  <a:schemeClr val="hlink"/>
                </a:solidFill>
                <a:latin typeface="HG丸ｺﾞｼｯｸM-PRO" panose="020F0600000000000000" pitchFamily="50" charset="-128"/>
              </a:rPr>
              <a:t>被災時において、雇用形態は関係ありません。役員・職員だけでなく、パートやアルバイトの情報も記載しましょう。</a:t>
            </a:r>
          </a:p>
          <a:p>
            <a:pPr eaLnBrk="1" hangingPunct="1">
              <a:buFontTx/>
              <a:buChar char="•"/>
            </a:pPr>
            <a:r>
              <a:rPr lang="ja-JP" altLang="en-US">
                <a:solidFill>
                  <a:srgbClr val="808080"/>
                </a:solidFill>
              </a:rPr>
              <a:t>電話がつながりにくいことが想定されます。電話だけではなく、携帯メール、ＰＣメールなどについても、連絡先を複数把握しておきましょう。</a:t>
            </a:r>
          </a:p>
        </p:txBody>
      </p:sp>
      <p:sp>
        <p:nvSpPr>
          <p:cNvPr id="26894" name="Text Box 278"/>
          <p:cNvSpPr txBox="1">
            <a:spLocks noChangeArrowheads="1"/>
          </p:cNvSpPr>
          <p:nvPr/>
        </p:nvSpPr>
        <p:spPr bwMode="auto">
          <a:xfrm>
            <a:off x="257175" y="9456738"/>
            <a:ext cx="634047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t>　上記リストに追加する際には、連絡・指示に用いる</a:t>
            </a:r>
            <a:r>
              <a:rPr lang="en-US" altLang="ja-JP"/>
              <a:t>『</a:t>
            </a:r>
            <a:r>
              <a:rPr lang="ja-JP" altLang="en-US"/>
              <a:t>安否確認用ﾒｰﾘﾝｸﾞﾘｽﾄ</a:t>
            </a:r>
            <a:r>
              <a:rPr lang="en-US" altLang="ja-JP"/>
              <a:t>』</a:t>
            </a:r>
            <a:r>
              <a:rPr lang="ja-JP" altLang="en-US"/>
              <a:t>についても更新を行うこと。</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600" name="Group 840"/>
          <p:cNvGraphicFramePr>
            <a:graphicFrameLocks noGrp="1"/>
          </p:cNvGraphicFramePr>
          <p:nvPr/>
        </p:nvGraphicFramePr>
        <p:xfrm>
          <a:off x="476250" y="2000250"/>
          <a:ext cx="5975350" cy="1017588"/>
        </p:xfrm>
        <a:graphic>
          <a:graphicData uri="http://schemas.openxmlformats.org/drawingml/2006/table">
            <a:tbl>
              <a:tblPr/>
              <a:tblGrid>
                <a:gridCol w="1293813">
                  <a:extLst>
                    <a:ext uri="{9D8B030D-6E8A-4147-A177-3AD203B41FA5}">
                      <a16:colId xmlns:a16="http://schemas.microsoft.com/office/drawing/2014/main" val="2183397093"/>
                    </a:ext>
                  </a:extLst>
                </a:gridCol>
                <a:gridCol w="4681537">
                  <a:extLst>
                    <a:ext uri="{9D8B030D-6E8A-4147-A177-3AD203B41FA5}">
                      <a16:colId xmlns:a16="http://schemas.microsoft.com/office/drawing/2014/main" val="4067261190"/>
                    </a:ext>
                  </a:extLst>
                </a:gridCol>
              </a:tblGrid>
              <a:tr h="52178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9346836"/>
                  </a:ext>
                </a:extLst>
              </a:tr>
              <a:tr h="49580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6984994"/>
                  </a:ext>
                </a:extLst>
              </a:tr>
            </a:tbl>
          </a:graphicData>
        </a:graphic>
      </p:graphicFrame>
      <p:sp>
        <p:nvSpPr>
          <p:cNvPr id="27661" name="Rectangle 212"/>
          <p:cNvSpPr>
            <a:spLocks noChangeArrowheads="1"/>
          </p:cNvSpPr>
          <p:nvPr/>
        </p:nvSpPr>
        <p:spPr bwMode="auto">
          <a:xfrm>
            <a:off x="260350" y="200025"/>
            <a:ext cx="38163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7662" name="Text Box 186"/>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⑥</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27663" name="Text Box 187"/>
          <p:cNvSpPr txBox="1">
            <a:spLocks noChangeArrowheads="1"/>
          </p:cNvSpPr>
          <p:nvPr/>
        </p:nvSpPr>
        <p:spPr bwMode="auto">
          <a:xfrm>
            <a:off x="1700213" y="133350"/>
            <a:ext cx="2400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安否確認チェックシート</a:t>
            </a:r>
          </a:p>
        </p:txBody>
      </p:sp>
      <p:sp>
        <p:nvSpPr>
          <p:cNvPr id="27664" name="Text Box 199"/>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a:solidFill>
                  <a:srgbClr val="808080"/>
                </a:solidFill>
              </a:rPr>
              <a:t>既に、防災計画等で作成済みの場合には、それを活用してください。</a:t>
            </a:r>
          </a:p>
          <a:p>
            <a:pPr eaLnBrk="1" hangingPunct="1">
              <a:buFontTx/>
              <a:buChar char="•"/>
            </a:pPr>
            <a:r>
              <a:rPr lang="ja-JP" altLang="en-US">
                <a:solidFill>
                  <a:srgbClr val="808080"/>
                </a:solidFill>
              </a:rPr>
              <a:t>また、社員本人のみならず、その家族の安否についても確認しましょう。家族の怪我などの状況によっては、家族への対応を優先させることも考えられます。</a:t>
            </a:r>
          </a:p>
          <a:p>
            <a:pPr eaLnBrk="1" hangingPunct="1"/>
            <a:endParaRPr lang="en-US" altLang="ja-JP">
              <a:solidFill>
                <a:srgbClr val="808080"/>
              </a:solidFill>
              <a:latin typeface="HG丸ｺﾞｼｯｸM-PRO" panose="020F0600000000000000" pitchFamily="50" charset="-128"/>
            </a:endParaRPr>
          </a:p>
        </p:txBody>
      </p:sp>
      <p:sp>
        <p:nvSpPr>
          <p:cNvPr id="117961" name="Text Box 201"/>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22</a:t>
            </a:r>
          </a:p>
        </p:txBody>
      </p:sp>
      <p:graphicFrame>
        <p:nvGraphicFramePr>
          <p:cNvPr id="118615" name="Group 855"/>
          <p:cNvGraphicFramePr>
            <a:graphicFrameLocks noGrp="1"/>
          </p:cNvGraphicFramePr>
          <p:nvPr/>
        </p:nvGraphicFramePr>
        <p:xfrm>
          <a:off x="115888" y="4084638"/>
          <a:ext cx="6626225" cy="3875087"/>
        </p:xfrm>
        <a:graphic>
          <a:graphicData uri="http://schemas.openxmlformats.org/drawingml/2006/table">
            <a:tbl>
              <a:tblPr/>
              <a:tblGrid>
                <a:gridCol w="384175">
                  <a:extLst>
                    <a:ext uri="{9D8B030D-6E8A-4147-A177-3AD203B41FA5}">
                      <a16:colId xmlns:a16="http://schemas.microsoft.com/office/drawing/2014/main" val="3185298360"/>
                    </a:ext>
                  </a:extLst>
                </a:gridCol>
                <a:gridCol w="625475">
                  <a:extLst>
                    <a:ext uri="{9D8B030D-6E8A-4147-A177-3AD203B41FA5}">
                      <a16:colId xmlns:a16="http://schemas.microsoft.com/office/drawing/2014/main" val="2428770273"/>
                    </a:ext>
                  </a:extLst>
                </a:gridCol>
                <a:gridCol w="647700">
                  <a:extLst>
                    <a:ext uri="{9D8B030D-6E8A-4147-A177-3AD203B41FA5}">
                      <a16:colId xmlns:a16="http://schemas.microsoft.com/office/drawing/2014/main" val="1995790164"/>
                    </a:ext>
                  </a:extLst>
                </a:gridCol>
                <a:gridCol w="576262">
                  <a:extLst>
                    <a:ext uri="{9D8B030D-6E8A-4147-A177-3AD203B41FA5}">
                      <a16:colId xmlns:a16="http://schemas.microsoft.com/office/drawing/2014/main" val="977242430"/>
                    </a:ext>
                  </a:extLst>
                </a:gridCol>
                <a:gridCol w="647700">
                  <a:extLst>
                    <a:ext uri="{9D8B030D-6E8A-4147-A177-3AD203B41FA5}">
                      <a16:colId xmlns:a16="http://schemas.microsoft.com/office/drawing/2014/main" val="2891715804"/>
                    </a:ext>
                  </a:extLst>
                </a:gridCol>
                <a:gridCol w="706438">
                  <a:extLst>
                    <a:ext uri="{9D8B030D-6E8A-4147-A177-3AD203B41FA5}">
                      <a16:colId xmlns:a16="http://schemas.microsoft.com/office/drawing/2014/main" val="2732630400"/>
                    </a:ext>
                  </a:extLst>
                </a:gridCol>
                <a:gridCol w="841375">
                  <a:extLst>
                    <a:ext uri="{9D8B030D-6E8A-4147-A177-3AD203B41FA5}">
                      <a16:colId xmlns:a16="http://schemas.microsoft.com/office/drawing/2014/main" val="1471720135"/>
                    </a:ext>
                  </a:extLst>
                </a:gridCol>
                <a:gridCol w="774700">
                  <a:extLst>
                    <a:ext uri="{9D8B030D-6E8A-4147-A177-3AD203B41FA5}">
                      <a16:colId xmlns:a16="http://schemas.microsoft.com/office/drawing/2014/main" val="5196234"/>
                    </a:ext>
                  </a:extLst>
                </a:gridCol>
                <a:gridCol w="647700">
                  <a:extLst>
                    <a:ext uri="{9D8B030D-6E8A-4147-A177-3AD203B41FA5}">
                      <a16:colId xmlns:a16="http://schemas.microsoft.com/office/drawing/2014/main" val="1900827489"/>
                    </a:ext>
                  </a:extLst>
                </a:gridCol>
                <a:gridCol w="774700">
                  <a:extLst>
                    <a:ext uri="{9D8B030D-6E8A-4147-A177-3AD203B41FA5}">
                      <a16:colId xmlns:a16="http://schemas.microsoft.com/office/drawing/2014/main" val="2560362129"/>
                    </a:ext>
                  </a:extLst>
                </a:gridCol>
              </a:tblGrid>
              <a:tr h="228589">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NO</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確認</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年月日</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職員名</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キーとなるスキル</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連絡先</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TEL</a:t>
                      </a:r>
                      <a:endPar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携帯メール</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PC</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メール</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確認事項</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12026527"/>
                  </a:ext>
                </a:extLst>
              </a:tr>
              <a:tr h="36574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職員・家族の</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安否状況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被害状況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出勤</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予定日</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避難先等</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140011916"/>
                  </a:ext>
                </a:extLst>
              </a:tr>
              <a:tr h="2777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1</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4174672"/>
                  </a:ext>
                </a:extLst>
              </a:tr>
              <a:tr h="2777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2</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5993279"/>
                  </a:ext>
                </a:extLst>
              </a:tr>
              <a:tr h="2777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3</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2167323"/>
                  </a:ext>
                </a:extLst>
              </a:tr>
              <a:tr h="2777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4</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8088550"/>
                  </a:ext>
                </a:extLst>
              </a:tr>
              <a:tr h="2777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5</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071501"/>
                  </a:ext>
                </a:extLst>
              </a:tr>
              <a:tr h="2777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6</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5788431"/>
                  </a:ext>
                </a:extLst>
              </a:tr>
              <a:tr h="2777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7</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0292525"/>
                  </a:ext>
                </a:extLst>
              </a:tr>
              <a:tr h="2777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8</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4818360"/>
                  </a:ext>
                </a:extLst>
              </a:tr>
              <a:tr h="2777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9</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567304"/>
                  </a:ext>
                </a:extLst>
              </a:tr>
              <a:tr h="2777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10</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507826"/>
                  </a:ext>
                </a:extLst>
              </a:tr>
              <a:tr h="50290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例</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08/4/1</a:t>
                      </a:r>
                      <a:endPar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田中一郎</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090-xxxx-xxxx</a:t>
                      </a:r>
                      <a:endPar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ichiro@xxx.co.jp</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本人：かすり傷</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長男：打撲傷</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建物少し傾く。家具転倒。ガラス散乱。</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4/4</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予定</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中学校に避難</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00874230"/>
                  </a:ext>
                </a:extLst>
              </a:tr>
            </a:tbl>
          </a:graphicData>
        </a:graphic>
      </p:graphicFrame>
      <p:sp>
        <p:nvSpPr>
          <p:cNvPr id="27814" name="AutoShape 836"/>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t>この様式は災害</a:t>
            </a:r>
          </a:p>
          <a:p>
            <a:pPr algn="ctr" eaLnBrk="1" hangingPunct="1"/>
            <a:r>
              <a:rPr lang="ja-JP" altLang="en-US" sz="1200"/>
              <a:t>発生後も記入します</a:t>
            </a:r>
          </a:p>
        </p:txBody>
      </p:sp>
      <p:sp>
        <p:nvSpPr>
          <p:cNvPr id="27815" name="Text Box 851"/>
          <p:cNvSpPr txBox="1">
            <a:spLocks noChangeArrowheads="1"/>
          </p:cNvSpPr>
          <p:nvPr/>
        </p:nvSpPr>
        <p:spPr bwMode="auto">
          <a:xfrm>
            <a:off x="404813" y="3008313"/>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808080"/>
                </a:solidFill>
                <a:latin typeface="HG丸ｺﾞｼｯｸM-PRO" panose="020F0600000000000000" pitchFamily="50" charset="-128"/>
              </a:rPr>
              <a:t>（参考）</a:t>
            </a:r>
          </a:p>
          <a:p>
            <a:pPr eaLnBrk="1" hangingPunct="1">
              <a:buFont typeface="HG丸ｺﾞｼｯｸM-PRO" panose="020F0600000000000000" pitchFamily="50" charset="-128"/>
              <a:buChar char="※"/>
            </a:pPr>
            <a:r>
              <a:rPr lang="ja-JP" altLang="en-US">
                <a:solidFill>
                  <a:srgbClr val="808080"/>
                </a:solidFill>
                <a:latin typeface="HG丸ｺﾞｼｯｸM-PRO" panose="020F0600000000000000" pitchFamily="50"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a:solidFill>
                  <a:schemeClr val="bg2"/>
                </a:solidFill>
                <a:latin typeface="HG丸ｺﾞｼｯｸM-PRO" panose="020F0600000000000000" pitchFamily="50" charset="-128"/>
              </a:rPr>
              <a:t>安否確認を行う際には、</a:t>
            </a:r>
            <a:r>
              <a:rPr lang="en-US" altLang="ja-JP">
                <a:solidFill>
                  <a:schemeClr val="bg2"/>
                </a:solidFill>
                <a:latin typeface="HG丸ｺﾞｼｯｸM-PRO" panose="020F0600000000000000" pitchFamily="50" charset="-128"/>
              </a:rPr>
              <a:t>【</a:t>
            </a:r>
            <a:r>
              <a:rPr lang="ja-JP" altLang="en-US">
                <a:solidFill>
                  <a:schemeClr val="bg2"/>
                </a:solidFill>
                <a:latin typeface="HG丸ｺﾞｼｯｸM-PRO" panose="020F0600000000000000" pitchFamily="50" charset="-128"/>
              </a:rPr>
              <a:t>様式 ⑤</a:t>
            </a:r>
            <a:r>
              <a:rPr lang="en-US" altLang="ja-JP">
                <a:solidFill>
                  <a:schemeClr val="bg2"/>
                </a:solidFill>
                <a:latin typeface="HG丸ｺﾞｼｯｸM-PRO" panose="020F0600000000000000" pitchFamily="50" charset="-128"/>
              </a:rPr>
              <a:t>】</a:t>
            </a:r>
            <a:r>
              <a:rPr lang="ja-JP" altLang="en-US">
                <a:solidFill>
                  <a:schemeClr val="bg2"/>
                </a:solidFill>
                <a:latin typeface="HG丸ｺﾞｼｯｸM-PRO" panose="020F0600000000000000" pitchFamily="50" charset="-128"/>
              </a:rPr>
              <a:t>の「従業員連絡先リスト」を活用してください。</a:t>
            </a:r>
          </a:p>
          <a:p>
            <a:pPr eaLnBrk="1" hangingPunct="1">
              <a:buFont typeface="HG丸ｺﾞｼｯｸM-PRO" panose="020F0600000000000000" pitchFamily="50" charset="-128"/>
              <a:buChar char="※"/>
            </a:pPr>
            <a:r>
              <a:rPr lang="ja-JP" altLang="en-US">
                <a:solidFill>
                  <a:schemeClr val="bg2"/>
                </a:solidFill>
                <a:latin typeface="HG丸ｺﾞｼｯｸM-PRO" panose="020F0600000000000000" pitchFamily="50" charset="-128"/>
              </a:rPr>
              <a:t>必要な情報を</a:t>
            </a:r>
            <a:r>
              <a:rPr lang="en-US" altLang="ja-JP">
                <a:solidFill>
                  <a:schemeClr val="bg2"/>
                </a:solidFill>
                <a:latin typeface="HG丸ｺﾞｼｯｸM-PRO" panose="020F0600000000000000" pitchFamily="50" charset="-128"/>
              </a:rPr>
              <a:t>【</a:t>
            </a:r>
            <a:r>
              <a:rPr lang="ja-JP" altLang="en-US">
                <a:solidFill>
                  <a:schemeClr val="bg2"/>
                </a:solidFill>
                <a:latin typeface="HG丸ｺﾞｼｯｸM-PRO" panose="020F0600000000000000" pitchFamily="50" charset="-128"/>
              </a:rPr>
              <a:t>様式 ⑫</a:t>
            </a:r>
            <a:r>
              <a:rPr lang="en-US" altLang="ja-JP">
                <a:solidFill>
                  <a:schemeClr val="bg2"/>
                </a:solidFill>
                <a:latin typeface="HG丸ｺﾞｼｯｸM-PRO" panose="020F0600000000000000" pitchFamily="50" charset="-128"/>
              </a:rPr>
              <a:t>】</a:t>
            </a:r>
            <a:r>
              <a:rPr lang="ja-JP" altLang="en-US">
                <a:solidFill>
                  <a:schemeClr val="bg2"/>
                </a:solidFill>
                <a:latin typeface="HG丸ｺﾞｼｯｸM-PRO" panose="020F0600000000000000" pitchFamily="50" charset="-128"/>
              </a:rPr>
              <a:t>の「従業員携帯カード」に記載し、従業員全員に携帯させてください。</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1"/>
          <p:cNvSpPr>
            <a:spLocks noChangeArrowheads="1"/>
          </p:cNvSpPr>
          <p:nvPr/>
        </p:nvSpPr>
        <p:spPr bwMode="auto">
          <a:xfrm>
            <a:off x="260350" y="200025"/>
            <a:ext cx="3313113"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119853" name="Group 45"/>
          <p:cNvGraphicFramePr>
            <a:graphicFrameLocks noGrp="1"/>
          </p:cNvGraphicFramePr>
          <p:nvPr/>
        </p:nvGraphicFramePr>
        <p:xfrm>
          <a:off x="549275" y="3065463"/>
          <a:ext cx="5832475" cy="2182812"/>
        </p:xfrm>
        <a:graphic>
          <a:graphicData uri="http://schemas.openxmlformats.org/drawingml/2006/table">
            <a:tbl>
              <a:tblPr/>
              <a:tblGrid>
                <a:gridCol w="2089150">
                  <a:extLst>
                    <a:ext uri="{9D8B030D-6E8A-4147-A177-3AD203B41FA5}">
                      <a16:colId xmlns:a16="http://schemas.microsoft.com/office/drawing/2014/main" val="3525688366"/>
                    </a:ext>
                  </a:extLst>
                </a:gridCol>
                <a:gridCol w="3743325">
                  <a:extLst>
                    <a:ext uri="{9D8B030D-6E8A-4147-A177-3AD203B41FA5}">
                      <a16:colId xmlns:a16="http://schemas.microsoft.com/office/drawing/2014/main" val="2066788654"/>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613316579"/>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1462732"/>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2592313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4466416"/>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6186015"/>
                  </a:ext>
                </a:extLst>
              </a:tr>
            </a:tbl>
          </a:graphicData>
        </a:graphic>
      </p:graphicFrame>
      <p:sp>
        <p:nvSpPr>
          <p:cNvPr id="28695" name="Text Box 23"/>
          <p:cNvSpPr txBox="1">
            <a:spLocks noChangeArrowheads="1"/>
          </p:cNvSpPr>
          <p:nvPr/>
        </p:nvSpPr>
        <p:spPr bwMode="auto">
          <a:xfrm>
            <a:off x="1701800" y="127000"/>
            <a:ext cx="178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地域貢献策一覧</a:t>
            </a:r>
          </a:p>
        </p:txBody>
      </p:sp>
      <p:sp>
        <p:nvSpPr>
          <p:cNvPr id="28696" name="Text Box 24"/>
          <p:cNvSpPr txBox="1">
            <a:spLocks noChangeArrowheads="1"/>
          </p:cNvSpPr>
          <p:nvPr/>
        </p:nvSpPr>
        <p:spPr bwMode="auto">
          <a:xfrm>
            <a:off x="242888" y="141288"/>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⑦</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119833" name="Text Box 25"/>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23</a:t>
            </a:r>
          </a:p>
        </p:txBody>
      </p:sp>
      <p:grpSp>
        <p:nvGrpSpPr>
          <p:cNvPr id="28698" name="Group 26"/>
          <p:cNvGrpSpPr>
            <a:grpSpLocks/>
          </p:cNvGrpSpPr>
          <p:nvPr/>
        </p:nvGrpSpPr>
        <p:grpSpPr bwMode="auto">
          <a:xfrm>
            <a:off x="908050" y="5491163"/>
            <a:ext cx="1584325" cy="314325"/>
            <a:chOff x="2675" y="4828"/>
            <a:chExt cx="998" cy="198"/>
          </a:xfrm>
        </p:grpSpPr>
        <p:sp>
          <p:nvSpPr>
            <p:cNvPr id="28701" name="AutoShape 2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solidFill>
                    <a:srgbClr val="0066FF"/>
                  </a:solidFill>
                  <a:ea typeface="HGS創英角ﾎﾟｯﾌﾟ体" panose="040B0A00000000000000" pitchFamily="50" charset="-128"/>
                </a:rPr>
                <a:t>連携が有効！</a:t>
              </a:r>
            </a:p>
          </p:txBody>
        </p:sp>
        <p:pic>
          <p:nvPicPr>
            <p:cNvPr id="28702" name="Picture 2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99" name="Text Box 29"/>
          <p:cNvSpPr txBox="1">
            <a:spLocks noChangeArrowheads="1"/>
          </p:cNvSpPr>
          <p:nvPr/>
        </p:nvSpPr>
        <p:spPr bwMode="auto">
          <a:xfrm>
            <a:off x="2492375" y="5419725"/>
            <a:ext cx="4176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accent2"/>
                </a:solidFill>
                <a:latin typeface="HG丸ｺﾞｼｯｸM-PRO" panose="020F0600000000000000" pitchFamily="50" charset="-128"/>
              </a:rPr>
              <a:t>地域と連携することが効果的です。具体的な事例については「ＢＣＰ取組み事例集」（</a:t>
            </a:r>
            <a:r>
              <a:rPr lang="en-US" altLang="ja-JP">
                <a:solidFill>
                  <a:schemeClr val="accent2"/>
                </a:solidFill>
                <a:latin typeface="HG丸ｺﾞｼｯｸM-PRO" panose="020F0600000000000000" pitchFamily="50" charset="-128"/>
              </a:rPr>
              <a:t>Ⅲ</a:t>
            </a:r>
            <a:r>
              <a:rPr lang="ja-JP" altLang="en-US">
                <a:solidFill>
                  <a:schemeClr val="accent2"/>
                </a:solidFill>
                <a:latin typeface="HG丸ｺﾞｼｯｸM-PRO" panose="020F0600000000000000" pitchFamily="50" charset="-128"/>
              </a:rPr>
              <a:t>．ＢＣＰ取組みの連携事例・アイデア集）を参照してください。</a:t>
            </a:r>
          </a:p>
        </p:txBody>
      </p:sp>
      <p:sp>
        <p:nvSpPr>
          <p:cNvPr id="28700" name="Text Box 30"/>
          <p:cNvSpPr txBox="1">
            <a:spLocks noChangeArrowheads="1"/>
          </p:cNvSpPr>
          <p:nvPr/>
        </p:nvSpPr>
        <p:spPr bwMode="auto">
          <a:xfrm>
            <a:off x="404813" y="803275"/>
            <a:ext cx="5976937"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buFontTx/>
              <a:buChar char="•"/>
            </a:pPr>
            <a:r>
              <a:rPr lang="ja-JP" altLang="en-US">
                <a:solidFill>
                  <a:srgbClr val="808080"/>
                </a:solidFill>
              </a:rPr>
              <a:t>ＣＳＲ（企業の社会的責任）の観点からも、地域貢献には積極的に取り組みましょう。</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36"/>
          <p:cNvSpPr>
            <a:spLocks noChangeArrowheads="1"/>
          </p:cNvSpPr>
          <p:nvPr/>
        </p:nvSpPr>
        <p:spPr bwMode="auto">
          <a:xfrm>
            <a:off x="260350" y="200025"/>
            <a:ext cx="44640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9699" name="Text Box 2"/>
          <p:cNvSpPr txBox="1">
            <a:spLocks noChangeArrowheads="1"/>
          </p:cNvSpPr>
          <p:nvPr/>
        </p:nvSpPr>
        <p:spPr bwMode="auto">
          <a:xfrm>
            <a:off x="1700213" y="133350"/>
            <a:ext cx="304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被災状況調査シート（自社用）</a:t>
            </a:r>
          </a:p>
        </p:txBody>
      </p:sp>
      <p:sp>
        <p:nvSpPr>
          <p:cNvPr id="29700" name="Text Box 3"/>
          <p:cNvSpPr txBox="1">
            <a:spLocks noChangeArrowheads="1"/>
          </p:cNvSpPr>
          <p:nvPr/>
        </p:nvSpPr>
        <p:spPr bwMode="auto">
          <a:xfrm>
            <a:off x="241300" y="147638"/>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⑧</a:t>
            </a:r>
            <a:r>
              <a:rPr lang="en-US" altLang="ja-JP" sz="1800">
                <a:ea typeface="ＭＳ Ｐゴシック" panose="020B0600070205080204" pitchFamily="50" charset="-128"/>
              </a:rPr>
              <a:t>-1】</a:t>
            </a:r>
            <a:r>
              <a:rPr lang="ja-JP" altLang="en-US" sz="1800">
                <a:ea typeface="ＭＳ Ｐゴシック" panose="020B0600070205080204" pitchFamily="50" charset="-128"/>
              </a:rPr>
              <a:t>　</a:t>
            </a:r>
          </a:p>
        </p:txBody>
      </p:sp>
      <p:sp>
        <p:nvSpPr>
          <p:cNvPr id="29701" name="Line 4"/>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02" name="Line 5"/>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03" name="Line 6"/>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04" name="Line 7"/>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05" name="Line 8"/>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06" name="Line 9"/>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07" name="Line 10"/>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08" name="Line 11"/>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09" name="Line 12"/>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10" name="Line 13"/>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11" name="Line 1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9712" name="Line 1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120994" name="Group 162"/>
          <p:cNvGraphicFramePr>
            <a:graphicFrameLocks noGrp="1"/>
          </p:cNvGraphicFramePr>
          <p:nvPr/>
        </p:nvGraphicFramePr>
        <p:xfrm>
          <a:off x="333375" y="776288"/>
          <a:ext cx="6264275" cy="6778625"/>
        </p:xfrm>
        <a:graphic>
          <a:graphicData uri="http://schemas.openxmlformats.org/drawingml/2006/table">
            <a:tbl>
              <a:tblPr/>
              <a:tblGrid>
                <a:gridCol w="752475">
                  <a:extLst>
                    <a:ext uri="{9D8B030D-6E8A-4147-A177-3AD203B41FA5}">
                      <a16:colId xmlns:a16="http://schemas.microsoft.com/office/drawing/2014/main" val="427136001"/>
                    </a:ext>
                  </a:extLst>
                </a:gridCol>
                <a:gridCol w="179388">
                  <a:extLst>
                    <a:ext uri="{9D8B030D-6E8A-4147-A177-3AD203B41FA5}">
                      <a16:colId xmlns:a16="http://schemas.microsoft.com/office/drawing/2014/main" val="1356872598"/>
                    </a:ext>
                  </a:extLst>
                </a:gridCol>
                <a:gridCol w="1069975">
                  <a:extLst>
                    <a:ext uri="{9D8B030D-6E8A-4147-A177-3AD203B41FA5}">
                      <a16:colId xmlns:a16="http://schemas.microsoft.com/office/drawing/2014/main" val="3637393154"/>
                    </a:ext>
                  </a:extLst>
                </a:gridCol>
                <a:gridCol w="434975">
                  <a:extLst>
                    <a:ext uri="{9D8B030D-6E8A-4147-A177-3AD203B41FA5}">
                      <a16:colId xmlns:a16="http://schemas.microsoft.com/office/drawing/2014/main" val="2011301046"/>
                    </a:ext>
                  </a:extLst>
                </a:gridCol>
                <a:gridCol w="179387">
                  <a:extLst>
                    <a:ext uri="{9D8B030D-6E8A-4147-A177-3AD203B41FA5}">
                      <a16:colId xmlns:a16="http://schemas.microsoft.com/office/drawing/2014/main" val="2620520380"/>
                    </a:ext>
                  </a:extLst>
                </a:gridCol>
                <a:gridCol w="635000">
                  <a:extLst>
                    <a:ext uri="{9D8B030D-6E8A-4147-A177-3AD203B41FA5}">
                      <a16:colId xmlns:a16="http://schemas.microsoft.com/office/drawing/2014/main" val="2674383294"/>
                    </a:ext>
                  </a:extLst>
                </a:gridCol>
                <a:gridCol w="1122363">
                  <a:extLst>
                    <a:ext uri="{9D8B030D-6E8A-4147-A177-3AD203B41FA5}">
                      <a16:colId xmlns:a16="http://schemas.microsoft.com/office/drawing/2014/main" val="1340583619"/>
                    </a:ext>
                  </a:extLst>
                </a:gridCol>
                <a:gridCol w="844550">
                  <a:extLst>
                    <a:ext uri="{9D8B030D-6E8A-4147-A177-3AD203B41FA5}">
                      <a16:colId xmlns:a16="http://schemas.microsoft.com/office/drawing/2014/main" val="2553559344"/>
                    </a:ext>
                  </a:extLst>
                </a:gridCol>
                <a:gridCol w="1046162">
                  <a:extLst>
                    <a:ext uri="{9D8B030D-6E8A-4147-A177-3AD203B41FA5}">
                      <a16:colId xmlns:a16="http://schemas.microsoft.com/office/drawing/2014/main" val="1821970520"/>
                    </a:ext>
                  </a:extLst>
                </a:gridCol>
              </a:tblGrid>
              <a:tr h="34125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施設名</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990000"/>
                        </a:solidFill>
                        <a:effectLst/>
                        <a:latin typeface="Arial" panose="020B0604020202020204" pitchFamily="34" charset="0"/>
                        <a:ea typeface="ＭＳ Ｐ明朝" panose="02020600040205080304" pitchFamily="18"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場所</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990000"/>
                        </a:solidFill>
                        <a:effectLst/>
                        <a:latin typeface="Arial" panose="020B0604020202020204" pitchFamily="34" charset="0"/>
                        <a:ea typeface="ＭＳ Ｐ明朝" panose="02020600040205080304" pitchFamily="18"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確認者</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421647725"/>
                  </a:ext>
                </a:extLst>
              </a:tr>
              <a:tr h="341259">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チェック項目</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異常の有無、被害状況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15667868"/>
                  </a:ext>
                </a:extLst>
              </a:tr>
              <a:tr h="276462">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人的被害の有無</a:t>
                      </a:r>
                      <a:endPar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（死者　　　　　人、負傷者　　　</a:t>
                      </a:r>
                      <a:r>
                        <a:rPr kumimoji="1" lang="ja-JP" altLang="en-US" sz="1200" b="0"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人）</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77347328"/>
                  </a:ext>
                </a:extLst>
              </a:tr>
              <a:tr h="276462">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店舗</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（施設）</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32797105"/>
                  </a:ext>
                </a:extLst>
              </a:tr>
              <a:tr h="27646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27253723"/>
                  </a:ext>
                </a:extLst>
              </a:tr>
              <a:tr h="23074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55276758"/>
                  </a:ext>
                </a:extLst>
              </a:tr>
              <a:tr h="25237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04546117"/>
                  </a:ext>
                </a:extLst>
              </a:tr>
              <a:tr h="276462">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設備・機械</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7524610"/>
                  </a:ext>
                </a:extLst>
              </a:tr>
              <a:tr h="27646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72383791"/>
                  </a:ext>
                </a:extLst>
              </a:tr>
              <a:tr h="27646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05580130"/>
                  </a:ext>
                </a:extLst>
              </a:tr>
              <a:tr h="27646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16012418"/>
                  </a:ext>
                </a:extLst>
              </a:tr>
              <a:tr h="27646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21300129"/>
                  </a:ext>
                </a:extLst>
              </a:tr>
              <a:tr h="27646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71812028"/>
                  </a:ext>
                </a:extLst>
              </a:tr>
              <a:tr h="276462">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什器・備品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（□収納物落下　　□移動　　□破損　　□転倒）</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7699132"/>
                  </a:ext>
                </a:extLst>
              </a:tr>
              <a:tr h="27646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（□収納物落下　　□移動　　□破損　　□転倒）</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51691564"/>
                  </a:ext>
                </a:extLst>
              </a:tr>
              <a:tr h="25237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（□収納物落下　　□移動　　□破損　　□転倒）</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67069945"/>
                  </a:ext>
                </a:extLst>
              </a:tr>
              <a:tr h="276462">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仕掛品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□ほぼ全損　　□　　　　　　　）</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86527901"/>
                  </a:ext>
                </a:extLst>
              </a:tr>
              <a:tr h="27646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□ほぼ全損　　□　　　　　　　）</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16319667"/>
                  </a:ext>
                </a:extLst>
              </a:tr>
              <a:tr h="25237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□ほぼ全損　　□　　　　　　　）</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0023739"/>
                  </a:ext>
                </a:extLst>
              </a:tr>
              <a:tr h="25237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□ほぼ全損　　□　　　　　　　）</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08433489"/>
                  </a:ext>
                </a:extLst>
              </a:tr>
              <a:tr h="25237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□ほぼ全損　　□　　　　　　　）</a:t>
                      </a: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32526813"/>
                  </a:ext>
                </a:extLst>
              </a:tr>
              <a:tr h="252373">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その他</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　　　　　　　　　　　　　　□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27480537"/>
                  </a:ext>
                </a:extLst>
              </a:tr>
              <a:tr h="25237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　　　　　　　　　　　　　　□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28795696"/>
                  </a:ext>
                </a:extLst>
              </a:tr>
              <a:tr h="25237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　　　　　　　　　　　　　　□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96206974"/>
                  </a:ext>
                </a:extLst>
              </a:tr>
              <a:tr h="252373">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　　　　　　　　　　　　　　□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2" marB="4679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72751872"/>
                  </a:ext>
                </a:extLst>
              </a:tr>
            </a:tbl>
          </a:graphicData>
        </a:graphic>
      </p:graphicFrame>
      <p:sp>
        <p:nvSpPr>
          <p:cNvPr id="120967" name="Text Box 135"/>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24</a:t>
            </a:r>
          </a:p>
        </p:txBody>
      </p:sp>
      <p:sp>
        <p:nvSpPr>
          <p:cNvPr id="29833" name="AutoShape 15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t>この様式は災害</a:t>
            </a:r>
          </a:p>
          <a:p>
            <a:pPr algn="ctr" eaLnBrk="1" hangingPunct="1"/>
            <a:r>
              <a:rPr lang="ja-JP" altLang="en-US" sz="1200"/>
              <a:t>発生後も記入します</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2"/>
          <p:cNvSpPr>
            <a:spLocks noChangeArrowheads="1"/>
          </p:cNvSpPr>
          <p:nvPr/>
        </p:nvSpPr>
        <p:spPr bwMode="auto">
          <a:xfrm>
            <a:off x="260350" y="200025"/>
            <a:ext cx="4681538"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0723" name="Text Box 2"/>
          <p:cNvSpPr txBox="1">
            <a:spLocks noChangeArrowheads="1"/>
          </p:cNvSpPr>
          <p:nvPr/>
        </p:nvSpPr>
        <p:spPr bwMode="auto">
          <a:xfrm>
            <a:off x="1700213" y="133350"/>
            <a:ext cx="327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被災状況調査シート（取引先用）</a:t>
            </a:r>
          </a:p>
        </p:txBody>
      </p:sp>
      <p:sp>
        <p:nvSpPr>
          <p:cNvPr id="30724" name="Text Box 3"/>
          <p:cNvSpPr txBox="1">
            <a:spLocks noChangeArrowheads="1"/>
          </p:cNvSpPr>
          <p:nvPr/>
        </p:nvSpPr>
        <p:spPr bwMode="auto">
          <a:xfrm>
            <a:off x="241300" y="147638"/>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⑧</a:t>
            </a:r>
            <a:r>
              <a:rPr lang="en-US" altLang="ja-JP" sz="1800">
                <a:ea typeface="ＭＳ Ｐゴシック" panose="020B0600070205080204" pitchFamily="50" charset="-128"/>
              </a:rPr>
              <a:t>-2】</a:t>
            </a:r>
            <a:r>
              <a:rPr lang="ja-JP" altLang="en-US" sz="1800">
                <a:ea typeface="ＭＳ Ｐゴシック" panose="020B0600070205080204" pitchFamily="50" charset="-128"/>
              </a:rPr>
              <a:t>　</a:t>
            </a:r>
          </a:p>
        </p:txBody>
      </p:sp>
      <p:sp>
        <p:nvSpPr>
          <p:cNvPr id="121927" name="Text Box 71"/>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25</a:t>
            </a:r>
          </a:p>
        </p:txBody>
      </p:sp>
      <p:graphicFrame>
        <p:nvGraphicFramePr>
          <p:cNvPr id="122008" name="Group 152"/>
          <p:cNvGraphicFramePr>
            <a:graphicFrameLocks noGrp="1"/>
          </p:cNvGraphicFramePr>
          <p:nvPr/>
        </p:nvGraphicFramePr>
        <p:xfrm>
          <a:off x="298450" y="704850"/>
          <a:ext cx="6299200" cy="8812213"/>
        </p:xfrm>
        <a:graphic>
          <a:graphicData uri="http://schemas.openxmlformats.org/drawingml/2006/table">
            <a:tbl>
              <a:tblPr/>
              <a:tblGrid>
                <a:gridCol w="695325">
                  <a:extLst>
                    <a:ext uri="{9D8B030D-6E8A-4147-A177-3AD203B41FA5}">
                      <a16:colId xmlns:a16="http://schemas.microsoft.com/office/drawing/2014/main" val="2858755305"/>
                    </a:ext>
                  </a:extLst>
                </a:gridCol>
                <a:gridCol w="1169988">
                  <a:extLst>
                    <a:ext uri="{9D8B030D-6E8A-4147-A177-3AD203B41FA5}">
                      <a16:colId xmlns:a16="http://schemas.microsoft.com/office/drawing/2014/main" val="279983932"/>
                    </a:ext>
                  </a:extLst>
                </a:gridCol>
                <a:gridCol w="1870075">
                  <a:extLst>
                    <a:ext uri="{9D8B030D-6E8A-4147-A177-3AD203B41FA5}">
                      <a16:colId xmlns:a16="http://schemas.microsoft.com/office/drawing/2014/main" val="58375543"/>
                    </a:ext>
                  </a:extLst>
                </a:gridCol>
                <a:gridCol w="1125537">
                  <a:extLst>
                    <a:ext uri="{9D8B030D-6E8A-4147-A177-3AD203B41FA5}">
                      <a16:colId xmlns:a16="http://schemas.microsoft.com/office/drawing/2014/main" val="230749036"/>
                    </a:ext>
                  </a:extLst>
                </a:gridCol>
                <a:gridCol w="1438275">
                  <a:extLst>
                    <a:ext uri="{9D8B030D-6E8A-4147-A177-3AD203B41FA5}">
                      <a16:colId xmlns:a16="http://schemas.microsoft.com/office/drawing/2014/main" val="4065371093"/>
                    </a:ext>
                  </a:extLst>
                </a:gridCol>
              </a:tblGrid>
              <a:tr h="27646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会社名</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19452136"/>
                  </a:ext>
                </a:extLst>
              </a:tr>
              <a:tr h="27646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住所</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91813905"/>
                  </a:ext>
                </a:extLst>
              </a:tr>
              <a:tr h="27646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電話番号</a:t>
                      </a:r>
                      <a:r>
                        <a:rPr kumimoji="1" lang="en-US" altLang="ja-JP"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代表</a:t>
                      </a:r>
                      <a:r>
                        <a:rPr kumimoji="1" lang="en-US" altLang="ja-JP"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12828181"/>
                  </a:ext>
                </a:extLst>
              </a:tr>
              <a:tr h="276469">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第１</a:t>
                      </a:r>
                      <a:endParaRPr kumimoji="1" lang="ja-JP" altLang="en-US" sz="1000" b="0" i="0" u="none" strike="noStrike" cap="none" normalizeH="0" baseline="0" smtClean="0">
                        <a:ln>
                          <a:noFill/>
                        </a:ln>
                        <a:solidFill>
                          <a:schemeClr val="tx1"/>
                        </a:solidFill>
                        <a:effectLst/>
                        <a:latin typeface="Century" panose="02040604050505020304" pitchFamily="18" charset="0"/>
                        <a:ea typeface="MS UI Gothic" panose="020B0600070205080204"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連絡先</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部門</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担当者名</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613282"/>
                  </a:ext>
                </a:extLst>
              </a:tr>
              <a:tr h="276469">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電話番号</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携帯電話等</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3877617"/>
                  </a:ext>
                </a:extLst>
              </a:tr>
              <a:tr h="276469">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Fax</a:t>
                      </a: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番号</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携帯メールアドレス</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9548476"/>
                  </a:ext>
                </a:extLst>
              </a:tr>
              <a:tr h="276469">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第２</a:t>
                      </a:r>
                      <a:endParaRPr kumimoji="1" lang="ja-JP" altLang="en-US" sz="1000" b="0" i="0" u="none" strike="noStrike" cap="none" normalizeH="0" baseline="0" smtClean="0">
                        <a:ln>
                          <a:noFill/>
                        </a:ln>
                        <a:solidFill>
                          <a:schemeClr val="tx1"/>
                        </a:solidFill>
                        <a:effectLst/>
                        <a:latin typeface="Century" panose="02040604050505020304" pitchFamily="18" charset="0"/>
                        <a:ea typeface="MS UI Gothic" panose="020B0600070205080204"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連絡先</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部門</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担当者名</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0193998"/>
                  </a:ext>
                </a:extLst>
              </a:tr>
              <a:tr h="276469">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電話番号</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携帯電話等</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240454"/>
                  </a:ext>
                </a:extLst>
              </a:tr>
              <a:tr h="276469">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Fax</a:t>
                      </a: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番号</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携帯メールアドレス</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442415"/>
                  </a:ext>
                </a:extLst>
              </a:tr>
              <a:tr h="1580997">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現在の被災状況</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1" lang="ja-JP" altLang="ja-JP"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90828066"/>
                  </a:ext>
                </a:extLst>
              </a:tr>
              <a:tr h="1580997">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今後の対応方針</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Char char="•"/>
                        <a:tabLst/>
                      </a:pPr>
                      <a:endParaRPr kumimoji="1" lang="ja-JP" altLang="ja-JP"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49211630"/>
                  </a:ext>
                </a:extLst>
              </a:tr>
              <a:tr h="1580997">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製品・サービスの復旧予定</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92075" indent="-9207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2075" marR="0" lvl="0" indent="-92075" algn="l" defTabSz="914400" rtl="0" eaLnBrk="1" fontAlgn="base" latinLnBrk="0" hangingPunct="1">
                        <a:lnSpc>
                          <a:spcPct val="100000"/>
                        </a:lnSpc>
                        <a:spcBef>
                          <a:spcPct val="20000"/>
                        </a:spcBef>
                        <a:spcAft>
                          <a:spcPct val="0"/>
                        </a:spcAft>
                        <a:buClrTx/>
                        <a:buSzTx/>
                        <a:buFontTx/>
                        <a:buChar char="•"/>
                        <a:tabLst/>
                      </a:pPr>
                      <a:endParaRPr kumimoji="1" lang="ja-JP" altLang="ja-JP"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9280545"/>
                  </a:ext>
                </a:extLst>
              </a:tr>
              <a:tr h="1580997">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備考</a:t>
                      </a:r>
                      <a:endParaRPr kumimoji="1" lang="ja-JP" altLang="en-US" sz="1000" b="0" i="0" u="none" strike="noStrike" cap="none" normalizeH="0" baseline="0" smtClean="0">
                        <a:ln>
                          <a:noFill/>
                        </a:ln>
                        <a:solidFill>
                          <a:schemeClr val="tx1"/>
                        </a:solidFill>
                        <a:effectLst/>
                        <a:latin typeface="Century" panose="02040604050505020304" pitchFamily="18" charset="0"/>
                        <a:ea typeface="MS UI Gothic" panose="020B0600070205080204"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（自社の対応方針等）</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1" lang="ja-JP" altLang="ja-JP"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14159127"/>
                  </a:ext>
                </a:extLst>
              </a:tr>
            </a:tbl>
          </a:graphicData>
        </a:graphic>
      </p:graphicFrame>
      <p:sp>
        <p:nvSpPr>
          <p:cNvPr id="30787" name="AutoShape 144"/>
          <p:cNvSpPr>
            <a:spLocks noChangeArrowheads="1"/>
          </p:cNvSpPr>
          <p:nvPr/>
        </p:nvSpPr>
        <p:spPr bwMode="auto">
          <a:xfrm>
            <a:off x="4725988" y="57150"/>
            <a:ext cx="2087562" cy="649288"/>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t>この様式は災害</a:t>
            </a:r>
          </a:p>
          <a:p>
            <a:pPr algn="ctr" eaLnBrk="1" hangingPunct="1"/>
            <a:r>
              <a:rPr lang="ja-JP" altLang="en-US" sz="1200"/>
              <a:t>発生後も記入します</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01"/>
          <p:cNvSpPr>
            <a:spLocks noChangeArrowheads="1"/>
          </p:cNvSpPr>
          <p:nvPr/>
        </p:nvSpPr>
        <p:spPr bwMode="auto">
          <a:xfrm>
            <a:off x="260350" y="200025"/>
            <a:ext cx="3313113"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1747" name="Text Box 2"/>
          <p:cNvSpPr txBox="1">
            <a:spLocks noChangeArrowheads="1"/>
          </p:cNvSpPr>
          <p:nvPr/>
        </p:nvSpPr>
        <p:spPr bwMode="auto">
          <a:xfrm>
            <a:off x="1700213" y="133350"/>
            <a:ext cx="1851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主要連絡先リスト</a:t>
            </a:r>
          </a:p>
        </p:txBody>
      </p:sp>
      <p:sp>
        <p:nvSpPr>
          <p:cNvPr id="31748" name="Text Box 3"/>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⑨</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graphicFrame>
        <p:nvGraphicFramePr>
          <p:cNvPr id="96594" name="Group 338"/>
          <p:cNvGraphicFramePr>
            <a:graphicFrameLocks noGrp="1"/>
          </p:cNvGraphicFramePr>
          <p:nvPr/>
        </p:nvGraphicFramePr>
        <p:xfrm>
          <a:off x="266700" y="1698625"/>
          <a:ext cx="6402388" cy="7812088"/>
        </p:xfrm>
        <a:graphic>
          <a:graphicData uri="http://schemas.openxmlformats.org/drawingml/2006/table">
            <a:tbl>
              <a:tblPr/>
              <a:tblGrid>
                <a:gridCol w="819150">
                  <a:extLst>
                    <a:ext uri="{9D8B030D-6E8A-4147-A177-3AD203B41FA5}">
                      <a16:colId xmlns:a16="http://schemas.microsoft.com/office/drawing/2014/main" val="452478814"/>
                    </a:ext>
                  </a:extLst>
                </a:gridCol>
                <a:gridCol w="989013">
                  <a:extLst>
                    <a:ext uri="{9D8B030D-6E8A-4147-A177-3AD203B41FA5}">
                      <a16:colId xmlns:a16="http://schemas.microsoft.com/office/drawing/2014/main" val="4208934804"/>
                    </a:ext>
                  </a:extLst>
                </a:gridCol>
                <a:gridCol w="1282700">
                  <a:extLst>
                    <a:ext uri="{9D8B030D-6E8A-4147-A177-3AD203B41FA5}">
                      <a16:colId xmlns:a16="http://schemas.microsoft.com/office/drawing/2014/main" val="3510634820"/>
                    </a:ext>
                  </a:extLst>
                </a:gridCol>
                <a:gridCol w="792162">
                  <a:extLst>
                    <a:ext uri="{9D8B030D-6E8A-4147-A177-3AD203B41FA5}">
                      <a16:colId xmlns:a16="http://schemas.microsoft.com/office/drawing/2014/main" val="3851750380"/>
                    </a:ext>
                  </a:extLst>
                </a:gridCol>
                <a:gridCol w="863600">
                  <a:extLst>
                    <a:ext uri="{9D8B030D-6E8A-4147-A177-3AD203B41FA5}">
                      <a16:colId xmlns:a16="http://schemas.microsoft.com/office/drawing/2014/main" val="2640594698"/>
                    </a:ext>
                  </a:extLst>
                </a:gridCol>
                <a:gridCol w="1655763">
                  <a:extLst>
                    <a:ext uri="{9D8B030D-6E8A-4147-A177-3AD203B41FA5}">
                      <a16:colId xmlns:a16="http://schemas.microsoft.com/office/drawing/2014/main" val="3507149184"/>
                    </a:ext>
                  </a:extLst>
                </a:gridCol>
              </a:tblGrid>
              <a:tr h="24386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区分</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項目</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相手先</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担当者</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連絡手段</a:t>
                      </a: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連絡先</a:t>
                      </a: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81032329"/>
                  </a:ext>
                </a:extLst>
              </a:tr>
              <a:tr h="243860">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重要拠点</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2619213"/>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0745354"/>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9501944"/>
                  </a:ext>
                </a:extLst>
              </a:tr>
              <a:tr h="243860">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協力会社</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1986820"/>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4543493"/>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2253938"/>
                  </a:ext>
                </a:extLst>
              </a:tr>
              <a:tr h="243860">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設備</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1312337"/>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81702490"/>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2493284"/>
                  </a:ext>
                </a:extLst>
              </a:tr>
              <a:tr h="243860">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仕入先</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7570944"/>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2551808"/>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3556476"/>
                  </a:ext>
                </a:extLst>
              </a:tr>
              <a:tr h="243860">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物流</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9770796"/>
                  </a:ext>
                </a:extLst>
              </a:tr>
              <a:tr h="252434">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5273965"/>
                  </a:ext>
                </a:extLst>
              </a:tr>
              <a:tr h="24386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ｼｽﾃﾑ・ﾃﾞｰﾀ</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4593545"/>
                  </a:ext>
                </a:extLst>
              </a:tr>
              <a:tr h="243860">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カネ</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0208041"/>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8445416"/>
                  </a:ext>
                </a:extLst>
              </a:tr>
              <a:tr h="243860">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ライフライン</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0459842"/>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1042942"/>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1304473"/>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3156283"/>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7084944"/>
                  </a:ext>
                </a:extLst>
              </a:tr>
              <a:tr h="243860">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官公庁</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2891038"/>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732609"/>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692754"/>
                  </a:ext>
                </a:extLst>
              </a:tr>
              <a:tr h="243860">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組合</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3594727"/>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0627592"/>
                  </a:ext>
                </a:extLst>
              </a:tr>
              <a:tr h="243860">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顧客</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023570"/>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5275707"/>
                  </a:ext>
                </a:extLst>
              </a:tr>
              <a:tr h="243860">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その他</a:t>
                      </a:r>
                    </a:p>
                  </a:txBody>
                  <a:tcPr marT="45724" marB="45724"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6140179"/>
                  </a:ext>
                </a:extLst>
              </a:tr>
              <a:tr h="243860">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4" marB="45724"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9877309"/>
                  </a:ext>
                </a:extLst>
              </a:tr>
            </a:tbl>
          </a:graphicData>
        </a:graphic>
      </p:graphicFrame>
      <p:sp>
        <p:nvSpPr>
          <p:cNvPr id="96463" name="Text Box 207"/>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26</a:t>
            </a:r>
          </a:p>
        </p:txBody>
      </p:sp>
      <p:sp>
        <p:nvSpPr>
          <p:cNvPr id="31970" name="Text Box 305"/>
          <p:cNvSpPr txBox="1">
            <a:spLocks noChangeArrowheads="1"/>
          </p:cNvSpPr>
          <p:nvPr/>
        </p:nvSpPr>
        <p:spPr bwMode="auto">
          <a:xfrm>
            <a:off x="476250" y="631825"/>
            <a:ext cx="619125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solidFill>
                  <a:srgbClr val="808080"/>
                </a:solidFill>
                <a:latin typeface="HG丸ｺﾞｼｯｸM-PRO" panose="020F0600000000000000" pitchFamily="50" charset="-128"/>
              </a:rPr>
              <a:t>－ポイント－</a:t>
            </a:r>
          </a:p>
          <a:p>
            <a:pPr eaLnBrk="1" hangingPunct="1">
              <a:buFontTx/>
              <a:buChar char="•"/>
            </a:pPr>
            <a:r>
              <a:rPr lang="ja-JP" altLang="en-US">
                <a:solidFill>
                  <a:srgbClr val="808080"/>
                </a:solidFill>
                <a:latin typeface="HG丸ｺﾞｼｯｸM-PRO" panose="020F0600000000000000" pitchFamily="50" charset="-128"/>
              </a:rPr>
              <a:t>災害・事故発生時には、関係各社とお互いの被災状況や重要業務の復旧、再開などについて情報共有する必要があります。</a:t>
            </a:r>
          </a:p>
          <a:p>
            <a:pPr eaLnBrk="1" hangingPunct="1">
              <a:buFontTx/>
              <a:buChar char="•"/>
            </a:pPr>
            <a:r>
              <a:rPr lang="ja-JP" altLang="en-US">
                <a:solidFill>
                  <a:srgbClr val="808080"/>
                </a:solidFill>
                <a:latin typeface="HG丸ｺﾞｼｯｸM-PRO" panose="020F0600000000000000" pitchFamily="50" charset="-128"/>
              </a:rPr>
              <a:t>また、設備などに被害が発生した場合には、設備業者を速やかに確保するなどの対応が必要です。あらかじめ、どこに、どのような手段で連絡するのかを整理しましょう。</a:t>
            </a:r>
          </a:p>
        </p:txBody>
      </p:sp>
      <p:sp>
        <p:nvSpPr>
          <p:cNvPr id="31971" name="Text Box 326"/>
          <p:cNvSpPr txBox="1">
            <a:spLocks noChangeArrowheads="1"/>
          </p:cNvSpPr>
          <p:nvPr/>
        </p:nvSpPr>
        <p:spPr bwMode="auto">
          <a:xfrm>
            <a:off x="4292600" y="1468438"/>
            <a:ext cx="23050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r" eaLnBrk="1" fontAlgn="b" hangingPunct="1"/>
            <a:r>
              <a:rPr lang="ja-JP" altLang="en-US"/>
              <a:t>（</a:t>
            </a:r>
            <a:r>
              <a:rPr lang="ja-JP" altLang="en-US" i="1">
                <a:solidFill>
                  <a:srgbClr val="800000"/>
                </a:solidFill>
                <a:ea typeface="ＭＳ Ｐ明朝" panose="02020600040205080304" pitchFamily="18" charset="-128"/>
              </a:rPr>
              <a:t>　　</a:t>
            </a:r>
            <a:r>
              <a:rPr lang="ja-JP" altLang="en-US"/>
              <a:t>年</a:t>
            </a:r>
            <a:r>
              <a:rPr lang="ja-JP" altLang="en-US" i="1">
                <a:solidFill>
                  <a:srgbClr val="800000"/>
                </a:solidFill>
                <a:ea typeface="ＭＳ Ｐ明朝" panose="02020600040205080304" pitchFamily="18" charset="-128"/>
              </a:rPr>
              <a:t>　</a:t>
            </a:r>
            <a:r>
              <a:rPr lang="ja-JP" altLang="en-US"/>
              <a:t>月</a:t>
            </a:r>
            <a:r>
              <a:rPr lang="ja-JP" altLang="en-US" i="1">
                <a:solidFill>
                  <a:srgbClr val="800000"/>
                </a:solidFill>
                <a:ea typeface="ＭＳ Ｐ明朝" panose="02020600040205080304" pitchFamily="18" charset="-128"/>
              </a:rPr>
              <a:t>　</a:t>
            </a:r>
            <a:r>
              <a:rPr lang="ja-JP" altLang="en-US"/>
              <a:t>日　更新）</a:t>
            </a:r>
            <a:endParaRPr lang="ja-JP" altLang="en-US" sz="1800">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113" name="Group 641"/>
          <p:cNvGraphicFramePr>
            <a:graphicFrameLocks noGrp="1"/>
          </p:cNvGraphicFramePr>
          <p:nvPr/>
        </p:nvGraphicFramePr>
        <p:xfrm>
          <a:off x="981075" y="696913"/>
          <a:ext cx="5041900" cy="4427640"/>
        </p:xfrm>
        <a:graphic>
          <a:graphicData uri="http://schemas.openxmlformats.org/drawingml/2006/table">
            <a:tbl>
              <a:tblPr/>
              <a:tblGrid>
                <a:gridCol w="688891">
                  <a:extLst>
                    <a:ext uri="{9D8B030D-6E8A-4147-A177-3AD203B41FA5}">
                      <a16:colId xmlns:a16="http://schemas.microsoft.com/office/drawing/2014/main" val="653277289"/>
                    </a:ext>
                  </a:extLst>
                </a:gridCol>
                <a:gridCol w="205378">
                  <a:extLst>
                    <a:ext uri="{9D8B030D-6E8A-4147-A177-3AD203B41FA5}">
                      <a16:colId xmlns:a16="http://schemas.microsoft.com/office/drawing/2014/main" val="3637705928"/>
                    </a:ext>
                  </a:extLst>
                </a:gridCol>
                <a:gridCol w="3342866">
                  <a:extLst>
                    <a:ext uri="{9D8B030D-6E8A-4147-A177-3AD203B41FA5}">
                      <a16:colId xmlns:a16="http://schemas.microsoft.com/office/drawing/2014/main" val="1013385612"/>
                    </a:ext>
                  </a:extLst>
                </a:gridCol>
                <a:gridCol w="804765">
                  <a:extLst>
                    <a:ext uri="{9D8B030D-6E8A-4147-A177-3AD203B41FA5}">
                      <a16:colId xmlns:a16="http://schemas.microsoft.com/office/drawing/2014/main" val="776972742"/>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51477059"/>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866972255"/>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A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AC864"/>
                    </a:solidFill>
                  </a:tcPr>
                </a:tc>
                <a:extLst>
                  <a:ext uri="{0D108BD9-81ED-4DB2-BD59-A6C34878D82A}">
                    <a16:rowId xmlns:a16="http://schemas.microsoft.com/office/drawing/2014/main" val="2791442781"/>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515559982"/>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665326654"/>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3</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082947939"/>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4</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540740383"/>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１　地震危険度の確認（前提条件）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4</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747850261"/>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5</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813666021"/>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7</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21584762"/>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8</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188314422"/>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１　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8</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058430452"/>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　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9</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0059705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３　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11</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488284330"/>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　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３</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81816109"/>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3.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81464745"/>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4.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５</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1806974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5.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６</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29241343"/>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latin typeface="HGS創英角ｺﾞｼｯｸUB" panose="020B0900000000000000" pitchFamily="50" charset="-128"/>
                <a:ea typeface="HGS創英角ｺﾞｼｯｸUB" panose="020B0900000000000000" pitchFamily="50" charset="-128"/>
              </a:rPr>
              <a:t>目次</a:t>
            </a:r>
          </a:p>
        </p:txBody>
      </p:sp>
      <p:sp>
        <p:nvSpPr>
          <p:cNvPr id="5194" name="Text Box 216"/>
          <p:cNvSpPr txBox="1">
            <a:spLocks noChangeArrowheads="1"/>
          </p:cNvSpPr>
          <p:nvPr/>
        </p:nvSpPr>
        <p:spPr bwMode="auto">
          <a:xfrm>
            <a:off x="2289175" y="8985250"/>
            <a:ext cx="3744913"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333399"/>
                </a:solidFill>
                <a:latin typeface="HG丸ｺﾞｼｯｸM-PRO" panose="020F0600000000000000" pitchFamily="50" charset="-128"/>
              </a:rPr>
              <a:t>マークの付いている項目は、連携した取組みを検討することが効果的な項目です。検討する際に参考となる</a:t>
            </a:r>
            <a:r>
              <a:rPr lang="ja-JP" altLang="en-US">
                <a:solidFill>
                  <a:srgbClr val="333399"/>
                </a:solidFill>
              </a:rPr>
              <a:t>具体的な事例については、「ＢＣＰ取組み事例集」（</a:t>
            </a:r>
            <a:r>
              <a:rPr lang="en-US" altLang="ja-JP">
                <a:solidFill>
                  <a:srgbClr val="333399"/>
                </a:solidFill>
              </a:rPr>
              <a:t>Ⅲ</a:t>
            </a:r>
            <a:r>
              <a:rPr lang="ja-JP" altLang="en-US">
                <a:solidFill>
                  <a:srgbClr val="333399"/>
                </a:solidFill>
              </a:rPr>
              <a:t>．ＢＣＰ取組みの連携事例・アイデア集）をご覧ください。</a:t>
            </a:r>
            <a:endParaRPr lang="ja-JP" altLang="en-US">
              <a:solidFill>
                <a:srgbClr val="333399"/>
              </a:solidFill>
              <a:latin typeface="HG丸ｺﾞｼｯｸM-PRO" panose="020F0600000000000000" pitchFamily="50" charset="-128"/>
            </a:endParaRPr>
          </a:p>
        </p:txBody>
      </p:sp>
      <p:pic>
        <p:nvPicPr>
          <p:cNvPr id="5195" name="Picture 217"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9138" y="9040813"/>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6" name="Picture 222"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425" y="46243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6166" name="Group 694"/>
          <p:cNvGraphicFramePr>
            <a:graphicFrameLocks noGrp="1"/>
          </p:cNvGraphicFramePr>
          <p:nvPr/>
        </p:nvGraphicFramePr>
        <p:xfrm>
          <a:off x="981075" y="5248275"/>
          <a:ext cx="5027613" cy="3665538"/>
        </p:xfrm>
        <a:graphic>
          <a:graphicData uri="http://schemas.openxmlformats.org/drawingml/2006/table">
            <a:tbl>
              <a:tblPr/>
              <a:tblGrid>
                <a:gridCol w="4222750">
                  <a:extLst>
                    <a:ext uri="{9D8B030D-6E8A-4147-A177-3AD203B41FA5}">
                      <a16:colId xmlns:a16="http://schemas.microsoft.com/office/drawing/2014/main" val="2067299827"/>
                    </a:ext>
                  </a:extLst>
                </a:gridCol>
                <a:gridCol w="804863">
                  <a:extLst>
                    <a:ext uri="{9D8B030D-6E8A-4147-A177-3AD203B41FA5}">
                      <a16:colId xmlns:a16="http://schemas.microsoft.com/office/drawing/2014/main" val="725303618"/>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417017937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様式①</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17</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920907184"/>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様式②</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18</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252761317"/>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様式③</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19</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5215357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様式④</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20</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84536444"/>
                  </a:ext>
                </a:extLst>
              </a:tr>
              <a:tr h="2809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様式⑤</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21</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4053940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様式⑥</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22</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41963226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様式⑦</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23</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08706467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様式⑧</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24</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98751714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様式⑧</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25</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8030698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様式⑨</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26</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44620493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様式⑩</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27</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02486304"/>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様式⑪</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28</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08126849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様式⑫</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29</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1029912"/>
                  </a:ext>
                </a:extLst>
              </a:tr>
            </a:tbl>
          </a:graphicData>
        </a:graphic>
      </p:graphicFrame>
      <p:pic>
        <p:nvPicPr>
          <p:cNvPr id="5243" name="Picture 269"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425" y="1217613"/>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4" name="Picture 270"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7425" y="318135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5" name="Picture 271"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7425" y="71135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272"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7425" y="815340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5"/>
          <p:cNvSpPr>
            <a:spLocks noChangeArrowheads="1"/>
          </p:cNvSpPr>
          <p:nvPr/>
        </p:nvSpPr>
        <p:spPr bwMode="auto">
          <a:xfrm>
            <a:off x="260350" y="200025"/>
            <a:ext cx="3313113"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2771" name="Text Box 2"/>
          <p:cNvSpPr txBox="1">
            <a:spLocks noChangeArrowheads="1"/>
          </p:cNvSpPr>
          <p:nvPr/>
        </p:nvSpPr>
        <p:spPr bwMode="auto">
          <a:xfrm>
            <a:off x="1700213" y="133350"/>
            <a:ext cx="178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連携対応策一覧</a:t>
            </a:r>
          </a:p>
        </p:txBody>
      </p:sp>
      <p:sp>
        <p:nvSpPr>
          <p:cNvPr id="32772" name="Text Box 3"/>
          <p:cNvSpPr txBox="1">
            <a:spLocks noChangeArrowheads="1"/>
          </p:cNvSpPr>
          <p:nvPr/>
        </p:nvSpPr>
        <p:spPr bwMode="auto">
          <a:xfrm>
            <a:off x="241300" y="147638"/>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⑩</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graphicFrame>
        <p:nvGraphicFramePr>
          <p:cNvPr id="107572" name="Group 52"/>
          <p:cNvGraphicFramePr>
            <a:graphicFrameLocks noGrp="1"/>
          </p:cNvGraphicFramePr>
          <p:nvPr/>
        </p:nvGraphicFramePr>
        <p:xfrm>
          <a:off x="549275" y="2360613"/>
          <a:ext cx="5832475" cy="1711325"/>
        </p:xfrm>
        <a:graphic>
          <a:graphicData uri="http://schemas.openxmlformats.org/drawingml/2006/table">
            <a:tbl>
              <a:tblPr/>
              <a:tblGrid>
                <a:gridCol w="2089150">
                  <a:extLst>
                    <a:ext uri="{9D8B030D-6E8A-4147-A177-3AD203B41FA5}">
                      <a16:colId xmlns:a16="http://schemas.microsoft.com/office/drawing/2014/main" val="95090396"/>
                    </a:ext>
                  </a:extLst>
                </a:gridCol>
                <a:gridCol w="3743325">
                  <a:extLst>
                    <a:ext uri="{9D8B030D-6E8A-4147-A177-3AD203B41FA5}">
                      <a16:colId xmlns:a16="http://schemas.microsoft.com/office/drawing/2014/main" val="2381034797"/>
                    </a:ext>
                  </a:extLst>
                </a:gridCol>
              </a:tblGrid>
              <a:tr h="2873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項目</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具体的な対応策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280958957"/>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1654233"/>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16235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70644815"/>
                  </a:ext>
                </a:extLst>
              </a:tr>
            </a:tbl>
          </a:graphicData>
        </a:graphic>
      </p:graphicFrame>
      <p:sp>
        <p:nvSpPr>
          <p:cNvPr id="107545" name="Text Box 25"/>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27</a:t>
            </a:r>
          </a:p>
        </p:txBody>
      </p:sp>
      <p:grpSp>
        <p:nvGrpSpPr>
          <p:cNvPr id="32791" name="Group 32"/>
          <p:cNvGrpSpPr>
            <a:grpSpLocks/>
          </p:cNvGrpSpPr>
          <p:nvPr/>
        </p:nvGrpSpPr>
        <p:grpSpPr bwMode="auto">
          <a:xfrm>
            <a:off x="4724400" y="822325"/>
            <a:ext cx="1584325" cy="314325"/>
            <a:chOff x="2675" y="4828"/>
            <a:chExt cx="998" cy="198"/>
          </a:xfrm>
        </p:grpSpPr>
        <p:sp>
          <p:nvSpPr>
            <p:cNvPr id="32798" name="AutoShape 33"/>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solidFill>
                    <a:srgbClr val="0066FF"/>
                  </a:solidFill>
                  <a:ea typeface="HGS創英角ﾎﾟｯﾌﾟ体" panose="040B0A00000000000000" pitchFamily="50" charset="-128"/>
                </a:rPr>
                <a:t>連携が有効！</a:t>
              </a:r>
            </a:p>
          </p:txBody>
        </p:sp>
        <p:pic>
          <p:nvPicPr>
            <p:cNvPr id="32799" name="Picture 34"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92" name="Text Box 46"/>
          <p:cNvSpPr txBox="1">
            <a:spLocks noChangeArrowheads="1"/>
          </p:cNvSpPr>
          <p:nvPr/>
        </p:nvSpPr>
        <p:spPr bwMode="auto">
          <a:xfrm>
            <a:off x="333375" y="947738"/>
            <a:ext cx="6191250"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被害が広く県内に及ぶような広域災害の場合には、過去の災害の例を見ても、あなたの会社の対応だけでは早期に復旧できない場合があります。</a:t>
            </a:r>
          </a:p>
          <a:p>
            <a:pPr eaLnBrk="1" hangingPunct="1">
              <a:buFontTx/>
              <a:buChar char="•"/>
            </a:pPr>
            <a:r>
              <a:rPr lang="ja-JP" altLang="en-US" i="1">
                <a:solidFill>
                  <a:schemeClr val="hlink"/>
                </a:solidFill>
                <a:latin typeface="HG丸ｺﾞｼｯｸM-PRO" panose="020F0600000000000000" pitchFamily="50" charset="-128"/>
              </a:rPr>
              <a:t>取引先企業や同業他社との共助などを、あらかじめ検討しておくと有効です。日頃の組合の会合、定例の研修会などで培ったネットワークが、震災時の代替対応、応援要員派遣など、共助の足がかりになります。</a:t>
            </a:r>
          </a:p>
          <a:p>
            <a:pPr eaLnBrk="1" hangingPunct="1">
              <a:buFontTx/>
              <a:buChar char="•"/>
            </a:pPr>
            <a:r>
              <a:rPr lang="ja-JP" altLang="en-US">
                <a:solidFill>
                  <a:srgbClr val="808080"/>
                </a:solidFill>
                <a:latin typeface="HG丸ｺﾞｼｯｸM-PRO" panose="020F0600000000000000" pitchFamily="50" charset="-128"/>
              </a:rPr>
              <a:t>（参考）の①～③の視点から、どのような連携対応策があるのかを検討しましょう。　</a:t>
            </a:r>
          </a:p>
        </p:txBody>
      </p:sp>
      <p:sp>
        <p:nvSpPr>
          <p:cNvPr id="32793" name="Text Box 47"/>
          <p:cNvSpPr txBox="1">
            <a:spLocks noChangeArrowheads="1"/>
          </p:cNvSpPr>
          <p:nvPr/>
        </p:nvSpPr>
        <p:spPr bwMode="auto">
          <a:xfrm>
            <a:off x="735013" y="4772025"/>
            <a:ext cx="53990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528638" indent="-174625">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i="1" u="sng">
                <a:solidFill>
                  <a:schemeClr val="hlink"/>
                </a:solidFill>
              </a:rPr>
              <a:t>①</a:t>
            </a:r>
            <a:r>
              <a:rPr lang="ja-JP" altLang="en-US" sz="1200" i="1" u="sng">
                <a:solidFill>
                  <a:schemeClr val="hlink"/>
                </a:solidFill>
              </a:rPr>
              <a:t>近隣企業との共助</a:t>
            </a:r>
          </a:p>
          <a:p>
            <a:pPr eaLnBrk="1" hangingPunct="1"/>
            <a:endParaRPr lang="ja-JP" altLang="en-US" sz="1200">
              <a:solidFill>
                <a:srgbClr val="777777"/>
              </a:solidFill>
              <a:latin typeface="HG丸ｺﾞｼｯｸM-PRO" panose="020F0600000000000000" pitchFamily="50" charset="-128"/>
            </a:endParaRPr>
          </a:p>
          <a:p>
            <a:pPr eaLnBrk="1" hangingPunct="1">
              <a:buFont typeface="HG丸ｺﾞｼｯｸM-PRO" panose="020F0600000000000000" pitchFamily="50" charset="-128"/>
              <a:buChar char="※"/>
            </a:pPr>
            <a:r>
              <a:rPr lang="ja-JP" altLang="en-US" sz="1200">
                <a:solidFill>
                  <a:srgbClr val="777777"/>
                </a:solidFill>
                <a:latin typeface="HG丸ｺﾞｼｯｸM-PRO" panose="020F0600000000000000" pitchFamily="50" charset="-128"/>
              </a:rPr>
              <a:t>平時における共同防災訓練や共同備蓄などを行い、近隣企業との交流を持つことが非常に重要です。</a:t>
            </a:r>
          </a:p>
          <a:p>
            <a:pPr eaLnBrk="1" hangingPunct="1"/>
            <a:endParaRPr lang="ja-JP" altLang="en-US" sz="800">
              <a:solidFill>
                <a:srgbClr val="777777"/>
              </a:solidFill>
            </a:endParaRPr>
          </a:p>
          <a:p>
            <a:pPr eaLnBrk="1" hangingPunct="1"/>
            <a:r>
              <a:rPr lang="ja-JP" altLang="en-US">
                <a:solidFill>
                  <a:srgbClr val="777777"/>
                </a:solidFill>
              </a:rPr>
              <a:t>・災害時における初期消火や救命活動の支援など</a:t>
            </a:r>
          </a:p>
          <a:p>
            <a:pPr eaLnBrk="1" hangingPunct="1"/>
            <a:r>
              <a:rPr lang="ja-JP" altLang="en-US">
                <a:solidFill>
                  <a:srgbClr val="777777"/>
                </a:solidFill>
              </a:rPr>
              <a:t>・ライフラインの被害状況把握や、復旧情報の共有、それらに関する業者の共同手配など</a:t>
            </a:r>
          </a:p>
        </p:txBody>
      </p:sp>
      <p:sp>
        <p:nvSpPr>
          <p:cNvPr id="32794" name="Text Box 48"/>
          <p:cNvSpPr txBox="1">
            <a:spLocks noChangeArrowheads="1"/>
          </p:cNvSpPr>
          <p:nvPr/>
        </p:nvSpPr>
        <p:spPr bwMode="auto">
          <a:xfrm>
            <a:off x="735013" y="6107113"/>
            <a:ext cx="5399087"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528638" indent="-174625">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i="1" u="sng">
                <a:solidFill>
                  <a:schemeClr val="hlink"/>
                </a:solidFill>
              </a:rPr>
              <a:t>②</a:t>
            </a:r>
            <a:r>
              <a:rPr lang="ja-JP" altLang="en-US" sz="1200" i="1" u="sng">
                <a:solidFill>
                  <a:schemeClr val="hlink"/>
                </a:solidFill>
              </a:rPr>
              <a:t>同業他社との共助</a:t>
            </a:r>
          </a:p>
          <a:p>
            <a:pPr eaLnBrk="1" hangingPunct="1"/>
            <a:endParaRPr lang="ja-JP" altLang="en-US" sz="1200" i="1">
              <a:solidFill>
                <a:schemeClr val="hlink"/>
              </a:solidFill>
            </a:endParaRPr>
          </a:p>
          <a:p>
            <a:pPr eaLnBrk="1" hangingPunct="1">
              <a:buFont typeface="HG丸ｺﾞｼｯｸM-PRO" panose="020F0600000000000000" pitchFamily="50" charset="-128"/>
              <a:buChar char="※"/>
            </a:pPr>
            <a:r>
              <a:rPr lang="ja-JP" altLang="en-US" sz="1200">
                <a:solidFill>
                  <a:srgbClr val="777777"/>
                </a:solidFill>
                <a:latin typeface="HG丸ｺﾞｼｯｸM-PRO" panose="020F0600000000000000" pitchFamily="50"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a:solidFill>
                <a:srgbClr val="777777"/>
              </a:solidFill>
            </a:endParaRPr>
          </a:p>
          <a:p>
            <a:pPr eaLnBrk="1" hangingPunct="1"/>
            <a:r>
              <a:rPr lang="ja-JP" altLang="en-US">
                <a:solidFill>
                  <a:srgbClr val="777777"/>
                </a:solidFill>
              </a:rPr>
              <a:t>・施設、設備、要員の応援や一時的な代替対応など</a:t>
            </a:r>
          </a:p>
        </p:txBody>
      </p:sp>
      <p:sp>
        <p:nvSpPr>
          <p:cNvPr id="32795" name="Text Box 49"/>
          <p:cNvSpPr txBox="1">
            <a:spLocks noChangeArrowheads="1"/>
          </p:cNvSpPr>
          <p:nvPr/>
        </p:nvSpPr>
        <p:spPr bwMode="auto">
          <a:xfrm>
            <a:off x="735013" y="7473950"/>
            <a:ext cx="5399087"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a:solidFill>
                  <a:schemeClr val="tx1"/>
                </a:solidFill>
                <a:latin typeface="Arial" panose="020B0604020202020204" pitchFamily="34" charset="0"/>
                <a:ea typeface="HG丸ｺﾞｼｯｸM-PRO" panose="020F0600000000000000" pitchFamily="50" charset="-128"/>
              </a:defRPr>
            </a:lvl1pPr>
            <a:lvl2pPr marL="536575" indent="-179388">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i="1" u="sng">
                <a:solidFill>
                  <a:schemeClr val="hlink"/>
                </a:solidFill>
              </a:rPr>
              <a:t>③</a:t>
            </a:r>
            <a:r>
              <a:rPr lang="ja-JP" altLang="en-US" sz="1200" i="1" u="sng">
                <a:solidFill>
                  <a:schemeClr val="hlink"/>
                </a:solidFill>
              </a:rPr>
              <a:t>サプライチェーンにおける共助</a:t>
            </a:r>
          </a:p>
          <a:p>
            <a:pPr eaLnBrk="1" hangingPunct="1"/>
            <a:endParaRPr lang="ja-JP" altLang="en-US" i="1">
              <a:solidFill>
                <a:schemeClr val="hlink"/>
              </a:solidFill>
              <a:latin typeface="HG丸ｺﾞｼｯｸM-PRO" panose="020F0600000000000000" pitchFamily="50" charset="-128"/>
            </a:endParaRPr>
          </a:p>
          <a:p>
            <a:pPr eaLnBrk="1" hangingPunct="1">
              <a:buFont typeface="HG丸ｺﾞｼｯｸM-PRO" panose="020F0600000000000000" pitchFamily="50" charset="-128"/>
              <a:buChar char="※"/>
            </a:pPr>
            <a:r>
              <a:rPr lang="ja-JP" altLang="en-US" sz="1200">
                <a:solidFill>
                  <a:srgbClr val="777777"/>
                </a:solidFill>
                <a:latin typeface="HG丸ｺﾞｼｯｸM-PRO" panose="020F0600000000000000" pitchFamily="50"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a:solidFill>
                  <a:srgbClr val="777777"/>
                </a:solidFill>
                <a:latin typeface="HG丸ｺﾞｼｯｸM-PRO" panose="020F0600000000000000" pitchFamily="50"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a:solidFill>
                  <a:srgbClr val="777777"/>
                </a:solidFill>
                <a:latin typeface="HG丸ｺﾞｼｯｸM-PRO" panose="020F0600000000000000" pitchFamily="50"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a:solidFill>
                <a:srgbClr val="777777"/>
              </a:solidFill>
              <a:latin typeface="HG丸ｺﾞｼｯｸM-PRO" panose="020F0600000000000000" pitchFamily="50" charset="-128"/>
            </a:endParaRPr>
          </a:p>
          <a:p>
            <a:pPr eaLnBrk="1" hangingPunct="1"/>
            <a:r>
              <a:rPr lang="ja-JP" altLang="en-US">
                <a:solidFill>
                  <a:srgbClr val="777777"/>
                </a:solidFill>
                <a:latin typeface="HG丸ｺﾞｼｯｸM-PRO" panose="020F0600000000000000" pitchFamily="50" charset="-128"/>
              </a:rPr>
              <a:t>・上位サプライヤとの事前協議、応援要請など</a:t>
            </a:r>
          </a:p>
        </p:txBody>
      </p:sp>
      <p:sp>
        <p:nvSpPr>
          <p:cNvPr id="32796" name="Text Box 50"/>
          <p:cNvSpPr txBox="1">
            <a:spLocks noChangeArrowheads="1"/>
          </p:cNvSpPr>
          <p:nvPr/>
        </p:nvSpPr>
        <p:spPr bwMode="auto">
          <a:xfrm>
            <a:off x="549275" y="4448175"/>
            <a:ext cx="79057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a:solidFill>
                  <a:srgbClr val="777777"/>
                </a:solidFill>
              </a:rPr>
              <a:t>（参考）</a:t>
            </a:r>
          </a:p>
        </p:txBody>
      </p:sp>
      <p:sp>
        <p:nvSpPr>
          <p:cNvPr id="32797" name="Rectangle 51"/>
          <p:cNvSpPr>
            <a:spLocks noChangeArrowheads="1"/>
          </p:cNvSpPr>
          <p:nvPr/>
        </p:nvSpPr>
        <p:spPr bwMode="auto">
          <a:xfrm>
            <a:off x="661988" y="4737100"/>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07"/>
          <p:cNvSpPr>
            <a:spLocks noChangeArrowheads="1"/>
          </p:cNvSpPr>
          <p:nvPr/>
        </p:nvSpPr>
        <p:spPr bwMode="auto">
          <a:xfrm>
            <a:off x="260350" y="200025"/>
            <a:ext cx="4105275"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34204" name="Group 412"/>
          <p:cNvGraphicFramePr>
            <a:graphicFrameLocks noGrp="1"/>
          </p:cNvGraphicFramePr>
          <p:nvPr/>
        </p:nvGraphicFramePr>
        <p:xfrm>
          <a:off x="331788" y="1990725"/>
          <a:ext cx="6337300" cy="2438400"/>
        </p:xfrm>
        <a:graphic>
          <a:graphicData uri="http://schemas.openxmlformats.org/drawingml/2006/table">
            <a:tbl>
              <a:tblPr/>
              <a:tblGrid>
                <a:gridCol w="882650">
                  <a:extLst>
                    <a:ext uri="{9D8B030D-6E8A-4147-A177-3AD203B41FA5}">
                      <a16:colId xmlns:a16="http://schemas.microsoft.com/office/drawing/2014/main" val="2120654858"/>
                    </a:ext>
                  </a:extLst>
                </a:gridCol>
                <a:gridCol w="795337">
                  <a:extLst>
                    <a:ext uri="{9D8B030D-6E8A-4147-A177-3AD203B41FA5}">
                      <a16:colId xmlns:a16="http://schemas.microsoft.com/office/drawing/2014/main" val="138963050"/>
                    </a:ext>
                  </a:extLst>
                </a:gridCol>
                <a:gridCol w="795338">
                  <a:extLst>
                    <a:ext uri="{9D8B030D-6E8A-4147-A177-3AD203B41FA5}">
                      <a16:colId xmlns:a16="http://schemas.microsoft.com/office/drawing/2014/main" val="3982809434"/>
                    </a:ext>
                  </a:extLst>
                </a:gridCol>
                <a:gridCol w="941387">
                  <a:extLst>
                    <a:ext uri="{9D8B030D-6E8A-4147-A177-3AD203B41FA5}">
                      <a16:colId xmlns:a16="http://schemas.microsoft.com/office/drawing/2014/main" val="2037242917"/>
                    </a:ext>
                  </a:extLst>
                </a:gridCol>
                <a:gridCol w="1050925">
                  <a:extLst>
                    <a:ext uri="{9D8B030D-6E8A-4147-A177-3AD203B41FA5}">
                      <a16:colId xmlns:a16="http://schemas.microsoft.com/office/drawing/2014/main" val="479684757"/>
                    </a:ext>
                  </a:extLst>
                </a:gridCol>
                <a:gridCol w="936625">
                  <a:extLst>
                    <a:ext uri="{9D8B030D-6E8A-4147-A177-3AD203B41FA5}">
                      <a16:colId xmlns:a16="http://schemas.microsoft.com/office/drawing/2014/main" val="248103884"/>
                    </a:ext>
                  </a:extLst>
                </a:gridCol>
                <a:gridCol w="935038">
                  <a:extLst>
                    <a:ext uri="{9D8B030D-6E8A-4147-A177-3AD203B41FA5}">
                      <a16:colId xmlns:a16="http://schemas.microsoft.com/office/drawing/2014/main" val="1778061869"/>
                    </a:ext>
                  </a:extLst>
                </a:gridCol>
              </a:tblGrid>
              <a:tr h="18097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情報・文書名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担当部署</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担当者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記録媒体</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バックアップ手段</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03049195"/>
                  </a:ext>
                </a:extLst>
              </a:tr>
              <a:tr h="18097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方法</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頻度</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保管場所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457352137"/>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4301936"/>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95095014"/>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107943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7341612"/>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338105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0568765"/>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2245172"/>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0937825"/>
                  </a:ext>
                </a:extLst>
              </a:tr>
            </a:tbl>
          </a:graphicData>
        </a:graphic>
      </p:graphicFrame>
      <p:sp>
        <p:nvSpPr>
          <p:cNvPr id="33879" name="Text Box 65"/>
          <p:cNvSpPr txBox="1">
            <a:spLocks noChangeArrowheads="1"/>
          </p:cNvSpPr>
          <p:nvPr/>
        </p:nvSpPr>
        <p:spPr bwMode="auto">
          <a:xfrm>
            <a:off x="1700213" y="133350"/>
            <a:ext cx="2689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重要な情報のバックアップ</a:t>
            </a:r>
          </a:p>
        </p:txBody>
      </p:sp>
      <p:sp>
        <p:nvSpPr>
          <p:cNvPr id="33880" name="Text Box 66"/>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⑪</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34171" name="Text Box 379"/>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28</a:t>
            </a:r>
          </a:p>
        </p:txBody>
      </p:sp>
      <p:sp>
        <p:nvSpPr>
          <p:cNvPr id="33882" name="Text Box 410"/>
          <p:cNvSpPr txBox="1">
            <a:spLocks noChangeArrowheads="1"/>
          </p:cNvSpPr>
          <p:nvPr/>
        </p:nvSpPr>
        <p:spPr bwMode="auto">
          <a:xfrm>
            <a:off x="404813" y="776288"/>
            <a:ext cx="6119812"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chemeClr val="bg2"/>
                </a:solidFill>
                <a:latin typeface="HG丸ｺﾞｼｯｸM-PRO" panose="020F0600000000000000" pitchFamily="50" charset="-128"/>
              </a:rPr>
              <a:t>-</a:t>
            </a:r>
            <a:r>
              <a:rPr lang="ja-JP" altLang="en-US" sz="1200">
                <a:solidFill>
                  <a:schemeClr val="bg2"/>
                </a:solidFill>
                <a:latin typeface="HG丸ｺﾞｼｯｸM-PRO" panose="020F0600000000000000" pitchFamily="50" charset="-128"/>
              </a:rPr>
              <a:t>ポイント</a:t>
            </a:r>
            <a:r>
              <a:rPr lang="en-US" altLang="ja-JP" sz="1200">
                <a:solidFill>
                  <a:schemeClr val="bg2"/>
                </a:solidFill>
                <a:latin typeface="HG丸ｺﾞｼｯｸM-PRO" panose="020F0600000000000000" pitchFamily="50" charset="-128"/>
              </a:rPr>
              <a:t>-</a:t>
            </a:r>
          </a:p>
          <a:p>
            <a:pPr eaLnBrk="1" hangingPunct="1"/>
            <a:endParaRPr lang="en-US" altLang="ja-JP" sz="1200">
              <a:solidFill>
                <a:schemeClr val="bg2"/>
              </a:solidFill>
              <a:latin typeface="HG丸ｺﾞｼｯｸM-PRO" panose="020F0600000000000000" pitchFamily="50" charset="-128"/>
            </a:endParaRPr>
          </a:p>
          <a:p>
            <a:pPr eaLnBrk="1" hangingPunct="1">
              <a:spcBef>
                <a:spcPct val="10000"/>
              </a:spcBef>
              <a:buFontTx/>
              <a:buChar char="•"/>
            </a:pPr>
            <a:r>
              <a:rPr lang="ja-JP" altLang="en-US">
                <a:solidFill>
                  <a:schemeClr val="bg2"/>
                </a:solidFill>
                <a:latin typeface="HG丸ｺﾞｼｯｸM-PRO" panose="020F0600000000000000" pitchFamily="50" charset="-128"/>
              </a:rPr>
              <a:t>大量のデータや文書のバックアップには、コストや手間がかかります。特に、被災時において不可欠となるデータ・文書は何かを十分整理し、適切にバックアップを図りましょう。</a:t>
            </a:r>
          </a:p>
          <a:p>
            <a:pPr eaLnBrk="1" hangingPunct="1">
              <a:buFontTx/>
              <a:buChar char="•"/>
            </a:pPr>
            <a:r>
              <a:rPr lang="ja-JP" altLang="en-US">
                <a:solidFill>
                  <a:schemeClr val="bg2"/>
                </a:solidFill>
                <a:latin typeface="HG丸ｺﾞｼｯｸM-PRO" panose="020F0600000000000000" pitchFamily="50" charset="-128"/>
              </a:rPr>
              <a:t>情報システムやデータへの依存度が高い場合には、別途バックアップデータでの業務再開手順などをマニュアル化しておく必要があります。</a:t>
            </a:r>
            <a:r>
              <a:rPr lang="ja-JP" altLang="en-US" b="1">
                <a:solidFill>
                  <a:schemeClr val="bg2"/>
                </a:solidFill>
                <a:latin typeface="HG丸ｺﾞｼｯｸM-PRO" panose="020F0600000000000000" pitchFamily="50" charset="-128"/>
              </a:rPr>
              <a:t> </a:t>
            </a:r>
            <a:r>
              <a:rPr lang="ja-JP" altLang="en-US">
                <a:solidFill>
                  <a:schemeClr val="bg2"/>
                </a:solidFill>
                <a:latin typeface="HG丸ｺﾞｼｯｸM-PRO" panose="020F0600000000000000" pitchFamily="50" charset="-128"/>
              </a:rPr>
              <a:t>　</a:t>
            </a:r>
          </a:p>
          <a:p>
            <a:pPr eaLnBrk="1" hangingPunct="1"/>
            <a:r>
              <a:rPr lang="ja-JP" altLang="en-US">
                <a:solidFill>
                  <a:schemeClr val="bg2"/>
                </a:solidFill>
                <a:latin typeface="HG丸ｺﾞｼｯｸM-PRO" panose="020F0600000000000000" pitchFamily="50" charset="-128"/>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8"/>
          <p:cNvSpPr>
            <a:spLocks noChangeArrowheads="1"/>
          </p:cNvSpPr>
          <p:nvPr/>
        </p:nvSpPr>
        <p:spPr bwMode="auto">
          <a:xfrm>
            <a:off x="260350" y="200025"/>
            <a:ext cx="33845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4819" name="Text Box 2"/>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a:ea typeface="ＭＳ Ｐゴシック" panose="020B0600070205080204" pitchFamily="50" charset="-128"/>
              </a:rPr>
              <a:t>【</a:t>
            </a:r>
            <a:r>
              <a:rPr lang="ja-JP" altLang="en-US" sz="1800">
                <a:ea typeface="ＭＳ Ｐゴシック" panose="020B0600070205080204" pitchFamily="50" charset="-128"/>
              </a:rPr>
              <a:t>様式　⑫</a:t>
            </a:r>
            <a:r>
              <a:rPr lang="en-US" altLang="ja-JP" sz="1800">
                <a:ea typeface="ＭＳ Ｐゴシック" panose="020B0600070205080204" pitchFamily="50" charset="-128"/>
              </a:rPr>
              <a:t>】</a:t>
            </a:r>
            <a:r>
              <a:rPr lang="ja-JP" altLang="en-US" sz="1800">
                <a:ea typeface="ＭＳ Ｐゴシック" panose="020B0600070205080204" pitchFamily="50" charset="-128"/>
              </a:rPr>
              <a:t>　</a:t>
            </a:r>
          </a:p>
        </p:txBody>
      </p:sp>
      <p:sp>
        <p:nvSpPr>
          <p:cNvPr id="34820" name="Text Box 3"/>
          <p:cNvSpPr txBox="1">
            <a:spLocks noChangeArrowheads="1"/>
          </p:cNvSpPr>
          <p:nvPr/>
        </p:nvSpPr>
        <p:spPr bwMode="auto">
          <a:xfrm>
            <a:off x="1700213" y="133350"/>
            <a:ext cx="1897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従業員携帯カード</a:t>
            </a:r>
          </a:p>
        </p:txBody>
      </p:sp>
      <p:sp>
        <p:nvSpPr>
          <p:cNvPr id="76811" name="Text Box 11"/>
          <p:cNvSpPr txBox="1">
            <a:spLocks noChangeArrowheads="1"/>
          </p:cNvSpPr>
          <p:nvPr/>
        </p:nvSpPr>
        <p:spPr bwMode="auto">
          <a:xfrm>
            <a:off x="3254375" y="9631363"/>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29</a:t>
            </a:r>
          </a:p>
        </p:txBody>
      </p:sp>
      <p:sp>
        <p:nvSpPr>
          <p:cNvPr id="34822" name="Text Box 37"/>
          <p:cNvSpPr txBox="1">
            <a:spLocks noChangeArrowheads="1"/>
          </p:cNvSpPr>
          <p:nvPr/>
        </p:nvSpPr>
        <p:spPr bwMode="auto">
          <a:xfrm>
            <a:off x="1557338" y="3873500"/>
            <a:ext cx="3600450" cy="1493838"/>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b="1">
                <a:solidFill>
                  <a:srgbClr val="3333FF"/>
                </a:solidFill>
                <a:ea typeface="ＭＳ Ｐゴシック" panose="020B0600070205080204" pitchFamily="50" charset="-128"/>
              </a:rPr>
              <a:t>別途作成</a:t>
            </a:r>
          </a:p>
          <a:p>
            <a:pPr algn="ctr" eaLnBrk="1" hangingPunct="1"/>
            <a:r>
              <a:rPr lang="ja-JP" altLang="en-US" sz="3200" b="1">
                <a:solidFill>
                  <a:srgbClr val="3333FF"/>
                </a:solidFill>
                <a:ea typeface="ＭＳ Ｐゴシック" panose="020B0600070205080204" pitchFamily="50" charset="-128"/>
              </a:rPr>
              <a:t>（別ファイル）</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82" name="Group 66"/>
          <p:cNvGraphicFramePr>
            <a:graphicFrameLocks noGrp="1"/>
          </p:cNvGraphicFramePr>
          <p:nvPr/>
        </p:nvGraphicFramePr>
        <p:xfrm>
          <a:off x="1052513" y="4232275"/>
          <a:ext cx="4752975" cy="3684588"/>
        </p:xfrm>
        <a:graphic>
          <a:graphicData uri="http://schemas.openxmlformats.org/drawingml/2006/table">
            <a:tbl>
              <a:tblPr/>
              <a:tblGrid>
                <a:gridCol w="2378075">
                  <a:extLst>
                    <a:ext uri="{9D8B030D-6E8A-4147-A177-3AD203B41FA5}">
                      <a16:colId xmlns:a16="http://schemas.microsoft.com/office/drawing/2014/main" val="1519618767"/>
                    </a:ext>
                  </a:extLst>
                </a:gridCol>
                <a:gridCol w="2374900">
                  <a:extLst>
                    <a:ext uri="{9D8B030D-6E8A-4147-A177-3AD203B41FA5}">
                      <a16:colId xmlns:a16="http://schemas.microsoft.com/office/drawing/2014/main" val="1653512095"/>
                    </a:ext>
                  </a:extLst>
                </a:gridCol>
              </a:tblGrid>
              <a:tr h="3968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729742311"/>
                  </a:ext>
                </a:extLst>
              </a:tr>
              <a:tr h="376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17502971"/>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0303610"/>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7634008"/>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9304868"/>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0093089"/>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4697906"/>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9764475"/>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3725732"/>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2376488" y="9661525"/>
            <a:ext cx="4481512"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あいちＢＣＰモデル［中小商業・サービス業向け　標準版（第１版）］（平成</a:t>
            </a:r>
            <a:r>
              <a:rPr lang="en-US" altLang="ja-JP">
                <a:latin typeface="ＭＳ Ｐゴシック" panose="020B0600070205080204" pitchFamily="50" charset="-128"/>
                <a:ea typeface="ＭＳ Ｐゴシック" panose="020B0600070205080204" pitchFamily="50" charset="-128"/>
              </a:rPr>
              <a:t>20</a:t>
            </a:r>
            <a:r>
              <a:rPr lang="ja-JP" altLang="en-US">
                <a:latin typeface="ＭＳ Ｐゴシック" panose="020B0600070205080204" pitchFamily="50" charset="-128"/>
                <a:ea typeface="ＭＳ Ｐゴシック" panose="020B0600070205080204" pitchFamily="50" charset="-128"/>
              </a:rPr>
              <a:t>年</a:t>
            </a:r>
            <a:r>
              <a:rPr lang="en-US" altLang="ja-JP">
                <a:latin typeface="ＭＳ Ｐゴシック" panose="020B0600070205080204" pitchFamily="50" charset="-128"/>
                <a:ea typeface="ＭＳ Ｐゴシック" panose="020B0600070205080204" pitchFamily="50" charset="-128"/>
              </a:rPr>
              <a:t>3</a:t>
            </a:r>
            <a:r>
              <a:rPr lang="ja-JP" altLang="en-US">
                <a:latin typeface="ＭＳ Ｐゴシック" panose="020B0600070205080204" pitchFamily="50" charset="-128"/>
                <a:ea typeface="ＭＳ Ｐゴシック" panose="020B0600070205080204" pitchFamily="50" charset="-128"/>
              </a:rPr>
              <a:t>月）</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147" name="Freeform 3"/>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148" name="Text Box 4"/>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latin typeface="HGS創英角ｺﾞｼｯｸUB" panose="020B0900000000000000" pitchFamily="50" charset="-128"/>
                <a:ea typeface="HGS創英角ｺﾞｼｯｸUB" panose="020B0900000000000000" pitchFamily="50" charset="-128"/>
              </a:rPr>
              <a:t>①</a:t>
            </a:r>
            <a:r>
              <a:rPr lang="ja-JP" altLang="en-US" sz="1200">
                <a:latin typeface="HGS創英角ｺﾞｼｯｸUB" panose="020B0900000000000000" pitchFamily="50" charset="-128"/>
                <a:ea typeface="HGS創英角ｺﾞｼｯｸUB" panose="020B0900000000000000" pitchFamily="50" charset="-128"/>
              </a:rPr>
              <a:t>事業継続の核となる計画を立案する！</a:t>
            </a: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en-US" altLang="ja-JP" sz="1200">
              <a:latin typeface="HGS創英角ｺﾞｼｯｸUB" panose="020B0900000000000000" pitchFamily="50" charset="-128"/>
              <a:ea typeface="HGS創英角ｺﾞｼｯｸUB" panose="020B0900000000000000" pitchFamily="50" charset="-128"/>
            </a:endParaRPr>
          </a:p>
        </p:txBody>
      </p:sp>
      <p:sp>
        <p:nvSpPr>
          <p:cNvPr id="6149" name="Text Box 6"/>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a:ea typeface="ＭＳ Ｐゴシック" panose="020B0600070205080204" pitchFamily="50" charset="-128"/>
              </a:rPr>
              <a:t>検討の流れ</a:t>
            </a:r>
          </a:p>
        </p:txBody>
      </p:sp>
      <p:sp>
        <p:nvSpPr>
          <p:cNvPr id="6150" name="Text Box 7"/>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latin typeface="HGS創英角ｺﾞｼｯｸUB" panose="020B0900000000000000" pitchFamily="50" charset="-128"/>
                <a:ea typeface="HGS創英角ｺﾞｼｯｸUB" panose="020B0900000000000000" pitchFamily="50" charset="-128"/>
              </a:rPr>
              <a:t>③</a:t>
            </a:r>
            <a:r>
              <a:rPr lang="ja-JP" altLang="en-US" sz="1200">
                <a:latin typeface="HGS創英角ｺﾞｼｯｸUB" panose="020B0900000000000000" pitchFamily="50" charset="-128"/>
                <a:ea typeface="HGS創英角ｺﾞｼｯｸUB" panose="020B0900000000000000" pitchFamily="50" charset="-128"/>
              </a:rPr>
              <a:t>計画の確認・見直しをする！</a:t>
            </a: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en-US" altLang="ja-JP" sz="1200">
              <a:latin typeface="HGS創英角ｺﾞｼｯｸUB" panose="020B0900000000000000" pitchFamily="50" charset="-128"/>
              <a:ea typeface="HGS創英角ｺﾞｼｯｸUB" panose="020B0900000000000000" pitchFamily="50" charset="-128"/>
            </a:endParaRPr>
          </a:p>
        </p:txBody>
      </p:sp>
      <p:sp>
        <p:nvSpPr>
          <p:cNvPr id="6151" name="Text Box 8"/>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latin typeface="HGS創英角ｺﾞｼｯｸUB" panose="020B0900000000000000" pitchFamily="50" charset="-128"/>
                <a:ea typeface="HGS創英角ｺﾞｼｯｸUB" panose="020B0900000000000000" pitchFamily="50" charset="-128"/>
              </a:rPr>
              <a:t>②</a:t>
            </a:r>
            <a:r>
              <a:rPr lang="ja-JP" altLang="en-US" sz="1200">
                <a:latin typeface="HGS創英角ｺﾞｼｯｸUB" panose="020B0900000000000000" pitchFamily="50" charset="-128"/>
                <a:ea typeface="HGS創英角ｺﾞｼｯｸUB" panose="020B0900000000000000" pitchFamily="50" charset="-128"/>
              </a:rPr>
              <a:t>計画の対応手順を決める！</a:t>
            </a: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ja-JP" altLang="en-US" sz="1200">
              <a:latin typeface="HGS創英角ｺﾞｼｯｸUB" panose="020B0900000000000000" pitchFamily="50" charset="-128"/>
              <a:ea typeface="HGS創英角ｺﾞｼｯｸUB" panose="020B0900000000000000" pitchFamily="50" charset="-128"/>
            </a:endParaRPr>
          </a:p>
          <a:p>
            <a:pPr eaLnBrk="1" hangingPunct="1"/>
            <a:endParaRPr lang="en-US" altLang="ja-JP" sz="1200">
              <a:latin typeface="HGS創英角ｺﾞｼｯｸUB" panose="020B0900000000000000" pitchFamily="50" charset="-128"/>
              <a:ea typeface="HGS創英角ｺﾞｼｯｸUB" panose="020B0900000000000000" pitchFamily="50" charset="-128"/>
            </a:endParaRPr>
          </a:p>
        </p:txBody>
      </p:sp>
      <p:graphicFrame>
        <p:nvGraphicFramePr>
          <p:cNvPr id="139459" name="Group 195"/>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2246470026"/>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1.</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AC864"/>
                    </a:solidFill>
                  </a:tcPr>
                </a:tc>
                <a:extLst>
                  <a:ext uri="{0D108BD9-81ED-4DB2-BD59-A6C34878D82A}">
                    <a16:rowId xmlns:a16="http://schemas.microsoft.com/office/drawing/2014/main" val="4006993390"/>
                  </a:ext>
                </a:extLst>
              </a:tr>
            </a:tbl>
          </a:graphicData>
        </a:graphic>
      </p:graphicFrame>
      <p:graphicFrame>
        <p:nvGraphicFramePr>
          <p:cNvPr id="139458" name="Group 194"/>
          <p:cNvGraphicFramePr>
            <a:graphicFrameLocks noGrp="1"/>
          </p:cNvGraphicFramePr>
          <p:nvPr/>
        </p:nvGraphicFramePr>
        <p:xfrm>
          <a:off x="1481138" y="1570038"/>
          <a:ext cx="2955925" cy="868362"/>
        </p:xfrm>
        <a:graphic>
          <a:graphicData uri="http://schemas.openxmlformats.org/drawingml/2006/table">
            <a:tbl>
              <a:tblPr/>
              <a:tblGrid>
                <a:gridCol w="2955925">
                  <a:extLst>
                    <a:ext uri="{9D8B030D-6E8A-4147-A177-3AD203B41FA5}">
                      <a16:colId xmlns:a16="http://schemas.microsoft.com/office/drawing/2014/main" val="1803916408"/>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  </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2. 1</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339205556"/>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2. 2</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494157122"/>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2. 3</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00021600"/>
                  </a:ext>
                </a:extLst>
              </a:tr>
            </a:tbl>
          </a:graphicData>
        </a:graphic>
      </p:graphicFrame>
      <p:graphicFrame>
        <p:nvGraphicFramePr>
          <p:cNvPr id="139450" name="Group 186"/>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1758080019"/>
                    </a:ext>
                  </a:extLst>
                </a:gridCol>
                <a:gridCol w="2773065">
                  <a:extLst>
                    <a:ext uri="{9D8B030D-6E8A-4147-A177-3AD203B41FA5}">
                      <a16:colId xmlns:a16="http://schemas.microsoft.com/office/drawing/2014/main" val="4244026043"/>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2. 5</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3721640411"/>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STEP1</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464305421"/>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STEP2</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86116648"/>
                  </a:ext>
                </a:extLst>
              </a:tr>
            </a:tbl>
          </a:graphicData>
        </a:graphic>
      </p:graphicFrame>
      <p:graphicFrame>
        <p:nvGraphicFramePr>
          <p:cNvPr id="139486" name="Group 222"/>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113624152"/>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４</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教育・訓練計画</a:t>
                      </a:r>
                      <a:endPar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86004028"/>
                  </a:ext>
                </a:extLst>
              </a:tr>
            </a:tbl>
          </a:graphicData>
        </a:graphic>
      </p:graphicFrame>
      <p:sp>
        <p:nvSpPr>
          <p:cNvPr id="6187" name="AutoShape 54"/>
          <p:cNvSpPr>
            <a:spLocks/>
          </p:cNvSpPr>
          <p:nvPr/>
        </p:nvSpPr>
        <p:spPr bwMode="auto">
          <a:xfrm flipH="1">
            <a:off x="3016250"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188" name="Line 55"/>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89" name="AutoShape 5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190" name="AutoShape 5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139487" name="Group 223"/>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1876834110"/>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５</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点検・是正措置・見直し</a:t>
                      </a:r>
                      <a:endPar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84364207"/>
                  </a:ext>
                </a:extLst>
              </a:tr>
            </a:tbl>
          </a:graphicData>
        </a:graphic>
      </p:graphicFrame>
      <p:graphicFrame>
        <p:nvGraphicFramePr>
          <p:cNvPr id="139485" name="Group 221"/>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3233530059"/>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３</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2917263"/>
                  </a:ext>
                </a:extLst>
              </a:tr>
            </a:tbl>
          </a:graphicData>
        </a:graphic>
      </p:graphicFrame>
      <p:sp>
        <p:nvSpPr>
          <p:cNvPr id="6203" name="Line 64"/>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04" name="Line 65"/>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05" name="Line 66"/>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06" name="Text Box 67"/>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solidFill>
                  <a:srgbClr val="000066"/>
                </a:solidFill>
                <a:latin typeface="HGP創英角ﾎﾟｯﾌﾟ体" panose="040B0A00000000000000" pitchFamily="50" charset="-128"/>
                <a:ea typeface="HGP創英角ﾎﾟｯﾌﾟ体" panose="040B0A00000000000000" pitchFamily="50" charset="-128"/>
              </a:rPr>
              <a:t>ＢＣＰの</a:t>
            </a:r>
          </a:p>
          <a:p>
            <a:pPr eaLnBrk="1" hangingPunct="1"/>
            <a:r>
              <a:rPr lang="ja-JP" altLang="en-US" sz="1200">
                <a:solidFill>
                  <a:srgbClr val="000066"/>
                </a:solidFill>
                <a:latin typeface="HGP創英角ﾎﾟｯﾌﾟ体" panose="040B0A00000000000000" pitchFamily="50" charset="-128"/>
                <a:ea typeface="HGP創英角ﾎﾟｯﾌﾟ体" panose="040B0A00000000000000" pitchFamily="50" charset="-128"/>
              </a:rPr>
              <a:t>プロセス</a:t>
            </a:r>
          </a:p>
        </p:txBody>
      </p:sp>
      <p:sp>
        <p:nvSpPr>
          <p:cNvPr id="6207" name="Line 6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139453" name="Group 189"/>
          <p:cNvGraphicFramePr>
            <a:graphicFrameLocks noGrp="1"/>
          </p:cNvGraphicFramePr>
          <p:nvPr/>
        </p:nvGraphicFramePr>
        <p:xfrm>
          <a:off x="1665288" y="4364038"/>
          <a:ext cx="2771775" cy="508000"/>
        </p:xfrm>
        <a:graphic>
          <a:graphicData uri="http://schemas.openxmlformats.org/drawingml/2006/table">
            <a:tbl>
              <a:tblPr/>
              <a:tblGrid>
                <a:gridCol w="2771775">
                  <a:extLst>
                    <a:ext uri="{9D8B030D-6E8A-4147-A177-3AD203B41FA5}">
                      <a16:colId xmlns:a16="http://schemas.microsoft.com/office/drawing/2014/main" val="477123262"/>
                    </a:ext>
                  </a:extLst>
                </a:gridCol>
              </a:tblGrid>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STEP3</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3355797"/>
                  </a:ext>
                </a:extLst>
              </a:tr>
              <a:tr h="279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STEP4</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73604624"/>
                  </a:ext>
                </a:extLst>
              </a:tr>
            </a:tbl>
          </a:graphicData>
        </a:graphic>
      </p:graphicFrame>
      <p:graphicFrame>
        <p:nvGraphicFramePr>
          <p:cNvPr id="139484" name="Group 220"/>
          <p:cNvGraphicFramePr>
            <a:graphicFrameLocks noGrp="1"/>
          </p:cNvGraphicFramePr>
          <p:nvPr/>
        </p:nvGraphicFramePr>
        <p:xfrm>
          <a:off x="3954463" y="5364163"/>
          <a:ext cx="2665412" cy="3216275"/>
        </p:xfrm>
        <a:graphic>
          <a:graphicData uri="http://schemas.openxmlformats.org/drawingml/2006/table">
            <a:tbl>
              <a:tblPr/>
              <a:tblGrid>
                <a:gridCol w="2665412">
                  <a:extLst>
                    <a:ext uri="{9D8B030D-6E8A-4147-A177-3AD203B41FA5}">
                      <a16:colId xmlns:a16="http://schemas.microsoft.com/office/drawing/2014/main" val="3122727706"/>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0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2324773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様式①</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ＢＣＰ対応拠点一覧</a:t>
                      </a:r>
                      <a:endPar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4621198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様式②</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避難経路図・避難計画</a:t>
                      </a:r>
                      <a:endPar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60753619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様式③</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備蓄品リスト</a:t>
                      </a:r>
                      <a:endPar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905834519"/>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様式④</a:t>
                      </a:r>
                      <a:r>
                        <a:rPr kumimoji="1" lang="en-US" altLang="ja-JP"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256639979"/>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様式⑤</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従業員連絡先リスト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2096590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様式⑥</a:t>
                      </a:r>
                      <a:r>
                        <a:rPr kumimoji="1" lang="en-US" altLang="ja-JP"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90476600"/>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様式⑦</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7508340"/>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様式⑧</a:t>
                      </a:r>
                      <a:r>
                        <a:rPr kumimoji="1" lang="en-US" altLang="ja-JP"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-1】</a:t>
                      </a:r>
                      <a:r>
                        <a:rPr kumimoji="1" lang="ja-JP" altLang="en-US"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639695289"/>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様式⑧</a:t>
                      </a:r>
                      <a:r>
                        <a:rPr kumimoji="1" lang="en-US" altLang="ja-JP"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-2】</a:t>
                      </a:r>
                      <a:r>
                        <a:rPr kumimoji="1" lang="ja-JP" altLang="en-US"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29591301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様式⑨</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主要連絡先リスト</a:t>
                      </a:r>
                      <a:endPar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237072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様式⑩</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82557929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様式⑪</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重要な情報のバックアップ</a:t>
                      </a:r>
                      <a:endPar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2662916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様式⑫</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250311979"/>
                  </a:ext>
                </a:extLst>
              </a:tr>
            </a:tbl>
          </a:graphicData>
        </a:graphic>
      </p:graphicFrame>
      <p:grpSp>
        <p:nvGrpSpPr>
          <p:cNvPr id="6247" name="Group 111"/>
          <p:cNvGrpSpPr>
            <a:grpSpLocks/>
          </p:cNvGrpSpPr>
          <p:nvPr/>
        </p:nvGrpSpPr>
        <p:grpSpPr bwMode="auto">
          <a:xfrm>
            <a:off x="5948363" y="1822450"/>
            <a:ext cx="671512" cy="336550"/>
            <a:chOff x="164" y="1411"/>
            <a:chExt cx="423" cy="212"/>
          </a:xfrm>
        </p:grpSpPr>
        <p:sp>
          <p:nvSpPr>
            <p:cNvPr id="6283" name="AutoShape 112"/>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284" name="Text Box 113"/>
            <p:cNvSpPr txBox="1">
              <a:spLocks noChangeArrowheads="1"/>
            </p:cNvSpPr>
            <p:nvPr/>
          </p:nvSpPr>
          <p:spPr bwMode="auto">
            <a:xfrm>
              <a:off x="217" y="1411"/>
              <a:ext cx="37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solidFill>
                    <a:srgbClr val="FF0066"/>
                  </a:solidFill>
                </a:rPr>
                <a:t>目標を</a:t>
              </a:r>
            </a:p>
            <a:p>
              <a:pPr eaLnBrk="1" hangingPunct="1"/>
              <a:r>
                <a:rPr lang="ja-JP" altLang="en-US" sz="800">
                  <a:solidFill>
                    <a:srgbClr val="FF0066"/>
                  </a:solidFill>
                </a:rPr>
                <a:t>たてる！</a:t>
              </a:r>
            </a:p>
          </p:txBody>
        </p:sp>
      </p:grpSp>
      <p:sp>
        <p:nvSpPr>
          <p:cNvPr id="6248" name="AutoShape 114"/>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249" name="Text Box 115"/>
          <p:cNvSpPr txBox="1">
            <a:spLocks noChangeArrowheads="1"/>
          </p:cNvSpPr>
          <p:nvPr/>
        </p:nvSpPr>
        <p:spPr bwMode="auto">
          <a:xfrm>
            <a:off x="5967413" y="3224213"/>
            <a:ext cx="6889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a:solidFill>
                  <a:srgbClr val="FF3300"/>
                </a:solidFill>
              </a:rPr>
              <a:t>ギャップを</a:t>
            </a:r>
          </a:p>
          <a:p>
            <a:pPr algn="ctr" eaLnBrk="1" hangingPunct="1"/>
            <a:r>
              <a:rPr lang="ja-JP" altLang="en-US" sz="800">
                <a:solidFill>
                  <a:srgbClr val="FF3300"/>
                </a:solidFill>
              </a:rPr>
              <a:t>把握する！</a:t>
            </a:r>
          </a:p>
        </p:txBody>
      </p:sp>
      <p:grpSp>
        <p:nvGrpSpPr>
          <p:cNvPr id="6250" name="Group 116"/>
          <p:cNvGrpSpPr>
            <a:grpSpLocks/>
          </p:cNvGrpSpPr>
          <p:nvPr/>
        </p:nvGrpSpPr>
        <p:grpSpPr bwMode="auto">
          <a:xfrm>
            <a:off x="5949950" y="4533900"/>
            <a:ext cx="719138" cy="336550"/>
            <a:chOff x="165" y="2681"/>
            <a:chExt cx="453" cy="212"/>
          </a:xfrm>
        </p:grpSpPr>
        <p:sp>
          <p:nvSpPr>
            <p:cNvPr id="6281" name="AutoShape 117"/>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282" name="Text Box 118"/>
            <p:cNvSpPr txBox="1">
              <a:spLocks noChangeArrowheads="1"/>
            </p:cNvSpPr>
            <p:nvPr/>
          </p:nvSpPr>
          <p:spPr bwMode="auto">
            <a:xfrm>
              <a:off x="184" y="2681"/>
              <a:ext cx="434"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a:solidFill>
                    <a:schemeClr val="accent2"/>
                  </a:solidFill>
                </a:rPr>
                <a:t>ギャップを</a:t>
              </a:r>
            </a:p>
            <a:p>
              <a:pPr algn="ctr" eaLnBrk="1" hangingPunct="1"/>
              <a:r>
                <a:rPr lang="ja-JP" altLang="en-US" sz="800">
                  <a:solidFill>
                    <a:schemeClr val="accent2"/>
                  </a:solidFill>
                </a:rPr>
                <a:t>埋める！</a:t>
              </a:r>
            </a:p>
          </p:txBody>
        </p:sp>
      </p:grpSp>
      <p:sp>
        <p:nvSpPr>
          <p:cNvPr id="6251" name="Line 119"/>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52" name="Line 120"/>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53" name="Text Box 121"/>
          <p:cNvSpPr txBox="1">
            <a:spLocks noChangeArrowheads="1"/>
          </p:cNvSpPr>
          <p:nvPr/>
        </p:nvSpPr>
        <p:spPr bwMode="auto">
          <a:xfrm>
            <a:off x="4025900" y="8558213"/>
            <a:ext cx="259397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t>注）「</a:t>
            </a:r>
            <a:r>
              <a:rPr lang="ja-JP" altLang="en-US">
                <a:solidFill>
                  <a:schemeClr val="accent2"/>
                </a:solidFill>
              </a:rPr>
              <a:t>青字</a:t>
            </a:r>
            <a:r>
              <a:rPr lang="ja-JP" altLang="en-US"/>
              <a:t>」は災害発生後に書き込む様式</a:t>
            </a:r>
          </a:p>
        </p:txBody>
      </p:sp>
      <p:sp>
        <p:nvSpPr>
          <p:cNvPr id="139386" name="AutoShape 122"/>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a:p>
        </p:txBody>
      </p:sp>
      <p:sp>
        <p:nvSpPr>
          <p:cNvPr id="6255" name="Freeform 123"/>
          <p:cNvSpPr>
            <a:spLocks/>
          </p:cNvSpPr>
          <p:nvPr/>
        </p:nvSpPr>
        <p:spPr bwMode="auto">
          <a:xfrm>
            <a:off x="4437063" y="4737100"/>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56" name="Line 124"/>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57" name="Oval 125"/>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258" name="Text Box 126"/>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accent2"/>
                </a:solidFill>
                <a:latin typeface="HGS創英角ｺﾞｼｯｸUB" panose="020B0900000000000000" pitchFamily="50" charset="-128"/>
                <a:ea typeface="HGS創英角ｺﾞｼｯｸUB" panose="020B0900000000000000" pitchFamily="50" charset="-128"/>
              </a:rPr>
              <a:t>ＢＣＰを作る！</a:t>
            </a:r>
          </a:p>
          <a:p>
            <a:pPr algn="ctr" eaLnBrk="1" hangingPunct="1"/>
            <a:r>
              <a:rPr lang="ja-JP" altLang="en-US">
                <a:solidFill>
                  <a:schemeClr val="accent2"/>
                </a:solidFill>
                <a:latin typeface="HG丸ｺﾞｼｯｸM-PRO" panose="020F0600000000000000" pitchFamily="50" charset="-128"/>
              </a:rPr>
              <a:t>（全体的な流れ）</a:t>
            </a:r>
          </a:p>
        </p:txBody>
      </p:sp>
      <p:sp>
        <p:nvSpPr>
          <p:cNvPr id="6259" name="Line 127"/>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60" name="Line 128"/>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61" name="Line 129"/>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139493" name="Group 229"/>
          <p:cNvGraphicFramePr>
            <a:graphicFrameLocks noGrp="1"/>
          </p:cNvGraphicFramePr>
          <p:nvPr>
            <p:ph/>
          </p:nvPr>
        </p:nvGraphicFramePr>
        <p:xfrm>
          <a:off x="3141663" y="2505075"/>
          <a:ext cx="2606675" cy="914400"/>
        </p:xfrm>
        <a:graphic>
          <a:graphicData uri="http://schemas.openxmlformats.org/drawingml/2006/table">
            <a:tbl>
              <a:tblPr/>
              <a:tblGrid>
                <a:gridCol w="208258">
                  <a:extLst>
                    <a:ext uri="{9D8B030D-6E8A-4147-A177-3AD203B41FA5}">
                      <a16:colId xmlns:a16="http://schemas.microsoft.com/office/drawing/2014/main" val="3897008693"/>
                    </a:ext>
                  </a:extLst>
                </a:gridCol>
                <a:gridCol w="2398417">
                  <a:extLst>
                    <a:ext uri="{9D8B030D-6E8A-4147-A177-3AD203B41FA5}">
                      <a16:colId xmlns:a16="http://schemas.microsoft.com/office/drawing/2014/main" val="400740526"/>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2. 4</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被害想定に基づくＢＣＰ対応策の検討</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1796407929"/>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2.4.1</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地震危険度の確認（前提条件）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002369482"/>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2.4.2</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300465409"/>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2.4.3</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317342523"/>
                  </a:ext>
                </a:extLst>
              </a:tr>
            </a:tbl>
          </a:graphicData>
        </a:graphic>
      </p:graphicFrame>
      <p:sp>
        <p:nvSpPr>
          <p:cNvPr id="6278" name="Text Box 150"/>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solidFill>
                  <a:schemeClr val="accent2"/>
                </a:solidFill>
                <a:latin typeface="HGS創英角ｺﾞｼｯｸUB" panose="020B0900000000000000" pitchFamily="50" charset="-128"/>
                <a:ea typeface="HGS創英角ｺﾞｼｯｸUB" panose="020B0900000000000000" pitchFamily="50" charset="-128"/>
              </a:rPr>
              <a:t>災害時の実行！</a:t>
            </a:r>
            <a:endParaRPr lang="ja-JP" altLang="en-US">
              <a:solidFill>
                <a:schemeClr val="accent2"/>
              </a:solidFill>
              <a:latin typeface="HG丸ｺﾞｼｯｸM-PRO" panose="020F0600000000000000" pitchFamily="50" charset="-128"/>
            </a:endParaRPr>
          </a:p>
        </p:txBody>
      </p:sp>
      <p:sp>
        <p:nvSpPr>
          <p:cNvPr id="6279" name="Freeform 151"/>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80" name="Line 152"/>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50"/>
          <p:cNvSpPr>
            <a:spLocks noChangeArrowheads="1"/>
          </p:cNvSpPr>
          <p:nvPr/>
        </p:nvSpPr>
        <p:spPr bwMode="auto">
          <a:xfrm>
            <a:off x="92075" y="92075"/>
            <a:ext cx="3265488" cy="339725"/>
          </a:xfrm>
          <a:prstGeom prst="rect">
            <a:avLst/>
          </a:prstGeom>
          <a:gradFill rotWithShape="1">
            <a:gsLst>
              <a:gs pos="0">
                <a:srgbClr val="FAC864"/>
              </a:gs>
              <a:gs pos="50000">
                <a:srgbClr val="FFFFFF"/>
              </a:gs>
              <a:gs pos="100000">
                <a:srgbClr val="FAC864"/>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106962" name="Group 466"/>
          <p:cNvGraphicFramePr>
            <a:graphicFrameLocks noGrp="1"/>
          </p:cNvGraphicFramePr>
          <p:nvPr/>
        </p:nvGraphicFramePr>
        <p:xfrm>
          <a:off x="838200" y="7762875"/>
          <a:ext cx="5327650" cy="823913"/>
        </p:xfrm>
        <a:graphic>
          <a:graphicData uri="http://schemas.openxmlformats.org/drawingml/2006/table">
            <a:tbl>
              <a:tblPr/>
              <a:tblGrid>
                <a:gridCol w="501650">
                  <a:extLst>
                    <a:ext uri="{9D8B030D-6E8A-4147-A177-3AD203B41FA5}">
                      <a16:colId xmlns:a16="http://schemas.microsoft.com/office/drawing/2014/main" val="496815319"/>
                    </a:ext>
                  </a:extLst>
                </a:gridCol>
                <a:gridCol w="4826000">
                  <a:extLst>
                    <a:ext uri="{9D8B030D-6E8A-4147-A177-3AD203B41FA5}">
                      <a16:colId xmlns:a16="http://schemas.microsoft.com/office/drawing/2014/main" val="351704025"/>
                    </a:ext>
                  </a:extLst>
                </a:gridCol>
              </a:tblGrid>
              <a:tr h="3143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ﾁｪｯｸ</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連携先との共通の対応方針</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101119299"/>
                  </a:ext>
                </a:extLst>
              </a:tr>
              <a:tr h="5095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6982617"/>
                  </a:ext>
                </a:extLst>
              </a:tr>
            </a:tbl>
          </a:graphicData>
        </a:graphic>
      </p:graphicFrame>
      <p:sp>
        <p:nvSpPr>
          <p:cNvPr id="7182"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latin typeface="HGS創英角ｺﾞｼｯｸUB" panose="020B0900000000000000" pitchFamily="50" charset="-128"/>
                <a:ea typeface="HGS創英角ｺﾞｼｯｸUB" panose="020B0900000000000000" pitchFamily="50" charset="-128"/>
              </a:rPr>
              <a:t>１．ＢＣＰ基本方針の決定</a:t>
            </a:r>
          </a:p>
        </p:txBody>
      </p:sp>
      <p:sp>
        <p:nvSpPr>
          <p:cNvPr id="7183" name="Text Box 3"/>
          <p:cNvSpPr txBox="1">
            <a:spLocks noChangeArrowheads="1"/>
          </p:cNvSpPr>
          <p:nvPr/>
        </p:nvSpPr>
        <p:spPr bwMode="auto">
          <a:xfrm>
            <a:off x="188913" y="631825"/>
            <a:ext cx="6480175"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a:solidFill>
                <a:srgbClr val="808080"/>
              </a:solidFill>
              <a:latin typeface="HG丸ｺﾞｼｯｸM-PRO" panose="020F0600000000000000" pitchFamily="50" charset="-128"/>
            </a:endParaRPr>
          </a:p>
          <a:p>
            <a:pPr eaLnBrk="1" hangingPunct="1">
              <a:buFontTx/>
              <a:buChar char="•"/>
            </a:pPr>
            <a:r>
              <a:rPr lang="ja-JP" altLang="en-US" i="1">
                <a:solidFill>
                  <a:schemeClr val="hlink"/>
                </a:solidFill>
                <a:latin typeface="HG丸ｺﾞｼｯｸM-PRO" panose="020F0600000000000000" pitchFamily="50" charset="-128"/>
              </a:rPr>
              <a:t>経営者として、来客者や従業員、顧客に向け、あなたの会社がＢＣＰを策定する目的を意思表明をしてください。</a:t>
            </a:r>
          </a:p>
          <a:p>
            <a:pPr eaLnBrk="1" hangingPunct="1">
              <a:buFontTx/>
              <a:buChar char="•"/>
            </a:pPr>
            <a:r>
              <a:rPr lang="ja-JP" altLang="en-US">
                <a:solidFill>
                  <a:srgbClr val="808080"/>
                </a:solidFill>
                <a:latin typeface="HG丸ｺﾞｼｯｸM-PRO" panose="020F0600000000000000" pitchFamily="50" charset="-128"/>
              </a:rPr>
              <a:t>以下の方針・観点を確認し、該当する方針にチェックしてください。</a:t>
            </a:r>
          </a:p>
        </p:txBody>
      </p:sp>
      <p:sp>
        <p:nvSpPr>
          <p:cNvPr id="7184" name="Text Box 4"/>
          <p:cNvSpPr txBox="1">
            <a:spLocks noChangeArrowheads="1"/>
          </p:cNvSpPr>
          <p:nvPr/>
        </p:nvSpPr>
        <p:spPr bwMode="auto">
          <a:xfrm>
            <a:off x="476250" y="2033588"/>
            <a:ext cx="60483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latin typeface="HG丸ｺﾞｼｯｸM-PRO" panose="020F0600000000000000" pitchFamily="50" charset="-128"/>
              </a:rPr>
              <a:t>　当社は、大規模地震等の災害が発生した場合でも、顧客および従業員の生活に影響を及ぼさないよう、以下の方針に基づき策定したＢＣＰに則り、事業の継続・早期復旧に取り組みます。</a:t>
            </a:r>
          </a:p>
        </p:txBody>
      </p:sp>
      <p:sp>
        <p:nvSpPr>
          <p:cNvPr id="106501" name="Text Box 5"/>
          <p:cNvSpPr txBox="1">
            <a:spLocks noChangeArrowheads="1"/>
          </p:cNvSpPr>
          <p:nvPr/>
        </p:nvSpPr>
        <p:spPr bwMode="auto">
          <a:xfrm>
            <a:off x="3294063" y="9647238"/>
            <a:ext cx="265112"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1</a:t>
            </a:r>
          </a:p>
        </p:txBody>
      </p:sp>
      <p:graphicFrame>
        <p:nvGraphicFramePr>
          <p:cNvPr id="106961" name="Group 465"/>
          <p:cNvGraphicFramePr>
            <a:graphicFrameLocks noGrp="1"/>
          </p:cNvGraphicFramePr>
          <p:nvPr/>
        </p:nvGraphicFramePr>
        <p:xfrm>
          <a:off x="549275" y="3276600"/>
          <a:ext cx="6048375" cy="4044950"/>
        </p:xfrm>
        <a:graphic>
          <a:graphicData uri="http://schemas.openxmlformats.org/drawingml/2006/table">
            <a:tbl>
              <a:tblPr/>
              <a:tblGrid>
                <a:gridCol w="485775">
                  <a:extLst>
                    <a:ext uri="{9D8B030D-6E8A-4147-A177-3AD203B41FA5}">
                      <a16:colId xmlns:a16="http://schemas.microsoft.com/office/drawing/2014/main" val="4099300653"/>
                    </a:ext>
                  </a:extLst>
                </a:gridCol>
                <a:gridCol w="2393950">
                  <a:extLst>
                    <a:ext uri="{9D8B030D-6E8A-4147-A177-3AD203B41FA5}">
                      <a16:colId xmlns:a16="http://schemas.microsoft.com/office/drawing/2014/main" val="1140880202"/>
                    </a:ext>
                  </a:extLst>
                </a:gridCol>
                <a:gridCol w="3168650">
                  <a:extLst>
                    <a:ext uri="{9D8B030D-6E8A-4147-A177-3AD203B41FA5}">
                      <a16:colId xmlns:a16="http://schemas.microsoft.com/office/drawing/2014/main" val="1998046336"/>
                    </a:ext>
                  </a:extLst>
                </a:gridCol>
              </a:tblGrid>
              <a:tr h="3540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ﾁｪｯｸ</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方針</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観点</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45334275"/>
                  </a:ext>
                </a:extLst>
              </a:tr>
              <a:tr h="3143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顧客（来客者）の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　安全と安心を守る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地震が起きてもお客様の安全（避難）を最優先する。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28738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6145140"/>
                  </a:ext>
                </a:extLst>
              </a:tr>
              <a:tr h="29691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従業員及びその家族の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安全を守る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従業員及びその家族の安否状況をまず把握する。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2531253"/>
                  </a:ext>
                </a:extLst>
              </a:tr>
              <a:tr h="36042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3574724"/>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en-US" altLang="ja-JP" sz="10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顧客からの信用を守る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被災した際にも速やかに復旧可能な体制を整備し、お客様に影響を及ぼすことのないよう努める。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40735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6184301"/>
                  </a:ext>
                </a:extLst>
              </a:tr>
              <a:tr h="362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従業員の雇用の維持</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災害発生後も現在の事業規模を必ず維持する。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地域社会に貢献する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地域のお客様あっての商売であるため、災害時においても助け合う。</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33502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帰宅困難者や住民を、できるだけ支援する。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288614"/>
                  </a:ext>
                </a:extLst>
              </a:tr>
              <a:tr h="412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その他</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228" name="Text Box 386"/>
          <p:cNvSpPr txBox="1">
            <a:spLocks noChangeArrowheads="1"/>
          </p:cNvSpPr>
          <p:nvPr/>
        </p:nvSpPr>
        <p:spPr bwMode="auto">
          <a:xfrm>
            <a:off x="476250" y="1711325"/>
            <a:ext cx="501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2000"/>
              <a:t>『</a:t>
            </a:r>
            <a:r>
              <a:rPr lang="ja-JP" altLang="en-US" sz="2000"/>
              <a:t>　　　　　　　　　</a:t>
            </a:r>
            <a:r>
              <a:rPr lang="ja-JP" altLang="en-US" sz="2000">
                <a:solidFill>
                  <a:srgbClr val="FF0000"/>
                </a:solidFill>
              </a:rPr>
              <a:t>　</a:t>
            </a:r>
            <a:r>
              <a:rPr lang="ja-JP" altLang="en-US" sz="2000"/>
              <a:t>ＢＣＰ基本方針</a:t>
            </a:r>
            <a:r>
              <a:rPr lang="en-US" altLang="ja-JP" sz="2000"/>
              <a:t>』</a:t>
            </a:r>
          </a:p>
        </p:txBody>
      </p:sp>
      <p:sp>
        <p:nvSpPr>
          <p:cNvPr id="7229" name="Text Box 404"/>
          <p:cNvSpPr txBox="1">
            <a:spLocks noChangeArrowheads="1"/>
          </p:cNvSpPr>
          <p:nvPr/>
        </p:nvSpPr>
        <p:spPr bwMode="auto">
          <a:xfrm>
            <a:off x="838200" y="7329488"/>
            <a:ext cx="3990975"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87313" indent="-87313">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solidFill>
                  <a:schemeClr val="accent2"/>
                </a:solidFill>
              </a:rPr>
              <a:t>災害時に他企業等と連携して対応する場合の共通の方針</a:t>
            </a:r>
          </a:p>
          <a:p>
            <a:pPr eaLnBrk="1" hangingPunct="1">
              <a:buFont typeface="HG丸ｺﾞｼｯｸM-PRO" panose="020F0600000000000000" pitchFamily="50" charset="-128"/>
              <a:buChar char="※"/>
            </a:pPr>
            <a:r>
              <a:rPr lang="ja-JP" altLang="en-US">
                <a:solidFill>
                  <a:srgbClr val="808080"/>
                </a:solidFill>
              </a:rPr>
              <a:t>具体的な対応方針がある場合には、以下に記入しましょう。</a:t>
            </a:r>
          </a:p>
        </p:txBody>
      </p:sp>
      <p:sp>
        <p:nvSpPr>
          <p:cNvPr id="7230" name="Text Box 430"/>
          <p:cNvSpPr txBox="1">
            <a:spLocks noChangeArrowheads="1"/>
          </p:cNvSpPr>
          <p:nvPr/>
        </p:nvSpPr>
        <p:spPr bwMode="auto">
          <a:xfrm>
            <a:off x="2649538" y="8697913"/>
            <a:ext cx="36591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accent2"/>
                </a:solidFill>
                <a:latin typeface="HG丸ｺﾞｼｯｸM-PRO" panose="020F0600000000000000" pitchFamily="50" charset="-128"/>
              </a:rPr>
              <a:t>他企業等と連携することが効果的と思われる項目の具体的な事例については「ＢＣＰ取組み事例集」（</a:t>
            </a:r>
            <a:r>
              <a:rPr lang="en-US" altLang="ja-JP">
                <a:solidFill>
                  <a:schemeClr val="accent2"/>
                </a:solidFill>
                <a:latin typeface="HG丸ｺﾞｼｯｸM-PRO" panose="020F0600000000000000" pitchFamily="50" charset="-128"/>
              </a:rPr>
              <a:t>Ⅲ</a:t>
            </a:r>
            <a:r>
              <a:rPr lang="ja-JP" altLang="en-US">
                <a:solidFill>
                  <a:schemeClr val="accent2"/>
                </a:solidFill>
                <a:latin typeface="HG丸ｺﾞｼｯｸM-PRO" panose="020F0600000000000000" pitchFamily="50" charset="-128"/>
              </a:rPr>
              <a:t>．ＢＣＰ取組みの連携事例・アイデア集）を参照してください。</a:t>
            </a:r>
          </a:p>
        </p:txBody>
      </p:sp>
      <p:grpSp>
        <p:nvGrpSpPr>
          <p:cNvPr id="7231" name="Group 435"/>
          <p:cNvGrpSpPr>
            <a:grpSpLocks/>
          </p:cNvGrpSpPr>
          <p:nvPr/>
        </p:nvGrpSpPr>
        <p:grpSpPr bwMode="auto">
          <a:xfrm>
            <a:off x="1052513" y="8755063"/>
            <a:ext cx="1584325" cy="314325"/>
            <a:chOff x="2675" y="4828"/>
            <a:chExt cx="998" cy="198"/>
          </a:xfrm>
        </p:grpSpPr>
        <p:sp>
          <p:nvSpPr>
            <p:cNvPr id="7236" name="AutoShape 436"/>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solidFill>
                    <a:srgbClr val="0066FF"/>
                  </a:solidFill>
                  <a:ea typeface="HGS創英角ﾎﾟｯﾌﾟ体" panose="040B0A00000000000000" pitchFamily="50" charset="-128"/>
                </a:rPr>
                <a:t>連携が有効！</a:t>
              </a:r>
            </a:p>
          </p:txBody>
        </p:sp>
        <p:pic>
          <p:nvPicPr>
            <p:cNvPr id="7237" name="Picture 437"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32" name="Picture 4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775" y="4341813"/>
            <a:ext cx="7127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3" name="Picture 452" descr="GUM15_CL011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213" y="3695700"/>
            <a:ext cx="2984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4" name="Picture 453" descr="GUM13_CL110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025" y="5240338"/>
            <a:ext cx="536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5" name="Picture 454" descr="GUM11_CL1504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0000" y="5600700"/>
            <a:ext cx="3603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latin typeface="HGS創英角ｺﾞｼｯｸUB" panose="020B0900000000000000" pitchFamily="50" charset="-128"/>
                <a:ea typeface="HGS創英角ｺﾞｼｯｸUB" panose="020B0900000000000000" pitchFamily="50" charset="-128"/>
              </a:rPr>
              <a:t>２．計画</a:t>
            </a:r>
          </a:p>
        </p:txBody>
      </p:sp>
      <p:graphicFrame>
        <p:nvGraphicFramePr>
          <p:cNvPr id="17593" name="Group 185"/>
          <p:cNvGraphicFramePr>
            <a:graphicFrameLocks noGrp="1"/>
          </p:cNvGraphicFramePr>
          <p:nvPr/>
        </p:nvGraphicFramePr>
        <p:xfrm>
          <a:off x="333375" y="5608638"/>
          <a:ext cx="6262688" cy="2366962"/>
        </p:xfrm>
        <a:graphic>
          <a:graphicData uri="http://schemas.openxmlformats.org/drawingml/2006/table">
            <a:tbl>
              <a:tblPr/>
              <a:tblGrid>
                <a:gridCol w="1295400">
                  <a:extLst>
                    <a:ext uri="{9D8B030D-6E8A-4147-A177-3AD203B41FA5}">
                      <a16:colId xmlns:a16="http://schemas.microsoft.com/office/drawing/2014/main" val="1709119443"/>
                    </a:ext>
                  </a:extLst>
                </a:gridCol>
                <a:gridCol w="1655763">
                  <a:extLst>
                    <a:ext uri="{9D8B030D-6E8A-4147-A177-3AD203B41FA5}">
                      <a16:colId xmlns:a16="http://schemas.microsoft.com/office/drawing/2014/main" val="2860104889"/>
                    </a:ext>
                  </a:extLst>
                </a:gridCol>
                <a:gridCol w="1655762">
                  <a:extLst>
                    <a:ext uri="{9D8B030D-6E8A-4147-A177-3AD203B41FA5}">
                      <a16:colId xmlns:a16="http://schemas.microsoft.com/office/drawing/2014/main" val="1137475515"/>
                    </a:ext>
                  </a:extLst>
                </a:gridCol>
                <a:gridCol w="1655763">
                  <a:extLst>
                    <a:ext uri="{9D8B030D-6E8A-4147-A177-3AD203B41FA5}">
                      <a16:colId xmlns:a16="http://schemas.microsoft.com/office/drawing/2014/main" val="2446869032"/>
                    </a:ext>
                  </a:extLst>
                </a:gridCol>
              </a:tblGrid>
              <a:tr h="307017">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観点</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重要業務（サービス）</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5350450"/>
                  </a:ext>
                </a:extLst>
              </a:tr>
              <a:tr h="307017">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①</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②</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③</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671715764"/>
                  </a:ext>
                </a:extLst>
              </a:tr>
              <a:tr h="41124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自社の売上</a:t>
                      </a:r>
                    </a:p>
                  </a:txBody>
                  <a:tcPr marT="45729" marB="4572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6936657"/>
                  </a:ext>
                </a:extLst>
              </a:tr>
              <a:tr h="412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納入先への影響</a:t>
                      </a:r>
                    </a:p>
                  </a:txBody>
                  <a:tcPr marT="45729" marB="4572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740871"/>
                  </a:ext>
                </a:extLst>
              </a:tr>
              <a:tr h="5144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社会的責任</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（被災後の需要）</a:t>
                      </a:r>
                    </a:p>
                  </a:txBody>
                  <a:tcPr marT="45729" marB="4572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659668"/>
                  </a:ext>
                </a:extLst>
              </a:tr>
              <a:tr h="4144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0713267"/>
                  </a:ext>
                </a:extLst>
              </a:tr>
            </a:tbl>
          </a:graphicData>
        </a:graphic>
      </p:graphicFrame>
      <p:sp>
        <p:nvSpPr>
          <p:cNvPr id="17474" name="Text Box 66"/>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2</a:t>
            </a:r>
          </a:p>
        </p:txBody>
      </p:sp>
      <p:graphicFrame>
        <p:nvGraphicFramePr>
          <p:cNvPr id="17513" name="Group 105"/>
          <p:cNvGraphicFramePr>
            <a:graphicFrameLocks noGrp="1"/>
          </p:cNvGraphicFramePr>
          <p:nvPr/>
        </p:nvGraphicFramePr>
        <p:xfrm>
          <a:off x="512763" y="8672513"/>
          <a:ext cx="5832475" cy="395287"/>
        </p:xfrm>
        <a:graphic>
          <a:graphicData uri="http://schemas.openxmlformats.org/drawingml/2006/table">
            <a:tbl>
              <a:tblPr/>
              <a:tblGrid>
                <a:gridCol w="1150937">
                  <a:extLst>
                    <a:ext uri="{9D8B030D-6E8A-4147-A177-3AD203B41FA5}">
                      <a16:colId xmlns:a16="http://schemas.microsoft.com/office/drawing/2014/main" val="3214201652"/>
                    </a:ext>
                  </a:extLst>
                </a:gridCol>
                <a:gridCol w="4681538">
                  <a:extLst>
                    <a:ext uri="{9D8B030D-6E8A-4147-A177-3AD203B41FA5}">
                      <a16:colId xmlns:a16="http://schemas.microsoft.com/office/drawing/2014/main" val="1824843691"/>
                    </a:ext>
                  </a:extLst>
                </a:gridCol>
              </a:tblGrid>
              <a:tr h="39528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6841303"/>
                  </a:ext>
                </a:extLst>
              </a:tr>
            </a:tbl>
          </a:graphicData>
        </a:graphic>
      </p:graphicFrame>
      <p:sp>
        <p:nvSpPr>
          <p:cNvPr id="8238" name="Text Box 137"/>
          <p:cNvSpPr txBox="1">
            <a:spLocks noChangeArrowheads="1"/>
          </p:cNvSpPr>
          <p:nvPr/>
        </p:nvSpPr>
        <p:spPr bwMode="auto">
          <a:xfrm>
            <a:off x="333375" y="704850"/>
            <a:ext cx="6048375"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latin typeface="HG創英角ｺﾞｼｯｸUB" panose="020B0909000000000000" pitchFamily="49" charset="-128"/>
                <a:ea typeface="HG創英角ｺﾞｼｯｸUB" panose="020B0909000000000000" pitchFamily="49" charset="-128"/>
              </a:rPr>
              <a:t>２．１　対象とする災害</a:t>
            </a:r>
          </a:p>
          <a:p>
            <a:pPr eaLnBrk="1" hangingPunct="1"/>
            <a:endParaRPr lang="ja-JP" altLang="en-US" sz="800">
              <a:latin typeface="HG創英角ｺﾞｼｯｸUB" panose="020B0909000000000000" pitchFamily="49" charset="-128"/>
              <a:ea typeface="HG創英角ｺﾞｼｯｸUB" panose="020B0909000000000000" pitchFamily="49" charset="-128"/>
            </a:endParaRPr>
          </a:p>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sz="800">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愛知県の企業にとって、地震は最も影響を受ける災害と考えられます。中でも、その被害が県内の広範囲にわたると予測される想定東海・東南海地震が連動して起こった場合</a:t>
            </a:r>
            <a:r>
              <a:rPr lang="en-US" altLang="ja-JP" baseline="30000">
                <a:solidFill>
                  <a:srgbClr val="808080"/>
                </a:solidFill>
                <a:latin typeface="HG丸ｺﾞｼｯｸM-PRO" panose="020F0600000000000000" pitchFamily="50" charset="-128"/>
              </a:rPr>
              <a:t>※</a:t>
            </a:r>
            <a:r>
              <a:rPr lang="ja-JP" altLang="en-US">
                <a:solidFill>
                  <a:srgbClr val="808080"/>
                </a:solidFill>
                <a:latin typeface="HG丸ｺﾞｼｯｸM-PRO" panose="020F0600000000000000" pitchFamily="50" charset="-128"/>
              </a:rPr>
              <a:t>を「対象とする災害」として、ＢＣＰの策定に着手してください。</a:t>
            </a:r>
          </a:p>
        </p:txBody>
      </p:sp>
      <p:sp>
        <p:nvSpPr>
          <p:cNvPr id="8239" name="Text Box 138"/>
          <p:cNvSpPr txBox="1">
            <a:spLocks noChangeArrowheads="1"/>
          </p:cNvSpPr>
          <p:nvPr/>
        </p:nvSpPr>
        <p:spPr bwMode="auto">
          <a:xfrm>
            <a:off x="346075" y="1857375"/>
            <a:ext cx="59626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a:ea typeface="ＭＳ Ｐゴシック" panose="020B0600070205080204" pitchFamily="50" charset="-128"/>
              </a:rPr>
              <a:t>※</a:t>
            </a:r>
            <a:r>
              <a:rPr lang="ja-JP" altLang="en-US">
                <a:ea typeface="ＭＳ Ｐゴシック" panose="020B0600070205080204" pitchFamily="50" charset="-128"/>
              </a:rPr>
              <a:t>愛知県東海地震・東南海地震等被害予測調査結果（</a:t>
            </a:r>
            <a:r>
              <a:rPr lang="en-US" altLang="ja-JP">
                <a:ea typeface="ＭＳ Ｐゴシック" panose="020B0600070205080204" pitchFamily="50" charset="-128"/>
                <a:hlinkClick r:id="rId2"/>
              </a:rPr>
              <a:t>http://www.pref.aichi.jp/bousai/all/all.htm</a:t>
            </a:r>
            <a:r>
              <a:rPr lang="ja-JP" altLang="en-US">
                <a:ea typeface="ＭＳ Ｐゴシック" panose="020B0600070205080204" pitchFamily="50" charset="-128"/>
              </a:rPr>
              <a:t>）</a:t>
            </a:r>
          </a:p>
        </p:txBody>
      </p:sp>
      <p:graphicFrame>
        <p:nvGraphicFramePr>
          <p:cNvPr id="17550" name="Group 142"/>
          <p:cNvGraphicFramePr>
            <a:graphicFrameLocks noGrp="1"/>
          </p:cNvGraphicFramePr>
          <p:nvPr/>
        </p:nvGraphicFramePr>
        <p:xfrm>
          <a:off x="549275" y="2144713"/>
          <a:ext cx="5832475" cy="503237"/>
        </p:xfrm>
        <a:graphic>
          <a:graphicData uri="http://schemas.openxmlformats.org/drawingml/2006/table">
            <a:tbl>
              <a:tblPr/>
              <a:tblGrid>
                <a:gridCol w="1150938">
                  <a:extLst>
                    <a:ext uri="{9D8B030D-6E8A-4147-A177-3AD203B41FA5}">
                      <a16:colId xmlns:a16="http://schemas.microsoft.com/office/drawing/2014/main" val="3518190902"/>
                    </a:ext>
                  </a:extLst>
                </a:gridCol>
                <a:gridCol w="4681537">
                  <a:extLst>
                    <a:ext uri="{9D8B030D-6E8A-4147-A177-3AD203B41FA5}">
                      <a16:colId xmlns:a16="http://schemas.microsoft.com/office/drawing/2014/main" val="3335705674"/>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大規模地震（想定東海・東南海地震連動）</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93725617"/>
                  </a:ext>
                </a:extLst>
              </a:tr>
            </a:tbl>
          </a:graphicData>
        </a:graphic>
      </p:graphicFrame>
      <p:sp>
        <p:nvSpPr>
          <p:cNvPr id="8248" name="AutoShape 169"/>
          <p:cNvSpPr>
            <a:spLocks noChangeArrowheads="1"/>
          </p:cNvSpPr>
          <p:nvPr/>
        </p:nvSpPr>
        <p:spPr bwMode="auto">
          <a:xfrm>
            <a:off x="3429000" y="8129588"/>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pSp>
        <p:nvGrpSpPr>
          <p:cNvPr id="8249" name="Group 172"/>
          <p:cNvGrpSpPr>
            <a:grpSpLocks/>
          </p:cNvGrpSpPr>
          <p:nvPr/>
        </p:nvGrpSpPr>
        <p:grpSpPr bwMode="auto">
          <a:xfrm>
            <a:off x="3644900" y="60325"/>
            <a:ext cx="3097213" cy="390525"/>
            <a:chOff x="2944" y="111"/>
            <a:chExt cx="1212" cy="153"/>
          </a:xfrm>
        </p:grpSpPr>
        <p:sp>
          <p:nvSpPr>
            <p:cNvPr id="8254" name="AutoShape 173"/>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8255" name="AutoShape 174"/>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8256" name="AutoShape 175"/>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pSp>
      <p:sp>
        <p:nvSpPr>
          <p:cNvPr id="8250" name="Text Box 176"/>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FF0066"/>
                </a:solidFill>
              </a:rPr>
              <a:t>目標を</a:t>
            </a:r>
          </a:p>
          <a:p>
            <a:pPr eaLnBrk="1" hangingPunct="1"/>
            <a:r>
              <a:rPr lang="ja-JP" altLang="en-US">
                <a:solidFill>
                  <a:srgbClr val="FF0066"/>
                </a:solidFill>
              </a:rPr>
              <a:t>たてる！</a:t>
            </a:r>
          </a:p>
        </p:txBody>
      </p:sp>
      <p:sp>
        <p:nvSpPr>
          <p:cNvPr id="8251" name="Text Box 177"/>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把握する！</a:t>
            </a:r>
          </a:p>
        </p:txBody>
      </p:sp>
      <p:sp>
        <p:nvSpPr>
          <p:cNvPr id="8252" name="Text Box 178"/>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
        <p:nvSpPr>
          <p:cNvPr id="8253" name="Text Box 179"/>
          <p:cNvSpPr txBox="1">
            <a:spLocks noChangeArrowheads="1"/>
          </p:cNvSpPr>
          <p:nvPr/>
        </p:nvSpPr>
        <p:spPr bwMode="auto">
          <a:xfrm>
            <a:off x="333375" y="3513138"/>
            <a:ext cx="6335713"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800">
              <a:latin typeface="HG創英角ｺﾞｼｯｸUB" panose="020B0909000000000000" pitchFamily="49" charset="-128"/>
              <a:ea typeface="HG創英角ｺﾞｼｯｸUB" panose="020B0909000000000000" pitchFamily="49" charset="-128"/>
            </a:endParaRPr>
          </a:p>
          <a:p>
            <a:pPr eaLnBrk="1" hangingPunct="1"/>
            <a:r>
              <a:rPr lang="ja-JP" altLang="en-US" sz="1400">
                <a:latin typeface="HG創英角ｺﾞｼｯｸUB" panose="020B0909000000000000" pitchFamily="49" charset="-128"/>
                <a:ea typeface="HG創英角ｺﾞｼｯｸUB" panose="020B0909000000000000" pitchFamily="49" charset="-128"/>
              </a:rPr>
              <a:t>２．２　重要業務の決定</a:t>
            </a:r>
          </a:p>
          <a:p>
            <a:pPr eaLnBrk="1" hangingPunct="1"/>
            <a:endParaRPr lang="ja-JP" altLang="en-US" sz="800">
              <a:latin typeface="HG創英角ｺﾞｼｯｸUB" panose="020B0909000000000000" pitchFamily="49" charset="-128"/>
              <a:ea typeface="HG創英角ｺﾞｼｯｸUB" panose="020B0909000000000000" pitchFamily="49" charset="-128"/>
            </a:endParaRPr>
          </a:p>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endParaRPr lang="en-US" altLang="ja-JP" sz="800">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被災時には、ヒトやモノなど各種業務に必要な経営資源が、著しく不足する可能性があります。全ての業務を行うことは不可能であり、</a:t>
            </a:r>
            <a:r>
              <a:rPr lang="ja-JP" altLang="en-US" i="1">
                <a:solidFill>
                  <a:schemeClr val="hlink"/>
                </a:solidFill>
                <a:latin typeface="HG丸ｺﾞｼｯｸM-PRO" panose="020F0600000000000000" pitchFamily="50" charset="-128"/>
              </a:rPr>
              <a:t>あなたの会社にとって最も必要な業務（重要業務）に、その限られた経営資源を投入する必要</a:t>
            </a:r>
            <a:r>
              <a:rPr lang="ja-JP" altLang="en-US">
                <a:solidFill>
                  <a:srgbClr val="808080"/>
                </a:solidFill>
                <a:latin typeface="HG丸ｺﾞｼｯｸM-PRO" panose="020F0600000000000000" pitchFamily="50" charset="-128"/>
              </a:rPr>
              <a:t>があります。</a:t>
            </a:r>
          </a:p>
          <a:p>
            <a:pPr eaLnBrk="1" hangingPunct="1">
              <a:buFontTx/>
              <a:buChar char="•"/>
            </a:pPr>
            <a:r>
              <a:rPr lang="ja-JP" altLang="en-US">
                <a:solidFill>
                  <a:srgbClr val="808080"/>
                </a:solidFill>
                <a:latin typeface="HG丸ｺﾞｼｯｸM-PRO" panose="020F0600000000000000" pitchFamily="50" charset="-128"/>
              </a:rPr>
              <a:t>ここでは、大規模地震が発生した場合でも、</a:t>
            </a:r>
            <a:r>
              <a:rPr lang="ja-JP" altLang="en-US">
                <a:solidFill>
                  <a:srgbClr val="808080"/>
                </a:solidFill>
              </a:rPr>
              <a:t>最優先に事業を継続または復旧しなければならない事業（重要業務）を決定します。</a:t>
            </a:r>
            <a:r>
              <a:rPr lang="ja-JP" altLang="en-US">
                <a:solidFill>
                  <a:srgbClr val="808080"/>
                </a:solidFill>
                <a:latin typeface="HG丸ｺﾞｼｯｸM-PRO" panose="020F0600000000000000" pitchFamily="50" charset="-128"/>
              </a:rPr>
              <a:t>以下の観点で考えて、</a:t>
            </a:r>
            <a:r>
              <a:rPr lang="ja-JP" altLang="en-US" i="1">
                <a:solidFill>
                  <a:schemeClr val="hlink"/>
                </a:solidFill>
                <a:latin typeface="HG丸ｺﾞｼｯｸM-PRO" panose="020F0600000000000000" pitchFamily="50" charset="-128"/>
              </a:rPr>
              <a:t>あなたの会社にとって影響が大きい業務（サービス）を３つずつ書き出してください。</a:t>
            </a:r>
          </a:p>
          <a:p>
            <a:pPr eaLnBrk="1" hangingPunct="1">
              <a:buFontTx/>
              <a:buChar char="•"/>
            </a:pPr>
            <a:r>
              <a:rPr lang="ja-JP" altLang="en-US">
                <a:solidFill>
                  <a:srgbClr val="808080"/>
                </a:solidFill>
                <a:latin typeface="HG丸ｺﾞｼｯｸM-PRO" panose="020F0600000000000000" pitchFamily="50" charset="-128"/>
              </a:rPr>
              <a:t>また、他に重要な業務（サービス）を抽出する観点がある場合には、その観点を必要に応じて追加・変更してください。書き出した業務（サービス）の中から、あなたの会社の存続に係わる最も重要な</a:t>
            </a:r>
            <a:r>
              <a:rPr lang="ja-JP" altLang="en-US">
                <a:solidFill>
                  <a:srgbClr val="808080"/>
                </a:solidFill>
              </a:rPr>
              <a:t>業務（サービス）</a:t>
            </a:r>
            <a:r>
              <a:rPr lang="ja-JP" altLang="en-US">
                <a:solidFill>
                  <a:srgbClr val="808080"/>
                </a:solidFill>
                <a:latin typeface="HG丸ｺﾞｼｯｸM-PRO" panose="020F0600000000000000" pitchFamily="50" charset="-128"/>
              </a:rPr>
              <a:t>を、「重要業務」として決定してください。</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75"/>
          <p:cNvSpPr>
            <a:spLocks noChangeArrowheads="1"/>
          </p:cNvSpPr>
          <p:nvPr/>
        </p:nvSpPr>
        <p:spPr bwMode="auto">
          <a:xfrm>
            <a:off x="200025" y="5961063"/>
            <a:ext cx="6448425" cy="2189162"/>
          </a:xfrm>
          <a:prstGeom prst="roundRect">
            <a:avLst>
              <a:gd name="adj" fmla="val 10731"/>
            </a:avLst>
          </a:prstGeom>
          <a:solidFill>
            <a:schemeClr val="bg1"/>
          </a:solidFill>
          <a:ln w="15875">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43180" name="Group 172"/>
          <p:cNvGraphicFramePr>
            <a:graphicFrameLocks noGrp="1"/>
          </p:cNvGraphicFramePr>
          <p:nvPr/>
        </p:nvGraphicFramePr>
        <p:xfrm>
          <a:off x="908050" y="6454775"/>
          <a:ext cx="5003800" cy="1573213"/>
        </p:xfrm>
        <a:graphic>
          <a:graphicData uri="http://schemas.openxmlformats.org/drawingml/2006/table">
            <a:tbl>
              <a:tblPr/>
              <a:tblGrid>
                <a:gridCol w="2305050">
                  <a:extLst>
                    <a:ext uri="{9D8B030D-6E8A-4147-A177-3AD203B41FA5}">
                      <a16:colId xmlns:a16="http://schemas.microsoft.com/office/drawing/2014/main" val="2928379825"/>
                    </a:ext>
                  </a:extLst>
                </a:gridCol>
                <a:gridCol w="1584325">
                  <a:extLst>
                    <a:ext uri="{9D8B030D-6E8A-4147-A177-3AD203B41FA5}">
                      <a16:colId xmlns:a16="http://schemas.microsoft.com/office/drawing/2014/main" val="722630331"/>
                    </a:ext>
                  </a:extLst>
                </a:gridCol>
                <a:gridCol w="1114425">
                  <a:extLst>
                    <a:ext uri="{9D8B030D-6E8A-4147-A177-3AD203B41FA5}">
                      <a16:colId xmlns:a16="http://schemas.microsoft.com/office/drawing/2014/main" val="81818804"/>
                    </a:ext>
                  </a:extLst>
                </a:gridCol>
              </a:tblGrid>
              <a:tr h="39330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商品・サービス</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の特性</a:t>
                      </a:r>
                    </a:p>
                  </a:txBody>
                  <a:tcPr marT="45733" marB="4573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例</a:t>
                      </a:r>
                    </a:p>
                  </a:txBody>
                  <a:tcPr marT="45733" marB="4573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（想定される）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需要の大きさ</a:t>
                      </a:r>
                    </a:p>
                  </a:txBody>
                  <a:tcPr marT="45733" marB="4573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92136892"/>
                  </a:ext>
                </a:extLst>
              </a:tr>
              <a:tr h="39330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災害時に需要が</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増大</a:t>
                      </a: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する</a:t>
                      </a:r>
                    </a:p>
                  </a:txBody>
                  <a:tcPr marT="45733" marB="4573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医薬品、防災用具</a:t>
                      </a:r>
                    </a:p>
                  </a:txBody>
                  <a:tcPr marT="45733" marB="4573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T="45733" marB="4573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3216101"/>
                  </a:ext>
                </a:extLst>
              </a:tr>
              <a:tr h="39330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災害時にも需要が</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変わらない</a:t>
                      </a:r>
                    </a:p>
                  </a:txBody>
                  <a:tcPr marT="45733" marB="4573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食料など生活消耗品</a:t>
                      </a:r>
                    </a:p>
                  </a:txBody>
                  <a:tcPr marT="45733" marB="4573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3489967672"/>
                  </a:ext>
                </a:extLst>
              </a:tr>
              <a:tr h="39330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災害時に需要が</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減少</a:t>
                      </a: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する</a:t>
                      </a:r>
                    </a:p>
                  </a:txBody>
                  <a:tcPr marT="45733" marB="4573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骨董品など嗜好品</a:t>
                      </a:r>
                    </a:p>
                  </a:txBody>
                  <a:tcPr marT="45733" marB="4573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03488050"/>
                  </a:ext>
                </a:extLst>
              </a:tr>
            </a:tbl>
          </a:graphicData>
        </a:graphic>
      </p:graphicFrame>
      <p:graphicFrame>
        <p:nvGraphicFramePr>
          <p:cNvPr id="43210" name="Group 202"/>
          <p:cNvGraphicFramePr>
            <a:graphicFrameLocks noGrp="1"/>
          </p:cNvGraphicFramePr>
          <p:nvPr/>
        </p:nvGraphicFramePr>
        <p:xfrm>
          <a:off x="549275" y="8482013"/>
          <a:ext cx="5832475" cy="477837"/>
        </p:xfrm>
        <a:graphic>
          <a:graphicData uri="http://schemas.openxmlformats.org/drawingml/2006/table">
            <a:tbl>
              <a:tblPr/>
              <a:tblGrid>
                <a:gridCol w="1150938">
                  <a:extLst>
                    <a:ext uri="{9D8B030D-6E8A-4147-A177-3AD203B41FA5}">
                      <a16:colId xmlns:a16="http://schemas.microsoft.com/office/drawing/2014/main" val="1911818741"/>
                    </a:ext>
                  </a:extLst>
                </a:gridCol>
                <a:gridCol w="4681537">
                  <a:extLst>
                    <a:ext uri="{9D8B030D-6E8A-4147-A177-3AD203B41FA5}">
                      <a16:colId xmlns:a16="http://schemas.microsoft.com/office/drawing/2014/main" val="2313385323"/>
                    </a:ext>
                  </a:extLst>
                </a:gridCol>
              </a:tblGrid>
              <a:tr h="4778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75971798"/>
                  </a:ext>
                </a:extLst>
              </a:tr>
            </a:tbl>
          </a:graphicData>
        </a:graphic>
      </p:graphicFrame>
      <p:sp>
        <p:nvSpPr>
          <p:cNvPr id="43035" name="Text Box 27"/>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3</a:t>
            </a:r>
          </a:p>
        </p:txBody>
      </p:sp>
      <p:sp>
        <p:nvSpPr>
          <p:cNvPr id="9248" name="Text Box 28"/>
          <p:cNvSpPr txBox="1">
            <a:spLocks noChangeArrowheads="1"/>
          </p:cNvSpPr>
          <p:nvPr/>
        </p:nvSpPr>
        <p:spPr bwMode="auto">
          <a:xfrm>
            <a:off x="333375" y="6007100"/>
            <a:ext cx="6191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a:solidFill>
                  <a:schemeClr val="bg2"/>
                </a:solidFill>
                <a:latin typeface="HG丸ｺﾞｼｯｸM-PRO" panose="020F0600000000000000" pitchFamily="50" charset="-128"/>
              </a:rPr>
              <a:t>顧客の中心が最終消費者である場合は、扱っている商品などにより被災後の需要の程度が異なるため、求められる復旧目標を、以下を参考に想定してください。</a:t>
            </a:r>
          </a:p>
        </p:txBody>
      </p:sp>
      <p:sp>
        <p:nvSpPr>
          <p:cNvPr id="9249" name="Freeform 167"/>
          <p:cNvSpPr>
            <a:spLocks/>
          </p:cNvSpPr>
          <p:nvPr/>
        </p:nvSpPr>
        <p:spPr bwMode="auto">
          <a:xfrm>
            <a:off x="4941888" y="6932613"/>
            <a:ext cx="568325" cy="900112"/>
          </a:xfrm>
          <a:custGeom>
            <a:avLst/>
            <a:gdLst>
              <a:gd name="T0" fmla="*/ 2147483646 w 461"/>
              <a:gd name="T1" fmla="*/ 0 h 567"/>
              <a:gd name="T2" fmla="*/ 0 w 461"/>
              <a:gd name="T3" fmla="*/ 2147483646 h 567"/>
              <a:gd name="T4" fmla="*/ 2147483646 w 461"/>
              <a:gd name="T5" fmla="*/ 2147483646 h 567"/>
              <a:gd name="T6" fmla="*/ 2147483646 w 461"/>
              <a:gd name="T7" fmla="*/ 2147483646 h 567"/>
              <a:gd name="T8" fmla="*/ 2147483646 w 461"/>
              <a:gd name="T9" fmla="*/ 2147483646 h 567"/>
              <a:gd name="T10" fmla="*/ 2147483646 w 461"/>
              <a:gd name="T11" fmla="*/ 2147483646 h 567"/>
              <a:gd name="T12" fmla="*/ 2147483646 w 461"/>
              <a:gd name="T13" fmla="*/ 2147483646 h 567"/>
              <a:gd name="T14" fmla="*/ 2147483646 w 461"/>
              <a:gd name="T15" fmla="*/ 0 h 5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1" h="567">
                <a:moveTo>
                  <a:pt x="234" y="0"/>
                </a:moveTo>
                <a:lnTo>
                  <a:pt x="0" y="351"/>
                </a:lnTo>
                <a:lnTo>
                  <a:pt x="89" y="351"/>
                </a:lnTo>
                <a:lnTo>
                  <a:pt x="156" y="567"/>
                </a:lnTo>
                <a:lnTo>
                  <a:pt x="307" y="567"/>
                </a:lnTo>
                <a:lnTo>
                  <a:pt x="373" y="348"/>
                </a:lnTo>
                <a:lnTo>
                  <a:pt x="461" y="348"/>
                </a:lnTo>
                <a:lnTo>
                  <a:pt x="234" y="0"/>
                </a:lnTo>
                <a:close/>
              </a:path>
            </a:pathLst>
          </a:custGeom>
          <a:gradFill rotWithShape="1">
            <a:gsLst>
              <a:gs pos="0">
                <a:srgbClr val="FF6600"/>
              </a:gs>
              <a:gs pos="100000">
                <a:schemeClr val="accent1"/>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8575" cap="flat" cmpd="sng">
                <a:solidFill>
                  <a:srgbClr val="00FF00"/>
                </a:solidFill>
                <a:prstDash val="solid"/>
                <a:round/>
                <a:headEnd/>
                <a:tailEnd/>
              </a14:hiddenLine>
            </a:ext>
          </a:extLst>
        </p:spPr>
        <p:txBody>
          <a:bodyPr lIns="90000" tIns="46800" rIns="90000" bIns="46800"/>
          <a:lstStyle/>
          <a:p>
            <a:endParaRPr lang="ja-JP" altLang="en-US"/>
          </a:p>
        </p:txBody>
      </p:sp>
      <p:sp>
        <p:nvSpPr>
          <p:cNvPr id="9250" name="Text Box 168"/>
          <p:cNvSpPr txBox="1">
            <a:spLocks noChangeArrowheads="1"/>
          </p:cNvSpPr>
          <p:nvPr/>
        </p:nvSpPr>
        <p:spPr bwMode="auto">
          <a:xfrm>
            <a:off x="5457825" y="6865938"/>
            <a:ext cx="414338" cy="3667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800" b="1">
                <a:solidFill>
                  <a:srgbClr val="FF0000"/>
                </a:solidFill>
                <a:latin typeface="HGS創英角ｺﾞｼｯｸUB" panose="020B0900000000000000" pitchFamily="50" charset="-128"/>
                <a:ea typeface="HGS創英角ｺﾞｼｯｸUB" panose="020B0900000000000000" pitchFamily="50" charset="-128"/>
              </a:rPr>
              <a:t>大</a:t>
            </a:r>
          </a:p>
        </p:txBody>
      </p:sp>
      <p:sp>
        <p:nvSpPr>
          <p:cNvPr id="9251" name="Text Box 173"/>
          <p:cNvSpPr txBox="1">
            <a:spLocks noChangeArrowheads="1"/>
          </p:cNvSpPr>
          <p:nvPr/>
        </p:nvSpPr>
        <p:spPr bwMode="auto">
          <a:xfrm>
            <a:off x="5457825" y="7607300"/>
            <a:ext cx="414338" cy="36671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800" b="1">
                <a:solidFill>
                  <a:srgbClr val="3333FF"/>
                </a:solidFill>
                <a:latin typeface="HGS創英角ｺﾞｼｯｸUB" panose="020B0900000000000000" pitchFamily="50" charset="-128"/>
                <a:ea typeface="HGS創英角ｺﾞｼｯｸUB" panose="020B0900000000000000" pitchFamily="50" charset="-128"/>
              </a:rPr>
              <a:t>小</a:t>
            </a:r>
          </a:p>
        </p:txBody>
      </p:sp>
      <p:sp>
        <p:nvSpPr>
          <p:cNvPr id="9252" name="Text Box 225"/>
          <p:cNvSpPr txBox="1">
            <a:spLocks noChangeArrowheads="1"/>
          </p:cNvSpPr>
          <p:nvPr/>
        </p:nvSpPr>
        <p:spPr bwMode="auto">
          <a:xfrm>
            <a:off x="476250" y="2930525"/>
            <a:ext cx="5903913"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Tx/>
              <a:buChar char="※"/>
            </a:pPr>
            <a:r>
              <a:rPr lang="ja-JP" altLang="en-US">
                <a:solidFill>
                  <a:srgbClr val="808080"/>
                </a:solidFill>
              </a:rPr>
              <a:t>自社で現実的に可能な対応策を実施しても、顧客からの要請（復旧時間など）を満たすことが不可能な場合には、他社に代替対応を依頼するなど、別の解決方法を検討する必要があります。</a:t>
            </a:r>
            <a:endParaRPr lang="ja-JP" altLang="en-US">
              <a:solidFill>
                <a:srgbClr val="808080"/>
              </a:solidFill>
              <a:latin typeface="HG丸ｺﾞｼｯｸM-PRO" panose="020F0600000000000000" pitchFamily="50" charset="-128"/>
            </a:endParaRPr>
          </a:p>
          <a:p>
            <a:pPr eaLnBrk="1" hangingPunct="1">
              <a:buFont typeface="HG丸ｺﾞｼｯｸM-PRO" panose="020F0600000000000000" pitchFamily="50" charset="-128"/>
              <a:buNone/>
            </a:pPr>
            <a:endParaRPr lang="ja-JP" altLang="en-US">
              <a:solidFill>
                <a:srgbClr val="808080"/>
              </a:solidFill>
              <a:latin typeface="HG丸ｺﾞｼｯｸM-PRO" panose="020F0600000000000000" pitchFamily="50" charset="-128"/>
            </a:endParaRPr>
          </a:p>
          <a:p>
            <a:pPr eaLnBrk="1" hangingPunct="1">
              <a:buFont typeface="HG丸ｺﾞｼｯｸM-PRO" panose="020F0600000000000000" pitchFamily="50" charset="-128"/>
              <a:buChar char="※"/>
            </a:pPr>
            <a:r>
              <a:rPr lang="ja-JP" altLang="en-US">
                <a:solidFill>
                  <a:srgbClr val="808080"/>
                </a:solidFill>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sp>
        <p:nvSpPr>
          <p:cNvPr id="9253" name="Text Box 226"/>
          <p:cNvSpPr txBox="1">
            <a:spLocks noChangeArrowheads="1"/>
          </p:cNvSpPr>
          <p:nvPr/>
        </p:nvSpPr>
        <p:spPr bwMode="auto">
          <a:xfrm>
            <a:off x="979488" y="4305300"/>
            <a:ext cx="4897437" cy="1584325"/>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a:p>
          <a:p>
            <a:pPr eaLnBrk="1" hangingPunct="1"/>
            <a:r>
              <a:rPr lang="ja-JP" altLang="en-US" sz="1200"/>
              <a:t>顧客からの要請により、目標とする復旧時間が制約を受ける場合</a:t>
            </a:r>
          </a:p>
        </p:txBody>
      </p:sp>
      <p:sp>
        <p:nvSpPr>
          <p:cNvPr id="9254" name="Text Box 227"/>
          <p:cNvSpPr txBox="1">
            <a:spLocks noChangeArrowheads="1"/>
          </p:cNvSpPr>
          <p:nvPr/>
        </p:nvSpPr>
        <p:spPr bwMode="auto">
          <a:xfrm>
            <a:off x="2563813" y="4953000"/>
            <a:ext cx="3097212" cy="830263"/>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t>顧客の要請に応じた復旧目標（時間・レベル）を設定する必要があります。</a:t>
            </a:r>
          </a:p>
          <a:p>
            <a:pPr eaLnBrk="1" hangingPunct="1">
              <a:spcBef>
                <a:spcPct val="50000"/>
              </a:spcBef>
            </a:pPr>
            <a:r>
              <a:rPr lang="ja-JP" altLang="en-US"/>
              <a:t>⇒その要請に応えられない時は、信用を失う</a:t>
            </a:r>
          </a:p>
          <a:p>
            <a:pPr eaLnBrk="1" hangingPunct="1"/>
            <a:r>
              <a:rPr lang="ja-JP" altLang="en-US"/>
              <a:t>　おそれがあります。</a:t>
            </a:r>
          </a:p>
        </p:txBody>
      </p:sp>
      <p:pic>
        <p:nvPicPr>
          <p:cNvPr id="9255" name="Picture 228" descr="GUM02_CL02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4953000"/>
            <a:ext cx="1014412"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6" name="AutoShape 229"/>
          <p:cNvSpPr>
            <a:spLocks noChangeArrowheads="1"/>
          </p:cNvSpPr>
          <p:nvPr/>
        </p:nvSpPr>
        <p:spPr bwMode="auto">
          <a:xfrm>
            <a:off x="1077913" y="4143375"/>
            <a:ext cx="2663825" cy="287338"/>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9257" name="Text Box 230"/>
          <p:cNvSpPr txBox="1">
            <a:spLocks noChangeArrowheads="1"/>
          </p:cNvSpPr>
          <p:nvPr/>
        </p:nvSpPr>
        <p:spPr bwMode="auto">
          <a:xfrm>
            <a:off x="1114425" y="4114800"/>
            <a:ext cx="2687638" cy="304800"/>
          </a:xfrm>
          <a:prstGeom prst="rect">
            <a:avLst/>
          </a:prstGeom>
          <a:noFill/>
          <a:ln>
            <a:noFill/>
          </a:ln>
          <a:effectLst/>
          <a:extLst>
            <a:ext uri="{909E8E84-426E-40DD-AFC4-6F175D3DCCD1}">
              <a14:hiddenFill xmlns:a14="http://schemas.microsoft.com/office/drawing/2010/main">
                <a:solidFill>
                  <a:srgbClr val="E5FFB7"/>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ea typeface="HGP創英角ﾎﾟｯﾌﾟ体" panose="040B0A00000000000000" pitchFamily="50" charset="-128"/>
              </a:rPr>
              <a:t>こんな場合にはご注意ください！</a:t>
            </a:r>
          </a:p>
        </p:txBody>
      </p:sp>
      <p:grpSp>
        <p:nvGrpSpPr>
          <p:cNvPr id="9258" name="Group 231"/>
          <p:cNvGrpSpPr>
            <a:grpSpLocks/>
          </p:cNvGrpSpPr>
          <p:nvPr/>
        </p:nvGrpSpPr>
        <p:grpSpPr bwMode="auto">
          <a:xfrm>
            <a:off x="3644900" y="60325"/>
            <a:ext cx="3097213" cy="390525"/>
            <a:chOff x="2944" y="111"/>
            <a:chExt cx="1212" cy="153"/>
          </a:xfrm>
        </p:grpSpPr>
        <p:sp>
          <p:nvSpPr>
            <p:cNvPr id="9263" name="AutoShape 232"/>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9264" name="AutoShape 233"/>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9265" name="AutoShape 234"/>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pSp>
      <p:sp>
        <p:nvSpPr>
          <p:cNvPr id="9259" name="Text Box 235"/>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rgbClr val="FF0066"/>
                </a:solidFill>
              </a:rPr>
              <a:t>目標を</a:t>
            </a:r>
          </a:p>
          <a:p>
            <a:pPr eaLnBrk="1" hangingPunct="1"/>
            <a:r>
              <a:rPr lang="ja-JP" altLang="en-US">
                <a:solidFill>
                  <a:srgbClr val="FF0066"/>
                </a:solidFill>
              </a:rPr>
              <a:t>たてる！</a:t>
            </a:r>
          </a:p>
        </p:txBody>
      </p:sp>
      <p:sp>
        <p:nvSpPr>
          <p:cNvPr id="9260" name="Text Box 236"/>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把握する！</a:t>
            </a:r>
          </a:p>
        </p:txBody>
      </p:sp>
      <p:sp>
        <p:nvSpPr>
          <p:cNvPr id="9261" name="Text Box 237"/>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
        <p:nvSpPr>
          <p:cNvPr id="9262" name="Text Box 238"/>
          <p:cNvSpPr txBox="1">
            <a:spLocks noChangeArrowheads="1"/>
          </p:cNvSpPr>
          <p:nvPr/>
        </p:nvSpPr>
        <p:spPr bwMode="auto">
          <a:xfrm>
            <a:off x="333375" y="704850"/>
            <a:ext cx="619125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latin typeface="HG創英角ｺﾞｼｯｸUB" panose="020B0909000000000000" pitchFamily="49" charset="-128"/>
                <a:ea typeface="HG創英角ｺﾞｼｯｸUB" panose="020B0909000000000000" pitchFamily="49" charset="-128"/>
              </a:rPr>
              <a:t>２．３　目標とする復旧時間の決定</a:t>
            </a:r>
          </a:p>
          <a:p>
            <a:pPr eaLnBrk="1" hangingPunct="1"/>
            <a:endParaRPr lang="ja-JP" altLang="en-US" sz="1400">
              <a:latin typeface="HG創英角ｺﾞｼｯｸUB" panose="020B0909000000000000" pitchFamily="49" charset="-128"/>
              <a:ea typeface="HG創英角ｺﾞｼｯｸUB" panose="020B0909000000000000" pitchFamily="49" charset="-128"/>
            </a:endParaRPr>
          </a:p>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sz="800">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eaLnBrk="1" hangingPunct="1">
              <a:buFontTx/>
              <a:buChar char="•"/>
            </a:pPr>
            <a:r>
              <a:rPr lang="ja-JP" altLang="en-US">
                <a:solidFill>
                  <a:srgbClr val="808080"/>
                </a:solidFill>
                <a:latin typeface="HG丸ｺﾞｼｯｸM-PRO" panose="020F0600000000000000" pitchFamily="50" charset="-128"/>
              </a:rPr>
              <a:t> ＢＣＰを策定する際には、顧客からの要請により、事業を再開するまでの「目標とする復旧時間」を決定し、それを実現するための対応策を検討する必要があります。</a:t>
            </a:r>
          </a:p>
          <a:p>
            <a:pPr eaLnBrk="1" hangingPunct="1">
              <a:buFontTx/>
              <a:buChar char="•"/>
            </a:pPr>
            <a:r>
              <a:rPr lang="ja-JP" altLang="en-US">
                <a:solidFill>
                  <a:srgbClr val="808080"/>
                </a:solidFill>
                <a:latin typeface="HG丸ｺﾞｼｯｸM-PRO" panose="020F0600000000000000" pitchFamily="50" charset="-128"/>
              </a:rPr>
              <a:t>顧客からの要請が無い場合には、「</a:t>
            </a:r>
            <a:r>
              <a:rPr lang="en-US" altLang="ja-JP">
                <a:solidFill>
                  <a:srgbClr val="808080"/>
                </a:solidFill>
                <a:latin typeface="HG丸ｺﾞｼｯｸM-PRO" panose="020F0600000000000000" pitchFamily="50" charset="-128"/>
              </a:rPr>
              <a:t>2.2</a:t>
            </a:r>
            <a:r>
              <a:rPr lang="ja-JP" altLang="en-US">
                <a:solidFill>
                  <a:srgbClr val="808080"/>
                </a:solidFill>
                <a:latin typeface="HG丸ｺﾞｼｯｸM-PRO" panose="020F0600000000000000" pitchFamily="50" charset="-128"/>
              </a:rPr>
              <a:t>　重要業務の決定」で重要業務を選定するために考慮した各観点から、求められる復旧時間を検討してください。</a:t>
            </a:r>
          </a:p>
          <a:p>
            <a:pPr eaLnBrk="1" hangingPunct="1">
              <a:buFontTx/>
              <a:buChar char="•"/>
            </a:pPr>
            <a:r>
              <a:rPr lang="ja-JP" altLang="en-US" i="1">
                <a:solidFill>
                  <a:schemeClr val="hlink"/>
                </a:solidFill>
                <a:latin typeface="HG丸ｺﾞｼｯｸM-PRO" panose="020F0600000000000000" pitchFamily="50" charset="-128"/>
              </a:rPr>
              <a:t>重要業務の停止にどこまで耐えられる（あなたの会社が存続できる）のかという点を意識した目標設定が重要です。</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図 1"/>
          <p:cNvPicPr>
            <a:picLocks noChangeAspect="1"/>
          </p:cNvPicPr>
          <p:nvPr/>
        </p:nvPicPr>
        <p:blipFill>
          <a:blip r:embed="rId2">
            <a:extLst>
              <a:ext uri="{28A0092B-C50C-407E-A947-70E740481C1C}">
                <a14:useLocalDpi xmlns:a14="http://schemas.microsoft.com/office/drawing/2010/main" val="0"/>
              </a:ext>
            </a:extLst>
          </a:blip>
          <a:srcRect l="11810" r="10818"/>
          <a:stretch>
            <a:fillRect/>
          </a:stretch>
        </p:blipFill>
        <p:spPr bwMode="auto">
          <a:xfrm>
            <a:off x="476250" y="2687638"/>
            <a:ext cx="5857875"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凡例震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5745163"/>
            <a:ext cx="5842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5"/>
          <p:cNvSpPr txBox="1">
            <a:spLocks noChangeArrowheads="1"/>
          </p:cNvSpPr>
          <p:nvPr/>
        </p:nvSpPr>
        <p:spPr bwMode="auto">
          <a:xfrm>
            <a:off x="1712913" y="8334375"/>
            <a:ext cx="34226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ea typeface="ＭＳ Ｐゴシック" panose="020B0600070205080204" pitchFamily="50" charset="-128"/>
              </a:rPr>
              <a:t>震度分布（想定過去自身最大モデル）</a:t>
            </a:r>
          </a:p>
          <a:p>
            <a:pPr algn="ctr" eaLnBrk="1" hangingPunct="1"/>
            <a:r>
              <a:rPr lang="ja-JP" altLang="en-US">
                <a:ea typeface="ＭＳ Ｐゴシック" panose="020B0600070205080204" pitchFamily="50" charset="-128"/>
              </a:rPr>
              <a:t>出典：平成２３年度～２５年度愛知県東海地震・東南海地震・</a:t>
            </a:r>
          </a:p>
          <a:p>
            <a:pPr algn="ctr" eaLnBrk="1" hangingPunct="1"/>
            <a:r>
              <a:rPr lang="ja-JP" altLang="en-US">
                <a:ea typeface="ＭＳ Ｐゴシック" panose="020B0600070205080204" pitchFamily="50" charset="-128"/>
              </a:rPr>
              <a:t>南海地震等被害予測調査結果</a:t>
            </a:r>
          </a:p>
          <a:p>
            <a:pPr algn="ctr" eaLnBrk="1" hangingPunct="1"/>
            <a:endParaRPr lang="ja-JP" altLang="en-US">
              <a:ea typeface="ＭＳ Ｐゴシック" panose="020B0600070205080204" pitchFamily="50" charset="-128"/>
            </a:endParaRPr>
          </a:p>
        </p:txBody>
      </p:sp>
      <p:sp>
        <p:nvSpPr>
          <p:cNvPr id="44041" name="Text Box 9"/>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4</a:t>
            </a:r>
          </a:p>
        </p:txBody>
      </p:sp>
      <p:graphicFrame>
        <p:nvGraphicFramePr>
          <p:cNvPr id="44066" name="Group 34"/>
          <p:cNvGraphicFramePr>
            <a:graphicFrameLocks noGrp="1"/>
          </p:cNvGraphicFramePr>
          <p:nvPr/>
        </p:nvGraphicFramePr>
        <p:xfrm>
          <a:off x="3213100" y="7689850"/>
          <a:ext cx="3095625" cy="503238"/>
        </p:xfrm>
        <a:graphic>
          <a:graphicData uri="http://schemas.openxmlformats.org/drawingml/2006/table">
            <a:tbl>
              <a:tblPr/>
              <a:tblGrid>
                <a:gridCol w="1295400">
                  <a:extLst>
                    <a:ext uri="{9D8B030D-6E8A-4147-A177-3AD203B41FA5}">
                      <a16:colId xmlns:a16="http://schemas.microsoft.com/office/drawing/2014/main" val="1265017599"/>
                    </a:ext>
                  </a:extLst>
                </a:gridCol>
                <a:gridCol w="1800225">
                  <a:extLst>
                    <a:ext uri="{9D8B030D-6E8A-4147-A177-3AD203B41FA5}">
                      <a16:colId xmlns:a16="http://schemas.microsoft.com/office/drawing/2014/main" val="3364720715"/>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震度</a:t>
                      </a:r>
                      <a:endParaRPr kumimoji="1" lang="ja-JP" altLang="en-US" sz="1200" b="1"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95211362"/>
                  </a:ext>
                </a:extLst>
              </a:tr>
            </a:tbl>
          </a:graphicData>
        </a:graphic>
      </p:graphicFrame>
      <p:sp>
        <p:nvSpPr>
          <p:cNvPr id="10254" name="Text Box 59"/>
          <p:cNvSpPr txBox="1">
            <a:spLocks noChangeArrowheads="1"/>
          </p:cNvSpPr>
          <p:nvPr/>
        </p:nvSpPr>
        <p:spPr bwMode="auto">
          <a:xfrm>
            <a:off x="333375" y="849313"/>
            <a:ext cx="6191250"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latin typeface="HGS創英角ｺﾞｼｯｸUB" panose="020B0900000000000000" pitchFamily="50" charset="-128"/>
                <a:ea typeface="HGS創英角ｺﾞｼｯｸUB" panose="020B0900000000000000" pitchFamily="50" charset="-128"/>
              </a:rPr>
              <a:t>２．４　重要業務が受ける被害の想定</a:t>
            </a:r>
          </a:p>
          <a:p>
            <a:pPr eaLnBrk="1" hangingPunct="1"/>
            <a:endParaRPr lang="ja-JP" altLang="en-US" sz="1400">
              <a:latin typeface="HGS創英角ｺﾞｼｯｸUB" panose="020B0900000000000000" pitchFamily="50" charset="-128"/>
              <a:ea typeface="HGS創英角ｺﾞｼｯｸUB" panose="020B0900000000000000" pitchFamily="50" charset="-128"/>
            </a:endParaRPr>
          </a:p>
          <a:p>
            <a:pPr eaLnBrk="1" hangingPunct="1"/>
            <a:r>
              <a:rPr lang="ja-JP" altLang="en-US" sz="1400">
                <a:latin typeface="HGS創英角ｺﾞｼｯｸUB" panose="020B0900000000000000" pitchFamily="50" charset="-128"/>
                <a:ea typeface="HGS創英角ｺﾞｼｯｸUB" panose="020B0900000000000000" pitchFamily="50" charset="-128"/>
              </a:rPr>
              <a:t>２．４．１　地震危険度の確認（前提条件）</a:t>
            </a:r>
          </a:p>
          <a:p>
            <a:pPr eaLnBrk="1" hangingPunct="1"/>
            <a:endParaRPr lang="ja-JP" altLang="en-US">
              <a:latin typeface="HG丸ｺﾞｼｯｸM-PRO" panose="020F0600000000000000" pitchFamily="50" charset="-128"/>
            </a:endParaRPr>
          </a:p>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endParaRPr lang="en-US" altLang="ja-JP" sz="800">
              <a:solidFill>
                <a:srgbClr val="808080"/>
              </a:solidFill>
              <a:latin typeface="HG丸ｺﾞｼｯｸM-PRO" panose="020F0600000000000000" pitchFamily="50" charset="-128"/>
            </a:endParaRPr>
          </a:p>
          <a:p>
            <a:pPr eaLnBrk="1" hangingPunct="1">
              <a:buFontTx/>
              <a:buChar char="•"/>
            </a:pPr>
            <a:r>
              <a:rPr lang="ja-JP" altLang="en-US">
                <a:solidFill>
                  <a:srgbClr val="808080"/>
                </a:solidFill>
                <a:latin typeface="HG丸ｺﾞｼｯｸM-PRO" panose="020F0600000000000000" pitchFamily="50" charset="-128"/>
              </a:rPr>
              <a:t>対象とする災害である「想定東海・東南海地震連動」の、予測される震度の分布図で、</a:t>
            </a:r>
            <a:r>
              <a:rPr lang="ja-JP" altLang="en-US" i="1">
                <a:solidFill>
                  <a:schemeClr val="hlink"/>
                </a:solidFill>
                <a:latin typeface="HG丸ｺﾞｼｯｸM-PRO" panose="020F0600000000000000" pitchFamily="50" charset="-128"/>
              </a:rPr>
              <a:t>あなたの会社の重要業務を行うために必要な拠点の位置と、震度の大きさを確認してください。</a:t>
            </a:r>
          </a:p>
          <a:p>
            <a:pPr eaLnBrk="1" hangingPunct="1">
              <a:buFontTx/>
              <a:buChar char="•"/>
            </a:pPr>
            <a:r>
              <a:rPr lang="ja-JP" altLang="en-US">
                <a:solidFill>
                  <a:srgbClr val="808080"/>
                </a:solidFill>
                <a:latin typeface="HG丸ｺﾞｼｯｸM-PRO" panose="020F0600000000000000" pitchFamily="50" charset="-128"/>
              </a:rPr>
              <a:t>また、複数の拠点がある場合には、それぞれの位置を地図に落として確認しましょう。その結果、想定される震度に差がある場合には、被害を受けにくい方の拠点を、ＢＣＰ対応の拠点とするなどの目安としてください。</a:t>
            </a:r>
          </a:p>
        </p:txBody>
      </p:sp>
      <p:sp>
        <p:nvSpPr>
          <p:cNvPr id="10255" name="AutoShape 60"/>
          <p:cNvSpPr>
            <a:spLocks noChangeArrowheads="1"/>
          </p:cNvSpPr>
          <p:nvPr/>
        </p:nvSpPr>
        <p:spPr bwMode="auto">
          <a:xfrm flipH="1">
            <a:off x="5699125" y="60325"/>
            <a:ext cx="1042988"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0256" name="AutoShape 61"/>
          <p:cNvSpPr>
            <a:spLocks noChangeArrowheads="1"/>
          </p:cNvSpPr>
          <p:nvPr/>
        </p:nvSpPr>
        <p:spPr bwMode="auto">
          <a:xfrm flipH="1">
            <a:off x="4676775" y="63500"/>
            <a:ext cx="1042988"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0257" name="AutoShape 62"/>
          <p:cNvSpPr>
            <a:spLocks noChangeArrowheads="1"/>
          </p:cNvSpPr>
          <p:nvPr/>
        </p:nvSpPr>
        <p:spPr bwMode="auto">
          <a:xfrm flipH="1">
            <a:off x="3644900" y="60325"/>
            <a:ext cx="1052513"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0258" name="Text Box 63"/>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0259" name="Text Box 64"/>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rgbClr val="FF3300"/>
                </a:solidFill>
              </a:rPr>
              <a:t>ギャップを</a:t>
            </a:r>
          </a:p>
          <a:p>
            <a:pPr algn="ctr" eaLnBrk="1" hangingPunct="1"/>
            <a:r>
              <a:rPr lang="ja-JP" altLang="en-US">
                <a:solidFill>
                  <a:srgbClr val="FF3300"/>
                </a:solidFill>
              </a:rPr>
              <a:t>把握する！</a:t>
            </a:r>
          </a:p>
        </p:txBody>
      </p:sp>
      <p:sp>
        <p:nvSpPr>
          <p:cNvPr id="10260" name="Text Box 65"/>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560388"/>
            <a:ext cx="6191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a:latin typeface="HG創英角ｺﾞｼｯｸUB" panose="020B0909000000000000" pitchFamily="49" charset="-128"/>
                <a:ea typeface="HG創英角ｺﾞｼｯｸUB" panose="020B0909000000000000" pitchFamily="49" charset="-128"/>
              </a:rPr>
              <a:t>２．４．２　自社に想定される被害</a:t>
            </a:r>
            <a:r>
              <a:rPr lang="ja-JP" altLang="en-US" sz="1600" u="sng">
                <a:latin typeface="HG丸ｺﾞｼｯｸM-PRO" panose="020F0600000000000000" pitchFamily="50" charset="-128"/>
                <a:ea typeface="ＭＳ Ｐゴシック" panose="020B0600070205080204" pitchFamily="50" charset="-128"/>
              </a:rPr>
              <a:t>　</a:t>
            </a:r>
          </a:p>
        </p:txBody>
      </p:sp>
      <p:graphicFrame>
        <p:nvGraphicFramePr>
          <p:cNvPr id="126077" name="Group 125"/>
          <p:cNvGraphicFramePr>
            <a:graphicFrameLocks noGrp="1"/>
          </p:cNvGraphicFramePr>
          <p:nvPr/>
        </p:nvGraphicFramePr>
        <p:xfrm>
          <a:off x="333375" y="2046288"/>
          <a:ext cx="6262688" cy="3235325"/>
        </p:xfrm>
        <a:graphic>
          <a:graphicData uri="http://schemas.openxmlformats.org/drawingml/2006/table">
            <a:tbl>
              <a:tblPr/>
              <a:tblGrid>
                <a:gridCol w="1295400">
                  <a:extLst>
                    <a:ext uri="{9D8B030D-6E8A-4147-A177-3AD203B41FA5}">
                      <a16:colId xmlns:a16="http://schemas.microsoft.com/office/drawing/2014/main" val="3729764127"/>
                    </a:ext>
                  </a:extLst>
                </a:gridCol>
                <a:gridCol w="1655763">
                  <a:extLst>
                    <a:ext uri="{9D8B030D-6E8A-4147-A177-3AD203B41FA5}">
                      <a16:colId xmlns:a16="http://schemas.microsoft.com/office/drawing/2014/main" val="4286273893"/>
                    </a:ext>
                  </a:extLst>
                </a:gridCol>
                <a:gridCol w="1655762">
                  <a:extLst>
                    <a:ext uri="{9D8B030D-6E8A-4147-A177-3AD203B41FA5}">
                      <a16:colId xmlns:a16="http://schemas.microsoft.com/office/drawing/2014/main" val="422821411"/>
                    </a:ext>
                  </a:extLst>
                </a:gridCol>
                <a:gridCol w="1655763">
                  <a:extLst>
                    <a:ext uri="{9D8B030D-6E8A-4147-A177-3AD203B41FA5}">
                      <a16:colId xmlns:a16="http://schemas.microsoft.com/office/drawing/2014/main" val="3345498818"/>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15112856"/>
                  </a:ext>
                </a:extLst>
              </a:tr>
              <a:tr h="276491">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５弱・５強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98447493"/>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該当箇所に</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040045"/>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耐震性の低い建物は、壁、梁、柱等に大きな亀裂が生じるものがあります（倒壊には至らない）。</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耐震性の低い建物は、壁や柱が破壊するものがあります。耐震性の高い建物でも大きな亀裂が生じるものがあります。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耐震性の低い建物は、倒壊するものがあります。耐震性が高い建物でも壁、柱が破壊するものがあります。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00245861"/>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機械及び装置</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未固定の不安定な設備が倒れることがあります。計器、</a:t>
                      </a: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PC</a:t>
                      </a: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等が台等から落下することがあります。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未固定の設備の多くが移動、転倒します。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未固定の設備のほとんどが移動、転倒します。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8748768"/>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工具・器具・備品</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吊り下げ物は激しく揺れ、什器等に収納している工具・器具類が落下することがあります。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未固定の什器類の多くが転倒します。工具・器具類も散乱します。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未固定の什器類のほとんどが転倒します。工具・器具類も散乱します。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4835041"/>
                  </a:ext>
                </a:extLst>
              </a:tr>
            </a:tbl>
          </a:graphicData>
        </a:graphic>
      </p:graphicFrame>
      <p:sp>
        <p:nvSpPr>
          <p:cNvPr id="11301" name="Text Box 38"/>
          <p:cNvSpPr txBox="1">
            <a:spLocks noChangeArrowheads="1"/>
          </p:cNvSpPr>
          <p:nvPr/>
        </p:nvSpPr>
        <p:spPr bwMode="auto">
          <a:xfrm>
            <a:off x="333375" y="1784350"/>
            <a:ext cx="1860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ea typeface="ＭＳ Ｐゴシック" panose="020B0600070205080204" pitchFamily="50" charset="-128"/>
              </a:rPr>
              <a:t>［表①事業所の被害状況］</a:t>
            </a:r>
          </a:p>
        </p:txBody>
      </p:sp>
      <p:sp>
        <p:nvSpPr>
          <p:cNvPr id="125996" name="Text Box 44"/>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b="1">
                <a:solidFill>
                  <a:srgbClr val="3333FF"/>
                </a:solidFill>
                <a:effectLst>
                  <a:outerShdw blurRad="38100" dist="38100" dir="2700000" algn="tl">
                    <a:srgbClr val="C0C0C0"/>
                  </a:outerShdw>
                </a:effectLst>
                <a:ea typeface="ＭＳ Ｐゴシック" panose="020B0600070205080204" pitchFamily="50" charset="-128"/>
              </a:rPr>
              <a:t>5</a:t>
            </a:r>
          </a:p>
        </p:txBody>
      </p:sp>
      <p:graphicFrame>
        <p:nvGraphicFramePr>
          <p:cNvPr id="126076" name="Group 124"/>
          <p:cNvGraphicFramePr>
            <a:graphicFrameLocks noGrp="1"/>
          </p:cNvGraphicFramePr>
          <p:nvPr/>
        </p:nvGraphicFramePr>
        <p:xfrm>
          <a:off x="331788" y="5792788"/>
          <a:ext cx="6264275" cy="3322637"/>
        </p:xfrm>
        <a:graphic>
          <a:graphicData uri="http://schemas.openxmlformats.org/drawingml/2006/table">
            <a:tbl>
              <a:tblPr/>
              <a:tblGrid>
                <a:gridCol w="935037">
                  <a:extLst>
                    <a:ext uri="{9D8B030D-6E8A-4147-A177-3AD203B41FA5}">
                      <a16:colId xmlns:a16="http://schemas.microsoft.com/office/drawing/2014/main" val="375381649"/>
                    </a:ext>
                  </a:extLst>
                </a:gridCol>
                <a:gridCol w="5329238">
                  <a:extLst>
                    <a:ext uri="{9D8B030D-6E8A-4147-A177-3AD203B41FA5}">
                      <a16:colId xmlns:a16="http://schemas.microsoft.com/office/drawing/2014/main" val="3050217705"/>
                    </a:ext>
                  </a:extLst>
                </a:gridCol>
              </a:tblGrid>
              <a:tr h="2742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項目</a:t>
                      </a: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被害状況</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902044272"/>
                  </a:ext>
                </a:extLst>
              </a:tr>
              <a:tr h="5629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ヒト</a:t>
                      </a: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県内では、死者、負傷者、帰宅困難者が多数発生すると想定されます。交通機関がマヒし、出社指示に応じられない従業員が、多数発生する可能性があります。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死者（約</a:t>
                      </a:r>
                      <a:r>
                        <a:rPr kumimoji="1" lang="en-US" altLang="ja-JP"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2,400</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人）、負傷者（約</a:t>
                      </a:r>
                      <a:r>
                        <a:rPr kumimoji="1" lang="en-US" altLang="ja-JP"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66,000</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人）、帰宅困難者（約</a:t>
                      </a:r>
                      <a:r>
                        <a:rPr kumimoji="1" lang="en-US" altLang="ja-JP"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980,000</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人）</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6680644"/>
                  </a:ext>
                </a:extLst>
              </a:tr>
              <a:tr h="55072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情報</a:t>
                      </a: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データサーバが転倒し、破損する可能性があります。必要な情報（データ）が復旧不可能となります。重要なデータが事業所内にあり、事業所の建物が被災した場合にはデータを取り出すことができなくなります。</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041249"/>
                  </a:ext>
                </a:extLst>
              </a:tr>
              <a:tr h="41053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ｲﾝﾌﾗ</a:t>
                      </a: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停電が発生します。広い地域でガス、水道の供給が停止することがあります。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1" u="none" strike="noStrike" cap="none" normalizeH="0" baseline="0" smtClean="0">
                          <a:ln>
                            <a:noFill/>
                          </a:ln>
                          <a:solidFill>
                            <a:schemeClr val="hlink"/>
                          </a:solidFill>
                          <a:effectLst/>
                          <a:latin typeface="Arial" panose="020B0604020202020204" pitchFamily="34" charset="0"/>
                          <a:ea typeface="ＭＳ Ｐゴシック" panose="020B0600070205080204" pitchFamily="50" charset="-128"/>
                        </a:rPr>
                        <a:t>※</a:t>
                      </a:r>
                      <a:r>
                        <a:rPr kumimoji="1" lang="ja-JP" altLang="en-US" sz="900" b="0" i="1" u="none" strike="noStrike" cap="none" normalizeH="0" baseline="0" smtClean="0">
                          <a:ln>
                            <a:noFill/>
                          </a:ln>
                          <a:solidFill>
                            <a:schemeClr val="hlink"/>
                          </a:solidFill>
                          <a:effectLst/>
                          <a:latin typeface="Arial" panose="020B0604020202020204" pitchFamily="34" charset="0"/>
                          <a:ea typeface="ＭＳ Ｐゴシック" panose="020B0600070205080204" pitchFamily="50" charset="-128"/>
                        </a:rPr>
                        <a:t>被害を受けたインフラの停止期間は、電気：１週間、水道１か月、ガス：１か月を目安としましょう。</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2975865"/>
                  </a:ext>
                </a:extLst>
              </a:tr>
              <a:tr h="7274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電話</a:t>
                      </a: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発災直後には、県内全域で電話がつながりにくい状態となります。応急復旧に３日から１週間程度を要します。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1" u="none" strike="noStrike" cap="none" normalizeH="0" baseline="0" smtClean="0">
                          <a:ln>
                            <a:noFill/>
                          </a:ln>
                          <a:solidFill>
                            <a:schemeClr val="hlink"/>
                          </a:solidFill>
                          <a:effectLst/>
                          <a:latin typeface="Arial" panose="020B0604020202020204" pitchFamily="34" charset="0"/>
                          <a:ea typeface="ＭＳ Ｐゴシック" panose="020B0600070205080204" pitchFamily="50" charset="-128"/>
                        </a:rPr>
                        <a:t>※</a:t>
                      </a:r>
                      <a:r>
                        <a:rPr kumimoji="1" lang="ja-JP" altLang="en-US" sz="900" b="0" i="1" u="none" strike="noStrike" cap="none" normalizeH="0" baseline="0" smtClean="0">
                          <a:ln>
                            <a:noFill/>
                          </a:ln>
                          <a:solidFill>
                            <a:schemeClr val="hlink"/>
                          </a:solidFill>
                          <a:effectLst/>
                          <a:latin typeface="Arial" panose="020B0604020202020204" pitchFamily="34" charset="0"/>
                          <a:ea typeface="ＭＳ Ｐゴシック" panose="020B0600070205080204" pitchFamily="50" charset="-128"/>
                        </a:rPr>
                        <a:t>災害時には、</a:t>
                      </a:r>
                      <a:r>
                        <a:rPr kumimoji="1" lang="ja-JP" altLang="en-US" sz="900" b="0" i="1" u="none" strike="noStrike" cap="none" normalizeH="0" baseline="0" smtClean="0">
                          <a:ln>
                            <a:noFill/>
                          </a:ln>
                          <a:solidFill>
                            <a:schemeClr val="hlink"/>
                          </a:solidFill>
                          <a:effectLst/>
                          <a:latin typeface="HG丸ｺﾞｼｯｸM-PRO" panose="020F0600000000000000" pitchFamily="50" charset="-128"/>
                          <a:ea typeface="ＭＳ Ｐゴシック" panose="020B0600070205080204" pitchFamily="50" charset="-128"/>
                        </a:rPr>
                        <a:t>一般加入電話や携帯電話などの音声通話よりも、携帯メールの方がつながりやすくなります。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1" u="none" strike="noStrike" cap="none" normalizeH="0" baseline="0" smtClean="0">
                          <a:ln>
                            <a:noFill/>
                          </a:ln>
                          <a:solidFill>
                            <a:schemeClr val="hlink"/>
                          </a:solidFill>
                          <a:effectLst/>
                          <a:latin typeface="HG丸ｺﾞｼｯｸM-PRO" panose="020F0600000000000000" pitchFamily="50" charset="-128"/>
                          <a:ea typeface="ＭＳ Ｐゴシック" panose="020B0600070205080204" pitchFamily="50" charset="-128"/>
                        </a:rPr>
                        <a:t>　公衆電話は使用可能です。</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 </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9890722"/>
                  </a:ext>
                </a:extLst>
              </a:tr>
              <a:tr h="3983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道路</a:t>
                      </a: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発災直後には、県内全域で不通区間が多く発生します。３日間程度は、道路の片付け・復旧作業等のため、緊急輸送路も使用は困難になります。</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8438544"/>
                  </a:ext>
                </a:extLst>
              </a:tr>
              <a:tr h="3983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物流網</a:t>
                      </a: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発災後３日程度から緊急輸送ルートは確保されるものの、緊急輸送物資以外の輸送は、困難となります。</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8863774"/>
                  </a:ext>
                </a:extLst>
              </a:tr>
            </a:tbl>
          </a:graphicData>
        </a:graphic>
      </p:graphicFrame>
      <p:sp>
        <p:nvSpPr>
          <p:cNvPr id="11329" name="Text Box 71"/>
          <p:cNvSpPr txBox="1">
            <a:spLocks noChangeArrowheads="1"/>
          </p:cNvSpPr>
          <p:nvPr/>
        </p:nvSpPr>
        <p:spPr bwMode="auto">
          <a:xfrm>
            <a:off x="331788" y="5529263"/>
            <a:ext cx="24590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a:ea typeface="ＭＳ Ｐゴシック" panose="020B0600070205080204" pitchFamily="50" charset="-128"/>
              </a:rPr>
              <a:t>［表②その他経営資源の被害状況］</a:t>
            </a:r>
          </a:p>
        </p:txBody>
      </p:sp>
      <p:pic>
        <p:nvPicPr>
          <p:cNvPr id="11330" name="Picture 87" descr="j02377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538" y="4811713"/>
            <a:ext cx="3984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1" name="Picture 88" descr="j03194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613" y="3327400"/>
            <a:ext cx="7270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2" name="Picture 89" descr="j02132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5538" y="4076700"/>
            <a:ext cx="433387"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3" name="Text Box 94"/>
          <p:cNvSpPr txBox="1">
            <a:spLocks noChangeArrowheads="1"/>
          </p:cNvSpPr>
          <p:nvPr/>
        </p:nvSpPr>
        <p:spPr bwMode="auto">
          <a:xfrm>
            <a:off x="312738" y="9043988"/>
            <a:ext cx="6356350" cy="365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a:solidFill>
                  <a:srgbClr val="5F5F5F"/>
                </a:solidFill>
              </a:rPr>
              <a:t>「想定東海・東南海地震連動の全体的な地震災害シナリオ概要」（</a:t>
            </a:r>
            <a:r>
              <a:rPr lang="ja-JP" altLang="en-US" sz="900">
                <a:solidFill>
                  <a:srgbClr val="5F5F5F"/>
                </a:solidFill>
                <a:latin typeface="HG丸ｺﾞｼｯｸM-PRO" panose="020F0600000000000000" pitchFamily="50" charset="-128"/>
              </a:rPr>
              <a:t>愛知県東海地震・東南海地震等被害予測調査）</a:t>
            </a:r>
            <a:r>
              <a:rPr lang="ja-JP" altLang="en-US" sz="900">
                <a:solidFill>
                  <a:srgbClr val="5F5F5F"/>
                </a:solidFill>
              </a:rPr>
              <a:t>を基に、過去の被害事例等を考慮して作成。</a:t>
            </a:r>
          </a:p>
        </p:txBody>
      </p:sp>
      <p:pic>
        <p:nvPicPr>
          <p:cNvPr id="11334" name="Picture 102" descr="j014990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263" y="8332788"/>
            <a:ext cx="34131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5" name="Picture 103" descr="GUM11_CL150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6154738"/>
            <a:ext cx="3460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6" name="Picture 105" descr="j037103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275" y="6746875"/>
            <a:ext cx="37465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7" name="Picture 106" descr="j023950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7713" y="7256463"/>
            <a:ext cx="2587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8" name="Picture 107" descr="sy00607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2513" y="7218363"/>
            <a:ext cx="12858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9" name="Picture 108" descr="003_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0725" y="7705725"/>
            <a:ext cx="4683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0" name="Picture 109" descr="GUM02_CL051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1063" y="8732838"/>
            <a:ext cx="3159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1" name="Rectangle 113"/>
          <p:cNvSpPr>
            <a:spLocks noChangeArrowheads="1"/>
          </p:cNvSpPr>
          <p:nvPr/>
        </p:nvSpPr>
        <p:spPr bwMode="auto">
          <a:xfrm>
            <a:off x="4932363" y="2316163"/>
            <a:ext cx="1655762" cy="2951162"/>
          </a:xfrm>
          <a:prstGeom prst="rect">
            <a:avLst/>
          </a:prstGeom>
          <a:solidFill>
            <a:srgbClr val="FFFF00">
              <a:alpha val="20000"/>
            </a:srgbClr>
          </a:solidFill>
          <a:ln>
            <a:noFill/>
          </a:ln>
          <a:effectLst/>
          <a:extLst>
            <a:ext uri="{91240B29-F687-4F45-9708-019B960494DF}">
              <a14:hiddenLine xmlns:a14="http://schemas.microsoft.com/office/drawing/2010/main" w="2857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42" name="Text Box 114"/>
          <p:cNvSpPr txBox="1">
            <a:spLocks noChangeArrowheads="1"/>
          </p:cNvSpPr>
          <p:nvPr/>
        </p:nvSpPr>
        <p:spPr bwMode="auto">
          <a:xfrm>
            <a:off x="260350" y="811213"/>
            <a:ext cx="652462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solidFill>
                  <a:srgbClr val="808080"/>
                </a:solidFill>
                <a:latin typeface="HG丸ｺﾞｼｯｸM-PRO" panose="020F0600000000000000" pitchFamily="50" charset="-128"/>
              </a:rPr>
              <a:t>-</a:t>
            </a:r>
            <a:r>
              <a:rPr lang="ja-JP" altLang="en-US" sz="1200">
                <a:solidFill>
                  <a:srgbClr val="808080"/>
                </a:solidFill>
                <a:latin typeface="HG丸ｺﾞｼｯｸM-PRO" panose="020F0600000000000000" pitchFamily="50" charset="-128"/>
              </a:rPr>
              <a:t>ポイント</a:t>
            </a:r>
            <a:r>
              <a:rPr lang="en-US" altLang="ja-JP" sz="1200">
                <a:solidFill>
                  <a:srgbClr val="808080"/>
                </a:solidFill>
                <a:latin typeface="HG丸ｺﾞｼｯｸM-PRO" panose="020F0600000000000000" pitchFamily="50" charset="-128"/>
              </a:rPr>
              <a:t>-</a:t>
            </a:r>
          </a:p>
          <a:p>
            <a:pPr eaLnBrk="1" hangingPunct="1">
              <a:buFontTx/>
              <a:buChar char="•"/>
            </a:pPr>
            <a:r>
              <a:rPr lang="ja-JP" altLang="en-US">
                <a:solidFill>
                  <a:srgbClr val="808080"/>
                </a:solidFill>
                <a:latin typeface="HG丸ｺﾞｼｯｸM-PRO" panose="020F0600000000000000" pitchFamily="50" charset="-128"/>
              </a:rPr>
              <a:t>「２</a:t>
            </a:r>
            <a:r>
              <a:rPr lang="en-US" altLang="ja-JP">
                <a:solidFill>
                  <a:srgbClr val="808080"/>
                </a:solidFill>
                <a:latin typeface="HG丸ｺﾞｼｯｸM-PRO" panose="020F0600000000000000" pitchFamily="50" charset="-128"/>
              </a:rPr>
              <a:t>.4.</a:t>
            </a:r>
            <a:r>
              <a:rPr lang="ja-JP" altLang="en-US">
                <a:solidFill>
                  <a:srgbClr val="808080"/>
                </a:solidFill>
                <a:latin typeface="HG丸ｺﾞｼｯｸM-PRO" panose="020F0600000000000000" pitchFamily="50" charset="-128"/>
              </a:rPr>
              <a:t>１」で確認した、あなたの会社の主要拠点における震度を下表①にあてはめ、</a:t>
            </a:r>
            <a:r>
              <a:rPr lang="ja-JP" altLang="en-US" i="1">
                <a:solidFill>
                  <a:schemeClr val="hlink"/>
                </a:solidFill>
                <a:latin typeface="HG丸ｺﾞｼｯｸM-PRO" panose="020F0600000000000000" pitchFamily="50" charset="-128"/>
              </a:rPr>
              <a:t>あなたの会社の建物や設備等に起こる被害をイメージしてください。</a:t>
            </a:r>
          </a:p>
          <a:p>
            <a:pPr eaLnBrk="1" hangingPunct="1">
              <a:buFontTx/>
              <a:buChar char="•"/>
            </a:pPr>
            <a:r>
              <a:rPr lang="ja-JP" altLang="en-US">
                <a:solidFill>
                  <a:srgbClr val="808080"/>
                </a:solidFill>
                <a:latin typeface="HG丸ｺﾞｼｯｸM-PRO" panose="020F0600000000000000" pitchFamily="50" charset="-128"/>
              </a:rPr>
              <a:t>その他経営資源の被害状況については、下表②から被害をイメージしてください。</a:t>
            </a:r>
          </a:p>
          <a:p>
            <a:pPr eaLnBrk="1" hangingPunct="1">
              <a:buFontTx/>
              <a:buChar char="•"/>
            </a:pPr>
            <a:r>
              <a:rPr lang="ja-JP" altLang="en-US" i="1">
                <a:solidFill>
                  <a:schemeClr val="hlink"/>
                </a:solidFill>
                <a:latin typeface="HG丸ｺﾞｼｯｸM-PRO" panose="020F0600000000000000" pitchFamily="50" charset="-128"/>
              </a:rPr>
              <a:t>近年の地震発生状況からも「震度６強」の被害状況を念頭に置き、ＢＣＰを作成することをお勧めします。</a:t>
            </a:r>
            <a:endParaRPr lang="ja-JP" altLang="en-US" b="1" i="1">
              <a:solidFill>
                <a:schemeClr val="hlink"/>
              </a:solidFill>
              <a:latin typeface="HG丸ｺﾞｼｯｸM-PRO" panose="020F0600000000000000" pitchFamily="50" charset="-128"/>
            </a:endParaRPr>
          </a:p>
        </p:txBody>
      </p:sp>
      <p:sp>
        <p:nvSpPr>
          <p:cNvPr id="11343" name="Text Box 116"/>
          <p:cNvSpPr txBox="1">
            <a:spLocks noChangeArrowheads="1"/>
          </p:cNvSpPr>
          <p:nvPr/>
        </p:nvSpPr>
        <p:spPr bwMode="auto">
          <a:xfrm>
            <a:off x="298450" y="5251450"/>
            <a:ext cx="63357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i="1">
                <a:solidFill>
                  <a:schemeClr val="hlink"/>
                </a:solidFill>
                <a:latin typeface="ＭＳ Ｐゴシック" panose="020B0600070205080204" pitchFamily="50" charset="-128"/>
                <a:ea typeface="ＭＳ Ｐゴシック" panose="020B0600070205080204" pitchFamily="50" charset="-128"/>
              </a:rPr>
              <a:t>耐震性の低い建物の目安は、昭和</a:t>
            </a:r>
            <a:r>
              <a:rPr lang="en-US" altLang="ja-JP" sz="900" i="1">
                <a:solidFill>
                  <a:schemeClr val="hlink"/>
                </a:solidFill>
                <a:latin typeface="ＭＳ Ｐゴシック" panose="020B0600070205080204" pitchFamily="50" charset="-128"/>
                <a:ea typeface="ＭＳ Ｐゴシック" panose="020B0600070205080204" pitchFamily="50" charset="-128"/>
              </a:rPr>
              <a:t>56</a:t>
            </a:r>
            <a:r>
              <a:rPr lang="ja-JP" altLang="en-US" sz="900" i="1">
                <a:solidFill>
                  <a:schemeClr val="hlink"/>
                </a:solidFill>
                <a:latin typeface="ＭＳ Ｐゴシック" panose="020B0600070205080204" pitchFamily="50" charset="-128"/>
                <a:ea typeface="ＭＳ Ｐゴシック" panose="020B0600070205080204" pitchFamily="50" charset="-128"/>
              </a:rPr>
              <a:t>年以前の古い耐震基準で設計されている建物で、耐震補強がされていない建物です。</a:t>
            </a:r>
          </a:p>
        </p:txBody>
      </p:sp>
      <p:sp>
        <p:nvSpPr>
          <p:cNvPr id="11344" name="AutoShape 117"/>
          <p:cNvSpPr>
            <a:spLocks noChangeArrowheads="1"/>
          </p:cNvSpPr>
          <p:nvPr/>
        </p:nvSpPr>
        <p:spPr bwMode="auto">
          <a:xfrm flipH="1">
            <a:off x="5699125" y="60325"/>
            <a:ext cx="1042988"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45" name="AutoShape 118"/>
          <p:cNvSpPr>
            <a:spLocks noChangeArrowheads="1"/>
          </p:cNvSpPr>
          <p:nvPr/>
        </p:nvSpPr>
        <p:spPr bwMode="auto">
          <a:xfrm flipH="1">
            <a:off x="4676775" y="63500"/>
            <a:ext cx="1042988"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46" name="AutoShape 119"/>
          <p:cNvSpPr>
            <a:spLocks noChangeArrowheads="1"/>
          </p:cNvSpPr>
          <p:nvPr/>
        </p:nvSpPr>
        <p:spPr bwMode="auto">
          <a:xfrm flipH="1">
            <a:off x="3644900" y="60325"/>
            <a:ext cx="1052513"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47" name="Text Box 120"/>
          <p:cNvSpPr txBox="1">
            <a:spLocks noChangeArrowheads="1"/>
          </p:cNvSpPr>
          <p:nvPr/>
        </p:nvSpPr>
        <p:spPr bwMode="auto">
          <a:xfrm>
            <a:off x="3965575"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a:solidFill>
                  <a:schemeClr val="bg2"/>
                </a:solidFill>
              </a:rPr>
              <a:t>目標を</a:t>
            </a:r>
          </a:p>
          <a:p>
            <a:pPr eaLnBrk="1" hangingPunct="1"/>
            <a:r>
              <a:rPr lang="ja-JP" altLang="en-US">
                <a:solidFill>
                  <a:schemeClr val="bg2"/>
                </a:solidFill>
              </a:rPr>
              <a:t>たてる！</a:t>
            </a:r>
          </a:p>
        </p:txBody>
      </p:sp>
      <p:sp>
        <p:nvSpPr>
          <p:cNvPr id="11348" name="Text Box 121"/>
          <p:cNvSpPr txBox="1">
            <a:spLocks noChangeArrowheads="1"/>
          </p:cNvSpPr>
          <p:nvPr/>
        </p:nvSpPr>
        <p:spPr bwMode="auto">
          <a:xfrm>
            <a:off x="486886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rgbClr val="FF3300"/>
                </a:solidFill>
              </a:rPr>
              <a:t>ギャップを</a:t>
            </a:r>
          </a:p>
          <a:p>
            <a:pPr algn="ctr" eaLnBrk="1" hangingPunct="1"/>
            <a:r>
              <a:rPr lang="ja-JP" altLang="en-US">
                <a:solidFill>
                  <a:srgbClr val="FF3300"/>
                </a:solidFill>
              </a:rPr>
              <a:t>把握する！</a:t>
            </a:r>
          </a:p>
        </p:txBody>
      </p:sp>
      <p:sp>
        <p:nvSpPr>
          <p:cNvPr id="11349" name="Text Box 122"/>
          <p:cNvSpPr txBox="1">
            <a:spLocks noChangeArrowheads="1"/>
          </p:cNvSpPr>
          <p:nvPr/>
        </p:nvSpPr>
        <p:spPr bwMode="auto">
          <a:xfrm>
            <a:off x="5853113"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a:solidFill>
                  <a:schemeClr val="bg2"/>
                </a:solidFill>
              </a:rPr>
              <a:t>ギャップを</a:t>
            </a:r>
          </a:p>
          <a:p>
            <a:pPr algn="ctr" eaLnBrk="1" hangingPunct="1"/>
            <a:r>
              <a:rPr lang="ja-JP" altLang="en-US">
                <a:solidFill>
                  <a:schemeClr val="bg2"/>
                </a:solidFill>
              </a:rPr>
              <a:t>埋める！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7926</TotalTime>
  <Words>7855</Words>
  <Application>Microsoft Office PowerPoint</Application>
  <PresentationFormat>A4 210 x 297 mm</PresentationFormat>
  <Paragraphs>1140</Paragraphs>
  <Slides>34</Slides>
  <Notes>1</Notes>
  <HiddenSlides>0</HiddenSlides>
  <MMClips>0</MMClips>
  <ScaleCrop>false</ScaleCrop>
  <HeadingPairs>
    <vt:vector size="8" baseType="variant">
      <vt:variant>
        <vt:lpstr>使用されているフォント</vt:lpstr>
      </vt:variant>
      <vt:variant>
        <vt:i4>13</vt:i4>
      </vt:variant>
      <vt:variant>
        <vt:lpstr>テーマ</vt:lpstr>
      </vt:variant>
      <vt:variant>
        <vt:i4>2</vt:i4>
      </vt:variant>
      <vt:variant>
        <vt:lpstr>埋め込まれた OLE サーバー</vt:lpstr>
      </vt:variant>
      <vt:variant>
        <vt:i4>1</vt:i4>
      </vt:variant>
      <vt:variant>
        <vt:lpstr>スライド タイトル</vt:lpstr>
      </vt:variant>
      <vt:variant>
        <vt:i4>34</vt:i4>
      </vt:variant>
    </vt:vector>
  </HeadingPairs>
  <TitlesOfParts>
    <vt:vector size="50" baseType="lpstr">
      <vt:lpstr>HGP創英角ﾎﾟｯﾌﾟ体</vt:lpstr>
      <vt:lpstr>HGS創英角ｺﾞｼｯｸUB</vt:lpstr>
      <vt:lpstr>HGS創英角ﾎﾟｯﾌﾟ体</vt:lpstr>
      <vt:lpstr>HG丸ｺﾞｼｯｸM-PRO</vt:lpstr>
      <vt:lpstr>HG創英角ｺﾞｼｯｸUB</vt:lpstr>
      <vt:lpstr>ＭＳ Ｐゴシック</vt:lpstr>
      <vt:lpstr>ＭＳ Ｐ明朝</vt:lpstr>
      <vt:lpstr>MS UI Gothic</vt:lpstr>
      <vt:lpstr>ＭＳ ゴシック</vt:lpstr>
      <vt:lpstr>Arial</vt:lpstr>
      <vt:lpstr>Century</vt:lpstr>
      <vt:lpstr>Times New Roman</vt:lpstr>
      <vt:lpstr>Wingdings</vt:lpstr>
      <vt:lpstr>標準デザイン</vt:lpstr>
      <vt:lpstr>デザインの設定</vt:lpstr>
      <vt:lpstr>Photo Editor 写真</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shuichiro terasaka</dc:creator>
  <cp:lastModifiedBy>oa</cp:lastModifiedBy>
  <cp:revision>508</cp:revision>
  <dcterms:created xsi:type="dcterms:W3CDTF">2007-09-05T01:05:48Z</dcterms:created>
  <dcterms:modified xsi:type="dcterms:W3CDTF">2020-12-24T02:23:48Z</dcterms:modified>
</cp:coreProperties>
</file>