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2" r:id="rId2"/>
    <p:sldId id="374" r:id="rId3"/>
    <p:sldId id="268" r:id="rId4"/>
    <p:sldId id="266" r:id="rId5"/>
    <p:sldId id="269" r:id="rId6"/>
    <p:sldId id="257" r:id="rId7"/>
    <p:sldId id="258" r:id="rId8"/>
    <p:sldId id="259" r:id="rId9"/>
    <p:sldId id="373" r:id="rId10"/>
    <p:sldId id="261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46" d="100"/>
          <a:sy n="46" d="100"/>
        </p:scale>
        <p:origin x="5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68D1-5AE4-48AF-8C02-334121E7DB33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2E0F-8EAF-4900-8281-EA2CF4C21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7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2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6B6CC-EC6C-6F8E-46A3-BAD16C18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5AFB4B-82FE-CA45-3062-C73D22CCA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CE9B9D-DB02-5184-E9A5-647DCD697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5F235-551B-E369-2D3E-43DA4ED9C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2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BA67D-163A-7D21-B80F-6A735C5B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33C9F6-11D7-FC3A-CDF4-D7B2A9F4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F500AD-B6CF-36DE-D788-299B3B2B0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E0ACEB-8E01-4FE1-282E-BDF9091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8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A54BD-3992-4E87-8EA1-C79D7F9067A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34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3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6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4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6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3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83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2.tmp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0531" y="2150661"/>
            <a:ext cx="10374284" cy="1274183"/>
          </a:xfrm>
        </p:spPr>
        <p:txBody>
          <a:bodyPr>
            <a:normAutofit fontScale="90000"/>
          </a:bodyPr>
          <a:lstStyle/>
          <a:p>
            <a:r>
              <a:rPr kumimoji="1" lang="ja-JP" altLang="en-US" sz="5400" dirty="0"/>
              <a:t>令和</a:t>
            </a:r>
            <a:r>
              <a:rPr lang="ja-JP" altLang="en-US" sz="5400" dirty="0"/>
              <a:t>５</a:t>
            </a:r>
            <a:r>
              <a:rPr kumimoji="1" lang="ja-JP" altLang="en-US" sz="5400" dirty="0"/>
              <a:t>年度指定障害福祉　　　　</a:t>
            </a:r>
            <a:br>
              <a:rPr kumimoji="1" lang="en-US" altLang="ja-JP" sz="5400" dirty="0"/>
            </a:br>
            <a:r>
              <a:rPr kumimoji="1" lang="ja-JP" altLang="en-US" sz="5400" dirty="0"/>
              <a:t>　　　　　　　　サービス事業者集団指導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47215" y="5419898"/>
            <a:ext cx="571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愛知県　障害福祉課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130531" y="3424844"/>
            <a:ext cx="10091651" cy="166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60499E7C-D2B8-45F8-8187-469AA9050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1900" y="5607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0"/>
    </mc:Choice>
    <mc:Fallback xmlns="">
      <p:transition spd="slow" advTm="2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77880-3B06-9BA3-9883-03FFEF02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5123"/>
            <a:ext cx="10058400" cy="165295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食事</a:t>
            </a:r>
            <a:r>
              <a:rPr kumimoji="1" lang="ja-JP" altLang="en-US" dirty="0"/>
              <a:t>提供体制加算の算定要件の見直しについて</a:t>
            </a:r>
            <a:br>
              <a:rPr kumimoji="1" lang="en-US" altLang="ja-JP" dirty="0"/>
            </a:br>
            <a:r>
              <a:rPr kumimoji="1" lang="ja-JP" altLang="en-US" sz="3100" dirty="0"/>
              <a:t>（生活介護、短期入所、自立訓練、就労移行、就労継続支援）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903A21-75AC-4959-8CA8-35115BF35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8331"/>
            <a:ext cx="9188996" cy="970669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59854BB3-1E3D-4EBD-AEFB-DFD3D109C512}"/>
              </a:ext>
            </a:extLst>
          </p:cNvPr>
          <p:cNvSpPr/>
          <p:nvPr/>
        </p:nvSpPr>
        <p:spPr>
          <a:xfrm>
            <a:off x="1185202" y="2546256"/>
            <a:ext cx="211015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F846F611-9202-49B3-A8DE-EFE1560AC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7442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dirty="0"/>
              <a:t>ＢＣＰ（業務継続計画）について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173" y="1856966"/>
            <a:ext cx="11491653" cy="45997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b="1" dirty="0"/>
              <a:t>１　</a:t>
            </a:r>
            <a:r>
              <a:rPr lang="en-US" altLang="ja-JP" sz="2400" b="1" dirty="0">
                <a:latin typeface="+mn-ea"/>
              </a:rPr>
              <a:t>TOPICS</a:t>
            </a:r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dirty="0"/>
              <a:t>令和６年度の報酬改定において、業務継続計画未策定減算が新設される旨示されました。</a:t>
            </a:r>
          </a:p>
          <a:p>
            <a:pPr marL="0" indent="0">
              <a:buNone/>
            </a:pPr>
            <a:r>
              <a:rPr lang="ja-JP" altLang="en-US" dirty="0"/>
              <a:t>～以下</a:t>
            </a:r>
            <a:r>
              <a:rPr lang="en-US" altLang="ja-JP" dirty="0"/>
              <a:t>【</a:t>
            </a:r>
            <a:r>
              <a:rPr lang="ja-JP" altLang="en-US" dirty="0"/>
              <a:t>令和６年度障害福祉サービス等報酬改定の概要（案）</a:t>
            </a:r>
            <a:r>
              <a:rPr lang="en-US" altLang="ja-JP" dirty="0"/>
              <a:t>】</a:t>
            </a:r>
            <a:r>
              <a:rPr lang="ja-JP" altLang="en-US" dirty="0"/>
              <a:t>（厚生労働省障害福祉サービス等報酬改定検討チーム）より～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≪業務継続計画未策定減算</a:t>
            </a:r>
            <a:r>
              <a:rPr lang="en-US" altLang="ja-JP" dirty="0"/>
              <a:t>【</a:t>
            </a:r>
            <a:r>
              <a:rPr lang="ja-JP" altLang="en-US" dirty="0"/>
              <a:t>新設</a:t>
            </a:r>
            <a:r>
              <a:rPr lang="en-US" altLang="ja-JP" dirty="0"/>
              <a:t>】≫ </a:t>
            </a:r>
          </a:p>
          <a:p>
            <a:pPr marL="0" indent="0">
              <a:buNone/>
            </a:pPr>
            <a:r>
              <a:rPr lang="ja-JP" altLang="en-US" dirty="0"/>
              <a:t>以下の基準に適応していない場合、所定単位数を減算する。</a:t>
            </a:r>
          </a:p>
          <a:p>
            <a:pPr marL="0" indent="0">
              <a:buNone/>
            </a:pPr>
            <a:r>
              <a:rPr lang="ja-JP" altLang="en-US" dirty="0"/>
              <a:t>・感染症や非常災害の発生時において、利用者に対するサービスの提供を継続的に実施するための、及び非常時の体制で早期の業務再開を図るための計画（業務継続計画）を策定すること</a:t>
            </a:r>
          </a:p>
          <a:p>
            <a:pPr marL="0" indent="0">
              <a:buNone/>
            </a:pPr>
            <a:r>
              <a:rPr lang="ja-JP" altLang="en-US" dirty="0"/>
              <a:t>・当該業務継続計画に従い必要な措置を講ずること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※ </a:t>
            </a:r>
            <a:r>
              <a:rPr lang="ja-JP" altLang="en-US" dirty="0"/>
              <a:t>令和７年３月</a:t>
            </a:r>
            <a:r>
              <a:rPr lang="en-US" altLang="ja-JP" dirty="0"/>
              <a:t>31</a:t>
            </a:r>
            <a:r>
              <a:rPr lang="ja-JP" altLang="en-US" dirty="0"/>
              <a:t>日までの間、「感染症の予防及びまん延防止のための指針の整備」及び「非常災害に関する具体的計画」の策定を行っている場合には、減算を適用しない。ただし、居宅介護、重度訪問介護、同行援護、行動援護、重度障害者等包括支援、自立生活援助、就労定着支援、居宅訪問型児童発達支援、保育所等訪問支援、計画相談支援、障害児相談支援、地域移行支援、地域定着支援については、「非常災害に関する具体的計画」の策定が求められていないこと等を踏まえ、令和７年３月</a:t>
            </a:r>
            <a:r>
              <a:rPr lang="en-US" altLang="ja-JP" dirty="0"/>
              <a:t>31</a:t>
            </a:r>
            <a:r>
              <a:rPr lang="ja-JP" altLang="en-US" dirty="0"/>
              <a:t>日までの間、減算を適用しない。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※ </a:t>
            </a:r>
            <a:r>
              <a:rPr lang="ja-JP" altLang="en-US" dirty="0"/>
              <a:t>就労選択支援については、令和９年３月</a:t>
            </a:r>
            <a:r>
              <a:rPr lang="en-US" altLang="ja-JP" dirty="0"/>
              <a:t>31</a:t>
            </a:r>
            <a:r>
              <a:rPr lang="ja-JP" altLang="en-US" dirty="0"/>
              <a:t>日までの間、減算を適用しない経過措置を設ける。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B40E984-96E1-911B-F47D-C83B9413D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5420" y="57882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0C076-1299-645C-C914-A865E802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EF4C59-4129-F3AF-C1D4-D8058536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dirty="0"/>
              <a:t>ＢＣＰ（業務継続計画）について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A01D3-CC5C-83C9-A2E1-6AAFE48E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73" y="2047466"/>
            <a:ext cx="11491653" cy="459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（減算単位）</a:t>
            </a:r>
          </a:p>
          <a:p>
            <a:pPr marL="0" indent="0">
              <a:buNone/>
            </a:pPr>
            <a:r>
              <a:rPr lang="ja-JP" altLang="en-US" dirty="0"/>
              <a:t>・所定単位数の３％を減算</a:t>
            </a:r>
          </a:p>
          <a:p>
            <a:pPr marL="0" indent="0">
              <a:buNone/>
            </a:pPr>
            <a:r>
              <a:rPr lang="ja-JP" altLang="en-US" dirty="0"/>
              <a:t>（対象サービス：療養介護、施設入所支援（施設入所支援のほか、障害者支援施設が行う各サービスを含む）、共同生活援助、宿泊型自立訓練、障害児入所施設）</a:t>
            </a:r>
          </a:p>
          <a:p>
            <a:pPr marL="0" indent="0">
              <a:buNone/>
            </a:pPr>
            <a:r>
              <a:rPr lang="ja-JP" altLang="en-US" dirty="0"/>
              <a:t>・所定単位数の１％を減算</a:t>
            </a:r>
          </a:p>
          <a:p>
            <a:pPr marL="0" indent="0">
              <a:buNone/>
            </a:pPr>
            <a:r>
              <a:rPr lang="ja-JP" altLang="en-US" dirty="0"/>
              <a:t>（対象サービス：居宅介護、重度訪問介護、同行援護、行動援護、重度障害者等包括支援、短期入所、生活介護、自立生活援助、自立訓練（宿泊型自立訓練を除く。）、就労移行支援、就労継続支援、就労定着支援、就労選択支援、計画相談支援、地域移行支援、地域定着支援、障害児相談支援、児童発達支援、放課後等デイサービス、居宅訪問型児童発達支援、保育所等訪問支援（障害者支援施設が行う各サービスを除く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5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D68B1BF7-8AB5-4CC5-97FC-D7B3058BA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376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dirty="0"/>
              <a:t>新型コロナウイルスへの対応について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414" y="1895067"/>
            <a:ext cx="11748135" cy="4277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○厚生労働省等から発出された通知等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本県においては、新型コロナウイルスについて正しくご理解いただけるよう、厚生労働省等から発出された通知等をホームページ（</a:t>
            </a:r>
            <a:r>
              <a:rPr lang="en-US" altLang="ja-JP" sz="1600" dirty="0">
                <a:solidFill>
                  <a:schemeClr val="tx1"/>
                </a:solidFill>
              </a:rPr>
              <a:t>https://www.pref.aichi.jp/soshiki/shogai/200129coronavirus.html</a:t>
            </a:r>
            <a:r>
              <a:rPr lang="ja-JP" altLang="en-US" sz="1600" dirty="0">
                <a:solidFill>
                  <a:schemeClr val="tx1"/>
                </a:solidFill>
              </a:rPr>
              <a:t>）に掲載しています。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最新の情報や追加の留意事項を提供する場合がありますので、適宜ご確認いただきますようお願いします。</a:t>
            </a:r>
          </a:p>
          <a:p>
            <a:pPr marL="0" indent="0">
              <a:buNone/>
            </a:pPr>
            <a:endParaRPr lang="en-US" altLang="ja-JP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〇県への報告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次のいずれか場合には、上記ホームページに掲載している「新型コロナウイルス感染症の発生に係る報告について」を愛知県福祉局福祉部障害福祉課事業所指導第二グループあて、メール（</a:t>
            </a:r>
            <a:r>
              <a:rPr lang="en-US" altLang="ja-JP" sz="1600" dirty="0">
                <a:solidFill>
                  <a:schemeClr val="tx1"/>
                </a:solidFill>
              </a:rPr>
              <a:t>shogai@pref.aichi.lg.jp</a:t>
            </a:r>
            <a:r>
              <a:rPr lang="ja-JP" altLang="en-US" sz="1600" dirty="0">
                <a:solidFill>
                  <a:schemeClr val="tx1"/>
                </a:solidFill>
              </a:rPr>
              <a:t>）で報告してください。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・職員、利用者合わせて１０人以上が陽性となった場合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・利用者の半数以上が陽性となった場合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陰性、未判明の場合は報告不要です。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/>
                </a:solidFill>
              </a:rPr>
              <a:t>なお、報告について変更がある場合は、ホームページでご案内いたしますので、適宜ご確認ください。</a:t>
            </a:r>
          </a:p>
          <a:p>
            <a:pPr marL="0" indent="0">
              <a:buNone/>
            </a:pPr>
            <a:endParaRPr lang="en-US" altLang="ja-JP" sz="1600" dirty="0">
              <a:solidFill>
                <a:schemeClr val="tx1"/>
              </a:solidFill>
            </a:endParaRPr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9284A90D-D913-4504-910E-89622DF35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5386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1"/>
    </mc:Choice>
    <mc:Fallback xmlns="">
      <p:transition spd="slow" advTm="15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4D2F1-9A2F-9B55-57A5-1C3FBF14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8E56C-952B-1775-3F8B-371C6891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dirty="0"/>
              <a:t>新型コロナウイルスへの対応について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3D880-DBDD-ECC5-BFCE-FD0CC610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14" y="2104617"/>
            <a:ext cx="11748135" cy="4277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今後、特に重要なお知らせに関しては、障害福祉課メールアドレス</a:t>
            </a:r>
            <a:r>
              <a:rPr lang="en-US" altLang="ja-JP" sz="2400" dirty="0">
                <a:solidFill>
                  <a:schemeClr val="tx1"/>
                </a:solidFill>
              </a:rPr>
              <a:t>(shogai@pref.aichi.lg.jp)</a:t>
            </a:r>
            <a:r>
              <a:rPr lang="ja-JP" altLang="en-US" sz="2400" dirty="0">
                <a:solidFill>
                  <a:schemeClr val="tx1"/>
                </a:solidFill>
              </a:rPr>
              <a:t>より、新規掲載情報をお知らせする場合がありますので、定期的なメール確認をお願いします。</a:t>
            </a: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※</a:t>
            </a:r>
            <a:r>
              <a:rPr lang="ja-JP" altLang="en-US" sz="2400" dirty="0">
                <a:solidFill>
                  <a:schemeClr val="tx1"/>
                </a:solidFill>
              </a:rPr>
              <a:t>原則としてＷＡＭネットに登録してあるメールアドレス宛に送信します。メールアドレスが変わった場合はＷＡＭネットの登録変更をお願い致します。</a:t>
            </a:r>
          </a:p>
          <a:p>
            <a:pPr marL="0" indent="0">
              <a:buNone/>
            </a:pP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7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9FB9608-6D88-4A16-B50A-02F72CF44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3260" y="5387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1"/>
    </mc:Choice>
    <mc:Fallback xmlns="">
      <p:transition spd="slow" advTm="15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0250" y="-331076"/>
            <a:ext cx="10228217" cy="1816780"/>
          </a:xfrm>
          <a:noFill/>
        </p:spPr>
        <p:txBody>
          <a:bodyPr>
            <a:normAutofit/>
          </a:bodyPr>
          <a:lstStyle/>
          <a:p>
            <a:pPr algn="l"/>
            <a:r>
              <a:rPr lang="ja-JP" altLang="en-US" sz="4400" b="1" dirty="0">
                <a:ea typeface="$ＪＳ明朝" panose="04030B090D0B02020403" pitchFamily="17" charset="-128"/>
              </a:rPr>
              <a:t>令和６年度障害福祉サービス等報酬改定</a:t>
            </a:r>
            <a:r>
              <a:rPr lang="ja-JP" altLang="ja-JP" sz="4400" b="1" dirty="0">
                <a:ea typeface="$ＪＳ明朝" panose="04030B090D0B02020403" pitchFamily="17" charset="-128"/>
              </a:rPr>
              <a:t>について</a:t>
            </a:r>
            <a:r>
              <a:rPr lang="ja-JP" altLang="en-US" sz="4400" b="1" dirty="0">
                <a:ea typeface="$ＪＳ明朝" panose="04030B090D0B02020403" pitchFamily="17" charset="-128"/>
              </a:rPr>
              <a:t>（障害者支援関係）</a:t>
            </a:r>
            <a:endParaRPr kumimoji="1" lang="ja-JP" altLang="en-US" sz="4400" dirty="0">
              <a:ea typeface="$ＪＳ明朝" panose="04030B090D0B02020403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20250" y="1924535"/>
            <a:ext cx="9892937" cy="29260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令和６年度障害福祉サービス等報酬改定の内容について、一部ご紹介いたします。</a:t>
            </a: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　全容については、厚生労働省及び子ども家庭庁が公表している「令和６年度障害福祉サービス等報酬改定の概要」等を確認の上、報酬改定に備えていただくようお願いいたします。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　なお、本内容は、資料作成時点での概要であり、解釈や最終的な詳細は、今後厚労省等により発出される告示、通知、事務連絡を必ずご確認ください。</a:t>
            </a:r>
          </a:p>
          <a:p>
            <a:pPr algn="l"/>
            <a:endParaRPr kumimoji="1" lang="ja-JP" altLang="en-US" b="1" dirty="0">
              <a:solidFill>
                <a:schemeClr val="tx1"/>
              </a:solidFill>
              <a:ea typeface="$ＪＳゴシック" panose="04030B090D0B02020403" pitchFamily="17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74821" y="1604211"/>
            <a:ext cx="10038366" cy="32084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65869839-1211-40E8-A390-E722A29FE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257" y="546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04ED6-6110-4E83-D7C8-B090C33B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虐待防止未実施減算</a:t>
            </a:r>
            <a:br>
              <a:rPr kumimoji="1" lang="en-US" altLang="ja-JP" dirty="0"/>
            </a:br>
            <a:r>
              <a:rPr kumimoji="1" lang="ja-JP" altLang="en-US" dirty="0"/>
              <a:t>身体拘束廃止未実施減算について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496745-9174-45A0-AC1F-458582C973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/>
        </p:blipFill>
        <p:spPr>
          <a:xfrm>
            <a:off x="1220375" y="1815382"/>
            <a:ext cx="8192643" cy="4321648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DB66F177-B03E-42ED-9FE6-B638F44FB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1625" y="5527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B338-3E69-6246-801C-4943AEAD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131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業務継続計画未策定減算について</a:t>
            </a:r>
            <a:br>
              <a:rPr kumimoji="1" lang="en-US" altLang="ja-JP" dirty="0"/>
            </a:br>
            <a:r>
              <a:rPr kumimoji="1" lang="ja-JP" altLang="en-US" sz="3100" dirty="0"/>
              <a:t>（全サービス）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A32C02-DBD1-0D8B-62B6-96647135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0796"/>
            <a:ext cx="10058400" cy="4023360"/>
          </a:xfrm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635598E-2B92-4E40-99D3-D3FC5444B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14" y="1087914"/>
            <a:ext cx="8164064" cy="532521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9FD4E1-62DD-41F2-9D64-5D2056F907B2}"/>
              </a:ext>
            </a:extLst>
          </p:cNvPr>
          <p:cNvSpPr/>
          <p:nvPr/>
        </p:nvSpPr>
        <p:spPr>
          <a:xfrm>
            <a:off x="9108830" y="6137028"/>
            <a:ext cx="251263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9FA7A520-7178-46FB-BAD2-9E748010C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0114" y="5615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D1E4F-7E4D-046D-0FCE-BC22B199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74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情報公表未報告減算について</a:t>
            </a:r>
            <a:br>
              <a:rPr kumimoji="1" lang="en-US" altLang="ja-JP" dirty="0"/>
            </a:br>
            <a:r>
              <a:rPr kumimoji="1" lang="ja-JP" altLang="en-US" sz="3100" dirty="0"/>
              <a:t>（全サービス）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693DAA-89F1-6EB8-5130-710D9FEC3F52}"/>
              </a:ext>
            </a:extLst>
          </p:cNvPr>
          <p:cNvSpPr/>
          <p:nvPr/>
        </p:nvSpPr>
        <p:spPr>
          <a:xfrm>
            <a:off x="1201752" y="4646816"/>
            <a:ext cx="1017746" cy="2909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8983F7-19A7-428B-92DE-38E5E96FA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24938"/>
            <a:ext cx="8040222" cy="5258534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FD038FDD-B590-4E4F-8EE3-19D2F1AA9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7580" y="568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969</Words>
  <Application>Microsoft Office PowerPoint</Application>
  <PresentationFormat>ワイド画面</PresentationFormat>
  <Paragraphs>53</Paragraphs>
  <Slides>10</Slides>
  <Notes>10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游ゴシック</vt:lpstr>
      <vt:lpstr>Calibri</vt:lpstr>
      <vt:lpstr>Calibri Light</vt:lpstr>
      <vt:lpstr>レトロスペクト</vt:lpstr>
      <vt:lpstr>令和５年度指定障害福祉　　　　 　　　　　　　　サービス事業者集団指導</vt:lpstr>
      <vt:lpstr>ＢＣＰ（業務継続計画）について </vt:lpstr>
      <vt:lpstr>ＢＣＰ（業務継続計画）について </vt:lpstr>
      <vt:lpstr>新型コロナウイルスへの対応について </vt:lpstr>
      <vt:lpstr>新型コロナウイルスへの対応について </vt:lpstr>
      <vt:lpstr>令和６年度障害福祉サービス等報酬改定について（障害者支援関係）</vt:lpstr>
      <vt:lpstr>虐待防止未実施減算 身体拘束廃止未実施減算について</vt:lpstr>
      <vt:lpstr>業務継続計画未策定減算について （全サービス）</vt:lpstr>
      <vt:lpstr>情報公表未報告減算について （全サービス）</vt:lpstr>
      <vt:lpstr>食事提供体制加算の算定要件の見直しについて （生活介護、短期入所、自立訓練、就労移行、就労継続支援）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令和５年度指定障害福祉　　　　 　　　　　　　　サービス事業者集団指導</dc:title>
  <dc:creator>新見　ゆき</dc:creator>
  <cp:lastModifiedBy>新見　ゆき</cp:lastModifiedBy>
  <cp:revision>9</cp:revision>
  <dcterms:created xsi:type="dcterms:W3CDTF">2024-04-01T01:34:03Z</dcterms:created>
  <dcterms:modified xsi:type="dcterms:W3CDTF">2024-04-01T05:36:16Z</dcterms:modified>
</cp:coreProperties>
</file>