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13" r:id="rId2"/>
    <p:sldId id="414" r:id="rId3"/>
    <p:sldId id="418" r:id="rId4"/>
    <p:sldId id="416" r:id="rId5"/>
    <p:sldId id="417" r:id="rId6"/>
    <p:sldId id="372"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4" autoAdjust="0"/>
    <p:restoredTop sz="94660"/>
  </p:normalViewPr>
  <p:slideViewPr>
    <p:cSldViewPr snapToGrid="0">
      <p:cViewPr varScale="1">
        <p:scale>
          <a:sx n="91" d="100"/>
          <a:sy n="91" d="100"/>
        </p:scale>
        <p:origin x="4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FAB98-B180-4A09-AFCD-D162C6816C0F}" type="datetimeFigureOut">
              <a:rPr kumimoji="1" lang="ja-JP" altLang="en-US" smtClean="0"/>
              <a:t>2024/4/1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BB59D-737C-489B-A112-6E5E816C70DF}" type="slidenum">
              <a:rPr kumimoji="1" lang="ja-JP" altLang="en-US" smtClean="0"/>
              <a:t>‹#›</a:t>
            </a:fld>
            <a:endParaRPr kumimoji="1" lang="ja-JP" altLang="en-US"/>
          </a:p>
        </p:txBody>
      </p:sp>
    </p:spTree>
    <p:extLst>
      <p:ext uri="{BB962C8B-B14F-4D97-AF65-F5344CB8AC3E}">
        <p14:creationId xmlns:p14="http://schemas.microsoft.com/office/powerpoint/2010/main" val="2449580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C4E77C-EC46-440A-843F-0716B3538B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3792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C4E77C-EC46-440A-843F-0716B3538B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178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C4E77C-EC46-440A-843F-0716B3538B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9632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2A54BD-3992-4E87-8EA1-C79D7F9067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334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2A54BD-3992-4E87-8EA1-C79D7F9067A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334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2387B-4DAC-45E7-B1CA-A6F78DDF79F5}"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625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53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41312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26848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285971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0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590757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39299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1734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58796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61320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8162F-A5B2-46E2-AAE1-DEF76BCD1785}" type="datetimeFigureOut">
              <a:rPr kumimoji="1" lang="ja-JP" altLang="en-US" smtClean="0"/>
              <a:t>2024/4/1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510FE9-9205-4FC0-9E32-842882F65DBA}" type="slidenum">
              <a:rPr kumimoji="1" lang="ja-JP" altLang="en-US" smtClean="0"/>
              <a:t>‹#›</a:t>
            </a:fld>
            <a:endParaRPr kumimoji="1" lang="ja-JP" altLang="en-US"/>
          </a:p>
        </p:txBody>
      </p:sp>
    </p:spTree>
    <p:extLst>
      <p:ext uri="{BB962C8B-B14F-4D97-AF65-F5344CB8AC3E}">
        <p14:creationId xmlns:p14="http://schemas.microsoft.com/office/powerpoint/2010/main" val="388411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78162F-A5B2-46E2-AAE1-DEF76BCD1785}" type="datetimeFigureOut">
              <a:rPr kumimoji="1" lang="ja-JP" altLang="en-US" smtClean="0"/>
              <a:t>2024/4/1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510FE9-9205-4FC0-9E32-842882F65DBA}"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486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D72FC8A-D584-65FC-AD03-C76367F5BD25}"/>
              </a:ext>
            </a:extLst>
          </p:cNvPr>
          <p:cNvSpPr>
            <a:spLocks noGrp="1"/>
          </p:cNvSpPr>
          <p:nvPr>
            <p:ph type="title"/>
          </p:nvPr>
        </p:nvSpPr>
        <p:spPr>
          <a:xfrm>
            <a:off x="930511" y="300085"/>
            <a:ext cx="10515600" cy="961338"/>
          </a:xfrm>
        </p:spPr>
        <p:txBody>
          <a:bodyPr/>
          <a:lstStyle/>
          <a:p>
            <a:r>
              <a:rPr lang="ja-JP" altLang="en-US" b="1" dirty="0">
                <a:latin typeface="BIZ UDPゴシック" panose="020B0400000000000000" pitchFamily="50" charset="-128"/>
                <a:ea typeface="BIZ UDPゴシック" panose="020B0400000000000000" pitchFamily="50" charset="-128"/>
              </a:rPr>
              <a:t>更新研修の対象者について</a:t>
            </a:r>
          </a:p>
        </p:txBody>
      </p:sp>
      <p:sp>
        <p:nvSpPr>
          <p:cNvPr id="6" name="テキスト ボックス 5">
            <a:extLst>
              <a:ext uri="{FF2B5EF4-FFF2-40B4-BE49-F238E27FC236}">
                <a16:creationId xmlns:a16="http://schemas.microsoft.com/office/drawing/2014/main" id="{B584A92F-6C4B-A75F-0942-AFC8D4AE8413}"/>
              </a:ext>
            </a:extLst>
          </p:cNvPr>
          <p:cNvSpPr txBox="1"/>
          <p:nvPr/>
        </p:nvSpPr>
        <p:spPr>
          <a:xfrm>
            <a:off x="281766" y="2081993"/>
            <a:ext cx="5814081" cy="35394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右表の業務に、現に従事していること。</a:t>
            </a:r>
            <a:endParaRPr kumimoji="1"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または</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更新研修の受講開始前の５年間のうちに、右表の業務の経験について、２年以上従事していること。</a:t>
            </a:r>
            <a:endParaRPr kumimoji="0" lang="en-US" altLang="ja-JP" sz="2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7" name="表 7">
            <a:extLst>
              <a:ext uri="{FF2B5EF4-FFF2-40B4-BE49-F238E27FC236}">
                <a16:creationId xmlns:a16="http://schemas.microsoft.com/office/drawing/2014/main" id="{41A07A08-0A1E-EB7F-CC98-6D61E22BFC4F}"/>
              </a:ext>
            </a:extLst>
          </p:cNvPr>
          <p:cNvGraphicFramePr>
            <a:graphicFrameLocks noGrp="1"/>
          </p:cNvGraphicFramePr>
          <p:nvPr/>
        </p:nvGraphicFramePr>
        <p:xfrm>
          <a:off x="6188311" y="1461638"/>
          <a:ext cx="5246044" cy="4780139"/>
        </p:xfrm>
        <a:graphic>
          <a:graphicData uri="http://schemas.openxmlformats.org/drawingml/2006/table">
            <a:tbl>
              <a:tblPr firstRow="1" bandRow="1">
                <a:tableStyleId>{17292A2E-F333-43FB-9621-5CBBE7FDCDCB}</a:tableStyleId>
              </a:tblPr>
              <a:tblGrid>
                <a:gridCol w="5246044">
                  <a:extLst>
                    <a:ext uri="{9D8B030D-6E8A-4147-A177-3AD203B41FA5}">
                      <a16:colId xmlns:a16="http://schemas.microsoft.com/office/drawing/2014/main" val="4018450884"/>
                    </a:ext>
                  </a:extLst>
                </a:gridCol>
              </a:tblGrid>
              <a:tr h="682877">
                <a:tc>
                  <a:txBody>
                    <a:bodyPr/>
                    <a:lstStyle/>
                    <a:p>
                      <a:pPr algn="ctr"/>
                      <a:r>
                        <a:rPr kumimoji="1" lang="ja-JP" altLang="en-US" sz="2400" dirty="0"/>
                        <a:t>（対象の業務）</a:t>
                      </a:r>
                      <a:endParaRPr kumimoji="1" lang="ja-JP" altLang="en-US" sz="24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878899118"/>
                  </a:ext>
                </a:extLst>
              </a:tr>
              <a:tr h="682877">
                <a:tc>
                  <a:txBody>
                    <a:bodyPr/>
                    <a:lstStyle/>
                    <a:p>
                      <a:r>
                        <a:rPr kumimoji="1" lang="ja-JP" altLang="en-US" sz="2400" b="1" dirty="0"/>
                        <a:t>サービス管理責任者</a:t>
                      </a:r>
                      <a:endParaRPr kumimoji="1" lang="ja-JP" altLang="en-US" sz="24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5900924"/>
                  </a:ext>
                </a:extLst>
              </a:tr>
              <a:tr h="682877">
                <a:tc>
                  <a:txBody>
                    <a:bodyPr/>
                    <a:lstStyle/>
                    <a:p>
                      <a:r>
                        <a:rPr kumimoji="1" lang="ja-JP" altLang="en-US" sz="2400" b="1" dirty="0"/>
                        <a:t>児童発達支援管理責任者</a:t>
                      </a:r>
                      <a:endParaRPr kumimoji="1" lang="ja-JP" altLang="en-US" sz="24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949365517"/>
                  </a:ext>
                </a:extLst>
              </a:tr>
              <a:tr h="682877">
                <a:tc>
                  <a:txBody>
                    <a:bodyPr/>
                    <a:lstStyle/>
                    <a:p>
                      <a:r>
                        <a:rPr kumimoji="1" lang="ja-JP" altLang="en-US" sz="2400" b="1" dirty="0"/>
                        <a:t>障害福祉サービス等の管理者</a:t>
                      </a:r>
                      <a:endParaRPr kumimoji="1" lang="ja-JP" altLang="en-US" sz="24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200322905"/>
                  </a:ext>
                </a:extLst>
              </a:tr>
              <a:tr h="682877">
                <a:tc>
                  <a:txBody>
                    <a:bodyPr/>
                    <a:lstStyle/>
                    <a:p>
                      <a:r>
                        <a:rPr kumimoji="1" lang="ja-JP" altLang="en-US" sz="2400" b="1" dirty="0"/>
                        <a:t>障害児通所支援事業所の管理者</a:t>
                      </a:r>
                      <a:endParaRPr kumimoji="1" lang="ja-JP" altLang="en-US" sz="24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911175802"/>
                  </a:ext>
                </a:extLst>
              </a:tr>
              <a:tr h="682877">
                <a:tc>
                  <a:txBody>
                    <a:bodyPr/>
                    <a:lstStyle/>
                    <a:p>
                      <a:r>
                        <a:rPr kumimoji="1" lang="ja-JP" altLang="en-US" sz="2400" b="1" dirty="0"/>
                        <a:t>障害児入所施設の管理者</a:t>
                      </a:r>
                      <a:endParaRPr kumimoji="1" lang="ja-JP" altLang="en-US" sz="24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392024196"/>
                  </a:ext>
                </a:extLst>
              </a:tr>
              <a:tr h="682877">
                <a:tc>
                  <a:txBody>
                    <a:bodyPr/>
                    <a:lstStyle/>
                    <a:p>
                      <a:r>
                        <a:rPr kumimoji="1" lang="ja-JP" altLang="en-US" sz="2400" b="1" dirty="0"/>
                        <a:t>相談支援専門員</a:t>
                      </a:r>
                      <a:endParaRPr kumimoji="1" lang="ja-JP" altLang="en-US" sz="2400" b="1"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610505369"/>
                  </a:ext>
                </a:extLst>
              </a:tr>
            </a:tbl>
          </a:graphicData>
        </a:graphic>
      </p:graphicFrame>
      <p:pic>
        <p:nvPicPr>
          <p:cNvPr id="2" name="録音されたサウンド">
            <a:hlinkClick r:id="" action="ppaction://media"/>
            <a:extLst>
              <a:ext uri="{FF2B5EF4-FFF2-40B4-BE49-F238E27FC236}">
                <a16:creationId xmlns:a16="http://schemas.microsoft.com/office/drawing/2014/main" id="{958C8774-9AAE-451F-95B8-CAE65556AF9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2019" y="5632177"/>
            <a:ext cx="609600" cy="609600"/>
          </a:xfrm>
          <a:prstGeom prst="rect">
            <a:avLst/>
          </a:prstGeom>
        </p:spPr>
      </p:pic>
    </p:spTree>
    <p:extLst>
      <p:ext uri="{BB962C8B-B14F-4D97-AF65-F5344CB8AC3E}">
        <p14:creationId xmlns:p14="http://schemas.microsoft.com/office/powerpoint/2010/main" val="3930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9037A6-3B0C-918B-D916-E44ECBDBF0C6}"/>
              </a:ext>
            </a:extLst>
          </p:cNvPr>
          <p:cNvPicPr>
            <a:picLocks noChangeAspect="1"/>
          </p:cNvPicPr>
          <p:nvPr/>
        </p:nvPicPr>
        <p:blipFill rotWithShape="1">
          <a:blip r:embed="rId5"/>
          <a:srcRect b="6495"/>
          <a:stretch/>
        </p:blipFill>
        <p:spPr>
          <a:xfrm>
            <a:off x="0" y="0"/>
            <a:ext cx="12192000" cy="6812473"/>
          </a:xfrm>
          <a:prstGeom prst="rect">
            <a:avLst/>
          </a:prstGeom>
        </p:spPr>
      </p:pic>
      <p:pic>
        <p:nvPicPr>
          <p:cNvPr id="2" name="録音されたサウンド">
            <a:hlinkClick r:id="" action="ppaction://media"/>
            <a:extLst>
              <a:ext uri="{FF2B5EF4-FFF2-40B4-BE49-F238E27FC236}">
                <a16:creationId xmlns:a16="http://schemas.microsoft.com/office/drawing/2014/main" id="{383A968E-11CC-4FDF-891D-621E58B7F1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83884" y="6055492"/>
            <a:ext cx="609600" cy="609600"/>
          </a:xfrm>
          <a:prstGeom prst="rect">
            <a:avLst/>
          </a:prstGeom>
        </p:spPr>
      </p:pic>
    </p:spTree>
    <p:extLst>
      <p:ext uri="{BB962C8B-B14F-4D97-AF65-F5344CB8AC3E}">
        <p14:creationId xmlns:p14="http://schemas.microsoft.com/office/powerpoint/2010/main" val="206361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D72FC8A-D584-65FC-AD03-C76367F5BD25}"/>
              </a:ext>
            </a:extLst>
          </p:cNvPr>
          <p:cNvSpPr>
            <a:spLocks noGrp="1"/>
          </p:cNvSpPr>
          <p:nvPr>
            <p:ph type="title"/>
          </p:nvPr>
        </p:nvSpPr>
        <p:spPr>
          <a:xfrm>
            <a:off x="400595" y="271458"/>
            <a:ext cx="11887200" cy="961338"/>
          </a:xfrm>
        </p:spPr>
        <p:txBody>
          <a:bodyPr>
            <a:noAutofit/>
          </a:bodyPr>
          <a:lstStyle/>
          <a:p>
            <a:r>
              <a:rPr lang="ja-JP" altLang="en-US" sz="4800" b="1" dirty="0">
                <a:latin typeface="BIZ UDPゴシック" panose="020B0400000000000000" pitchFamily="50" charset="-128"/>
                <a:ea typeface="BIZ UDPゴシック" panose="020B0400000000000000" pitchFamily="50" charset="-128"/>
              </a:rPr>
              <a:t>本県のサービス管理責任者等研修</a:t>
            </a:r>
            <a:br>
              <a:rPr lang="en-US" altLang="ja-JP" sz="4800" b="1" dirty="0">
                <a:latin typeface="BIZ UDPゴシック" panose="020B0400000000000000" pitchFamily="50" charset="-128"/>
                <a:ea typeface="BIZ UDPゴシック" panose="020B0400000000000000" pitchFamily="50" charset="-128"/>
              </a:rPr>
            </a:br>
            <a:r>
              <a:rPr lang="ja-JP" altLang="en-US" sz="4800" b="1" dirty="0">
                <a:latin typeface="BIZ UDPゴシック" panose="020B0400000000000000" pitchFamily="50" charset="-128"/>
                <a:ea typeface="BIZ UDPゴシック" panose="020B0400000000000000" pitchFamily="50" charset="-128"/>
              </a:rPr>
              <a:t>に係る指定研修事業者</a:t>
            </a:r>
          </a:p>
        </p:txBody>
      </p:sp>
      <p:graphicFrame>
        <p:nvGraphicFramePr>
          <p:cNvPr id="8" name="表 8">
            <a:extLst>
              <a:ext uri="{FF2B5EF4-FFF2-40B4-BE49-F238E27FC236}">
                <a16:creationId xmlns:a16="http://schemas.microsoft.com/office/drawing/2014/main" id="{FCB39B6C-F2C4-A4BD-4A11-F16918BDBD89}"/>
              </a:ext>
            </a:extLst>
          </p:cNvPr>
          <p:cNvGraphicFramePr>
            <a:graphicFrameLocks noGrp="1"/>
          </p:cNvGraphicFramePr>
          <p:nvPr/>
        </p:nvGraphicFramePr>
        <p:xfrm>
          <a:off x="1516347" y="1635274"/>
          <a:ext cx="9158999" cy="2043267"/>
        </p:xfrm>
        <a:graphic>
          <a:graphicData uri="http://schemas.openxmlformats.org/drawingml/2006/table">
            <a:tbl>
              <a:tblPr firstRow="1" bandRow="1">
                <a:tableStyleId>{5C22544A-7EE6-4342-B048-85BDC9FD1C3A}</a:tableStyleId>
              </a:tblPr>
              <a:tblGrid>
                <a:gridCol w="2306317">
                  <a:extLst>
                    <a:ext uri="{9D8B030D-6E8A-4147-A177-3AD203B41FA5}">
                      <a16:colId xmlns:a16="http://schemas.microsoft.com/office/drawing/2014/main" val="3302743204"/>
                    </a:ext>
                  </a:extLst>
                </a:gridCol>
                <a:gridCol w="6852682">
                  <a:extLst>
                    <a:ext uri="{9D8B030D-6E8A-4147-A177-3AD203B41FA5}">
                      <a16:colId xmlns:a16="http://schemas.microsoft.com/office/drawing/2014/main" val="1975307828"/>
                    </a:ext>
                  </a:extLst>
                </a:gridCol>
              </a:tblGrid>
              <a:tr h="681089">
                <a:tc>
                  <a:txBody>
                    <a:bodyP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事業者の名称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社会福祉法人　愛知県社会福祉協議会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4780650"/>
                  </a:ext>
                </a:extLst>
              </a:tr>
              <a:tr h="681089">
                <a:tc>
                  <a:txBody>
                    <a:bodyP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住　　　　　　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名古屋市東区白壁１丁目５０番地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952237"/>
                  </a:ext>
                </a:extLst>
              </a:tr>
              <a:tr h="681089">
                <a:tc>
                  <a:txBody>
                    <a:bodyP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問い合わせ先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０５２－２１２－５５１６（担当：福祉人材センター）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9606906"/>
                  </a:ext>
                </a:extLst>
              </a:tr>
            </a:tbl>
          </a:graphicData>
        </a:graphic>
      </p:graphicFrame>
      <p:graphicFrame>
        <p:nvGraphicFramePr>
          <p:cNvPr id="10" name="表 9">
            <a:extLst>
              <a:ext uri="{FF2B5EF4-FFF2-40B4-BE49-F238E27FC236}">
                <a16:creationId xmlns:a16="http://schemas.microsoft.com/office/drawing/2014/main" id="{CE11329A-A707-508A-8DC6-D0FF1D5A9CCB}"/>
              </a:ext>
            </a:extLst>
          </p:cNvPr>
          <p:cNvGraphicFramePr>
            <a:graphicFrameLocks noGrp="1"/>
          </p:cNvGraphicFramePr>
          <p:nvPr/>
        </p:nvGraphicFramePr>
        <p:xfrm>
          <a:off x="1516347" y="3890673"/>
          <a:ext cx="9158999" cy="2043267"/>
        </p:xfrm>
        <a:graphic>
          <a:graphicData uri="http://schemas.openxmlformats.org/drawingml/2006/table">
            <a:tbl>
              <a:tblPr firstRow="1" bandRow="1">
                <a:tableStyleId>{5C22544A-7EE6-4342-B048-85BDC9FD1C3A}</a:tableStyleId>
              </a:tblPr>
              <a:tblGrid>
                <a:gridCol w="2306317">
                  <a:extLst>
                    <a:ext uri="{9D8B030D-6E8A-4147-A177-3AD203B41FA5}">
                      <a16:colId xmlns:a16="http://schemas.microsoft.com/office/drawing/2014/main" val="2571090634"/>
                    </a:ext>
                  </a:extLst>
                </a:gridCol>
                <a:gridCol w="6852682">
                  <a:extLst>
                    <a:ext uri="{9D8B030D-6E8A-4147-A177-3AD203B41FA5}">
                      <a16:colId xmlns:a16="http://schemas.microsoft.com/office/drawing/2014/main" val="95415827"/>
                    </a:ext>
                  </a:extLst>
                </a:gridCol>
              </a:tblGrid>
              <a:tr h="681089">
                <a:tc>
                  <a:txBody>
                    <a:bodyP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事業者の名称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株式会社　中川　（東北福祉カレッジ）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247509"/>
                  </a:ext>
                </a:extLst>
              </a:tr>
              <a:tr h="681089">
                <a:tc>
                  <a:txBody>
                    <a:bodyP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住　　　　　　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仙台市青葉区小田原４－２－１８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173114"/>
                  </a:ext>
                </a:extLst>
              </a:tr>
              <a:tr h="681089">
                <a:tc>
                  <a:txBody>
                    <a:bodyPr/>
                    <a:lstStyle/>
                    <a:p>
                      <a:pPr algn="ctr"/>
                      <a:r>
                        <a:rPr kumimoji="1" lang="ja-JP" altLang="en-US" b="1" dirty="0">
                          <a:solidFill>
                            <a:schemeClr val="tx1"/>
                          </a:solidFill>
                          <a:latin typeface="BIZ UDPゴシック" panose="020B0400000000000000" pitchFamily="50" charset="-128"/>
                          <a:ea typeface="BIZ UDPゴシック" panose="020B0400000000000000" pitchFamily="50" charset="-128"/>
                        </a:rPr>
                        <a:t>問い合わせ先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０２２－２５６ー１９３１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819855"/>
                  </a:ext>
                </a:extLst>
              </a:tr>
            </a:tbl>
          </a:graphicData>
        </a:graphic>
      </p:graphicFrame>
      <p:sp>
        <p:nvSpPr>
          <p:cNvPr id="11" name="テキスト ボックス 10">
            <a:extLst>
              <a:ext uri="{FF2B5EF4-FFF2-40B4-BE49-F238E27FC236}">
                <a16:creationId xmlns:a16="http://schemas.microsoft.com/office/drawing/2014/main" id="{C60E55FE-EA96-B7EE-DABC-0CD6477F4064}"/>
              </a:ext>
            </a:extLst>
          </p:cNvPr>
          <p:cNvSpPr txBox="1"/>
          <p:nvPr/>
        </p:nvSpPr>
        <p:spPr>
          <a:xfrm>
            <a:off x="8487887" y="6137362"/>
            <a:ext cx="49377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令和６年３月　時点）</a:t>
            </a: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 name="録音したサウンド">
            <a:hlinkClick r:id="" action="ppaction://media"/>
            <a:extLst>
              <a:ext uri="{FF2B5EF4-FFF2-40B4-BE49-F238E27FC236}">
                <a16:creationId xmlns:a16="http://schemas.microsoft.com/office/drawing/2014/main" id="{AFC1FECC-D5CE-FCB9-9713-AE8E2969D4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13386" y="5442000"/>
            <a:ext cx="406400" cy="406400"/>
          </a:xfrm>
          <a:prstGeom prst="rect">
            <a:avLst/>
          </a:prstGeom>
        </p:spPr>
      </p:pic>
    </p:spTree>
    <p:extLst>
      <p:ext uri="{BB962C8B-B14F-4D97-AF65-F5344CB8AC3E}">
        <p14:creationId xmlns:p14="http://schemas.microsoft.com/office/powerpoint/2010/main" val="12346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20250" y="-331076"/>
            <a:ext cx="10228217" cy="1816780"/>
          </a:xfrm>
          <a:noFill/>
        </p:spPr>
        <p:txBody>
          <a:bodyPr>
            <a:normAutofit/>
          </a:bodyPr>
          <a:lstStyle/>
          <a:p>
            <a:pPr algn="l"/>
            <a:r>
              <a:rPr lang="ja-JP" altLang="en-US" sz="4400" b="1" dirty="0">
                <a:ea typeface="$ＪＳ明朝" panose="04030B090D0B02020403" pitchFamily="17" charset="-128"/>
              </a:rPr>
              <a:t>介護福祉士の経過措置登録者の</a:t>
            </a:r>
            <a:br>
              <a:rPr lang="en-US" altLang="ja-JP" sz="4400" b="1" dirty="0">
                <a:ea typeface="$ＪＳ明朝" panose="04030B090D0B02020403" pitchFamily="17" charset="-128"/>
              </a:rPr>
            </a:br>
            <a:r>
              <a:rPr lang="ja-JP" altLang="en-US" sz="4400" b="1" dirty="0">
                <a:latin typeface="ＭＳ 明朝" panose="02020609040205080304" pitchFamily="17" charset="-128"/>
                <a:ea typeface="ＭＳ 明朝" panose="02020609040205080304" pitchFamily="17" charset="-128"/>
              </a:rPr>
              <a:t>有</a:t>
            </a:r>
            <a:r>
              <a:rPr lang="ja-JP" altLang="en-US" sz="4400" b="1" dirty="0">
                <a:ea typeface="$ＪＳ明朝" panose="04030B090D0B02020403" pitchFamily="17" charset="-128"/>
              </a:rPr>
              <a:t>効期限</a:t>
            </a:r>
            <a:r>
              <a:rPr lang="ja-JP" altLang="ja-JP" sz="4400" b="1" dirty="0">
                <a:ea typeface="$ＪＳ明朝" panose="04030B090D0B02020403" pitchFamily="17" charset="-128"/>
              </a:rPr>
              <a:t>について</a:t>
            </a:r>
            <a:endParaRPr kumimoji="1" lang="ja-JP" altLang="en-US" sz="4400" dirty="0">
              <a:ea typeface="$ＪＳ明朝" panose="04030B090D0B02020403" pitchFamily="17" charset="-128"/>
            </a:endParaRPr>
          </a:p>
        </p:txBody>
      </p:sp>
      <p:sp>
        <p:nvSpPr>
          <p:cNvPr id="3" name="サブタイトル 2"/>
          <p:cNvSpPr>
            <a:spLocks noGrp="1"/>
          </p:cNvSpPr>
          <p:nvPr>
            <p:ph type="subTitle" idx="1"/>
          </p:nvPr>
        </p:nvSpPr>
        <p:spPr>
          <a:xfrm>
            <a:off x="1220250" y="1924535"/>
            <a:ext cx="9892937" cy="3584194"/>
          </a:xfrm>
          <a:solidFill>
            <a:schemeClr val="bg1"/>
          </a:solidFill>
        </p:spPr>
        <p:txBody>
          <a:bodyPr>
            <a:normAutofit fontScale="92500" lnSpcReduction="20000"/>
          </a:bodyPr>
          <a:lstStyle/>
          <a:p>
            <a:pPr algn="l"/>
            <a:r>
              <a:rPr lang="ja-JP" altLang="en-US" dirty="0">
                <a:latin typeface="+mn-ea"/>
              </a:rPr>
              <a:t>　</a:t>
            </a:r>
            <a:r>
              <a:rPr lang="ja-JP" altLang="en-US" dirty="0">
                <a:solidFill>
                  <a:schemeClr val="tx1"/>
                </a:solidFill>
                <a:latin typeface="+mn-ea"/>
              </a:rPr>
              <a:t>社会福祉士及び介護福祉士法等の一部を改正する法律の施行（平成２９年４月１日）から令和</a:t>
            </a:r>
            <a:r>
              <a:rPr lang="en-US" altLang="ja-JP" dirty="0">
                <a:solidFill>
                  <a:schemeClr val="tx1"/>
                </a:solidFill>
                <a:latin typeface="+mn-ea"/>
              </a:rPr>
              <a:t>9</a:t>
            </a:r>
            <a:r>
              <a:rPr lang="ja-JP" altLang="en-US" dirty="0">
                <a:solidFill>
                  <a:schemeClr val="tx1"/>
                </a:solidFill>
                <a:latin typeface="+mn-ea"/>
              </a:rPr>
              <a:t>年</a:t>
            </a:r>
            <a:r>
              <a:rPr lang="en-US" altLang="ja-JP" dirty="0">
                <a:solidFill>
                  <a:schemeClr val="tx1"/>
                </a:solidFill>
                <a:latin typeface="+mn-ea"/>
              </a:rPr>
              <a:t>3</a:t>
            </a:r>
            <a:r>
              <a:rPr lang="ja-JP" altLang="en-US" dirty="0">
                <a:solidFill>
                  <a:schemeClr val="tx1"/>
                </a:solidFill>
                <a:latin typeface="+mn-ea"/>
              </a:rPr>
              <a:t>月</a:t>
            </a:r>
            <a:r>
              <a:rPr lang="en-US" altLang="ja-JP" dirty="0">
                <a:solidFill>
                  <a:schemeClr val="tx1"/>
                </a:solidFill>
                <a:latin typeface="+mn-ea"/>
              </a:rPr>
              <a:t>31</a:t>
            </a:r>
            <a:r>
              <a:rPr lang="ja-JP" altLang="en-US" dirty="0">
                <a:solidFill>
                  <a:schemeClr val="tx1"/>
                </a:solidFill>
                <a:latin typeface="+mn-ea"/>
              </a:rPr>
              <a:t>日までに介護福祉士養成施設を卒業した者については、介護福祉士試験に合格しなくても、卒業年度の翌年度から</a:t>
            </a:r>
            <a:r>
              <a:rPr lang="en-US" altLang="ja-JP" dirty="0">
                <a:solidFill>
                  <a:schemeClr val="tx1"/>
                </a:solidFill>
                <a:latin typeface="+mn-ea"/>
              </a:rPr>
              <a:t>5</a:t>
            </a:r>
            <a:r>
              <a:rPr lang="ja-JP" altLang="en-US" dirty="0">
                <a:solidFill>
                  <a:schemeClr val="tx1"/>
                </a:solidFill>
                <a:latin typeface="+mn-ea"/>
              </a:rPr>
              <a:t>年間は介護福祉士となる資格を有する者とする経過措置が設けられています。</a:t>
            </a:r>
            <a:endParaRPr lang="en-US" altLang="ja-JP" dirty="0">
              <a:solidFill>
                <a:schemeClr val="tx1"/>
              </a:solidFill>
              <a:latin typeface="+mn-ea"/>
            </a:endParaRPr>
          </a:p>
          <a:p>
            <a:pPr algn="l"/>
            <a:endParaRPr lang="en-US" altLang="ja-JP" dirty="0">
              <a:solidFill>
                <a:schemeClr val="tx1"/>
              </a:solidFill>
              <a:latin typeface="+mn-ea"/>
            </a:endParaRPr>
          </a:p>
          <a:p>
            <a:pPr algn="l"/>
            <a:r>
              <a:rPr lang="ja-JP" altLang="en-US" dirty="0">
                <a:solidFill>
                  <a:schemeClr val="tx1"/>
                </a:solidFill>
                <a:latin typeface="+mn-ea"/>
              </a:rPr>
              <a:t>　当該経過措置登録者については、登録有効期限が切れると、</a:t>
            </a:r>
            <a:r>
              <a:rPr lang="ja-JP" altLang="en-US" sz="2600" b="1" u="sng" dirty="0">
                <a:solidFill>
                  <a:schemeClr val="tx1"/>
                </a:solidFill>
                <a:latin typeface="+mn-ea"/>
              </a:rPr>
              <a:t>介護福祉士の資格の効力を失います。</a:t>
            </a:r>
            <a:endParaRPr lang="en-US" altLang="ja-JP" sz="2600" b="1" u="sng" dirty="0">
              <a:solidFill>
                <a:schemeClr val="tx1"/>
              </a:solidFill>
              <a:latin typeface="+mn-ea"/>
            </a:endParaRPr>
          </a:p>
          <a:p>
            <a:pPr algn="l"/>
            <a:endParaRPr lang="en-US" altLang="ja-JP" dirty="0">
              <a:solidFill>
                <a:schemeClr val="tx1"/>
              </a:solidFill>
              <a:latin typeface="+mn-ea"/>
            </a:endParaRPr>
          </a:p>
          <a:p>
            <a:pPr algn="l"/>
            <a:r>
              <a:rPr lang="ja-JP" altLang="en-US" dirty="0">
                <a:solidFill>
                  <a:schemeClr val="tx1"/>
                </a:solidFill>
                <a:latin typeface="+mn-ea"/>
              </a:rPr>
              <a:t>　</a:t>
            </a:r>
            <a:r>
              <a:rPr lang="ja-JP" altLang="en-US" sz="2600" b="1" u="sng" dirty="0">
                <a:solidFill>
                  <a:schemeClr val="tx1"/>
                </a:solidFill>
                <a:latin typeface="ＭＳ ゴシック" panose="020B0609070205080204" pitchFamily="49" charset="-128"/>
                <a:ea typeface="ＭＳ ゴシック" panose="020B0609070205080204" pitchFamily="49" charset="-128"/>
              </a:rPr>
              <a:t>令和</a:t>
            </a:r>
            <a:r>
              <a:rPr lang="en-US" altLang="ja-JP" sz="2600" b="1" u="sng" dirty="0">
                <a:solidFill>
                  <a:schemeClr val="tx1"/>
                </a:solidFill>
                <a:latin typeface="ＭＳ ゴシック" panose="020B0609070205080204" pitchFamily="49" charset="-128"/>
                <a:ea typeface="ＭＳ ゴシック" panose="020B0609070205080204" pitchFamily="49" charset="-128"/>
              </a:rPr>
              <a:t>5</a:t>
            </a:r>
            <a:r>
              <a:rPr lang="ja-JP" altLang="en-US" sz="2600" b="1" u="sng" dirty="0">
                <a:solidFill>
                  <a:schemeClr val="tx1"/>
                </a:solidFill>
                <a:latin typeface="ＭＳ ゴシック" panose="020B0609070205080204" pitchFamily="49" charset="-128"/>
                <a:ea typeface="ＭＳ ゴシック" panose="020B0609070205080204" pitchFamily="49" charset="-128"/>
              </a:rPr>
              <a:t>年</a:t>
            </a:r>
            <a:r>
              <a:rPr lang="en-US" altLang="ja-JP" sz="2600" b="1" u="sng" dirty="0">
                <a:solidFill>
                  <a:schemeClr val="tx1"/>
                </a:solidFill>
                <a:latin typeface="ＭＳ ゴシック" panose="020B0609070205080204" pitchFamily="49" charset="-128"/>
                <a:ea typeface="ＭＳ ゴシック" panose="020B0609070205080204" pitchFamily="49" charset="-128"/>
              </a:rPr>
              <a:t>4</a:t>
            </a:r>
            <a:r>
              <a:rPr lang="ja-JP" altLang="en-US" sz="2600" b="1" u="sng" dirty="0">
                <a:solidFill>
                  <a:schemeClr val="tx1"/>
                </a:solidFill>
                <a:latin typeface="ＭＳ ゴシック" panose="020B0609070205080204" pitchFamily="49" charset="-128"/>
                <a:ea typeface="ＭＳ ゴシック" panose="020B0609070205080204" pitchFamily="49" charset="-128"/>
              </a:rPr>
              <a:t>月</a:t>
            </a:r>
            <a:r>
              <a:rPr lang="en-US" altLang="ja-JP" sz="2600" b="1" u="sng" dirty="0">
                <a:solidFill>
                  <a:schemeClr val="tx1"/>
                </a:solidFill>
                <a:latin typeface="ＭＳ ゴシック" panose="020B0609070205080204" pitchFamily="49" charset="-128"/>
                <a:ea typeface="ＭＳ ゴシック" panose="020B0609070205080204" pitchFamily="49" charset="-128"/>
              </a:rPr>
              <a:t>1</a:t>
            </a:r>
            <a:r>
              <a:rPr lang="ja-JP" altLang="en-US" sz="2600" b="1" u="sng" dirty="0">
                <a:solidFill>
                  <a:schemeClr val="tx1"/>
                </a:solidFill>
                <a:latin typeface="ＭＳ ゴシック" panose="020B0609070205080204" pitchFamily="49" charset="-128"/>
                <a:ea typeface="ＭＳ ゴシック" panose="020B0609070205080204" pitchFamily="49" charset="-128"/>
              </a:rPr>
              <a:t>日以降は、その介護福祉士の登録が有効であるか確認する必要があります。</a:t>
            </a:r>
            <a:endParaRPr lang="en-US" altLang="ja-JP" sz="2600" b="1" u="sng" dirty="0">
              <a:solidFill>
                <a:schemeClr val="tx1"/>
              </a:solidFill>
              <a:latin typeface="ＭＳ ゴシック" panose="020B0609070205080204" pitchFamily="49" charset="-128"/>
              <a:ea typeface="ＭＳ ゴシック" panose="020B0609070205080204" pitchFamily="49" charset="-128"/>
            </a:endParaRPr>
          </a:p>
          <a:p>
            <a:pPr algn="l"/>
            <a:endParaRPr kumimoji="1" lang="en-US" altLang="ja-JP" b="1" dirty="0">
              <a:solidFill>
                <a:schemeClr val="tx1"/>
              </a:solidFill>
              <a:ea typeface="$ＪＳゴシック" panose="04030B090D0B02020403" pitchFamily="17" charset="-128"/>
            </a:endParaRPr>
          </a:p>
          <a:p>
            <a:pPr algn="l"/>
            <a:endParaRPr kumimoji="1" lang="ja-JP" altLang="en-US" b="1" dirty="0">
              <a:solidFill>
                <a:schemeClr val="tx1"/>
              </a:solidFill>
              <a:ea typeface="$ＪＳゴシック" panose="04030B090D0B02020403" pitchFamily="17" charset="-128"/>
            </a:endParaRPr>
          </a:p>
        </p:txBody>
      </p:sp>
      <p:cxnSp>
        <p:nvCxnSpPr>
          <p:cNvPr id="5" name="直線コネクタ 4"/>
          <p:cNvCxnSpPr/>
          <p:nvPr/>
        </p:nvCxnSpPr>
        <p:spPr>
          <a:xfrm>
            <a:off x="1074821" y="1604211"/>
            <a:ext cx="10038366" cy="32084"/>
          </a:xfrm>
          <a:prstGeom prst="line">
            <a:avLst/>
          </a:prstGeom>
          <a:ln w="6350"/>
        </p:spPr>
        <p:style>
          <a:lnRef idx="1">
            <a:schemeClr val="dk1"/>
          </a:lnRef>
          <a:fillRef idx="0">
            <a:schemeClr val="dk1"/>
          </a:fillRef>
          <a:effectRef idx="0">
            <a:schemeClr val="dk1"/>
          </a:effectRef>
          <a:fontRef idx="minor">
            <a:schemeClr val="tx1"/>
          </a:fontRef>
        </p:style>
      </p:cxnSp>
      <p:pic>
        <p:nvPicPr>
          <p:cNvPr id="4" name="録音されたサウンド">
            <a:hlinkClick r:id="" action="ppaction://media"/>
            <a:extLst>
              <a:ext uri="{FF2B5EF4-FFF2-40B4-BE49-F238E27FC236}">
                <a16:creationId xmlns:a16="http://schemas.microsoft.com/office/drawing/2014/main" id="{B6B9B576-DF45-410E-ABA2-899BAEF859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03587" y="5379720"/>
            <a:ext cx="609600" cy="609600"/>
          </a:xfrm>
          <a:prstGeom prst="rect">
            <a:avLst/>
          </a:prstGeom>
        </p:spPr>
      </p:pic>
    </p:spTree>
    <p:extLst>
      <p:ext uri="{BB962C8B-B14F-4D97-AF65-F5344CB8AC3E}">
        <p14:creationId xmlns:p14="http://schemas.microsoft.com/office/powerpoint/2010/main" val="15440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20250" y="-331076"/>
            <a:ext cx="10228217" cy="1816780"/>
          </a:xfrm>
          <a:noFill/>
        </p:spPr>
        <p:txBody>
          <a:bodyPr>
            <a:normAutofit/>
          </a:bodyPr>
          <a:lstStyle/>
          <a:p>
            <a:pPr algn="l"/>
            <a:r>
              <a:rPr lang="en-US" altLang="ja-JP" sz="4400" b="1" dirty="0">
                <a:ea typeface="$ＪＳ明朝" panose="04030B090D0B02020403" pitchFamily="17" charset="-128"/>
              </a:rPr>
              <a:t>WAMNET</a:t>
            </a:r>
            <a:r>
              <a:rPr lang="ja-JP" altLang="en-US" sz="4400" b="1" dirty="0">
                <a:ea typeface="$ＪＳ明朝" panose="04030B090D0B02020403" pitchFamily="17" charset="-128"/>
              </a:rPr>
              <a:t>における事業所メールアドレスの登録</a:t>
            </a:r>
            <a:r>
              <a:rPr lang="ja-JP" altLang="ja-JP" sz="4400" b="1" dirty="0">
                <a:ea typeface="$ＪＳ明朝" panose="04030B090D0B02020403" pitchFamily="17" charset="-128"/>
              </a:rPr>
              <a:t>について</a:t>
            </a:r>
            <a:endParaRPr kumimoji="1" lang="ja-JP" altLang="en-US" sz="4400" dirty="0">
              <a:ea typeface="$ＪＳ明朝" panose="04030B090D0B02020403" pitchFamily="17" charset="-128"/>
            </a:endParaRPr>
          </a:p>
        </p:txBody>
      </p:sp>
      <p:sp>
        <p:nvSpPr>
          <p:cNvPr id="3" name="サブタイトル 2"/>
          <p:cNvSpPr>
            <a:spLocks noGrp="1"/>
          </p:cNvSpPr>
          <p:nvPr>
            <p:ph type="subTitle" idx="1"/>
          </p:nvPr>
        </p:nvSpPr>
        <p:spPr>
          <a:xfrm>
            <a:off x="1220250" y="1924535"/>
            <a:ext cx="9892937" cy="3584194"/>
          </a:xfrm>
          <a:solidFill>
            <a:schemeClr val="bg1"/>
          </a:solidFill>
        </p:spPr>
        <p:txBody>
          <a:bodyPr>
            <a:normAutofit fontScale="92500" lnSpcReduction="20000"/>
          </a:bodyPr>
          <a:lstStyle/>
          <a:p>
            <a:pPr algn="l"/>
            <a:r>
              <a:rPr lang="ja-JP" altLang="en-US" dirty="0">
                <a:latin typeface="+mn-ea"/>
              </a:rPr>
              <a:t>　</a:t>
            </a:r>
            <a:r>
              <a:rPr lang="en-US" altLang="ja-JP" sz="2800" b="1" u="sng" dirty="0">
                <a:solidFill>
                  <a:schemeClr val="tx1"/>
                </a:solidFill>
                <a:latin typeface="ＭＳ ゴシック" panose="020B0609070205080204" pitchFamily="49" charset="-128"/>
                <a:ea typeface="ＭＳ ゴシック" panose="020B0609070205080204" pitchFamily="49" charset="-128"/>
              </a:rPr>
              <a:t>WAMNET</a:t>
            </a:r>
            <a:r>
              <a:rPr lang="ja-JP" altLang="en-US" sz="2800" b="1" u="sng" dirty="0">
                <a:solidFill>
                  <a:schemeClr val="tx1"/>
                </a:solidFill>
                <a:latin typeface="ＭＳ ゴシック" panose="020B0609070205080204" pitchFamily="49" charset="-128"/>
                <a:ea typeface="ＭＳ ゴシック" panose="020B0609070205080204" pitchFamily="49" charset="-128"/>
              </a:rPr>
              <a:t>の「事業所等に関する事項」中、「事業所の連絡先　電子メールアドレス」について、必ず登録をしていただくようお願いいたします。</a:t>
            </a:r>
            <a:endParaRPr lang="en-US" altLang="ja-JP" sz="2800" b="1" u="sng"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dirty="0">
              <a:solidFill>
                <a:schemeClr val="tx1"/>
              </a:solidFill>
              <a:latin typeface="+mn-ea"/>
            </a:endParaRPr>
          </a:p>
          <a:p>
            <a:pPr algn="l"/>
            <a:r>
              <a:rPr lang="ja-JP" altLang="en-US" dirty="0">
                <a:solidFill>
                  <a:schemeClr val="tx1"/>
                </a:solidFill>
                <a:latin typeface="+mn-ea"/>
              </a:rPr>
              <a:t>　以前より、</a:t>
            </a:r>
            <a:r>
              <a:rPr lang="en-US" altLang="ja-JP" dirty="0">
                <a:solidFill>
                  <a:schemeClr val="tx1"/>
                </a:solidFill>
                <a:latin typeface="+mn-ea"/>
              </a:rPr>
              <a:t>WAMNET</a:t>
            </a:r>
            <a:r>
              <a:rPr lang="ja-JP" altLang="en-US" dirty="0">
                <a:solidFill>
                  <a:schemeClr val="tx1"/>
                </a:solidFill>
                <a:latin typeface="+mn-ea"/>
              </a:rPr>
              <a:t>における「事業所メールアドレス」の登録についてお願いをさせていただいているところです。</a:t>
            </a:r>
            <a:endParaRPr lang="en-US" altLang="ja-JP" dirty="0">
              <a:solidFill>
                <a:schemeClr val="tx1"/>
              </a:solidFill>
              <a:latin typeface="+mn-ea"/>
            </a:endParaRPr>
          </a:p>
          <a:p>
            <a:pPr algn="l"/>
            <a:r>
              <a:rPr kumimoji="1" lang="ja-JP" altLang="en-US" b="1" dirty="0">
                <a:solidFill>
                  <a:schemeClr val="tx1"/>
                </a:solidFill>
                <a:latin typeface="+mn-ea"/>
                <a:ea typeface="$ＪＳゴシック" panose="04030B090D0B02020403" pitchFamily="17" charset="-128"/>
              </a:rPr>
              <a:t>　</a:t>
            </a:r>
            <a:r>
              <a:rPr kumimoji="1" lang="ja-JP" altLang="en-US" dirty="0">
                <a:solidFill>
                  <a:schemeClr val="tx1"/>
                </a:solidFill>
                <a:latin typeface="ＭＳ ゴシック" panose="020B0609070205080204" pitchFamily="49" charset="-128"/>
                <a:ea typeface="ＭＳ ゴシック" panose="020B0609070205080204" pitchFamily="49" charset="-128"/>
              </a:rPr>
              <a:t>当該登録については、</a:t>
            </a:r>
            <a:r>
              <a:rPr kumimoji="1" lang="ja-JP" altLang="en-US" b="1" u="sng" dirty="0">
                <a:solidFill>
                  <a:schemeClr val="tx1"/>
                </a:solidFill>
                <a:latin typeface="ＭＳ ゴシック" panose="020B0609070205080204" pitchFamily="49" charset="-128"/>
                <a:ea typeface="ＭＳ ゴシック" panose="020B0609070205080204" pitchFamily="49" charset="-128"/>
              </a:rPr>
              <a:t>各事業</a:t>
            </a:r>
            <a:r>
              <a:rPr lang="ja-JP" altLang="en-US" b="1" u="sng" dirty="0">
                <a:solidFill>
                  <a:schemeClr val="tx1"/>
                </a:solidFill>
                <a:latin typeface="ＭＳ ゴシック" panose="020B0609070205080204" pitchFamily="49" charset="-128"/>
                <a:ea typeface="ＭＳ ゴシック" panose="020B0609070205080204" pitchFamily="49" charset="-128"/>
              </a:rPr>
              <a:t>所ごと、サービス種類ごと</a:t>
            </a:r>
            <a:r>
              <a:rPr lang="ja-JP" altLang="en-US" dirty="0">
                <a:solidFill>
                  <a:schemeClr val="tx1"/>
                </a:solidFill>
                <a:latin typeface="ＭＳ ゴシック" panose="020B0609070205080204" pitchFamily="49" charset="-128"/>
                <a:ea typeface="ＭＳ ゴシック" panose="020B0609070205080204" pitchFamily="49" charset="-128"/>
              </a:rPr>
              <a:t>に必要となります。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b="1" dirty="0">
                <a:solidFill>
                  <a:schemeClr val="tx1"/>
                </a:solidFill>
                <a:latin typeface="+mn-ea"/>
                <a:ea typeface="$ＪＳゴシック" panose="04030B090D0B02020403" pitchFamily="17" charset="-128"/>
              </a:rPr>
              <a:t>　</a:t>
            </a:r>
            <a:r>
              <a:rPr kumimoji="1" lang="ja-JP" altLang="en-US" b="1" u="sng" dirty="0">
                <a:solidFill>
                  <a:schemeClr val="tx1"/>
                </a:solidFill>
                <a:latin typeface="+mn-ea"/>
                <a:ea typeface="$ＪＳゴシック" panose="04030B090D0B02020403" pitchFamily="17" charset="-128"/>
              </a:rPr>
              <a:t>補助金のご案内等、至急のご案内や、</a:t>
            </a:r>
            <a:r>
              <a:rPr kumimoji="1" lang="ja-JP" altLang="en-US" b="1" u="sng" dirty="0">
                <a:solidFill>
                  <a:schemeClr val="tx1"/>
                </a:solidFill>
                <a:latin typeface="ＭＳ ゴシック" panose="020B0609070205080204" pitchFamily="49" charset="-128"/>
                <a:ea typeface="ＭＳ ゴシック" panose="020B0609070205080204" pitchFamily="49" charset="-128"/>
              </a:rPr>
              <a:t>重要</a:t>
            </a:r>
            <a:r>
              <a:rPr kumimoji="1" lang="ja-JP" altLang="en-US" b="1" u="sng" dirty="0">
                <a:solidFill>
                  <a:schemeClr val="tx1"/>
                </a:solidFill>
                <a:latin typeface="+mn-ea"/>
                <a:ea typeface="$ＪＳゴシック" panose="04030B090D0B02020403" pitchFamily="17" charset="-128"/>
              </a:rPr>
              <a:t>なご案内についてメール周知によりご</a:t>
            </a:r>
            <a:r>
              <a:rPr kumimoji="1" lang="ja-JP" altLang="en-US" b="1" u="sng" dirty="0">
                <a:solidFill>
                  <a:schemeClr val="tx1"/>
                </a:solidFill>
                <a:latin typeface="ＭＳ ゴシック" panose="020B0609070205080204" pitchFamily="49" charset="-128"/>
                <a:ea typeface="ＭＳ ゴシック" panose="020B0609070205080204" pitchFamily="49" charset="-128"/>
              </a:rPr>
              <a:t>連絡</a:t>
            </a:r>
            <a:r>
              <a:rPr kumimoji="1" lang="ja-JP" altLang="en-US" b="1" u="sng" dirty="0">
                <a:solidFill>
                  <a:schemeClr val="tx1"/>
                </a:solidFill>
                <a:latin typeface="+mn-ea"/>
                <a:ea typeface="$ＪＳゴシック" panose="04030B090D0B02020403" pitchFamily="17" charset="-128"/>
              </a:rPr>
              <a:t>さしあげているため、登録漏れ等がないか、再度ご確認をお願いいたします。</a:t>
            </a:r>
            <a:endParaRPr kumimoji="1" lang="ja-JP" altLang="en-US" b="1" u="sng" dirty="0">
              <a:solidFill>
                <a:schemeClr val="tx1"/>
              </a:solidFill>
              <a:ea typeface="$ＪＳゴシック" panose="04030B090D0B02020403" pitchFamily="17" charset="-128"/>
            </a:endParaRPr>
          </a:p>
        </p:txBody>
      </p:sp>
      <p:cxnSp>
        <p:nvCxnSpPr>
          <p:cNvPr id="5" name="直線コネクタ 4"/>
          <p:cNvCxnSpPr/>
          <p:nvPr/>
        </p:nvCxnSpPr>
        <p:spPr>
          <a:xfrm>
            <a:off x="1074821" y="1604211"/>
            <a:ext cx="10038366" cy="32084"/>
          </a:xfrm>
          <a:prstGeom prst="line">
            <a:avLst/>
          </a:prstGeom>
          <a:ln w="6350"/>
        </p:spPr>
        <p:style>
          <a:lnRef idx="1">
            <a:schemeClr val="dk1"/>
          </a:lnRef>
          <a:fillRef idx="0">
            <a:schemeClr val="dk1"/>
          </a:fillRef>
          <a:effectRef idx="0">
            <a:schemeClr val="dk1"/>
          </a:effectRef>
          <a:fontRef idx="minor">
            <a:schemeClr val="tx1"/>
          </a:fontRef>
        </p:style>
      </p:cxnSp>
      <p:pic>
        <p:nvPicPr>
          <p:cNvPr id="4" name="録音されたサウンド">
            <a:hlinkClick r:id="" action="ppaction://media"/>
            <a:extLst>
              <a:ext uri="{FF2B5EF4-FFF2-40B4-BE49-F238E27FC236}">
                <a16:creationId xmlns:a16="http://schemas.microsoft.com/office/drawing/2014/main" id="{3AB713FF-6049-4B17-AE68-CFE7765FA4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08387" y="5492169"/>
            <a:ext cx="609600" cy="609600"/>
          </a:xfrm>
          <a:prstGeom prst="rect">
            <a:avLst/>
          </a:prstGeom>
        </p:spPr>
      </p:pic>
    </p:spTree>
    <p:extLst>
      <p:ext uri="{BB962C8B-B14F-4D97-AF65-F5344CB8AC3E}">
        <p14:creationId xmlns:p14="http://schemas.microsoft.com/office/powerpoint/2010/main" val="13612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2133600" y="2308225"/>
            <a:ext cx="10058400" cy="1450975"/>
          </a:xfrm>
        </p:spPr>
        <p:txBody>
          <a:bodyPr/>
          <a:lstStyle/>
          <a:p>
            <a:r>
              <a:rPr kumimoji="1" lang="ja-JP" altLang="en-US" dirty="0"/>
              <a:t>ご清聴ありがとうございました。</a:t>
            </a:r>
          </a:p>
        </p:txBody>
      </p:sp>
      <p:pic>
        <p:nvPicPr>
          <p:cNvPr id="6" name="録音されたサウンド">
            <a:hlinkClick r:id="" action="ppaction://media"/>
            <a:extLst>
              <a:ext uri="{FF2B5EF4-FFF2-40B4-BE49-F238E27FC236}">
                <a16:creationId xmlns:a16="http://schemas.microsoft.com/office/drawing/2014/main" id="{7E6CC69D-5A65-4014-B54B-AD8767C1E6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82656" y="5257800"/>
            <a:ext cx="609600" cy="609600"/>
          </a:xfrm>
          <a:prstGeom prst="rect">
            <a:avLst/>
          </a:prstGeom>
        </p:spPr>
      </p:pic>
    </p:spTree>
    <p:extLst>
      <p:ext uri="{BB962C8B-B14F-4D97-AF65-F5344CB8AC3E}">
        <p14:creationId xmlns:p14="http://schemas.microsoft.com/office/powerpoint/2010/main" val="1254116058"/>
      </p:ext>
    </p:extLst>
  </p:cSld>
  <p:clrMapOvr>
    <a:masterClrMapping/>
  </p:clrMapOvr>
  <mc:AlternateContent xmlns:mc="http://schemas.openxmlformats.org/markup-compatibility/2006" xmlns:p14="http://schemas.microsoft.com/office/powerpoint/2010/main">
    <mc:Choice Requires="p14">
      <p:transition spd="slow" p14:dur="2000" advTm="27908"/>
    </mc:Choice>
    <mc:Fallback xmlns="">
      <p:transition spd="slow" advTm="279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418</Words>
  <Application>Microsoft Office PowerPoint</Application>
  <PresentationFormat>ワイド画面</PresentationFormat>
  <Paragraphs>51</Paragraphs>
  <Slides>6</Slides>
  <Notes>6</Notes>
  <HiddenSlides>0</HiddenSlides>
  <MMClips>6</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BIZ UDPゴシック</vt:lpstr>
      <vt:lpstr>ＭＳ Ｐゴシック</vt:lpstr>
      <vt:lpstr>ＭＳ ゴシック</vt:lpstr>
      <vt:lpstr>ＭＳ 明朝</vt:lpstr>
      <vt:lpstr>游ゴシック</vt:lpstr>
      <vt:lpstr>Calibri</vt:lpstr>
      <vt:lpstr>Calibri Light</vt:lpstr>
      <vt:lpstr>Wingdings</vt:lpstr>
      <vt:lpstr>レトロスペクト</vt:lpstr>
      <vt:lpstr>更新研修の対象者について</vt:lpstr>
      <vt:lpstr>PowerPoint プレゼンテーション</vt:lpstr>
      <vt:lpstr>本県のサービス管理責任者等研修 に係る指定研修事業者</vt:lpstr>
      <vt:lpstr>介護福祉士の経過措置登録者の 有効期限について</vt:lpstr>
      <vt:lpstr>WAMNETにおける事業所メールアドレスの登録について</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更新研修の対象者について</dc:title>
  <dc:creator>新見　ゆき</dc:creator>
  <cp:lastModifiedBy>新見　ゆき</cp:lastModifiedBy>
  <cp:revision>2</cp:revision>
  <dcterms:created xsi:type="dcterms:W3CDTF">2024-04-01T03:14:40Z</dcterms:created>
  <dcterms:modified xsi:type="dcterms:W3CDTF">2024-04-01T06:23:41Z</dcterms:modified>
</cp:coreProperties>
</file>