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6" r:id="rId2"/>
    <p:sldId id="257" r:id="rId3"/>
  </p:sldIdLst>
  <p:sldSz cx="7775575" cy="109077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28" userDrawn="1">
          <p15:clr>
            <a:srgbClr val="A4A3A4"/>
          </p15:clr>
        </p15:guide>
        <p15:guide id="2" pos="2449" userDrawn="1">
          <p15:clr>
            <a:srgbClr val="A4A3A4"/>
          </p15:clr>
        </p15:guide>
        <p15:guide id="3" pos="181" userDrawn="1">
          <p15:clr>
            <a:srgbClr val="A4A3A4"/>
          </p15:clr>
        </p15:guide>
        <p15:guide id="4" pos="4717" userDrawn="1">
          <p15:clr>
            <a:srgbClr val="A4A3A4"/>
          </p15:clr>
        </p15:guide>
        <p15:guide id="5" orient="horz" pos="67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7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69" autoAdjust="0"/>
    <p:restoredTop sz="94660"/>
  </p:normalViewPr>
  <p:slideViewPr>
    <p:cSldViewPr snapToGrid="0" showGuides="1">
      <p:cViewPr varScale="1">
        <p:scale>
          <a:sx n="66" d="100"/>
          <a:sy n="66" d="100"/>
        </p:scale>
        <p:origin x="2624" y="64"/>
      </p:cViewPr>
      <p:guideLst>
        <p:guide orient="horz" pos="2528"/>
        <p:guide pos="2449"/>
        <p:guide pos="181"/>
        <p:guide pos="4717"/>
        <p:guide orient="horz" pos="679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144621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334419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133424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451317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3126939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294154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40401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53174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241390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275223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026ADD-7C9F-4064-AEBB-C5D5194D10A8}" type="datetimeFigureOut">
              <a:rPr kumimoji="1" lang="ja-JP" altLang="en-US" smtClean="0"/>
              <a:t>2024/7/1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1155388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87026ADD-7C9F-4064-AEBB-C5D5194D10A8}" type="datetimeFigureOut">
              <a:rPr kumimoji="1" lang="ja-JP" altLang="en-US" smtClean="0"/>
              <a:t>2024/7/1</a:t>
            </a:fld>
            <a:endParaRPr kumimoji="1" lang="ja-JP" altLang="en-US"/>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358DDBC5-2C3D-494C-8A6C-8EEA3FE77796}" type="slidenum">
              <a:rPr kumimoji="1" lang="ja-JP" altLang="en-US" smtClean="0"/>
              <a:t>‹#›</a:t>
            </a:fld>
            <a:endParaRPr kumimoji="1" lang="ja-JP" altLang="en-US"/>
          </a:p>
        </p:txBody>
      </p:sp>
    </p:spTree>
    <p:extLst>
      <p:ext uri="{BB962C8B-B14F-4D97-AF65-F5344CB8AC3E}">
        <p14:creationId xmlns:p14="http://schemas.microsoft.com/office/powerpoint/2010/main" val="26647444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p:cNvSpPr/>
          <p:nvPr/>
        </p:nvSpPr>
        <p:spPr>
          <a:xfrm>
            <a:off x="260979" y="8760863"/>
            <a:ext cx="7198154" cy="1550320"/>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4"/>
          <p:cNvSpPr txBox="1"/>
          <p:nvPr/>
        </p:nvSpPr>
        <p:spPr>
          <a:xfrm>
            <a:off x="297473" y="269142"/>
            <a:ext cx="3371850" cy="361950"/>
          </a:xfrm>
          <a:prstGeom prst="rect">
            <a:avLst/>
          </a:prstGeom>
          <a:noFill/>
          <a:ln w="6350">
            <a:noFill/>
          </a:ln>
        </p:spPr>
        <p:txBody>
          <a:bodyPr rot="0" spcFirstLastPara="0" vert="horz" wrap="square" lIns="36000" tIns="0" rIns="36000" bIns="0" numCol="1" spcCol="0" rtlCol="0" fromWordArt="0" anchor="t" anchorCtr="0" forceAA="0" compatLnSpc="1">
            <a:prstTxWarp prst="textNoShape">
              <a:avLst/>
            </a:prstTxWarp>
            <a:noAutofit/>
          </a:bodyPr>
          <a:lstStyle/>
          <a:p>
            <a:pPr algn="ctr">
              <a:lnSpc>
                <a:spcPts val="2000"/>
              </a:lnSpc>
              <a:spcAft>
                <a:spcPts val="0"/>
              </a:spcAft>
            </a:pPr>
            <a:r>
              <a:rPr lang="ja-JP" sz="1600" b="1" kern="100" dirty="0">
                <a:solidFill>
                  <a:srgbClr val="4F6228"/>
                </a:solidFill>
                <a:effectLst/>
                <a:latin typeface="游ゴシック" panose="020B0400000000000000" pitchFamily="50" charset="-128"/>
                <a:ea typeface="游ゴシック" panose="020B0400000000000000" pitchFamily="50" charset="-128"/>
                <a:cs typeface="Times New Roman" panose="02020603050405020304" pitchFamily="18" charset="0"/>
              </a:rPr>
              <a:t>～中小・小規模企業のための～</a:t>
            </a:r>
            <a:endParaRPr lang="ja-JP" sz="2000" b="1"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20" name="角丸四角形 19"/>
          <p:cNvSpPr/>
          <p:nvPr/>
        </p:nvSpPr>
        <p:spPr>
          <a:xfrm>
            <a:off x="280281" y="1136523"/>
            <a:ext cx="7195185" cy="2560294"/>
          </a:xfrm>
          <a:prstGeom prst="roundRect">
            <a:avLst>
              <a:gd name="adj" fmla="val 5847"/>
            </a:avLst>
          </a:prstGeom>
          <a:solidFill>
            <a:srgbClr val="FFC000"/>
          </a:solidFill>
          <a:ln w="19050" cap="flat" cmpd="sng" algn="ctr">
            <a:solidFill>
              <a:schemeClr val="accent4"/>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52400" algn="just">
              <a:lnSpc>
                <a:spcPts val="1600"/>
              </a:lnSpc>
            </a:pP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愛知県では、災害発生時における中小企業等の中核事業の継続及び早期復旧に資することを目的に、中小企業向けの事業継続計画（ＢＣＰ）策定マニュアルとして「あいちＢＣＰモデル」を</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2007</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年度に作成・公表するなど、中小企業のＢＣＰ策定の支援を行っています。</a:t>
            </a:r>
          </a:p>
          <a:p>
            <a:pPr indent="152400" algn="just">
              <a:lnSpc>
                <a:spcPts val="1600"/>
              </a:lnSpc>
            </a:pP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この度、これからＢＣＰの策定をお考えの中小・小規模企業の皆様を対象に、「事業継続力強化支援セミナー」を開催します。本セミナーは、東京海上日動火災保険株式会社（東京都）と</a:t>
            </a:r>
            <a:r>
              <a:rPr lang="en-US"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2017</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年に締結した「ＢＣＰ策定支援に関する連携協定」の一環として開催するもので、ＢＣＰの重要性・必要性や、ＢＣＰ策定のポイントをお伝えするとともに、実際にＢＣＰを策定し、取り組んでいる企業の方からも講演いただきます。</a:t>
            </a:r>
          </a:p>
          <a:p>
            <a:pPr indent="152400" algn="just">
              <a:lnSpc>
                <a:spcPts val="1600"/>
              </a:lnSpc>
            </a:pPr>
            <a:r>
              <a:rPr lang="ja-JP" altLang="ja-JP" sz="1400" kern="100" dirty="0">
                <a:solidFill>
                  <a:srgbClr val="333333"/>
                </a:solidFill>
                <a:effectLst/>
                <a:latin typeface="ＭＳ 明朝" panose="02020609040205080304" pitchFamily="17" charset="-128"/>
                <a:ea typeface="ＭＳ 明朝" panose="02020609040205080304" pitchFamily="17" charset="-128"/>
                <a:cs typeface="Times New Roman" panose="02020603050405020304" pitchFamily="18" charset="0"/>
              </a:rPr>
              <a:t>参加費は無料です。皆様の御参加をお待ちしています。</a:t>
            </a:r>
            <a:endPar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r>
              <a:rPr lang="ja-JP" altLang="ja-JP" sz="1400" kern="100" dirty="0">
                <a:solidFill>
                  <a:srgbClr val="333333"/>
                </a:solidFill>
                <a:effectLst/>
                <a:latin typeface="ＭＳ 明朝" panose="02020609040205080304" pitchFamily="17" charset="-128"/>
                <a:ea typeface="ＭＳ 明朝" panose="02020609040205080304" pitchFamily="17" charset="-128"/>
                <a:cs typeface="Times New Roman" panose="02020603050405020304" pitchFamily="18" charset="0"/>
              </a:rPr>
              <a:t>なお、今年度は</a:t>
            </a:r>
            <a:r>
              <a:rPr lang="ja-JP" alt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rPr>
              <a:t>事業継続力強化支援セミナー</a:t>
            </a:r>
            <a:r>
              <a:rPr lang="ja-JP" altLang="ja-JP" sz="1400" kern="100" dirty="0">
                <a:solidFill>
                  <a:srgbClr val="333333"/>
                </a:solidFill>
                <a:effectLst/>
                <a:latin typeface="ＭＳ 明朝" panose="02020609040205080304" pitchFamily="17" charset="-128"/>
                <a:ea typeface="ＭＳ 明朝" panose="02020609040205080304" pitchFamily="17" charset="-128"/>
                <a:cs typeface="Times New Roman" panose="02020603050405020304" pitchFamily="18" charset="0"/>
              </a:rPr>
              <a:t>を年２回開催する予定です。第２回の開催については、日程及び内容が決まり次第お知らせします。</a:t>
            </a:r>
            <a:endParaRPr kumimoji="0" lang="ja-JP" altLang="en-US" i="0" u="none" strike="noStrike" kern="10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Microsoft Himalaya" panose="01010100010101010101" pitchFamily="2" charset="0"/>
            </a:endParaRPr>
          </a:p>
        </p:txBody>
      </p:sp>
      <p:graphicFrame>
        <p:nvGraphicFramePr>
          <p:cNvPr id="35" name="表 34"/>
          <p:cNvGraphicFramePr>
            <a:graphicFrameLocks noGrp="1"/>
          </p:cNvGraphicFramePr>
          <p:nvPr>
            <p:extLst>
              <p:ext uri="{D42A27DB-BD31-4B8C-83A1-F6EECF244321}">
                <p14:modId xmlns:p14="http://schemas.microsoft.com/office/powerpoint/2010/main" val="2511086746"/>
              </p:ext>
            </p:extLst>
          </p:nvPr>
        </p:nvGraphicFramePr>
        <p:xfrm>
          <a:off x="70148" y="10326337"/>
          <a:ext cx="7615448" cy="502920"/>
        </p:xfrm>
        <a:graphic>
          <a:graphicData uri="http://schemas.openxmlformats.org/drawingml/2006/table">
            <a:tbl>
              <a:tblPr firstRow="1" bandRow="1">
                <a:tableStyleId>{2D5ABB26-0587-4C30-8999-92F81FD0307C}</a:tableStyleId>
              </a:tblPr>
              <a:tblGrid>
                <a:gridCol w="749530">
                  <a:extLst>
                    <a:ext uri="{9D8B030D-6E8A-4147-A177-3AD203B41FA5}">
                      <a16:colId xmlns:a16="http://schemas.microsoft.com/office/drawing/2014/main" val="4267468332"/>
                    </a:ext>
                  </a:extLst>
                </a:gridCol>
                <a:gridCol w="6865918">
                  <a:extLst>
                    <a:ext uri="{9D8B030D-6E8A-4147-A177-3AD203B41FA5}">
                      <a16:colId xmlns:a16="http://schemas.microsoft.com/office/drawing/2014/main" val="2494262962"/>
                    </a:ext>
                  </a:extLst>
                </a:gridCol>
              </a:tblGrid>
              <a:tr h="194474">
                <a:tc>
                  <a:txBody>
                    <a:bodyPr/>
                    <a:lstStyle/>
                    <a:p>
                      <a:pPr algn="ctr"/>
                      <a:r>
                        <a:rPr kumimoji="1" lang="ja-JP" altLang="en-US" sz="1050" b="1" dirty="0">
                          <a:solidFill>
                            <a:schemeClr val="bg1"/>
                          </a:solidFill>
                        </a:rPr>
                        <a:t>共催</a:t>
                      </a:r>
                    </a:p>
                  </a:txBody>
                  <a:tcPr anchor="b">
                    <a:lnL w="190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l"/>
                      <a:r>
                        <a:rPr kumimoji="1" lang="ja-JP" altLang="en-US" sz="1050" b="0" dirty="0">
                          <a:solidFill>
                            <a:sysClr val="windowText" lastClr="000000"/>
                          </a:solidFill>
                          <a:latin typeface="+mn-ea"/>
                          <a:ea typeface="+mn-ea"/>
                        </a:rPr>
                        <a:t>愛知県、東京海上日動火災保険株式会社、中小企業基盤整備機構中部本部</a:t>
                      </a:r>
                    </a:p>
                  </a:txBody>
                  <a:tcPr anchor="b">
                    <a:lnL w="1270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2267184"/>
                  </a:ext>
                </a:extLst>
              </a:tr>
              <a:tr h="194474">
                <a:tc>
                  <a:txBody>
                    <a:bodyPr/>
                    <a:lstStyle/>
                    <a:p>
                      <a:pPr algn="ctr"/>
                      <a:r>
                        <a:rPr kumimoji="1" lang="ja-JP" altLang="en-US" sz="1050" b="1" dirty="0">
                          <a:solidFill>
                            <a:schemeClr val="bg1"/>
                          </a:solidFill>
                        </a:rPr>
                        <a:t>後援</a:t>
                      </a:r>
                    </a:p>
                  </a:txBody>
                  <a:tcPr anchor="b">
                    <a:lnL w="1905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l"/>
                      <a:r>
                        <a:rPr kumimoji="1" lang="ja-JP" altLang="en-US" sz="1050" b="0" dirty="0">
                          <a:solidFill>
                            <a:sysClr val="windowText" lastClr="000000"/>
                          </a:solidFill>
                          <a:latin typeface="+mn-ea"/>
                          <a:ea typeface="+mn-ea"/>
                        </a:rPr>
                        <a:t>愛知県商工会議所連合会、愛知県商工会連合会、愛知県中小企業団体中央会、公益財団法人あいち産業振興機構</a:t>
                      </a:r>
                    </a:p>
                  </a:txBody>
                  <a:tcPr anchor="b">
                    <a:lnL w="1270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9929591"/>
                  </a:ext>
                </a:extLst>
              </a:tr>
            </a:tbl>
          </a:graphicData>
        </a:graphic>
      </p:graphicFrame>
      <p:sp>
        <p:nvSpPr>
          <p:cNvPr id="3" name="正方形/長方形 2"/>
          <p:cNvSpPr/>
          <p:nvPr/>
        </p:nvSpPr>
        <p:spPr>
          <a:xfrm>
            <a:off x="172397" y="3786650"/>
            <a:ext cx="7322897" cy="4758206"/>
          </a:xfrm>
          <a:prstGeom prst="rect">
            <a:avLst/>
          </a:prstGeom>
          <a:solidFill>
            <a:schemeClr val="accent5">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明朝" panose="02020609040205080304" pitchFamily="17" charset="-128"/>
              <a:ea typeface="ＭＳ 明朝" panose="02020609040205080304" pitchFamily="17" charset="-128"/>
            </a:endParaRPr>
          </a:p>
        </p:txBody>
      </p:sp>
      <p:sp>
        <p:nvSpPr>
          <p:cNvPr id="6" name="ホームベース 5"/>
          <p:cNvSpPr/>
          <p:nvPr/>
        </p:nvSpPr>
        <p:spPr>
          <a:xfrm>
            <a:off x="301172" y="3873602"/>
            <a:ext cx="589547" cy="541412"/>
          </a:xfrm>
          <a:prstGeom prst="homePlate">
            <a:avLst>
              <a:gd name="adj" fmla="val 36633"/>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明朝" panose="02020609040205080304" pitchFamily="17" charset="-128"/>
                <a:ea typeface="ＭＳ 明朝" panose="02020609040205080304" pitchFamily="17" charset="-128"/>
              </a:rPr>
              <a:t>日時</a:t>
            </a:r>
          </a:p>
        </p:txBody>
      </p:sp>
      <p:sp>
        <p:nvSpPr>
          <p:cNvPr id="25" name="ホームベース 24"/>
          <p:cNvSpPr/>
          <p:nvPr/>
        </p:nvSpPr>
        <p:spPr>
          <a:xfrm>
            <a:off x="3646793" y="3843188"/>
            <a:ext cx="589547" cy="522030"/>
          </a:xfrm>
          <a:prstGeom prst="homePlate">
            <a:avLst>
              <a:gd name="adj" fmla="val 35886"/>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明朝" panose="02020609040205080304" pitchFamily="17" charset="-128"/>
                <a:ea typeface="ＭＳ 明朝" panose="02020609040205080304" pitchFamily="17" charset="-128"/>
              </a:rPr>
              <a:t>場所</a:t>
            </a:r>
          </a:p>
        </p:txBody>
      </p:sp>
      <p:sp>
        <p:nvSpPr>
          <p:cNvPr id="8" name="正方形/長方形 7"/>
          <p:cNvSpPr/>
          <p:nvPr/>
        </p:nvSpPr>
        <p:spPr>
          <a:xfrm>
            <a:off x="890719" y="3718200"/>
            <a:ext cx="2744267" cy="772006"/>
          </a:xfrm>
          <a:prstGeom prst="rect">
            <a:avLst/>
          </a:prstGeom>
        </p:spPr>
        <p:txBody>
          <a:bodyPr wrap="square">
            <a:spAutoFit/>
          </a:bodyPr>
          <a:lstStyle/>
          <a:p>
            <a:pPr>
              <a:spcBef>
                <a:spcPts val="450"/>
              </a:spcBef>
            </a:pPr>
            <a:r>
              <a:rPr kumimoji="1" lang="en-US" altLang="ja-JP" sz="1200" dirty="0">
                <a:latin typeface="ＭＳ 明朝" panose="02020609040205080304" pitchFamily="17" charset="-128"/>
                <a:ea typeface="ＭＳ 明朝" panose="02020609040205080304" pitchFamily="17" charset="-128"/>
              </a:rPr>
              <a:t>2024</a:t>
            </a:r>
            <a:r>
              <a:rPr kumimoji="1" lang="ja-JP" altLang="en-US" sz="1200" dirty="0">
                <a:latin typeface="ＭＳ 明朝" panose="02020609040205080304" pitchFamily="17" charset="-128"/>
                <a:ea typeface="ＭＳ 明朝" panose="02020609040205080304" pitchFamily="17" charset="-128"/>
              </a:rPr>
              <a:t>年</a:t>
            </a:r>
            <a:r>
              <a:rPr kumimoji="1" lang="en-US" altLang="ja-JP" sz="2400" b="1" dirty="0">
                <a:latin typeface="ＭＳ 明朝" panose="02020609040205080304" pitchFamily="17" charset="-128"/>
                <a:ea typeface="ＭＳ 明朝" panose="02020609040205080304" pitchFamily="17" charset="-128"/>
              </a:rPr>
              <a:t>7</a:t>
            </a:r>
            <a:r>
              <a:rPr kumimoji="1" lang="ja-JP" altLang="en-US" sz="1200" b="1" dirty="0">
                <a:latin typeface="ＭＳ 明朝" panose="02020609040205080304" pitchFamily="17" charset="-128"/>
                <a:ea typeface="ＭＳ 明朝" panose="02020609040205080304" pitchFamily="17" charset="-128"/>
              </a:rPr>
              <a:t>月</a:t>
            </a:r>
            <a:r>
              <a:rPr kumimoji="1" lang="en-US" altLang="ja-JP" sz="2400" b="1" dirty="0">
                <a:latin typeface="ＭＳ 明朝" panose="02020609040205080304" pitchFamily="17" charset="-128"/>
                <a:ea typeface="ＭＳ 明朝" panose="02020609040205080304" pitchFamily="17" charset="-128"/>
              </a:rPr>
              <a:t>30</a:t>
            </a:r>
            <a:r>
              <a:rPr kumimoji="1" lang="ja-JP" altLang="en-US" sz="1200" b="1" dirty="0">
                <a:latin typeface="ＭＳ 明朝" panose="02020609040205080304" pitchFamily="17" charset="-128"/>
                <a:ea typeface="ＭＳ 明朝" panose="02020609040205080304" pitchFamily="17" charset="-128"/>
              </a:rPr>
              <a:t>日</a:t>
            </a:r>
            <a:r>
              <a:rPr kumimoji="1" lang="ja-JP" altLang="en-US" sz="2000" b="1" dirty="0">
                <a:latin typeface="ＭＳ 明朝" panose="02020609040205080304" pitchFamily="17" charset="-128"/>
                <a:ea typeface="ＭＳ 明朝" panose="02020609040205080304" pitchFamily="17" charset="-128"/>
              </a:rPr>
              <a:t>（火）</a:t>
            </a:r>
            <a:endParaRPr kumimoji="1" lang="en-US" altLang="ja-JP" sz="2000" b="1" dirty="0">
              <a:latin typeface="ＭＳ 明朝" panose="02020609040205080304" pitchFamily="17" charset="-128"/>
              <a:ea typeface="ＭＳ 明朝" panose="02020609040205080304" pitchFamily="17" charset="-128"/>
            </a:endParaRPr>
          </a:p>
          <a:p>
            <a:pPr>
              <a:spcBef>
                <a:spcPts val="450"/>
              </a:spcBef>
            </a:pPr>
            <a:r>
              <a:rPr kumimoji="1" lang="en-US" altLang="ja-JP" sz="1600" b="1" dirty="0">
                <a:latin typeface="ＭＳ 明朝" panose="02020609040205080304" pitchFamily="17" charset="-128"/>
                <a:ea typeface="ＭＳ 明朝" panose="02020609040205080304" pitchFamily="17" charset="-128"/>
              </a:rPr>
              <a:t>13:30</a:t>
            </a:r>
            <a:r>
              <a:rPr kumimoji="1" lang="ja-JP" altLang="en-US" sz="1600" b="1" dirty="0">
                <a:latin typeface="ＭＳ 明朝" panose="02020609040205080304" pitchFamily="17" charset="-128"/>
                <a:ea typeface="ＭＳ 明朝" panose="02020609040205080304" pitchFamily="17" charset="-128"/>
              </a:rPr>
              <a:t>～</a:t>
            </a:r>
            <a:r>
              <a:rPr kumimoji="1" lang="en-US" altLang="ja-JP" sz="1600" b="1" dirty="0">
                <a:latin typeface="ＭＳ 明朝" panose="02020609040205080304" pitchFamily="17" charset="-128"/>
                <a:ea typeface="ＭＳ 明朝" panose="02020609040205080304" pitchFamily="17" charset="-128"/>
              </a:rPr>
              <a:t>16:20</a:t>
            </a:r>
            <a:r>
              <a:rPr kumimoji="1" lang="ja-JP" altLang="en-US" sz="1200" dirty="0">
                <a:solidFill>
                  <a:prstClr val="black"/>
                </a:solidFill>
                <a:latin typeface="ＭＳ 明朝" panose="02020609040205080304" pitchFamily="17" charset="-128"/>
                <a:ea typeface="ＭＳ 明朝" panose="02020609040205080304" pitchFamily="17" charset="-128"/>
              </a:rPr>
              <a:t> </a:t>
            </a:r>
            <a:r>
              <a:rPr kumimoji="1" lang="ja-JP" altLang="en-US" sz="1050" dirty="0">
                <a:solidFill>
                  <a:prstClr val="black"/>
                </a:solidFill>
                <a:latin typeface="ＭＳ 明朝" panose="02020609040205080304" pitchFamily="17" charset="-128"/>
                <a:ea typeface="ＭＳ 明朝" panose="02020609040205080304" pitchFamily="17" charset="-128"/>
              </a:rPr>
              <a:t>（受付開始 </a:t>
            </a:r>
            <a:r>
              <a:rPr kumimoji="1" lang="en-US" altLang="ja-JP" sz="1050" dirty="0">
                <a:solidFill>
                  <a:prstClr val="black"/>
                </a:solidFill>
                <a:latin typeface="ＭＳ 明朝" panose="02020609040205080304" pitchFamily="17" charset="-128"/>
                <a:ea typeface="ＭＳ 明朝" panose="02020609040205080304" pitchFamily="17" charset="-128"/>
              </a:rPr>
              <a:t>13:00</a:t>
            </a:r>
            <a:r>
              <a:rPr kumimoji="1" lang="ja-JP" altLang="en-US" sz="1050" dirty="0">
                <a:solidFill>
                  <a:prstClr val="black"/>
                </a:solidFill>
                <a:latin typeface="ＭＳ 明朝" panose="02020609040205080304" pitchFamily="17" charset="-128"/>
                <a:ea typeface="ＭＳ 明朝" panose="02020609040205080304" pitchFamily="17" charset="-128"/>
              </a:rPr>
              <a:t>）</a:t>
            </a:r>
            <a:endParaRPr kumimoji="1" lang="ja-JP" altLang="en-US" sz="1200" dirty="0">
              <a:latin typeface="ＭＳ 明朝" panose="02020609040205080304" pitchFamily="17" charset="-128"/>
              <a:ea typeface="ＭＳ 明朝" panose="02020609040205080304" pitchFamily="17" charset="-128"/>
            </a:endParaRPr>
          </a:p>
        </p:txBody>
      </p:sp>
      <p:sp>
        <p:nvSpPr>
          <p:cNvPr id="9" name="正方形/長方形 8"/>
          <p:cNvSpPr/>
          <p:nvPr/>
        </p:nvSpPr>
        <p:spPr>
          <a:xfrm>
            <a:off x="4266864" y="3773693"/>
            <a:ext cx="3221374" cy="741229"/>
          </a:xfrm>
          <a:prstGeom prst="rect">
            <a:avLst/>
          </a:prstGeom>
        </p:spPr>
        <p:txBody>
          <a:bodyPr wrap="square">
            <a:spAutoFit/>
          </a:bodyPr>
          <a:lstStyle/>
          <a:p>
            <a:r>
              <a:rPr lang="ja-JP" altLang="en-US" sz="1400" b="1" dirty="0">
                <a:latin typeface="ＭＳ 明朝" panose="02020609040205080304" pitchFamily="17" charset="-128"/>
                <a:ea typeface="ＭＳ 明朝" panose="02020609040205080304" pitchFamily="17" charset="-128"/>
              </a:rPr>
              <a:t>愛知県産業労働センター</a:t>
            </a:r>
            <a:endParaRPr lang="en-US" altLang="ja-JP" sz="1400" b="1" dirty="0">
              <a:latin typeface="ＭＳ 明朝" panose="02020609040205080304" pitchFamily="17" charset="-128"/>
              <a:ea typeface="ＭＳ 明朝" panose="02020609040205080304" pitchFamily="17" charset="-128"/>
            </a:endParaRPr>
          </a:p>
          <a:p>
            <a:r>
              <a:rPr lang="ja-JP" altLang="en-US" sz="1400" b="1" dirty="0">
                <a:latin typeface="ＭＳ 明朝" panose="02020609040205080304" pitchFamily="17" charset="-128"/>
                <a:ea typeface="ＭＳ 明朝" panose="02020609040205080304" pitchFamily="17" charset="-128"/>
              </a:rPr>
              <a:t>ウインクあいち </a:t>
            </a:r>
            <a:r>
              <a:rPr lang="en-US" altLang="ja-JP" sz="1400" b="1" dirty="0">
                <a:latin typeface="ＭＳ 明朝" panose="02020609040205080304" pitchFamily="17" charset="-128"/>
                <a:ea typeface="ＭＳ 明朝" panose="02020609040205080304" pitchFamily="17" charset="-128"/>
              </a:rPr>
              <a:t>18</a:t>
            </a:r>
            <a:r>
              <a:rPr lang="ja-JP" altLang="en-US" sz="1400" b="1" dirty="0">
                <a:latin typeface="ＭＳ 明朝" panose="02020609040205080304" pitchFamily="17" charset="-128"/>
                <a:ea typeface="ＭＳ 明朝" panose="02020609040205080304" pitchFamily="17" charset="-128"/>
              </a:rPr>
              <a:t>階セミナールーム</a:t>
            </a:r>
          </a:p>
          <a:p>
            <a:pPr>
              <a:spcBef>
                <a:spcPts val="450"/>
              </a:spcBef>
            </a:pPr>
            <a:r>
              <a:rPr lang="ja-JP" altLang="en-US" sz="1000" dirty="0">
                <a:latin typeface="ＭＳ 明朝" panose="02020609040205080304" pitchFamily="17" charset="-128"/>
                <a:ea typeface="ＭＳ 明朝" panose="02020609040205080304" pitchFamily="17" charset="-128"/>
              </a:rPr>
              <a:t>（名古屋市中村区名駅</a:t>
            </a:r>
            <a:r>
              <a:rPr lang="en-US" altLang="ja-JP" sz="1000" dirty="0">
                <a:latin typeface="ＭＳ 明朝" panose="02020609040205080304" pitchFamily="17" charset="-128"/>
                <a:ea typeface="ＭＳ 明朝" panose="02020609040205080304" pitchFamily="17" charset="-128"/>
              </a:rPr>
              <a:t>4</a:t>
            </a:r>
            <a:r>
              <a:rPr lang="ja-JP" altLang="en-US" sz="1000" dirty="0">
                <a:latin typeface="ＭＳ 明朝" panose="02020609040205080304" pitchFamily="17" charset="-128"/>
                <a:ea typeface="ＭＳ 明朝" panose="02020609040205080304" pitchFamily="17" charset="-128"/>
              </a:rPr>
              <a:t>丁目</a:t>
            </a:r>
            <a:r>
              <a:rPr lang="en-US" altLang="ja-JP" sz="1000" dirty="0">
                <a:latin typeface="ＭＳ 明朝" panose="02020609040205080304" pitchFamily="17" charset="-128"/>
                <a:ea typeface="ＭＳ 明朝" panose="02020609040205080304" pitchFamily="17" charset="-128"/>
              </a:rPr>
              <a:t>4-38</a:t>
            </a:r>
            <a:r>
              <a:rPr lang="ja-JP" altLang="en-US" sz="1000" dirty="0">
                <a:latin typeface="ＭＳ 明朝" panose="02020609040205080304" pitchFamily="17" charset="-128"/>
                <a:ea typeface="ＭＳ 明朝" panose="02020609040205080304" pitchFamily="17" charset="-128"/>
              </a:rPr>
              <a:t>）</a:t>
            </a:r>
            <a:endParaRPr lang="ja-JP" altLang="en-US" sz="900" dirty="0">
              <a:latin typeface="ＭＳ 明朝" panose="02020609040205080304" pitchFamily="17" charset="-128"/>
              <a:ea typeface="ＭＳ 明朝" panose="02020609040205080304" pitchFamily="17" charset="-128"/>
            </a:endParaRPr>
          </a:p>
        </p:txBody>
      </p:sp>
      <p:sp>
        <p:nvSpPr>
          <p:cNvPr id="26" name="正方形/長方形 25"/>
          <p:cNvSpPr/>
          <p:nvPr/>
        </p:nvSpPr>
        <p:spPr>
          <a:xfrm>
            <a:off x="260979" y="5037805"/>
            <a:ext cx="2568332" cy="338554"/>
          </a:xfrm>
          <a:prstGeom prst="rect">
            <a:avLst/>
          </a:prstGeom>
        </p:spPr>
        <p:txBody>
          <a:bodyPr wrap="none">
            <a:spAutoFit/>
          </a:bodyPr>
          <a:lstStyle/>
          <a:p>
            <a:r>
              <a:rPr kumimoji="1" lang="ja-JP" altLang="en-US" sz="1600" b="1" dirty="0">
                <a:solidFill>
                  <a:prstClr val="black"/>
                </a:solidFill>
                <a:latin typeface="ＭＳ 明朝" panose="02020609040205080304" pitchFamily="17" charset="-128"/>
                <a:ea typeface="ＭＳ 明朝" panose="02020609040205080304" pitchFamily="17" charset="-128"/>
              </a:rPr>
              <a:t>〇講演１　</a:t>
            </a:r>
            <a:r>
              <a:rPr kumimoji="1" lang="en-US" altLang="ja-JP" sz="1600" b="1" dirty="0">
                <a:solidFill>
                  <a:prstClr val="black"/>
                </a:solidFill>
                <a:latin typeface="ＭＳ 明朝" panose="02020609040205080304" pitchFamily="17" charset="-128"/>
                <a:ea typeface="ＭＳ 明朝" panose="02020609040205080304" pitchFamily="17" charset="-128"/>
              </a:rPr>
              <a:t>13:30</a:t>
            </a:r>
            <a:r>
              <a:rPr kumimoji="1" lang="ja-JP" altLang="en-US" sz="1600" dirty="0">
                <a:solidFill>
                  <a:prstClr val="black"/>
                </a:solidFill>
                <a:latin typeface="ＭＳ 明朝" panose="02020609040205080304" pitchFamily="17" charset="-128"/>
                <a:ea typeface="ＭＳ 明朝" panose="02020609040205080304" pitchFamily="17" charset="-128"/>
              </a:rPr>
              <a:t>～</a:t>
            </a:r>
            <a:r>
              <a:rPr kumimoji="1" lang="en-US" altLang="ja-JP" sz="1600" b="1" dirty="0">
                <a:solidFill>
                  <a:prstClr val="black"/>
                </a:solidFill>
                <a:latin typeface="ＭＳ 明朝" panose="02020609040205080304" pitchFamily="17" charset="-128"/>
                <a:ea typeface="ＭＳ 明朝" panose="02020609040205080304" pitchFamily="17" charset="-128"/>
              </a:rPr>
              <a:t>15:00</a:t>
            </a:r>
            <a:r>
              <a:rPr kumimoji="1" lang="ja-JP" altLang="en-US" sz="1600" dirty="0">
                <a:solidFill>
                  <a:prstClr val="black"/>
                </a:solidFill>
                <a:latin typeface="ＭＳ 明朝" panose="02020609040205080304" pitchFamily="17" charset="-128"/>
                <a:ea typeface="ＭＳ 明朝" panose="02020609040205080304" pitchFamily="17" charset="-128"/>
              </a:rPr>
              <a:t> </a:t>
            </a:r>
            <a:endParaRPr lang="ja-JP" altLang="en-US" sz="1600" dirty="0">
              <a:latin typeface="ＭＳ 明朝" panose="02020609040205080304" pitchFamily="17" charset="-128"/>
              <a:ea typeface="ＭＳ 明朝" panose="02020609040205080304" pitchFamily="17" charset="-128"/>
            </a:endParaRPr>
          </a:p>
        </p:txBody>
      </p:sp>
      <p:sp>
        <p:nvSpPr>
          <p:cNvPr id="41" name="正方形/長方形 40"/>
          <p:cNvSpPr/>
          <p:nvPr/>
        </p:nvSpPr>
        <p:spPr>
          <a:xfrm>
            <a:off x="280281" y="6619967"/>
            <a:ext cx="2465740" cy="338554"/>
          </a:xfrm>
          <a:prstGeom prst="rect">
            <a:avLst/>
          </a:prstGeom>
        </p:spPr>
        <p:txBody>
          <a:bodyPr wrap="none">
            <a:spAutoFit/>
          </a:bodyPr>
          <a:lstStyle/>
          <a:p>
            <a:r>
              <a:rPr kumimoji="1" lang="ja-JP" altLang="en-US" sz="1600" b="1" dirty="0">
                <a:solidFill>
                  <a:prstClr val="black"/>
                </a:solidFill>
                <a:latin typeface="ＭＳ 明朝" panose="02020609040205080304" pitchFamily="17" charset="-128"/>
                <a:ea typeface="ＭＳ 明朝" panose="02020609040205080304" pitchFamily="17" charset="-128"/>
              </a:rPr>
              <a:t>〇講演２　</a:t>
            </a:r>
            <a:r>
              <a:rPr kumimoji="1" lang="en-US" altLang="ja-JP" sz="1600" b="1" dirty="0">
                <a:solidFill>
                  <a:prstClr val="black"/>
                </a:solidFill>
                <a:latin typeface="ＭＳ 明朝" panose="02020609040205080304" pitchFamily="17" charset="-128"/>
                <a:ea typeface="ＭＳ 明朝" panose="02020609040205080304" pitchFamily="17" charset="-128"/>
              </a:rPr>
              <a:t>15:10</a:t>
            </a:r>
            <a:r>
              <a:rPr kumimoji="1" lang="ja-JP" altLang="en-US" sz="1600" dirty="0">
                <a:solidFill>
                  <a:prstClr val="black"/>
                </a:solidFill>
                <a:latin typeface="ＭＳ 明朝" panose="02020609040205080304" pitchFamily="17" charset="-128"/>
                <a:ea typeface="ＭＳ 明朝" panose="02020609040205080304" pitchFamily="17" charset="-128"/>
              </a:rPr>
              <a:t>～</a:t>
            </a:r>
            <a:r>
              <a:rPr kumimoji="1" lang="en-US" altLang="ja-JP" sz="1600" b="1" dirty="0">
                <a:solidFill>
                  <a:prstClr val="black"/>
                </a:solidFill>
                <a:latin typeface="ＭＳ 明朝" panose="02020609040205080304" pitchFamily="17" charset="-128"/>
                <a:ea typeface="ＭＳ 明朝" panose="02020609040205080304" pitchFamily="17" charset="-128"/>
              </a:rPr>
              <a:t>16:20</a:t>
            </a:r>
            <a:endParaRPr lang="ja-JP" altLang="en-US" sz="1600" dirty="0">
              <a:latin typeface="ＭＳ 明朝" panose="02020609040205080304" pitchFamily="17" charset="-128"/>
              <a:ea typeface="ＭＳ 明朝" panose="02020609040205080304" pitchFamily="17" charset="-128"/>
            </a:endParaRPr>
          </a:p>
        </p:txBody>
      </p:sp>
      <p:sp>
        <p:nvSpPr>
          <p:cNvPr id="4" name="正方形/長方形 3"/>
          <p:cNvSpPr/>
          <p:nvPr/>
        </p:nvSpPr>
        <p:spPr>
          <a:xfrm>
            <a:off x="326684" y="5369574"/>
            <a:ext cx="7836443" cy="648896"/>
          </a:xfrm>
          <a:prstGeom prst="rect">
            <a:avLst/>
          </a:prstGeom>
          <a:noFill/>
        </p:spPr>
        <p:txBody>
          <a:bodyPr wrap="square">
            <a:spAutoFit/>
          </a:bodyPr>
          <a:lstStyle/>
          <a:p>
            <a:pPr>
              <a:spcBef>
                <a:spcPts val="450"/>
              </a:spcBef>
            </a:pPr>
            <a:r>
              <a:rPr lang="ja-JP" altLang="en-US" sz="1600" b="1" dirty="0">
                <a:latin typeface="ＭＳ 明朝" panose="02020609040205080304" pitchFamily="17" charset="-128"/>
                <a:ea typeface="ＭＳ 明朝" panose="02020609040205080304" pitchFamily="17" charset="-128"/>
              </a:rPr>
              <a:t>「企業における事業継続マネジメント（</a:t>
            </a:r>
            <a:r>
              <a:rPr lang="en-US" altLang="ja-JP" sz="1600" b="1" dirty="0">
                <a:latin typeface="ＭＳ 明朝" panose="02020609040205080304" pitchFamily="17" charset="-128"/>
                <a:ea typeface="ＭＳ 明朝" panose="02020609040205080304" pitchFamily="17" charset="-128"/>
              </a:rPr>
              <a:t>BCM</a:t>
            </a:r>
            <a:r>
              <a:rPr lang="ja-JP" altLang="en-US" sz="1600" b="1" dirty="0">
                <a:latin typeface="ＭＳ 明朝" panose="02020609040205080304" pitchFamily="17" charset="-128"/>
                <a:ea typeface="ＭＳ 明朝" panose="02020609040205080304" pitchFamily="17" charset="-128"/>
              </a:rPr>
              <a:t>）と</a:t>
            </a:r>
            <a:endParaRPr lang="en-US" altLang="ja-JP" sz="1600" b="1" dirty="0">
              <a:latin typeface="ＭＳ 明朝" panose="02020609040205080304" pitchFamily="17" charset="-128"/>
              <a:ea typeface="ＭＳ 明朝" panose="02020609040205080304" pitchFamily="17" charset="-128"/>
            </a:endParaRPr>
          </a:p>
          <a:p>
            <a:pPr>
              <a:spcBef>
                <a:spcPts val="450"/>
              </a:spcBef>
            </a:pPr>
            <a:r>
              <a:rPr lang="ja-JP" altLang="en-US" sz="1600" b="1" dirty="0">
                <a:latin typeface="ＭＳ 明朝" panose="02020609040205080304" pitchFamily="17" charset="-128"/>
                <a:ea typeface="ＭＳ 明朝" panose="02020609040205080304" pitchFamily="17" charset="-128"/>
              </a:rPr>
              <a:t>　　　　　　　　　　　　事業継続計画（</a:t>
            </a:r>
            <a:r>
              <a:rPr lang="en-US" altLang="ja-JP" sz="1600" b="1" dirty="0">
                <a:latin typeface="ＭＳ 明朝" panose="02020609040205080304" pitchFamily="17" charset="-128"/>
                <a:ea typeface="ＭＳ 明朝" panose="02020609040205080304" pitchFamily="17" charset="-128"/>
              </a:rPr>
              <a:t>BCP</a:t>
            </a:r>
            <a:r>
              <a:rPr lang="ja-JP" altLang="en-US" sz="1600" b="1" dirty="0">
                <a:latin typeface="ＭＳ 明朝" panose="02020609040205080304" pitchFamily="17" charset="-128"/>
                <a:ea typeface="ＭＳ 明朝" panose="02020609040205080304" pitchFamily="17" charset="-128"/>
              </a:rPr>
              <a:t>）策定のポイント」</a:t>
            </a:r>
          </a:p>
        </p:txBody>
      </p:sp>
      <p:sp>
        <p:nvSpPr>
          <p:cNvPr id="5" name="正方形/長方形 4"/>
          <p:cNvSpPr/>
          <p:nvPr/>
        </p:nvSpPr>
        <p:spPr>
          <a:xfrm>
            <a:off x="491463" y="6014604"/>
            <a:ext cx="6772818" cy="307777"/>
          </a:xfrm>
          <a:prstGeom prst="rect">
            <a:avLst/>
          </a:prstGeom>
          <a:noFill/>
        </p:spPr>
        <p:txBody>
          <a:bodyPr wrap="square">
            <a:spAutoFit/>
          </a:bodyPr>
          <a:lstStyle/>
          <a:p>
            <a:r>
              <a:rPr lang="ja-JP" altLang="en-US" sz="1400" b="1" dirty="0">
                <a:latin typeface="ＭＳ 明朝" panose="02020609040205080304" pitchFamily="17" charset="-128"/>
                <a:ea typeface="ＭＳ 明朝" panose="02020609040205080304" pitchFamily="17" charset="-128"/>
              </a:rPr>
              <a:t>講師　</a:t>
            </a:r>
            <a:r>
              <a:rPr lang="zh-TW" altLang="en-US" sz="1400" b="1" dirty="0">
                <a:effectLst/>
                <a:latin typeface="ＭＳ 明朝" panose="02020609040205080304" pitchFamily="17" charset="-128"/>
                <a:ea typeface="ＭＳ 明朝" panose="02020609040205080304" pitchFamily="17" charset="-128"/>
              </a:rPr>
              <a:t>東京</a:t>
            </a:r>
            <a:r>
              <a:rPr lang="ja-JP" altLang="en-US" sz="1400" b="1" dirty="0">
                <a:latin typeface="ＭＳ 明朝" panose="02020609040205080304" pitchFamily="17" charset="-128"/>
                <a:ea typeface="ＭＳ 明朝" panose="02020609040205080304" pitchFamily="17" charset="-128"/>
              </a:rPr>
              <a:t>海上ディーアール株式会社　ビジネスリスク本部　</a:t>
            </a:r>
            <a:endParaRPr lang="en-US" altLang="ja-JP" sz="1400" b="1" dirty="0">
              <a:latin typeface="ＭＳ 明朝" panose="02020609040205080304" pitchFamily="17" charset="-128"/>
              <a:ea typeface="ＭＳ 明朝" panose="02020609040205080304" pitchFamily="17" charset="-128"/>
            </a:endParaRPr>
          </a:p>
        </p:txBody>
      </p:sp>
      <p:sp>
        <p:nvSpPr>
          <p:cNvPr id="66" name="ホームベース 65"/>
          <p:cNvSpPr/>
          <p:nvPr/>
        </p:nvSpPr>
        <p:spPr>
          <a:xfrm>
            <a:off x="363539" y="9362076"/>
            <a:ext cx="1296738" cy="409115"/>
          </a:xfrm>
          <a:prstGeom prst="homePlate">
            <a:avLst>
              <a:gd name="adj" fmla="val 42559"/>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450"/>
              </a:spcBef>
            </a:pPr>
            <a:r>
              <a:rPr kumimoji="1" lang="ja-JP" altLang="en-US" sz="1200" b="1" dirty="0">
                <a:latin typeface="ＭＳ 明朝" panose="02020609040205080304" pitchFamily="17" charset="-128"/>
                <a:ea typeface="ＭＳ 明朝" panose="02020609040205080304" pitchFamily="17" charset="-128"/>
              </a:rPr>
              <a:t>お申し込み</a:t>
            </a:r>
            <a:endParaRPr kumimoji="1" lang="en-US" altLang="ja-JP" sz="1200" b="1" dirty="0">
              <a:latin typeface="ＭＳ 明朝" panose="02020609040205080304" pitchFamily="17" charset="-128"/>
              <a:ea typeface="ＭＳ 明朝" panose="02020609040205080304" pitchFamily="17" charset="-128"/>
            </a:endParaRPr>
          </a:p>
          <a:p>
            <a:pPr algn="ctr"/>
            <a:r>
              <a:rPr kumimoji="1" lang="ja-JP" altLang="en-US" sz="1200" b="1" dirty="0">
                <a:latin typeface="ＭＳ 明朝" panose="02020609040205080304" pitchFamily="17" charset="-128"/>
                <a:ea typeface="ＭＳ 明朝" panose="02020609040205080304" pitchFamily="17" charset="-128"/>
              </a:rPr>
              <a:t>お問い合わせ</a:t>
            </a:r>
          </a:p>
        </p:txBody>
      </p:sp>
      <p:sp>
        <p:nvSpPr>
          <p:cNvPr id="67" name="正方形/長方形 66"/>
          <p:cNvSpPr/>
          <p:nvPr/>
        </p:nvSpPr>
        <p:spPr>
          <a:xfrm>
            <a:off x="1669675" y="9281731"/>
            <a:ext cx="5812149" cy="561692"/>
          </a:xfrm>
          <a:prstGeom prst="rect">
            <a:avLst/>
          </a:prstGeom>
        </p:spPr>
        <p:txBody>
          <a:bodyPr wrap="square">
            <a:spAutoFit/>
          </a:bodyPr>
          <a:lstStyle/>
          <a:p>
            <a:pPr>
              <a:spcBef>
                <a:spcPts val="300"/>
              </a:spcBef>
            </a:pPr>
            <a:r>
              <a:rPr lang="ja-JP" altLang="en-US" sz="1600" b="1" dirty="0">
                <a:latin typeface="ＭＳ 明朝" panose="02020609040205080304" pitchFamily="17" charset="-128"/>
                <a:ea typeface="ＭＳ 明朝" panose="02020609040205080304" pitchFamily="17" charset="-128"/>
              </a:rPr>
              <a:t>愛知県</a:t>
            </a:r>
            <a:r>
              <a:rPr lang="ja-JP" altLang="en-US" sz="1200" dirty="0">
                <a:latin typeface="ＭＳ 明朝" panose="02020609040205080304" pitchFamily="17" charset="-128"/>
                <a:ea typeface="ＭＳ 明朝" panose="02020609040205080304" pitchFamily="17" charset="-128"/>
              </a:rPr>
              <a:t> 経済産業局 中小企業部 中小企業金融課 設備導入・経営革新グループ</a:t>
            </a:r>
            <a:endParaRPr lang="en-US" altLang="ja-JP" sz="1200" dirty="0">
              <a:latin typeface="ＭＳ 明朝" panose="02020609040205080304" pitchFamily="17" charset="-128"/>
              <a:ea typeface="ＭＳ 明朝" panose="02020609040205080304" pitchFamily="17" charset="-128"/>
            </a:endParaRPr>
          </a:p>
          <a:p>
            <a:pPr>
              <a:spcBef>
                <a:spcPts val="300"/>
              </a:spcBef>
            </a:pPr>
            <a:r>
              <a:rPr lang="en-US" altLang="ja-JP" sz="1200" dirty="0">
                <a:latin typeface="ＭＳ 明朝" panose="02020609040205080304" pitchFamily="17" charset="-128"/>
                <a:ea typeface="ＭＳ 明朝" panose="02020609040205080304" pitchFamily="17" charset="-128"/>
              </a:rPr>
              <a:t>TEL : 052-954-6334 E-mail : kinyu@pref.aichi.lg.jp</a:t>
            </a:r>
          </a:p>
        </p:txBody>
      </p:sp>
      <p:sp>
        <p:nvSpPr>
          <p:cNvPr id="68" name="ホームベース 67"/>
          <p:cNvSpPr/>
          <p:nvPr/>
        </p:nvSpPr>
        <p:spPr>
          <a:xfrm>
            <a:off x="368537" y="8849061"/>
            <a:ext cx="868855" cy="387001"/>
          </a:xfrm>
          <a:prstGeom prst="homePlate">
            <a:avLst>
              <a:gd name="adj" fmla="val 26619"/>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明朝" panose="02020609040205080304" pitchFamily="17" charset="-128"/>
                <a:ea typeface="ＭＳ 明朝" panose="02020609040205080304" pitchFamily="17" charset="-128"/>
              </a:rPr>
              <a:t>申込方法</a:t>
            </a:r>
          </a:p>
        </p:txBody>
      </p:sp>
      <p:sp>
        <p:nvSpPr>
          <p:cNvPr id="69" name="正方形/長方形 68"/>
          <p:cNvSpPr/>
          <p:nvPr/>
        </p:nvSpPr>
        <p:spPr>
          <a:xfrm>
            <a:off x="1228726" y="8789861"/>
            <a:ext cx="6259512" cy="400110"/>
          </a:xfrm>
          <a:prstGeom prst="rect">
            <a:avLst/>
          </a:prstGeom>
        </p:spPr>
        <p:txBody>
          <a:bodyPr wrap="square">
            <a:spAutoFit/>
          </a:bodyPr>
          <a:lstStyle/>
          <a:p>
            <a:pPr>
              <a:spcBef>
                <a:spcPts val="450"/>
              </a:spcBef>
            </a:pPr>
            <a:r>
              <a:rPr lang="ja-JP" altLang="en-US" sz="1200" dirty="0">
                <a:latin typeface="ＭＳ 明朝" panose="02020609040205080304" pitchFamily="17" charset="-128"/>
                <a:ea typeface="ＭＳ 明朝" panose="02020609040205080304" pitchFamily="17" charset="-128"/>
              </a:rPr>
              <a:t>以下の申込先宛てに、</a:t>
            </a:r>
            <a:r>
              <a:rPr lang="en-US" altLang="ja-JP" sz="1200" dirty="0">
                <a:latin typeface="ＭＳ 明朝" panose="02020609040205080304" pitchFamily="17" charset="-128"/>
                <a:ea typeface="ＭＳ 明朝" panose="02020609040205080304" pitchFamily="17" charset="-128"/>
              </a:rPr>
              <a:t> </a:t>
            </a:r>
            <a:r>
              <a:rPr lang="ja-JP" altLang="en-US" sz="2000" b="1" dirty="0">
                <a:latin typeface="ＭＳ 明朝" panose="02020609040205080304" pitchFamily="17" charset="-128"/>
                <a:ea typeface="ＭＳ 明朝" panose="02020609040205080304" pitchFamily="17" charset="-128"/>
              </a:rPr>
              <a:t>メール</a:t>
            </a:r>
            <a:r>
              <a:rPr lang="ja-JP" altLang="en-US" sz="1200" dirty="0">
                <a:latin typeface="ＭＳ 明朝" panose="02020609040205080304" pitchFamily="17" charset="-128"/>
                <a:ea typeface="ＭＳ 明朝" panose="02020609040205080304" pitchFamily="17" charset="-128"/>
              </a:rPr>
              <a:t>にてお申込みください</a:t>
            </a:r>
            <a:endParaRPr lang="en-US" altLang="ja-JP" sz="1200" dirty="0">
              <a:latin typeface="ＭＳ 明朝" panose="02020609040205080304" pitchFamily="17" charset="-128"/>
              <a:ea typeface="ＭＳ 明朝" panose="02020609040205080304" pitchFamily="17" charset="-128"/>
            </a:endParaRPr>
          </a:p>
        </p:txBody>
      </p:sp>
      <p:sp>
        <p:nvSpPr>
          <p:cNvPr id="60" name="ホームベース 59"/>
          <p:cNvSpPr/>
          <p:nvPr/>
        </p:nvSpPr>
        <p:spPr>
          <a:xfrm>
            <a:off x="368537" y="9906430"/>
            <a:ext cx="868855" cy="243742"/>
          </a:xfrm>
          <a:prstGeom prst="homePlate">
            <a:avLst>
              <a:gd name="adj" fmla="val 34260"/>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明朝" panose="02020609040205080304" pitchFamily="17" charset="-128"/>
                <a:ea typeface="ＭＳ 明朝" panose="02020609040205080304" pitchFamily="17" charset="-128"/>
              </a:rPr>
              <a:t>申込期限</a:t>
            </a:r>
          </a:p>
        </p:txBody>
      </p:sp>
      <p:sp>
        <p:nvSpPr>
          <p:cNvPr id="61" name="正方形/長方形 60"/>
          <p:cNvSpPr/>
          <p:nvPr/>
        </p:nvSpPr>
        <p:spPr>
          <a:xfrm>
            <a:off x="1205059" y="9915655"/>
            <a:ext cx="6283179" cy="253916"/>
          </a:xfrm>
          <a:prstGeom prst="rect">
            <a:avLst/>
          </a:prstGeom>
          <a:solidFill>
            <a:srgbClr val="FFC000"/>
          </a:solidFill>
        </p:spPr>
        <p:txBody>
          <a:bodyPr wrap="square">
            <a:spAutoFit/>
          </a:bodyPr>
          <a:lstStyle/>
          <a:p>
            <a:pPr>
              <a:spcBef>
                <a:spcPts val="450"/>
              </a:spcBef>
            </a:pPr>
            <a:r>
              <a:rPr lang="en-US" altLang="ja-JP" sz="1050" b="1" dirty="0">
                <a:solidFill>
                  <a:srgbClr val="FF0000"/>
                </a:solidFill>
                <a:latin typeface="ＭＳ 明朝" panose="02020609040205080304" pitchFamily="17" charset="-128"/>
                <a:ea typeface="ＭＳ 明朝" panose="02020609040205080304" pitchFamily="17" charset="-128"/>
              </a:rPr>
              <a:t>2024</a:t>
            </a:r>
            <a:r>
              <a:rPr lang="ja-JP" altLang="en-US" sz="1050" b="1" dirty="0">
                <a:solidFill>
                  <a:srgbClr val="FF0000"/>
                </a:solidFill>
                <a:latin typeface="ＭＳ 明朝" panose="02020609040205080304" pitchFamily="17" charset="-128"/>
                <a:ea typeface="ＭＳ 明朝" panose="02020609040205080304" pitchFamily="17" charset="-128"/>
              </a:rPr>
              <a:t>年</a:t>
            </a:r>
            <a:r>
              <a:rPr lang="en-US" altLang="ja-JP" sz="1050" b="1" dirty="0">
                <a:solidFill>
                  <a:srgbClr val="FF0000"/>
                </a:solidFill>
                <a:latin typeface="ＭＳ 明朝" panose="02020609040205080304" pitchFamily="17" charset="-128"/>
                <a:ea typeface="ＭＳ 明朝" panose="02020609040205080304" pitchFamily="17" charset="-128"/>
              </a:rPr>
              <a:t>7</a:t>
            </a:r>
            <a:r>
              <a:rPr lang="ja-JP" altLang="en-US" sz="1050" b="1" dirty="0">
                <a:solidFill>
                  <a:srgbClr val="FF0000"/>
                </a:solidFill>
                <a:latin typeface="ＭＳ 明朝" panose="02020609040205080304" pitchFamily="17" charset="-128"/>
                <a:ea typeface="ＭＳ 明朝" panose="02020609040205080304" pitchFamily="17" charset="-128"/>
              </a:rPr>
              <a:t>月</a:t>
            </a:r>
            <a:r>
              <a:rPr lang="en-US" altLang="ja-JP" sz="1050" b="1" dirty="0">
                <a:solidFill>
                  <a:srgbClr val="FF0000"/>
                </a:solidFill>
                <a:latin typeface="ＭＳ 明朝" panose="02020609040205080304" pitchFamily="17" charset="-128"/>
                <a:ea typeface="ＭＳ 明朝" panose="02020609040205080304" pitchFamily="17" charset="-128"/>
              </a:rPr>
              <a:t>26</a:t>
            </a:r>
            <a:r>
              <a:rPr lang="ja-JP" altLang="en-US" sz="1050" b="1" dirty="0">
                <a:solidFill>
                  <a:srgbClr val="FF0000"/>
                </a:solidFill>
                <a:latin typeface="ＭＳ 明朝" panose="02020609040205080304" pitchFamily="17" charset="-128"/>
                <a:ea typeface="ＭＳ 明朝" panose="02020609040205080304" pitchFamily="17" charset="-128"/>
              </a:rPr>
              <a:t>日</a:t>
            </a:r>
            <a:r>
              <a:rPr lang="en-US" altLang="ja-JP" sz="1050" b="1" dirty="0">
                <a:solidFill>
                  <a:srgbClr val="FF0000"/>
                </a:solidFill>
                <a:latin typeface="ＭＳ 明朝" panose="02020609040205080304" pitchFamily="17" charset="-128"/>
                <a:ea typeface="ＭＳ 明朝" panose="02020609040205080304" pitchFamily="17" charset="-128"/>
              </a:rPr>
              <a:t>(</a:t>
            </a:r>
            <a:r>
              <a:rPr lang="ja-JP" altLang="en-US" sz="1050" b="1" dirty="0">
                <a:solidFill>
                  <a:srgbClr val="FF0000"/>
                </a:solidFill>
                <a:latin typeface="ＭＳ 明朝" panose="02020609040205080304" pitchFamily="17" charset="-128"/>
                <a:ea typeface="ＭＳ 明朝" panose="02020609040205080304" pitchFamily="17" charset="-128"/>
              </a:rPr>
              <a:t>金</a:t>
            </a:r>
            <a:r>
              <a:rPr lang="en-US" altLang="ja-JP" sz="1050" b="1" dirty="0">
                <a:solidFill>
                  <a:srgbClr val="FF0000"/>
                </a:solidFill>
                <a:latin typeface="ＭＳ 明朝" panose="02020609040205080304" pitchFamily="17" charset="-128"/>
                <a:ea typeface="ＭＳ 明朝" panose="02020609040205080304" pitchFamily="17" charset="-128"/>
              </a:rPr>
              <a:t>)</a:t>
            </a:r>
            <a:r>
              <a:rPr lang="ja-JP" altLang="en-US" sz="1050" b="1" dirty="0">
                <a:solidFill>
                  <a:srgbClr val="FF0000"/>
                </a:solidFill>
                <a:latin typeface="ＭＳ 明朝" panose="02020609040205080304" pitchFamily="17" charset="-128"/>
                <a:ea typeface="ＭＳ 明朝" panose="02020609040205080304" pitchFamily="17" charset="-128"/>
              </a:rPr>
              <a:t>　正午　</a:t>
            </a:r>
            <a:r>
              <a:rPr lang="en-US" altLang="ja-JP" sz="1050" b="1" dirty="0">
                <a:solidFill>
                  <a:srgbClr val="FF0000"/>
                </a:solidFill>
                <a:latin typeface="ＭＳ 明朝" panose="02020609040205080304" pitchFamily="17" charset="-128"/>
                <a:ea typeface="ＭＳ 明朝" panose="02020609040205080304" pitchFamily="17" charset="-128"/>
              </a:rPr>
              <a:t>※</a:t>
            </a:r>
            <a:r>
              <a:rPr lang="ja-JP" altLang="en-US" sz="1050" b="1" dirty="0">
                <a:solidFill>
                  <a:srgbClr val="FF0000"/>
                </a:solidFill>
                <a:latin typeface="ＭＳ 明朝" panose="02020609040205080304" pitchFamily="17" charset="-128"/>
                <a:ea typeface="ＭＳ 明朝" panose="02020609040205080304" pitchFamily="17" charset="-128"/>
              </a:rPr>
              <a:t>ただし、定員になり次第締め切ります。</a:t>
            </a:r>
            <a:endParaRPr lang="en-US" altLang="ja-JP" sz="1050" b="1" dirty="0">
              <a:solidFill>
                <a:srgbClr val="FF0000"/>
              </a:solidFill>
              <a:latin typeface="ＭＳ 明朝" panose="02020609040205080304" pitchFamily="17" charset="-128"/>
              <a:ea typeface="ＭＳ 明朝" panose="02020609040205080304" pitchFamily="17" charset="-128"/>
            </a:endParaRPr>
          </a:p>
        </p:txBody>
      </p:sp>
      <p:sp>
        <p:nvSpPr>
          <p:cNvPr id="65" name="山形 64"/>
          <p:cNvSpPr/>
          <p:nvPr/>
        </p:nvSpPr>
        <p:spPr>
          <a:xfrm>
            <a:off x="3035693" y="8508071"/>
            <a:ext cx="4548183" cy="264880"/>
          </a:xfrm>
          <a:prstGeom prst="chevron">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200" b="1" dirty="0">
                <a:latin typeface="ＭＳ 明朝" panose="02020609040205080304" pitchFamily="17" charset="-128"/>
                <a:ea typeface="ＭＳ 明朝" panose="02020609040205080304" pitchFamily="17" charset="-128"/>
              </a:rPr>
              <a:t>裏面の申込書に必要事項をご記入の上、お申込みください</a:t>
            </a:r>
          </a:p>
        </p:txBody>
      </p:sp>
      <p:sp>
        <p:nvSpPr>
          <p:cNvPr id="75" name="山形 74"/>
          <p:cNvSpPr/>
          <p:nvPr/>
        </p:nvSpPr>
        <p:spPr>
          <a:xfrm>
            <a:off x="136236" y="8498846"/>
            <a:ext cx="2962063" cy="264880"/>
          </a:xfrm>
          <a:prstGeom prst="chevron">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1200" b="1" dirty="0">
              <a:latin typeface="ＭＳ 明朝" panose="02020609040205080304" pitchFamily="17" charset="-128"/>
              <a:ea typeface="ＭＳ 明朝" panose="02020609040205080304" pitchFamily="17" charset="-128"/>
            </a:endParaRPr>
          </a:p>
        </p:txBody>
      </p:sp>
      <p:sp>
        <p:nvSpPr>
          <p:cNvPr id="14" name="テキスト ボックス 90"/>
          <p:cNvSpPr txBox="1"/>
          <p:nvPr/>
        </p:nvSpPr>
        <p:spPr>
          <a:xfrm>
            <a:off x="136236" y="161583"/>
            <a:ext cx="7277100" cy="1319539"/>
          </a:xfrm>
          <a:prstGeom prst="rect">
            <a:avLst/>
          </a:prstGeom>
          <a:noFill/>
          <a:ln>
            <a:noFill/>
          </a:ln>
          <a:effectLst>
            <a:outerShdw blurRad="50800" dist="38100" dir="8100000" algn="tr" rotWithShape="0">
              <a:prstClr val="black">
                <a:alpha val="40000"/>
              </a:prstClr>
            </a:outerShdw>
          </a:effectLst>
        </p:spPr>
        <p:txBody>
          <a:bodyPr rot="0" spcFirstLastPara="0" vert="horz" wrap="square" lIns="74295" tIns="8890" rIns="74295" bIns="8890" numCol="1" spcCol="0" rtlCol="0" fromWordArt="0" anchor="t" anchorCtr="0" forceAA="0" compatLnSpc="1">
            <a:prstTxWarp prst="textNoShape">
              <a:avLst/>
            </a:prstTxWarp>
            <a:noAutofit/>
            <a:scene3d>
              <a:camera prst="orthographicFront">
                <a:rot lat="0" lon="0" rev="0"/>
              </a:camera>
              <a:lightRig rig="contrasting" dir="t">
                <a:rot lat="0" lon="0" rev="4500000"/>
              </a:lightRig>
            </a:scene3d>
            <a:sp3d contourW="6350" prstMaterial="metal">
              <a:contourClr>
                <a:schemeClr val="accent1">
                  <a:shade val="75000"/>
                </a:schemeClr>
              </a:contourClr>
            </a:sp3d>
          </a:bodyPr>
          <a:lstStyle/>
          <a:p>
            <a:pPr marL="0" marR="0" lvl="0" indent="127000" algn="l" defTabSz="914400" eaLnBrk="1" fontAlgn="auto" latinLnBrk="0" hangingPunct="1">
              <a:lnSpc>
                <a:spcPts val="2500"/>
              </a:lnSpc>
              <a:spcBef>
                <a:spcPts val="0"/>
              </a:spcBef>
              <a:spcAft>
                <a:spcPts val="0"/>
              </a:spcAft>
              <a:buClrTx/>
              <a:buSzTx/>
              <a:buFontTx/>
              <a:buNone/>
              <a:tabLst>
                <a:tab pos="2806700" algn="l"/>
              </a:tabLst>
              <a:defRPr/>
            </a:pPr>
            <a:r>
              <a:rPr kumimoji="0" lang="en-US" sz="2400" b="0" i="0" u="none" strike="noStrike" kern="100" cap="all" spc="0" normalizeH="0" baseline="0" noProof="0" dirty="0">
                <a:ln>
                  <a:noFill/>
                </a:ln>
                <a:solidFill>
                  <a:srgbClr val="000000"/>
                </a:solidFill>
                <a:effectLst>
                  <a:reflection blurRad="12700" stA="50000" endPos="50000" dist="5004" dir="5400000" sy="-100000"/>
                </a:effectLst>
                <a:uLnTx/>
                <a:uFillTx/>
                <a:latin typeface="ＭＳ ゴシック" panose="020B0609070205080204" pitchFamily="49" charset="-128"/>
                <a:ea typeface="ＭＳ 明朝" panose="02020609040205080304" pitchFamily="17" charset="-128"/>
                <a:cs typeface="Times New Roman" panose="02020603050405020304" pitchFamily="18" charset="0"/>
              </a:rPr>
              <a:t> </a:t>
            </a:r>
            <a:endParaRPr kumimoji="0" lang="ja-JP" altLang="en-US" sz="2400" b="0" i="0" u="none" strike="noStrike" kern="100" cap="none" spc="0" normalizeH="0" baseline="0" noProof="0" dirty="0">
              <a:ln>
                <a:noFill/>
              </a:ln>
              <a:solidFill>
                <a:sysClr val="windowText" lastClr="000000"/>
              </a:solidFill>
              <a:effectLst/>
              <a:uLnTx/>
              <a:uFillTx/>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71755" algn="ctr" defTabSz="914400" eaLnBrk="1" fontAlgn="auto" latinLnBrk="0" hangingPunct="1">
              <a:lnSpc>
                <a:spcPts val="5500"/>
              </a:lnSpc>
              <a:spcBef>
                <a:spcPts val="0"/>
              </a:spcBef>
              <a:spcAft>
                <a:spcPts val="0"/>
              </a:spcAft>
              <a:buClrTx/>
              <a:buSzTx/>
              <a:buFontTx/>
              <a:buNone/>
              <a:tabLst>
                <a:tab pos="2806700" algn="l"/>
              </a:tabLst>
              <a:defRPr/>
            </a:pPr>
            <a:r>
              <a:rPr lang="ja-JP" altLang="en-US" sz="3600" b="1" kern="0" spc="225" dirty="0">
                <a:ln w="6731" cap="flat" cmpd="sng" algn="ctr">
                  <a:solidFill>
                    <a:srgbClr val="FFFFFF"/>
                  </a:solidFill>
                  <a:prstDash val="solid"/>
                  <a:round/>
                </a:ln>
                <a:solidFill>
                  <a:srgbClr val="262626"/>
                </a:solidFill>
                <a:effectLst>
                  <a:outerShdw dist="38100" dir="2700000" algn="bl">
                    <a:srgbClr val="4BACC6"/>
                  </a:outerShdw>
                </a:effectLst>
                <a:latin typeface="HGS創英ﾌﾟﾚｾﾞﾝｽEB" panose="02020800000000000000" pitchFamily="18" charset="-128"/>
                <a:ea typeface="HGS創英ﾌﾟﾚｾﾞﾝｽEB" panose="02020800000000000000" pitchFamily="18" charset="-128"/>
                <a:cs typeface="Times New Roman" panose="02020603050405020304" pitchFamily="18" charset="0"/>
              </a:rPr>
              <a:t>事業継続力強化支援</a:t>
            </a:r>
            <a:r>
              <a:rPr kumimoji="0" lang="ja-JP" altLang="en-US" sz="3600" b="1" i="0" u="none" strike="noStrike" kern="0" cap="none" spc="225" normalizeH="0" baseline="0" noProof="0" dirty="0">
                <a:ln w="6731" cap="flat" cmpd="sng" algn="ctr">
                  <a:solidFill>
                    <a:srgbClr val="FFFFFF"/>
                  </a:solidFill>
                  <a:prstDash val="solid"/>
                  <a:round/>
                </a:ln>
                <a:solidFill>
                  <a:srgbClr val="262626"/>
                </a:solidFill>
                <a:effectLst>
                  <a:outerShdw dist="38100" dir="2700000" algn="bl">
                    <a:srgbClr val="4BACC6"/>
                  </a:outerShdw>
                </a:effectLst>
                <a:uLnTx/>
                <a:uFillTx/>
                <a:latin typeface="HGS創英ﾌﾟﾚｾﾞﾝｽEB" panose="02020800000000000000" pitchFamily="18" charset="-128"/>
                <a:ea typeface="HGS創英ﾌﾟﾚｾﾞﾝｽEB" panose="02020800000000000000" pitchFamily="18" charset="-128"/>
                <a:cs typeface="Times New Roman" panose="02020603050405020304" pitchFamily="18" charset="0"/>
              </a:rPr>
              <a:t>セミナー</a:t>
            </a:r>
            <a:endParaRPr kumimoji="0" lang="ja-JP" altLang="en-US" sz="3600" b="0" i="0" u="none" strike="noStrike" kern="100" cap="none" spc="0" normalizeH="0" baseline="0" noProof="0" dirty="0">
              <a:ln>
                <a:noFill/>
              </a:ln>
              <a:solidFill>
                <a:sysClr val="windowText" lastClr="000000"/>
              </a:solidFill>
              <a:effectLst/>
              <a:uLnTx/>
              <a:uFillTx/>
              <a:latin typeface="HGS創英ﾌﾟﾚｾﾞﾝｽEB" panose="02020800000000000000" pitchFamily="18" charset="-128"/>
              <a:ea typeface="HGS創英ﾌﾟﾚｾﾞﾝｽEB" panose="02020800000000000000" pitchFamily="18" charset="-128"/>
              <a:cs typeface="Times New Roman" panose="02020603050405020304" pitchFamily="18" charset="0"/>
            </a:endParaRPr>
          </a:p>
        </p:txBody>
      </p:sp>
      <p:sp>
        <p:nvSpPr>
          <p:cNvPr id="73" name="正方形/長方形 72">
            <a:extLst>
              <a:ext uri="{FF2B5EF4-FFF2-40B4-BE49-F238E27FC236}">
                <a16:creationId xmlns:a16="http://schemas.microsoft.com/office/drawing/2014/main" id="{1CA0ACC3-C0B2-4158-BA09-7B91EED4D14E}"/>
              </a:ext>
            </a:extLst>
          </p:cNvPr>
          <p:cNvSpPr/>
          <p:nvPr/>
        </p:nvSpPr>
        <p:spPr>
          <a:xfrm>
            <a:off x="515726" y="7013585"/>
            <a:ext cx="7836443" cy="307777"/>
          </a:xfrm>
          <a:prstGeom prst="rect">
            <a:avLst/>
          </a:prstGeom>
        </p:spPr>
        <p:txBody>
          <a:bodyPr wrap="square">
            <a:spAutoFit/>
          </a:bodyPr>
          <a:lstStyle/>
          <a:p>
            <a:pPr>
              <a:spcBef>
                <a:spcPts val="450"/>
              </a:spcBef>
            </a:pPr>
            <a:r>
              <a:rPr lang="ja-JP" altLang="en-US" sz="1400" b="1" dirty="0">
                <a:latin typeface="ＭＳ 明朝" panose="02020609040205080304" pitchFamily="17" charset="-128"/>
                <a:ea typeface="ＭＳ 明朝" panose="02020609040205080304" pitchFamily="17" charset="-128"/>
              </a:rPr>
              <a:t>●「事業継続力強化計画で気づいた！我が社のリスクと取り組み」</a:t>
            </a:r>
          </a:p>
        </p:txBody>
      </p:sp>
      <p:sp>
        <p:nvSpPr>
          <p:cNvPr id="18" name="正方形/長方形 17">
            <a:extLst>
              <a:ext uri="{FF2B5EF4-FFF2-40B4-BE49-F238E27FC236}">
                <a16:creationId xmlns:a16="http://schemas.microsoft.com/office/drawing/2014/main" id="{CDBECC81-4EA8-63BD-F34E-5EF64719EC6A}"/>
              </a:ext>
            </a:extLst>
          </p:cNvPr>
          <p:cNvSpPr/>
          <p:nvPr/>
        </p:nvSpPr>
        <p:spPr>
          <a:xfrm>
            <a:off x="802964" y="7402144"/>
            <a:ext cx="5732719" cy="307777"/>
          </a:xfrm>
          <a:prstGeom prst="rect">
            <a:avLst/>
          </a:prstGeom>
        </p:spPr>
        <p:txBody>
          <a:bodyPr wrap="square">
            <a:spAutoFit/>
          </a:bodyPr>
          <a:lstStyle/>
          <a:p>
            <a:r>
              <a:rPr lang="ja-JP" altLang="en-US" sz="1400" b="1" dirty="0">
                <a:latin typeface="ＭＳ 明朝" panose="02020609040205080304" pitchFamily="17" charset="-128"/>
                <a:ea typeface="ＭＳ 明朝" panose="02020609040205080304" pitchFamily="17" charset="-128"/>
              </a:rPr>
              <a:t>講師　</a:t>
            </a:r>
            <a:r>
              <a:rPr kumimoji="1" lang="ja-JP" altLang="en-US" sz="1400" b="1" dirty="0">
                <a:latin typeface="ＭＳ 明朝" panose="02020609040205080304" pitchFamily="17" charset="-128"/>
                <a:ea typeface="ＭＳ 明朝" panose="02020609040205080304" pitchFamily="17" charset="-128"/>
              </a:rPr>
              <a:t>立花金属工業株式会社　代表取締役社長　岡村　圭一郎　氏</a:t>
            </a:r>
            <a:endParaRPr kumimoji="1" lang="en-US" altLang="ja-JP" sz="1400" b="1" dirty="0">
              <a:latin typeface="ＭＳ 明朝" panose="02020609040205080304" pitchFamily="17" charset="-128"/>
              <a:ea typeface="ＭＳ 明朝" panose="02020609040205080304" pitchFamily="17" charset="-128"/>
            </a:endParaRPr>
          </a:p>
        </p:txBody>
      </p:sp>
      <p:sp>
        <p:nvSpPr>
          <p:cNvPr id="23" name="四角形: 角を丸くする 22">
            <a:extLst>
              <a:ext uri="{FF2B5EF4-FFF2-40B4-BE49-F238E27FC236}">
                <a16:creationId xmlns:a16="http://schemas.microsoft.com/office/drawing/2014/main" id="{BD50C871-BF09-4D5C-5972-8CBEFD7C25F7}"/>
              </a:ext>
            </a:extLst>
          </p:cNvPr>
          <p:cNvSpPr/>
          <p:nvPr/>
        </p:nvSpPr>
        <p:spPr>
          <a:xfrm>
            <a:off x="4645993" y="89351"/>
            <a:ext cx="2463116" cy="500267"/>
          </a:xfrm>
          <a:prstGeom prst="roundRect">
            <a:avLst>
              <a:gd name="adj" fmla="val 22781"/>
            </a:avLst>
          </a:prstGeom>
          <a:solidFill>
            <a:schemeClr val="accent5"/>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scene3d>
              <a:camera prst="obliqueTopRight"/>
              <a:lightRig rig="threePt" dir="t"/>
            </a:scene3d>
          </a:bodyPr>
          <a:lstStyle/>
          <a:p>
            <a:pPr algn="ctr"/>
            <a:r>
              <a:rPr kumimoji="1" lang="ja-JP" altLang="en-US" sz="2800" dirty="0">
                <a:ln w="6350">
                  <a:solidFill>
                    <a:schemeClr val="tx1"/>
                  </a:solidFill>
                </a:ln>
                <a:latin typeface="HGS創英ﾌﾟﾚｾﾞﾝｽEB" panose="02020800000000000000" pitchFamily="18" charset="-128"/>
                <a:ea typeface="HGS創英ﾌﾟﾚｾﾞﾝｽEB" panose="02020800000000000000" pitchFamily="18" charset="-128"/>
              </a:rPr>
              <a:t>参加無料</a:t>
            </a:r>
          </a:p>
        </p:txBody>
      </p:sp>
      <p:sp>
        <p:nvSpPr>
          <p:cNvPr id="31" name="ホームベース 24">
            <a:extLst>
              <a:ext uri="{FF2B5EF4-FFF2-40B4-BE49-F238E27FC236}">
                <a16:creationId xmlns:a16="http://schemas.microsoft.com/office/drawing/2014/main" id="{D2FDE513-9776-B649-72D4-D6A8B60403BB}"/>
              </a:ext>
            </a:extLst>
          </p:cNvPr>
          <p:cNvSpPr/>
          <p:nvPr/>
        </p:nvSpPr>
        <p:spPr>
          <a:xfrm>
            <a:off x="280281" y="4500621"/>
            <a:ext cx="1234673" cy="522030"/>
          </a:xfrm>
          <a:prstGeom prst="homePlate">
            <a:avLst>
              <a:gd name="adj" fmla="val 35886"/>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明朝" panose="02020609040205080304" pitchFamily="17" charset="-128"/>
                <a:ea typeface="ＭＳ 明朝" panose="02020609040205080304" pitchFamily="17" charset="-128"/>
              </a:rPr>
              <a:t>セミナー内容</a:t>
            </a:r>
          </a:p>
        </p:txBody>
      </p:sp>
      <p:sp>
        <p:nvSpPr>
          <p:cNvPr id="2" name="正方形/長方形 1">
            <a:extLst>
              <a:ext uri="{FF2B5EF4-FFF2-40B4-BE49-F238E27FC236}">
                <a16:creationId xmlns:a16="http://schemas.microsoft.com/office/drawing/2014/main" id="{B1B48756-F0D3-87FC-D8E3-44336978DFC7}"/>
              </a:ext>
            </a:extLst>
          </p:cNvPr>
          <p:cNvSpPr/>
          <p:nvPr/>
        </p:nvSpPr>
        <p:spPr>
          <a:xfrm>
            <a:off x="502509" y="7759054"/>
            <a:ext cx="6416241" cy="307777"/>
          </a:xfrm>
          <a:prstGeom prst="rect">
            <a:avLst/>
          </a:prstGeom>
        </p:spPr>
        <p:txBody>
          <a:bodyPr wrap="square">
            <a:spAutoFit/>
          </a:bodyPr>
          <a:lstStyle/>
          <a:p>
            <a:pPr>
              <a:spcBef>
                <a:spcPts val="450"/>
              </a:spcBef>
            </a:pPr>
            <a:r>
              <a:rPr lang="ja-JP" altLang="en-US" sz="1400" b="1" dirty="0">
                <a:latin typeface="ＭＳ 明朝" panose="02020609040205080304" pitchFamily="17" charset="-128"/>
                <a:ea typeface="ＭＳ 明朝" panose="02020609040205080304" pitchFamily="17" charset="-128"/>
              </a:rPr>
              <a:t>●</a:t>
            </a:r>
            <a:r>
              <a:rPr kumimoji="1" lang="ja-JP" altLang="en-US" sz="1400" b="1" kern="1200" dirty="0">
                <a:latin typeface="ＭＳ 明朝" panose="02020609040205080304" pitchFamily="17" charset="-128"/>
                <a:ea typeface="ＭＳ 明朝" panose="02020609040205080304" pitchFamily="17" charset="-128"/>
              </a:rPr>
              <a:t>事業継続力強化計画を策定した経験について（</a:t>
            </a:r>
            <a:r>
              <a:rPr lang="ja-JP" altLang="en-US" sz="1400" b="1" dirty="0">
                <a:latin typeface="ＭＳ 明朝" panose="02020609040205080304" pitchFamily="17" charset="-128"/>
                <a:ea typeface="ＭＳ 明朝" panose="02020609040205080304" pitchFamily="17" charset="-128"/>
              </a:rPr>
              <a:t>トークセッション）</a:t>
            </a:r>
          </a:p>
        </p:txBody>
      </p:sp>
      <p:sp>
        <p:nvSpPr>
          <p:cNvPr id="7" name="正方形/長方形 6">
            <a:extLst>
              <a:ext uri="{FF2B5EF4-FFF2-40B4-BE49-F238E27FC236}">
                <a16:creationId xmlns:a16="http://schemas.microsoft.com/office/drawing/2014/main" id="{03249DEB-2460-BDED-1A3A-AAED0D175860}"/>
              </a:ext>
            </a:extLst>
          </p:cNvPr>
          <p:cNvSpPr/>
          <p:nvPr/>
        </p:nvSpPr>
        <p:spPr>
          <a:xfrm>
            <a:off x="621460" y="8105016"/>
            <a:ext cx="6416241" cy="307777"/>
          </a:xfrm>
          <a:prstGeom prst="rect">
            <a:avLst/>
          </a:prstGeom>
        </p:spPr>
        <p:txBody>
          <a:bodyPr wrap="square">
            <a:spAutoFit/>
          </a:bodyPr>
          <a:lstStyle/>
          <a:p>
            <a:pPr>
              <a:spcBef>
                <a:spcPts val="450"/>
              </a:spcBef>
            </a:pPr>
            <a:r>
              <a:rPr lang="ja-JP" altLang="en-US" sz="1400" b="1" dirty="0">
                <a:latin typeface="ＭＳ 明朝" panose="02020609040205080304" pitchFamily="17" charset="-128"/>
                <a:ea typeface="ＭＳ 明朝" panose="02020609040205080304" pitchFamily="17" charset="-128"/>
              </a:rPr>
              <a:t>　司会：中小企業基盤整備機構中部本部中小企業アドバイザー</a:t>
            </a:r>
          </a:p>
        </p:txBody>
      </p:sp>
      <p:sp>
        <p:nvSpPr>
          <p:cNvPr id="10" name="ホームベース 24">
            <a:extLst>
              <a:ext uri="{FF2B5EF4-FFF2-40B4-BE49-F238E27FC236}">
                <a16:creationId xmlns:a16="http://schemas.microsoft.com/office/drawing/2014/main" id="{1FF9FA96-40D5-6FF6-2DFD-697FEF6E7C12}"/>
              </a:ext>
            </a:extLst>
          </p:cNvPr>
          <p:cNvSpPr/>
          <p:nvPr/>
        </p:nvSpPr>
        <p:spPr>
          <a:xfrm>
            <a:off x="3655358" y="4490206"/>
            <a:ext cx="589547" cy="522030"/>
          </a:xfrm>
          <a:prstGeom prst="homePlate">
            <a:avLst>
              <a:gd name="adj" fmla="val 35886"/>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ＭＳ 明朝" panose="02020609040205080304" pitchFamily="17" charset="-128"/>
                <a:ea typeface="ＭＳ 明朝" panose="02020609040205080304" pitchFamily="17" charset="-128"/>
              </a:rPr>
              <a:t>定員</a:t>
            </a:r>
          </a:p>
        </p:txBody>
      </p:sp>
      <p:sp>
        <p:nvSpPr>
          <p:cNvPr id="11" name="正方形/長方形 10">
            <a:extLst>
              <a:ext uri="{FF2B5EF4-FFF2-40B4-BE49-F238E27FC236}">
                <a16:creationId xmlns:a16="http://schemas.microsoft.com/office/drawing/2014/main" id="{A28D19DD-4CEB-630E-1F7F-1ACEBE588C05}"/>
              </a:ext>
            </a:extLst>
          </p:cNvPr>
          <p:cNvSpPr/>
          <p:nvPr/>
        </p:nvSpPr>
        <p:spPr>
          <a:xfrm>
            <a:off x="4265277" y="4624105"/>
            <a:ext cx="2120032" cy="307777"/>
          </a:xfrm>
          <a:prstGeom prst="rect">
            <a:avLst/>
          </a:prstGeom>
        </p:spPr>
        <p:txBody>
          <a:bodyPr wrap="square">
            <a:spAutoFit/>
          </a:bodyPr>
          <a:lstStyle/>
          <a:p>
            <a:r>
              <a:rPr lang="ja-JP" altLang="en-US" sz="1400" b="1" dirty="0">
                <a:latin typeface="ＭＳ 明朝" panose="02020609040205080304" pitchFamily="17" charset="-128"/>
                <a:ea typeface="ＭＳ 明朝" panose="02020609040205080304" pitchFamily="17" charset="-128"/>
              </a:rPr>
              <a:t>５０名（申込先着順）</a:t>
            </a:r>
            <a:endParaRPr lang="ja-JP" altLang="en-US" sz="900" dirty="0">
              <a:latin typeface="ＭＳ 明朝" panose="02020609040205080304" pitchFamily="17" charset="-128"/>
              <a:ea typeface="ＭＳ 明朝" panose="02020609040205080304" pitchFamily="17" charset="-128"/>
            </a:endParaRPr>
          </a:p>
        </p:txBody>
      </p:sp>
      <p:sp>
        <p:nvSpPr>
          <p:cNvPr id="12" name="テキスト ボックス 11">
            <a:extLst>
              <a:ext uri="{FF2B5EF4-FFF2-40B4-BE49-F238E27FC236}">
                <a16:creationId xmlns:a16="http://schemas.microsoft.com/office/drawing/2014/main" id="{03B9F234-9EF4-F57F-21D4-9EF85BF5C300}"/>
              </a:ext>
            </a:extLst>
          </p:cNvPr>
          <p:cNvSpPr txBox="1"/>
          <p:nvPr/>
        </p:nvSpPr>
        <p:spPr>
          <a:xfrm>
            <a:off x="1011908" y="6370800"/>
            <a:ext cx="4453676" cy="307777"/>
          </a:xfrm>
          <a:prstGeom prst="rect">
            <a:avLst/>
          </a:prstGeom>
          <a:noFill/>
        </p:spPr>
        <p:txBody>
          <a:bodyPr wrap="square" rtlCol="0">
            <a:spAutoFit/>
          </a:bodyPr>
          <a:lstStyle/>
          <a:p>
            <a:r>
              <a:rPr kumimoji="0" lang="ja-JP" altLang="en-US" sz="1400" b="1"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リスクコンサルタント　渡辺　正敏　氏　</a:t>
            </a:r>
            <a:endParaRPr kumimoji="1" lang="ja-JP" altLang="en-US" dirty="0"/>
          </a:p>
        </p:txBody>
      </p:sp>
      <p:sp>
        <p:nvSpPr>
          <p:cNvPr id="13" name="テキスト ボックス 12">
            <a:extLst>
              <a:ext uri="{FF2B5EF4-FFF2-40B4-BE49-F238E27FC236}">
                <a16:creationId xmlns:a16="http://schemas.microsoft.com/office/drawing/2014/main" id="{91DD5754-2FD9-5227-8140-03B497CD37CB}"/>
              </a:ext>
            </a:extLst>
          </p:cNvPr>
          <p:cNvSpPr txBox="1"/>
          <p:nvPr/>
        </p:nvSpPr>
        <p:spPr>
          <a:xfrm>
            <a:off x="2905715" y="6255384"/>
            <a:ext cx="1330625" cy="230832"/>
          </a:xfrm>
          <a:prstGeom prst="rect">
            <a:avLst/>
          </a:prstGeom>
          <a:noFill/>
        </p:spPr>
        <p:txBody>
          <a:bodyPr wrap="square" rtlCol="0">
            <a:spAutoFit/>
          </a:bodyPr>
          <a:lstStyle/>
          <a:p>
            <a:r>
              <a:rPr kumimoji="1" lang="ja-JP" altLang="en-US" sz="900" dirty="0">
                <a:latin typeface="ＭＳ 明朝" panose="02020609040205080304" pitchFamily="17" charset="-128"/>
                <a:ea typeface="ＭＳ 明朝" panose="02020609040205080304" pitchFamily="17" charset="-128"/>
              </a:rPr>
              <a:t>ワタナベ　マサトシ</a:t>
            </a:r>
          </a:p>
        </p:txBody>
      </p:sp>
      <p:sp>
        <p:nvSpPr>
          <p:cNvPr id="15" name="テキスト ボックス 14">
            <a:extLst>
              <a:ext uri="{FF2B5EF4-FFF2-40B4-BE49-F238E27FC236}">
                <a16:creationId xmlns:a16="http://schemas.microsoft.com/office/drawing/2014/main" id="{E83408F7-0A5F-EE66-325C-844D9B9FA405}"/>
              </a:ext>
            </a:extLst>
          </p:cNvPr>
          <p:cNvSpPr txBox="1"/>
          <p:nvPr/>
        </p:nvSpPr>
        <p:spPr>
          <a:xfrm>
            <a:off x="4587601" y="7278258"/>
            <a:ext cx="1475384" cy="230832"/>
          </a:xfrm>
          <a:prstGeom prst="rect">
            <a:avLst/>
          </a:prstGeom>
          <a:noFill/>
        </p:spPr>
        <p:txBody>
          <a:bodyPr wrap="square" rtlCol="0">
            <a:spAutoFit/>
          </a:bodyPr>
          <a:lstStyle/>
          <a:p>
            <a:r>
              <a:rPr kumimoji="1" lang="ja-JP" altLang="en-US" sz="900" dirty="0">
                <a:latin typeface="ＭＳ 明朝" panose="02020609040205080304" pitchFamily="17" charset="-128"/>
                <a:ea typeface="ＭＳ 明朝" panose="02020609040205080304" pitchFamily="17" charset="-128"/>
              </a:rPr>
              <a:t>オカムラ　ケイイチロウ</a:t>
            </a:r>
          </a:p>
        </p:txBody>
      </p:sp>
    </p:spTree>
    <p:extLst>
      <p:ext uri="{BB962C8B-B14F-4D97-AF65-F5344CB8AC3E}">
        <p14:creationId xmlns:p14="http://schemas.microsoft.com/office/powerpoint/2010/main" val="38517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メモ 1"/>
          <p:cNvSpPr/>
          <p:nvPr/>
        </p:nvSpPr>
        <p:spPr>
          <a:xfrm>
            <a:off x="242447" y="6498456"/>
            <a:ext cx="3890962" cy="3821672"/>
          </a:xfrm>
          <a:prstGeom prst="foldedCorner">
            <a:avLst>
              <a:gd name="adj" fmla="val 9602"/>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a:blip r:embed="rId2"/>
          <a:stretch>
            <a:fillRect/>
          </a:stretch>
        </p:blipFill>
        <p:spPr>
          <a:xfrm>
            <a:off x="300588" y="6949290"/>
            <a:ext cx="3774679" cy="2694834"/>
          </a:xfrm>
          <a:prstGeom prst="rect">
            <a:avLst/>
          </a:prstGeom>
        </p:spPr>
      </p:pic>
      <p:graphicFrame>
        <p:nvGraphicFramePr>
          <p:cNvPr id="8" name="表 7"/>
          <p:cNvGraphicFramePr>
            <a:graphicFrameLocks noGrp="1"/>
          </p:cNvGraphicFramePr>
          <p:nvPr>
            <p:extLst>
              <p:ext uri="{D42A27DB-BD31-4B8C-83A1-F6EECF244321}">
                <p14:modId xmlns:p14="http://schemas.microsoft.com/office/powerpoint/2010/main" val="3379566949"/>
              </p:ext>
            </p:extLst>
          </p:nvPr>
        </p:nvGraphicFramePr>
        <p:xfrm>
          <a:off x="287339" y="1739384"/>
          <a:ext cx="7200898" cy="3224257"/>
        </p:xfrm>
        <a:graphic>
          <a:graphicData uri="http://schemas.openxmlformats.org/drawingml/2006/table">
            <a:tbl>
              <a:tblPr firstRow="1" firstCol="1" lastRow="1" lastCol="1" bandRow="1" bandCol="1"/>
              <a:tblGrid>
                <a:gridCol w="621397">
                  <a:extLst>
                    <a:ext uri="{9D8B030D-6E8A-4147-A177-3AD203B41FA5}">
                      <a16:colId xmlns:a16="http://schemas.microsoft.com/office/drawing/2014/main" val="20000"/>
                    </a:ext>
                  </a:extLst>
                </a:gridCol>
                <a:gridCol w="632680">
                  <a:extLst>
                    <a:ext uri="{9D8B030D-6E8A-4147-A177-3AD203B41FA5}">
                      <a16:colId xmlns:a16="http://schemas.microsoft.com/office/drawing/2014/main" val="20001"/>
                    </a:ext>
                  </a:extLst>
                </a:gridCol>
                <a:gridCol w="1765926">
                  <a:extLst>
                    <a:ext uri="{9D8B030D-6E8A-4147-A177-3AD203B41FA5}">
                      <a16:colId xmlns:a16="http://schemas.microsoft.com/office/drawing/2014/main" val="20002"/>
                    </a:ext>
                  </a:extLst>
                </a:gridCol>
                <a:gridCol w="620771">
                  <a:extLst>
                    <a:ext uri="{9D8B030D-6E8A-4147-A177-3AD203B41FA5}">
                      <a16:colId xmlns:a16="http://schemas.microsoft.com/office/drawing/2014/main" val="20003"/>
                    </a:ext>
                  </a:extLst>
                </a:gridCol>
                <a:gridCol w="589295">
                  <a:extLst>
                    <a:ext uri="{9D8B030D-6E8A-4147-A177-3AD203B41FA5}">
                      <a16:colId xmlns:a16="http://schemas.microsoft.com/office/drawing/2014/main" val="20004"/>
                    </a:ext>
                  </a:extLst>
                </a:gridCol>
                <a:gridCol w="709684">
                  <a:extLst>
                    <a:ext uri="{9D8B030D-6E8A-4147-A177-3AD203B41FA5}">
                      <a16:colId xmlns:a16="http://schemas.microsoft.com/office/drawing/2014/main" val="20005"/>
                    </a:ext>
                  </a:extLst>
                </a:gridCol>
                <a:gridCol w="2261145">
                  <a:extLst>
                    <a:ext uri="{9D8B030D-6E8A-4147-A177-3AD203B41FA5}">
                      <a16:colId xmlns:a16="http://schemas.microsoft.com/office/drawing/2014/main" val="20007"/>
                    </a:ext>
                  </a:extLst>
                </a:gridCol>
              </a:tblGrid>
              <a:tr h="261628">
                <a:tc>
                  <a:txBody>
                    <a:bodyPr/>
                    <a:lstStyle/>
                    <a:p>
                      <a:pPr algn="ctr">
                        <a:spcAft>
                          <a:spcPts val="0"/>
                        </a:spcAft>
                      </a:pPr>
                      <a:r>
                        <a:rPr lang="ja-JP" sz="700" kern="100" dirty="0">
                          <a:effectLst/>
                          <a:latin typeface="+mn-ea"/>
                          <a:ea typeface="+mn-ea"/>
                          <a:cs typeface="Times New Roman" panose="02020603050405020304" pitchFamily="18" charset="0"/>
                        </a:rPr>
                        <a:t>ふりがな</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gridSpan="4">
                  <a:txBody>
                    <a:bodyPr/>
                    <a:lstStyle/>
                    <a:p>
                      <a:pPr algn="just">
                        <a:spcAft>
                          <a:spcPts val="0"/>
                        </a:spcAft>
                      </a:pPr>
                      <a:r>
                        <a:rPr lang="en-US" sz="8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sz="1100" kern="100">
                          <a:effectLst/>
                          <a:latin typeface="+mn-ea"/>
                          <a:ea typeface="+mn-ea"/>
                          <a:cs typeface="Times New Roman" panose="02020603050405020304" pitchFamily="18" charset="0"/>
                        </a:rPr>
                        <a:t>業　種</a:t>
                      </a:r>
                      <a:endParaRPr lang="ja-JP" sz="1000" kern="10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1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8169">
                <a:tc rowSpan="2">
                  <a:txBody>
                    <a:bodyPr/>
                    <a:lstStyle/>
                    <a:p>
                      <a:pPr algn="ctr">
                        <a:spcAft>
                          <a:spcPts val="0"/>
                        </a:spcAft>
                      </a:pPr>
                      <a:r>
                        <a:rPr lang="ja-JP" sz="1100" kern="100">
                          <a:effectLst/>
                          <a:latin typeface="+mn-ea"/>
                          <a:ea typeface="+mn-ea"/>
                          <a:cs typeface="Times New Roman" panose="02020603050405020304" pitchFamily="18" charset="0"/>
                        </a:rPr>
                        <a:t>企業・団体名</a:t>
                      </a:r>
                      <a:endParaRPr lang="ja-JP" sz="1000" kern="10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rowSpan="2" gridSpan="4">
                  <a:txBody>
                    <a:bodyPr/>
                    <a:lstStyle/>
                    <a:p>
                      <a:pPr algn="just">
                        <a:spcAft>
                          <a:spcPts val="0"/>
                        </a:spcAft>
                      </a:pPr>
                      <a:r>
                        <a:rPr lang="en-US" sz="8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87680">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ja-JP" sz="1100" kern="100" dirty="0">
                          <a:effectLst/>
                          <a:latin typeface="+mn-ea"/>
                          <a:ea typeface="+mn-ea"/>
                          <a:cs typeface="Times New Roman" panose="02020603050405020304" pitchFamily="18" charset="0"/>
                        </a:rPr>
                        <a:t>従業員数</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90500" algn="r" latinLnBrk="1">
                        <a:spcAft>
                          <a:spcPts val="0"/>
                        </a:spcAft>
                      </a:pPr>
                      <a:r>
                        <a:rPr lang="ja-JP" sz="1100" kern="100" dirty="0">
                          <a:effectLst/>
                          <a:latin typeface="+mn-ea"/>
                          <a:ea typeface="+mn-ea"/>
                          <a:cs typeface="Times New Roman" panose="02020603050405020304" pitchFamily="18" charset="0"/>
                        </a:rPr>
                        <a:t>名</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82388">
                <a:tc>
                  <a:txBody>
                    <a:bodyPr/>
                    <a:lstStyle/>
                    <a:p>
                      <a:pPr algn="ctr">
                        <a:spcAft>
                          <a:spcPts val="0"/>
                        </a:spcAft>
                      </a:pPr>
                      <a:r>
                        <a:rPr lang="ja-JP" sz="1100" kern="100" dirty="0">
                          <a:effectLst/>
                          <a:latin typeface="+mn-ea"/>
                          <a:ea typeface="+mn-ea"/>
                          <a:cs typeface="Times New Roman" panose="02020603050405020304" pitchFamily="18" charset="0"/>
                        </a:rPr>
                        <a:t>所在地</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spcAft>
                          <a:spcPts val="0"/>
                        </a:spcAft>
                      </a:pPr>
                      <a:r>
                        <a:rPr lang="ja-JP" sz="11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p>
                      <a:pPr algn="just">
                        <a:spcAft>
                          <a:spcPts val="0"/>
                        </a:spcAft>
                      </a:pPr>
                      <a:r>
                        <a:rPr lang="en-US" sz="11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10003"/>
                  </a:ext>
                </a:extLst>
              </a:tr>
              <a:tr h="413016">
                <a:tc>
                  <a:txBody>
                    <a:bodyPr/>
                    <a:lstStyle/>
                    <a:p>
                      <a:pPr algn="ctr">
                        <a:spcAft>
                          <a:spcPts val="0"/>
                        </a:spcAft>
                      </a:pPr>
                      <a:r>
                        <a:rPr lang="ja-JP" sz="1100" kern="100" dirty="0">
                          <a:effectLst/>
                          <a:latin typeface="+mn-ea"/>
                          <a:ea typeface="+mn-ea"/>
                          <a:cs typeface="Times New Roman" panose="02020603050405020304" pitchFamily="18" charset="0"/>
                        </a:rPr>
                        <a:t>ＴＥＬ</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spcAft>
                          <a:spcPts val="0"/>
                        </a:spcAft>
                      </a:pPr>
                      <a:r>
                        <a:rPr lang="en-US" sz="1100" kern="100" dirty="0">
                          <a:effectLst/>
                          <a:latin typeface="+mn-ea"/>
                          <a:ea typeface="+mn-ea"/>
                          <a:cs typeface="Times New Roman" panose="02020603050405020304" pitchFamily="18" charset="0"/>
                        </a:rPr>
                        <a:t>(</a:t>
                      </a:r>
                      <a:r>
                        <a:rPr lang="ja-JP" sz="1100" kern="100" dirty="0">
                          <a:effectLst/>
                          <a:latin typeface="+mn-ea"/>
                          <a:ea typeface="+mn-ea"/>
                          <a:cs typeface="Times New Roman" panose="02020603050405020304" pitchFamily="18" charset="0"/>
                        </a:rPr>
                        <a:t>　　</a:t>
                      </a:r>
                      <a:r>
                        <a:rPr lang="ja-JP" altLang="en-US" sz="1100" kern="100" dirty="0">
                          <a:effectLst/>
                          <a:latin typeface="+mn-ea"/>
                          <a:ea typeface="+mn-ea"/>
                          <a:cs typeface="Times New Roman" panose="02020603050405020304" pitchFamily="18" charset="0"/>
                        </a:rPr>
                        <a:t>　</a:t>
                      </a:r>
                      <a:r>
                        <a:rPr lang="ja-JP" sz="1100" kern="100" dirty="0">
                          <a:effectLst/>
                          <a:latin typeface="+mn-ea"/>
                          <a:ea typeface="+mn-ea"/>
                          <a:cs typeface="Times New Roman" panose="02020603050405020304" pitchFamily="18" charset="0"/>
                        </a:rPr>
                        <a:t>　　</a:t>
                      </a:r>
                      <a:r>
                        <a:rPr lang="en-US" sz="1100" kern="100" dirty="0">
                          <a:effectLst/>
                          <a:latin typeface="+mn-ea"/>
                          <a:ea typeface="+mn-ea"/>
                          <a:cs typeface="Times New Roman" panose="02020603050405020304" pitchFamily="18" charset="0"/>
                        </a:rPr>
                        <a:t>)</a:t>
                      </a:r>
                      <a:r>
                        <a:rPr lang="ja-JP" sz="1100" kern="100" dirty="0">
                          <a:effectLst/>
                          <a:latin typeface="+mn-ea"/>
                          <a:ea typeface="+mn-ea"/>
                          <a:cs typeface="Times New Roman" panose="02020603050405020304" pitchFamily="18" charset="0"/>
                        </a:rPr>
                        <a:t>　　　</a:t>
                      </a:r>
                      <a:r>
                        <a:rPr lang="ja-JP" altLang="en-US" sz="1100" kern="100" dirty="0">
                          <a:effectLst/>
                          <a:latin typeface="+mn-ea"/>
                          <a:ea typeface="+mn-ea"/>
                          <a:cs typeface="Times New Roman" panose="02020603050405020304" pitchFamily="18" charset="0"/>
                        </a:rPr>
                        <a:t>　</a:t>
                      </a:r>
                      <a:r>
                        <a:rPr lang="ja-JP" sz="1100" kern="100" dirty="0">
                          <a:effectLst/>
                          <a:latin typeface="+mn-ea"/>
                          <a:ea typeface="+mn-ea"/>
                          <a:cs typeface="Times New Roman" panose="02020603050405020304" pitchFamily="18" charset="0"/>
                        </a:rPr>
                        <a:t>　</a:t>
                      </a:r>
                      <a:r>
                        <a:rPr lang="ja-JP" altLang="en-US" sz="1100" kern="100" dirty="0">
                          <a:effectLst/>
                          <a:latin typeface="+mn-ea"/>
                          <a:ea typeface="+mn-ea"/>
                          <a:cs typeface="Times New Roman" panose="02020603050405020304" pitchFamily="18" charset="0"/>
                        </a:rPr>
                        <a:t>　</a:t>
                      </a:r>
                      <a:r>
                        <a:rPr lang="ja-JP" sz="1100" kern="100" dirty="0">
                          <a:effectLst/>
                          <a:latin typeface="+mn-ea"/>
                          <a:ea typeface="+mn-ea"/>
                          <a:cs typeface="Times New Roman" panose="02020603050405020304" pitchFamily="18" charset="0"/>
                        </a:rPr>
                        <a:t>－</a:t>
                      </a:r>
                      <a:endParaRPr lang="ja-JP" altLang="en-US" sz="11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a:spcAft>
                          <a:spcPts val="0"/>
                        </a:spcAft>
                      </a:pPr>
                      <a:endParaRPr lang="ja-JP" sz="1000" kern="10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r>
                        <a:rPr lang="ja-JP" sz="1100" kern="100" dirty="0">
                          <a:effectLst/>
                          <a:latin typeface="+mn-ea"/>
                          <a:ea typeface="+mn-ea"/>
                          <a:cs typeface="Times New Roman" panose="02020603050405020304" pitchFamily="18" charset="0"/>
                        </a:rPr>
                        <a:t>ＦＡＸ</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1676400" indent="-1676400" algn="just">
                        <a:spcAft>
                          <a:spcPts val="0"/>
                        </a:spcAft>
                      </a:pP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4"/>
                  </a:ext>
                </a:extLst>
              </a:tr>
              <a:tr h="506176">
                <a:tc>
                  <a:txBody>
                    <a:bodyPr/>
                    <a:lstStyle/>
                    <a:p>
                      <a:pPr algn="ctr">
                        <a:spcAft>
                          <a:spcPts val="0"/>
                        </a:spcAft>
                      </a:pPr>
                      <a:r>
                        <a:rPr lang="en-US" sz="1100" kern="100" dirty="0">
                          <a:effectLst/>
                          <a:latin typeface="+mn-ea"/>
                          <a:ea typeface="+mn-ea"/>
                          <a:cs typeface="Times New Roman" panose="02020603050405020304" pitchFamily="18" charset="0"/>
                        </a:rPr>
                        <a:t>E-mail</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just">
                        <a:spcAft>
                          <a:spcPts val="0"/>
                        </a:spcAft>
                      </a:pPr>
                      <a:r>
                        <a:rPr lang="en-US" sz="11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5"/>
                  </a:ext>
                </a:extLst>
              </a:tr>
              <a:tr h="241861">
                <a:tc rowSpan="2">
                  <a:txBody>
                    <a:bodyPr/>
                    <a:lstStyle/>
                    <a:p>
                      <a:pPr algn="ctr">
                        <a:spcAft>
                          <a:spcPts val="0"/>
                        </a:spcAft>
                      </a:pPr>
                      <a:r>
                        <a:rPr lang="ja-JP" sz="1100" kern="100" dirty="0">
                          <a:effectLst/>
                          <a:latin typeface="+mn-ea"/>
                          <a:ea typeface="+mn-ea"/>
                          <a:cs typeface="Times New Roman" panose="02020603050405020304" pitchFamily="18" charset="0"/>
                        </a:rPr>
                        <a:t>参加者情報</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ja-JP" sz="1100" kern="0">
                          <a:effectLst/>
                          <a:latin typeface="+mn-ea"/>
                          <a:ea typeface="+mn-ea"/>
                          <a:cs typeface="Times New Roman" panose="02020603050405020304" pitchFamily="18" charset="0"/>
                        </a:rPr>
                        <a:t>部署・役職</a:t>
                      </a:r>
                      <a:endParaRPr lang="ja-JP" sz="1000" kern="10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en-US" sz="10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700" kern="100" dirty="0">
                          <a:effectLst/>
                          <a:latin typeface="+mn-ea"/>
                          <a:ea typeface="+mn-ea"/>
                          <a:cs typeface="Times New Roman" panose="02020603050405020304" pitchFamily="18" charset="0"/>
                        </a:rPr>
                        <a:t>ふりがな</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n-US" sz="8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6"/>
                  </a:ext>
                </a:extLst>
              </a:tr>
              <a:tr h="5133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dirty="0">
                          <a:effectLst/>
                          <a:latin typeface="+mn-ea"/>
                          <a:ea typeface="+mn-ea"/>
                          <a:cs typeface="Times New Roman" panose="02020603050405020304" pitchFamily="18" charset="0"/>
                        </a:rPr>
                        <a:t>氏　名</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n-US" sz="1000" kern="100" dirty="0">
                          <a:effectLst/>
                          <a:latin typeface="+mn-ea"/>
                          <a:ea typeface="+mn-ea"/>
                          <a:cs typeface="Times New Roman" panose="02020603050405020304" pitchFamily="18" charset="0"/>
                        </a:rPr>
                        <a:t> </a:t>
                      </a:r>
                      <a:endParaRPr lang="ja-JP" sz="1000" kern="100" dirty="0">
                        <a:effectLst/>
                        <a:latin typeface="+mn-ea"/>
                        <a:ea typeface="+mn-ea"/>
                        <a:cs typeface="Times New Roman" panose="02020603050405020304" pitchFamily="18" charset="0"/>
                      </a:endParaRPr>
                    </a:p>
                  </a:txBody>
                  <a:tcPr marL="62974" marR="629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0007"/>
                  </a:ext>
                </a:extLst>
              </a:tr>
            </a:tbl>
          </a:graphicData>
        </a:graphic>
      </p:graphicFrame>
      <p:cxnSp>
        <p:nvCxnSpPr>
          <p:cNvPr id="9" name="直線コネクタ 8"/>
          <p:cNvCxnSpPr/>
          <p:nvPr/>
        </p:nvCxnSpPr>
        <p:spPr>
          <a:xfrm>
            <a:off x="242447" y="5532117"/>
            <a:ext cx="7200899" cy="0"/>
          </a:xfrm>
          <a:prstGeom prst="line">
            <a:avLst/>
          </a:prstGeom>
          <a:ln w="1905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94712" y="1150999"/>
            <a:ext cx="7200899" cy="455723"/>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2400" b="1" spc="300" dirty="0">
                <a:latin typeface="游ゴシック" panose="020B0400000000000000" pitchFamily="50" charset="-128"/>
                <a:ea typeface="游ゴシック" panose="020B0400000000000000" pitchFamily="50" charset="-128"/>
              </a:rPr>
              <a:t>事業継続力強化支援</a:t>
            </a:r>
            <a:r>
              <a:rPr kumimoji="1" lang="ja-JP" altLang="en-US" sz="2400" b="1" spc="300" dirty="0">
                <a:latin typeface="游ゴシック" panose="020B0400000000000000" pitchFamily="50" charset="-128"/>
                <a:ea typeface="游ゴシック" panose="020B0400000000000000" pitchFamily="50" charset="-128"/>
              </a:rPr>
              <a:t>セミナー申込書</a:t>
            </a:r>
          </a:p>
        </p:txBody>
      </p:sp>
      <p:sp>
        <p:nvSpPr>
          <p:cNvPr id="10" name="正方形/長方形 9"/>
          <p:cNvSpPr/>
          <p:nvPr/>
        </p:nvSpPr>
        <p:spPr>
          <a:xfrm>
            <a:off x="6671897" y="107241"/>
            <a:ext cx="824882" cy="834406"/>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ホームベース 10"/>
          <p:cNvSpPr/>
          <p:nvPr/>
        </p:nvSpPr>
        <p:spPr>
          <a:xfrm>
            <a:off x="1598051" y="389094"/>
            <a:ext cx="2398607" cy="357659"/>
          </a:xfrm>
          <a:prstGeom prst="homePlate">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ysClr val="windowText" lastClr="000000"/>
                </a:solidFill>
                <a:latin typeface="+mn-ea"/>
              </a:rPr>
              <a:t>kinyu@pref.aichi.lg.jp</a:t>
            </a:r>
            <a:endParaRPr kumimoji="1" lang="ja-JP" altLang="en-US" sz="1600" b="1" dirty="0">
              <a:solidFill>
                <a:sysClr val="windowText" lastClr="000000"/>
              </a:solidFill>
            </a:endParaRPr>
          </a:p>
        </p:txBody>
      </p:sp>
      <p:sp>
        <p:nvSpPr>
          <p:cNvPr id="13" name="ホームベース 12"/>
          <p:cNvSpPr/>
          <p:nvPr/>
        </p:nvSpPr>
        <p:spPr>
          <a:xfrm>
            <a:off x="4125967" y="107240"/>
            <a:ext cx="2429677" cy="838004"/>
          </a:xfrm>
          <a:prstGeom prst="homePlate">
            <a:avLst>
              <a:gd name="adj" fmla="val 18869"/>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1050" dirty="0"/>
              <a:t>申込書は県</a:t>
            </a:r>
            <a:r>
              <a:rPr kumimoji="1" lang="en-US" altLang="ja-JP" sz="1050" dirty="0">
                <a:latin typeface="+mn-ea"/>
              </a:rPr>
              <a:t>Web</a:t>
            </a:r>
            <a:r>
              <a:rPr kumimoji="1" lang="ja-JP" altLang="en-US" sz="1050" dirty="0"/>
              <a:t>ページ（</a:t>
            </a:r>
            <a:r>
              <a:rPr kumimoji="1" lang="en-US" altLang="ja-JP" sz="900" b="1" dirty="0">
                <a:latin typeface="+mn-ea"/>
              </a:rPr>
              <a:t>https://www.pref.aichi.jp/</a:t>
            </a:r>
            <a:r>
              <a:rPr kumimoji="1" lang="en-US" altLang="ja-JP" sz="900" b="1" dirty="0">
                <a:solidFill>
                  <a:schemeClr val="bg1"/>
                </a:solidFill>
                <a:latin typeface="+mn-ea"/>
              </a:rPr>
              <a:t>press-release/bcp2024</a:t>
            </a:r>
            <a:r>
              <a:rPr kumimoji="1" lang="en-US" altLang="ja-JP" sz="900" b="1" dirty="0">
                <a:latin typeface="+mn-ea"/>
              </a:rPr>
              <a:t>.html</a:t>
            </a:r>
            <a:r>
              <a:rPr kumimoji="1" lang="ja-JP" altLang="en-US" sz="1050" dirty="0"/>
              <a:t>）</a:t>
            </a:r>
            <a:endParaRPr kumimoji="1" lang="en-US" altLang="ja-JP" sz="1050" dirty="0"/>
          </a:p>
          <a:p>
            <a:pPr algn="ctr">
              <a:spcBef>
                <a:spcPts val="300"/>
              </a:spcBef>
            </a:pPr>
            <a:r>
              <a:rPr kumimoji="1" lang="ja-JP" altLang="en-US" sz="1050" dirty="0"/>
              <a:t>からもダウンロードできます</a:t>
            </a:r>
            <a:endParaRPr kumimoji="1" lang="en-US" altLang="ja-JP" sz="1050" dirty="0"/>
          </a:p>
        </p:txBody>
      </p:sp>
      <p:sp>
        <p:nvSpPr>
          <p:cNvPr id="19" name="正方形/長方形 18"/>
          <p:cNvSpPr/>
          <p:nvPr/>
        </p:nvSpPr>
        <p:spPr>
          <a:xfrm>
            <a:off x="695791" y="389094"/>
            <a:ext cx="826357" cy="357659"/>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mn-ea"/>
              </a:rPr>
              <a:t>E-mail</a:t>
            </a:r>
            <a:endParaRPr kumimoji="1" lang="ja-JP" altLang="en-US" sz="1600" b="1" dirty="0">
              <a:solidFill>
                <a:schemeClr val="tx1"/>
              </a:solidFill>
              <a:latin typeface="+mn-ea"/>
            </a:endParaRPr>
          </a:p>
        </p:txBody>
      </p:sp>
      <p:sp>
        <p:nvSpPr>
          <p:cNvPr id="20" name="正方形/長方形 19"/>
          <p:cNvSpPr/>
          <p:nvPr/>
        </p:nvSpPr>
        <p:spPr>
          <a:xfrm>
            <a:off x="294712" y="114153"/>
            <a:ext cx="325176" cy="831091"/>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just"/>
            <a:r>
              <a:rPr kumimoji="1" lang="ja-JP" altLang="en-US" sz="1600" spc="300" dirty="0">
                <a:solidFill>
                  <a:schemeClr val="tx1"/>
                </a:solidFill>
                <a:latin typeface="+mn-ea"/>
              </a:rPr>
              <a:t>送信先</a:t>
            </a:r>
          </a:p>
        </p:txBody>
      </p:sp>
      <p:sp>
        <p:nvSpPr>
          <p:cNvPr id="21" name="正方形/長方形 20"/>
          <p:cNvSpPr/>
          <p:nvPr/>
        </p:nvSpPr>
        <p:spPr>
          <a:xfrm>
            <a:off x="4273404" y="6109644"/>
            <a:ext cx="3316590" cy="3731791"/>
          </a:xfrm>
          <a:prstGeom prst="rect">
            <a:avLst/>
          </a:prstGeom>
        </p:spPr>
        <p:txBody>
          <a:bodyPr wrap="square">
            <a:spAutoFit/>
          </a:bodyPr>
          <a:lstStyle/>
          <a:p>
            <a:pPr>
              <a:spcBef>
                <a:spcPts val="450"/>
              </a:spcBef>
            </a:pPr>
            <a:r>
              <a:rPr lang="ja-JP" altLang="en-US" sz="1600" dirty="0">
                <a:latin typeface="游明朝" panose="02020400000000000000" pitchFamily="18" charset="-128"/>
                <a:ea typeface="游明朝" panose="02020400000000000000" pitchFamily="18" charset="-128"/>
              </a:rPr>
              <a:t>〇申込の際のメールの件名は</a:t>
            </a:r>
            <a:r>
              <a:rPr lang="ja-JP" altLang="en-US" sz="1600" b="1" dirty="0">
                <a:latin typeface="+mn-ea"/>
              </a:rPr>
              <a:t>「事業継続力強化支援セミナー申込」</a:t>
            </a:r>
            <a:r>
              <a:rPr lang="ja-JP" altLang="en-US" sz="1600" dirty="0">
                <a:latin typeface="游明朝" panose="02020400000000000000" pitchFamily="18" charset="-128"/>
                <a:ea typeface="游明朝" panose="02020400000000000000" pitchFamily="18" charset="-128"/>
              </a:rPr>
              <a:t>と記載の上、本申込書を添付ください。</a:t>
            </a:r>
            <a:endParaRPr lang="en-US" altLang="ja-JP" sz="1600" dirty="0">
              <a:latin typeface="游明朝" panose="02020400000000000000" pitchFamily="18" charset="-128"/>
              <a:ea typeface="游明朝" panose="02020400000000000000" pitchFamily="18" charset="-128"/>
            </a:endParaRPr>
          </a:p>
          <a:p>
            <a:pPr>
              <a:spcBef>
                <a:spcPts val="450"/>
              </a:spcBef>
            </a:pPr>
            <a:r>
              <a:rPr lang="ja-JP" altLang="en-US" sz="1600" dirty="0">
                <a:latin typeface="游明朝" panose="02020400000000000000" pitchFamily="18" charset="-128"/>
                <a:ea typeface="游明朝" panose="02020400000000000000" pitchFamily="18" charset="-128"/>
              </a:rPr>
              <a:t>〇ご記入いただいた個人情報は、本セミナーの運営及び関連する情報提供のため利用させていただき、その他の目的には使用しません。</a:t>
            </a:r>
          </a:p>
          <a:p>
            <a:pPr>
              <a:spcBef>
                <a:spcPts val="450"/>
              </a:spcBef>
            </a:pPr>
            <a:r>
              <a:rPr lang="ja-JP" altLang="en-US" sz="1600" dirty="0">
                <a:latin typeface="游明朝" panose="02020400000000000000" pitchFamily="18" charset="-128"/>
                <a:ea typeface="游明朝" panose="02020400000000000000" pitchFamily="18" charset="-128"/>
              </a:rPr>
              <a:t>〇複数名参加される場合についてもお手数ですが、各参加者ごとに申込書を送付ください。</a:t>
            </a:r>
            <a:endParaRPr lang="en-US" altLang="ja-JP" sz="1600" dirty="0">
              <a:latin typeface="游明朝" panose="02020400000000000000" pitchFamily="18" charset="-128"/>
              <a:ea typeface="游明朝" panose="02020400000000000000" pitchFamily="18" charset="-128"/>
            </a:endParaRPr>
          </a:p>
          <a:p>
            <a:pPr>
              <a:spcBef>
                <a:spcPts val="450"/>
              </a:spcBef>
            </a:pPr>
            <a:r>
              <a:rPr lang="ja-JP" altLang="en-US" sz="1600" dirty="0">
                <a:latin typeface="游明朝" panose="02020400000000000000" pitchFamily="18" charset="-128"/>
                <a:ea typeface="游明朝" panose="02020400000000000000" pitchFamily="18" charset="-128"/>
              </a:rPr>
              <a:t>〇参加申込み後にキャンセルされる場合は、必ず事務局まで事前にご連絡ください。</a:t>
            </a:r>
            <a:endParaRPr lang="en-US" altLang="ja-JP" sz="1600" dirty="0">
              <a:latin typeface="游明朝" panose="02020400000000000000" pitchFamily="18" charset="-128"/>
              <a:ea typeface="游明朝" panose="02020400000000000000" pitchFamily="18" charset="-128"/>
            </a:endParaRPr>
          </a:p>
        </p:txBody>
      </p:sp>
      <p:sp>
        <p:nvSpPr>
          <p:cNvPr id="24" name="正方形/長方形 23"/>
          <p:cNvSpPr/>
          <p:nvPr/>
        </p:nvSpPr>
        <p:spPr>
          <a:xfrm>
            <a:off x="242447" y="6109644"/>
            <a:ext cx="3890962" cy="29281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spc="600" dirty="0">
                <a:latin typeface="+mn-ea"/>
              </a:rPr>
              <a:t>会場案内</a:t>
            </a:r>
            <a:endParaRPr kumimoji="1" lang="ja-JP" altLang="en-US" sz="1600" b="1" spc="600" dirty="0"/>
          </a:p>
        </p:txBody>
      </p:sp>
      <p:sp>
        <p:nvSpPr>
          <p:cNvPr id="25" name="正方形/長方形 24"/>
          <p:cNvSpPr/>
          <p:nvPr/>
        </p:nvSpPr>
        <p:spPr>
          <a:xfrm>
            <a:off x="185581" y="6515207"/>
            <a:ext cx="3573178" cy="43333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ysClr val="windowText" lastClr="000000"/>
                </a:solidFill>
              </a:rPr>
              <a:t>愛知県産業労働センター ウインクあいち </a:t>
            </a:r>
          </a:p>
        </p:txBody>
      </p:sp>
      <p:sp>
        <p:nvSpPr>
          <p:cNvPr id="27" name="正方形/長方形 26"/>
          <p:cNvSpPr/>
          <p:nvPr/>
        </p:nvSpPr>
        <p:spPr>
          <a:xfrm>
            <a:off x="249821" y="9728210"/>
            <a:ext cx="3573178" cy="507831"/>
          </a:xfrm>
          <a:prstGeom prst="rect">
            <a:avLst/>
          </a:prstGeom>
        </p:spPr>
        <p:txBody>
          <a:bodyPr wrap="square">
            <a:spAutoFit/>
          </a:bodyPr>
          <a:lstStyle/>
          <a:p>
            <a:r>
              <a:rPr lang="ja-JP" altLang="en-US" sz="900" dirty="0">
                <a:latin typeface="+mn-ea"/>
              </a:rPr>
              <a:t>所在地 </a:t>
            </a:r>
            <a:r>
              <a:rPr lang="en-US" altLang="ja-JP" sz="900" dirty="0">
                <a:latin typeface="+mn-ea"/>
              </a:rPr>
              <a:t>: </a:t>
            </a:r>
            <a:r>
              <a:rPr lang="ja-JP" altLang="en-US" sz="900" dirty="0">
                <a:latin typeface="+mn-ea"/>
              </a:rPr>
              <a:t>名古屋市中村区名駅</a:t>
            </a:r>
            <a:r>
              <a:rPr lang="en-US" altLang="ja-JP" sz="900" dirty="0">
                <a:latin typeface="+mn-ea"/>
              </a:rPr>
              <a:t>4</a:t>
            </a:r>
            <a:r>
              <a:rPr lang="ja-JP" altLang="en-US" sz="900" dirty="0">
                <a:latin typeface="+mn-ea"/>
              </a:rPr>
              <a:t>丁目</a:t>
            </a:r>
            <a:r>
              <a:rPr lang="en-US" altLang="ja-JP" sz="900" dirty="0">
                <a:latin typeface="+mn-ea"/>
              </a:rPr>
              <a:t>4-38</a:t>
            </a:r>
          </a:p>
          <a:p>
            <a:r>
              <a:rPr lang="en-US" altLang="ja-JP" sz="900" dirty="0">
                <a:latin typeface="+mn-ea"/>
              </a:rPr>
              <a:t>◎JR</a:t>
            </a:r>
            <a:r>
              <a:rPr lang="ja-JP" altLang="en-US" sz="900" dirty="0">
                <a:latin typeface="+mn-ea"/>
              </a:rPr>
              <a:t>名古屋駅桜通口から ミッドランドスクエア方面徒歩</a:t>
            </a:r>
            <a:r>
              <a:rPr lang="en-US" altLang="ja-JP" sz="900" dirty="0">
                <a:latin typeface="+mn-ea"/>
              </a:rPr>
              <a:t>5</a:t>
            </a:r>
            <a:r>
              <a:rPr lang="ja-JP" altLang="en-US" sz="900" dirty="0">
                <a:latin typeface="+mn-ea"/>
              </a:rPr>
              <a:t>分</a:t>
            </a:r>
          </a:p>
          <a:p>
            <a:r>
              <a:rPr lang="ja-JP" altLang="en-US" sz="900" dirty="0">
                <a:latin typeface="+mn-ea"/>
              </a:rPr>
              <a:t>◎ユニモール地下街 </a:t>
            </a:r>
            <a:r>
              <a:rPr lang="en-US" altLang="ja-JP" sz="900" dirty="0">
                <a:latin typeface="+mn-ea"/>
              </a:rPr>
              <a:t>5</a:t>
            </a:r>
            <a:r>
              <a:rPr lang="ja-JP" altLang="en-US" sz="900" dirty="0">
                <a:latin typeface="+mn-ea"/>
              </a:rPr>
              <a:t>番出口徒歩</a:t>
            </a:r>
            <a:r>
              <a:rPr lang="en-US" altLang="ja-JP" sz="900" dirty="0">
                <a:latin typeface="+mn-ea"/>
              </a:rPr>
              <a:t>2</a:t>
            </a:r>
            <a:r>
              <a:rPr lang="ja-JP" altLang="en-US" sz="900" dirty="0">
                <a:latin typeface="+mn-ea"/>
              </a:rPr>
              <a:t>分</a:t>
            </a:r>
          </a:p>
        </p:txBody>
      </p:sp>
      <p:pic>
        <p:nvPicPr>
          <p:cNvPr id="3" name="図 2">
            <a:extLst>
              <a:ext uri="{FF2B5EF4-FFF2-40B4-BE49-F238E27FC236}">
                <a16:creationId xmlns:a16="http://schemas.microsoft.com/office/drawing/2014/main" id="{62749422-5606-FCD4-B31B-358F10ACC15B}"/>
              </a:ext>
            </a:extLst>
          </p:cNvPr>
          <p:cNvPicPr>
            <a:picLocks noChangeAspect="1"/>
          </p:cNvPicPr>
          <p:nvPr/>
        </p:nvPicPr>
        <p:blipFill>
          <a:blip r:embed="rId3"/>
          <a:stretch>
            <a:fillRect/>
          </a:stretch>
        </p:blipFill>
        <p:spPr>
          <a:xfrm>
            <a:off x="6663355" y="122244"/>
            <a:ext cx="824882" cy="804400"/>
          </a:xfrm>
          <a:prstGeom prst="rect">
            <a:avLst/>
          </a:prstGeom>
        </p:spPr>
      </p:pic>
    </p:spTree>
    <p:extLst>
      <p:ext uri="{BB962C8B-B14F-4D97-AF65-F5344CB8AC3E}">
        <p14:creationId xmlns:p14="http://schemas.microsoft.com/office/powerpoint/2010/main" val="1619333993"/>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703</Words>
  <Application>Microsoft Office PowerPoint</Application>
  <PresentationFormat>ユーザー設定</PresentationFormat>
  <Paragraphs>80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HGS創英ﾌﾟﾚｾﾞﾝｽEB</vt:lpstr>
      <vt:lpstr>ＭＳ ゴシック</vt:lpstr>
      <vt:lpstr>ＭＳ 明朝</vt:lpstr>
      <vt:lpstr>游ゴシック</vt:lpstr>
      <vt:lpstr>游明朝</vt:lpstr>
      <vt:lpstr>Arial</vt:lpstr>
      <vt:lpstr>Calibri</vt:lpstr>
      <vt:lpstr>Calibri Light</vt:lpstr>
      <vt:lpstr>Office Theme</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2024-06-30T23:55:05Z</dcterms:created>
  <dcterms:modified xsi:type="dcterms:W3CDTF">2024-06-30T23:55:20Z</dcterms:modified>
</cp:coreProperties>
</file>