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8" r:id="rId2"/>
  </p:sldIdLst>
  <p:sldSz cx="6858000" cy="9906000" type="A4"/>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A6"/>
    <a:srgbClr val="FFD900"/>
    <a:srgbClr val="FFFFE0"/>
    <a:srgbClr val="FFF450"/>
    <a:srgbClr val="DDDDDD"/>
    <a:srgbClr val="EBE600"/>
    <a:srgbClr val="AFFFFF"/>
    <a:srgbClr val="FFFF00"/>
    <a:srgbClr val="42567B"/>
    <a:srgbClr val="1F37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96" autoAdjust="0"/>
    <p:restoredTop sz="94660"/>
  </p:normalViewPr>
  <p:slideViewPr>
    <p:cSldViewPr snapToGrid="0" showGuides="1">
      <p:cViewPr varScale="1">
        <p:scale>
          <a:sx n="48" d="100"/>
          <a:sy n="48" d="100"/>
        </p:scale>
        <p:origin x="1548" y="3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9555F5D-45D5-4A1A-9E88-1D1C98F48D3A}" type="datetimeFigureOut">
              <a:rPr kumimoji="1" lang="ja-JP" altLang="en-US" smtClean="0"/>
              <a:t>2025/6/3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15D8E7-6166-4435-B482-03C6F89E3D98}" type="slidenum">
              <a:rPr kumimoji="1" lang="ja-JP" altLang="en-US" smtClean="0"/>
              <a:t>‹#›</a:t>
            </a:fld>
            <a:endParaRPr kumimoji="1" lang="ja-JP" altLang="en-US"/>
          </a:p>
        </p:txBody>
      </p:sp>
    </p:spTree>
    <p:extLst>
      <p:ext uri="{BB962C8B-B14F-4D97-AF65-F5344CB8AC3E}">
        <p14:creationId xmlns:p14="http://schemas.microsoft.com/office/powerpoint/2010/main" val="933516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9555F5D-45D5-4A1A-9E88-1D1C98F48D3A}" type="datetimeFigureOut">
              <a:rPr kumimoji="1" lang="ja-JP" altLang="en-US" smtClean="0"/>
              <a:t>2025/6/3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15D8E7-6166-4435-B482-03C6F89E3D98}" type="slidenum">
              <a:rPr kumimoji="1" lang="ja-JP" altLang="en-US" smtClean="0"/>
              <a:t>‹#›</a:t>
            </a:fld>
            <a:endParaRPr kumimoji="1" lang="ja-JP" altLang="en-US"/>
          </a:p>
        </p:txBody>
      </p:sp>
    </p:spTree>
    <p:extLst>
      <p:ext uri="{BB962C8B-B14F-4D97-AF65-F5344CB8AC3E}">
        <p14:creationId xmlns:p14="http://schemas.microsoft.com/office/powerpoint/2010/main" val="960497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9555F5D-45D5-4A1A-9E88-1D1C98F48D3A}" type="datetimeFigureOut">
              <a:rPr kumimoji="1" lang="ja-JP" altLang="en-US" smtClean="0"/>
              <a:t>2025/6/3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15D8E7-6166-4435-B482-03C6F89E3D98}" type="slidenum">
              <a:rPr kumimoji="1" lang="ja-JP" altLang="en-US" smtClean="0"/>
              <a:t>‹#›</a:t>
            </a:fld>
            <a:endParaRPr kumimoji="1" lang="ja-JP" altLang="en-US"/>
          </a:p>
        </p:txBody>
      </p:sp>
    </p:spTree>
    <p:extLst>
      <p:ext uri="{BB962C8B-B14F-4D97-AF65-F5344CB8AC3E}">
        <p14:creationId xmlns:p14="http://schemas.microsoft.com/office/powerpoint/2010/main" val="4073565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9555F5D-45D5-4A1A-9E88-1D1C98F48D3A}" type="datetimeFigureOut">
              <a:rPr kumimoji="1" lang="ja-JP" altLang="en-US" smtClean="0"/>
              <a:t>2025/6/3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15D8E7-6166-4435-B482-03C6F89E3D98}" type="slidenum">
              <a:rPr kumimoji="1" lang="ja-JP" altLang="en-US" smtClean="0"/>
              <a:t>‹#›</a:t>
            </a:fld>
            <a:endParaRPr kumimoji="1" lang="ja-JP" altLang="en-US"/>
          </a:p>
        </p:txBody>
      </p:sp>
    </p:spTree>
    <p:extLst>
      <p:ext uri="{BB962C8B-B14F-4D97-AF65-F5344CB8AC3E}">
        <p14:creationId xmlns:p14="http://schemas.microsoft.com/office/powerpoint/2010/main" val="270469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9555F5D-45D5-4A1A-9E88-1D1C98F48D3A}" type="datetimeFigureOut">
              <a:rPr kumimoji="1" lang="ja-JP" altLang="en-US" smtClean="0"/>
              <a:t>2025/6/3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15D8E7-6166-4435-B482-03C6F89E3D98}" type="slidenum">
              <a:rPr kumimoji="1" lang="ja-JP" altLang="en-US" smtClean="0"/>
              <a:t>‹#›</a:t>
            </a:fld>
            <a:endParaRPr kumimoji="1" lang="ja-JP" altLang="en-US"/>
          </a:p>
        </p:txBody>
      </p:sp>
    </p:spTree>
    <p:extLst>
      <p:ext uri="{BB962C8B-B14F-4D97-AF65-F5344CB8AC3E}">
        <p14:creationId xmlns:p14="http://schemas.microsoft.com/office/powerpoint/2010/main" val="3026804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9555F5D-45D5-4A1A-9E88-1D1C98F48D3A}" type="datetimeFigureOut">
              <a:rPr kumimoji="1" lang="ja-JP" altLang="en-US" smtClean="0"/>
              <a:t>2025/6/3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15D8E7-6166-4435-B482-03C6F89E3D98}" type="slidenum">
              <a:rPr kumimoji="1" lang="ja-JP" altLang="en-US" smtClean="0"/>
              <a:t>‹#›</a:t>
            </a:fld>
            <a:endParaRPr kumimoji="1" lang="ja-JP" altLang="en-US"/>
          </a:p>
        </p:txBody>
      </p:sp>
    </p:spTree>
    <p:extLst>
      <p:ext uri="{BB962C8B-B14F-4D97-AF65-F5344CB8AC3E}">
        <p14:creationId xmlns:p14="http://schemas.microsoft.com/office/powerpoint/2010/main" val="3660281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9555F5D-45D5-4A1A-9E88-1D1C98F48D3A}" type="datetimeFigureOut">
              <a:rPr kumimoji="1" lang="ja-JP" altLang="en-US" smtClean="0"/>
              <a:t>2025/6/3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C15D8E7-6166-4435-B482-03C6F89E3D98}" type="slidenum">
              <a:rPr kumimoji="1" lang="ja-JP" altLang="en-US" smtClean="0"/>
              <a:t>‹#›</a:t>
            </a:fld>
            <a:endParaRPr kumimoji="1" lang="ja-JP" altLang="en-US"/>
          </a:p>
        </p:txBody>
      </p:sp>
    </p:spTree>
    <p:extLst>
      <p:ext uri="{BB962C8B-B14F-4D97-AF65-F5344CB8AC3E}">
        <p14:creationId xmlns:p14="http://schemas.microsoft.com/office/powerpoint/2010/main" val="2203963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9555F5D-45D5-4A1A-9E88-1D1C98F48D3A}" type="datetimeFigureOut">
              <a:rPr kumimoji="1" lang="ja-JP" altLang="en-US" smtClean="0"/>
              <a:t>2025/6/3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C15D8E7-6166-4435-B482-03C6F89E3D98}" type="slidenum">
              <a:rPr kumimoji="1" lang="ja-JP" altLang="en-US" smtClean="0"/>
              <a:t>‹#›</a:t>
            </a:fld>
            <a:endParaRPr kumimoji="1" lang="ja-JP" altLang="en-US"/>
          </a:p>
        </p:txBody>
      </p:sp>
    </p:spTree>
    <p:extLst>
      <p:ext uri="{BB962C8B-B14F-4D97-AF65-F5344CB8AC3E}">
        <p14:creationId xmlns:p14="http://schemas.microsoft.com/office/powerpoint/2010/main" val="1502925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55F5D-45D5-4A1A-9E88-1D1C98F48D3A}" type="datetimeFigureOut">
              <a:rPr kumimoji="1" lang="ja-JP" altLang="en-US" smtClean="0"/>
              <a:t>2025/6/3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C15D8E7-6166-4435-B482-03C6F89E3D98}" type="slidenum">
              <a:rPr kumimoji="1" lang="ja-JP" altLang="en-US" smtClean="0"/>
              <a:t>‹#›</a:t>
            </a:fld>
            <a:endParaRPr kumimoji="1" lang="ja-JP" altLang="en-US"/>
          </a:p>
        </p:txBody>
      </p:sp>
    </p:spTree>
    <p:extLst>
      <p:ext uri="{BB962C8B-B14F-4D97-AF65-F5344CB8AC3E}">
        <p14:creationId xmlns:p14="http://schemas.microsoft.com/office/powerpoint/2010/main" val="207429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555F5D-45D5-4A1A-9E88-1D1C98F48D3A}" type="datetimeFigureOut">
              <a:rPr kumimoji="1" lang="ja-JP" altLang="en-US" smtClean="0"/>
              <a:t>2025/6/3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15D8E7-6166-4435-B482-03C6F89E3D98}" type="slidenum">
              <a:rPr kumimoji="1" lang="ja-JP" altLang="en-US" smtClean="0"/>
              <a:t>‹#›</a:t>
            </a:fld>
            <a:endParaRPr kumimoji="1" lang="ja-JP" altLang="en-US"/>
          </a:p>
        </p:txBody>
      </p:sp>
    </p:spTree>
    <p:extLst>
      <p:ext uri="{BB962C8B-B14F-4D97-AF65-F5344CB8AC3E}">
        <p14:creationId xmlns:p14="http://schemas.microsoft.com/office/powerpoint/2010/main" val="121200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555F5D-45D5-4A1A-9E88-1D1C98F48D3A}" type="datetimeFigureOut">
              <a:rPr kumimoji="1" lang="ja-JP" altLang="en-US" smtClean="0"/>
              <a:t>2025/6/3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15D8E7-6166-4435-B482-03C6F89E3D98}" type="slidenum">
              <a:rPr kumimoji="1" lang="ja-JP" altLang="en-US" smtClean="0"/>
              <a:t>‹#›</a:t>
            </a:fld>
            <a:endParaRPr kumimoji="1" lang="ja-JP" altLang="en-US"/>
          </a:p>
        </p:txBody>
      </p:sp>
    </p:spTree>
    <p:extLst>
      <p:ext uri="{BB962C8B-B14F-4D97-AF65-F5344CB8AC3E}">
        <p14:creationId xmlns:p14="http://schemas.microsoft.com/office/powerpoint/2010/main" val="4178260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9555F5D-45D5-4A1A-9E88-1D1C98F48D3A}" type="datetimeFigureOut">
              <a:rPr kumimoji="1" lang="ja-JP" altLang="en-US" smtClean="0"/>
              <a:t>2025/6/3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C15D8E7-6166-4435-B482-03C6F89E3D98}" type="slidenum">
              <a:rPr kumimoji="1" lang="ja-JP" altLang="en-US" smtClean="0"/>
              <a:t>‹#›</a:t>
            </a:fld>
            <a:endParaRPr kumimoji="1" lang="ja-JP" altLang="en-US"/>
          </a:p>
        </p:txBody>
      </p:sp>
    </p:spTree>
    <p:extLst>
      <p:ext uri="{BB962C8B-B14F-4D97-AF65-F5344CB8AC3E}">
        <p14:creationId xmlns:p14="http://schemas.microsoft.com/office/powerpoint/2010/main" val="2449181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inyu@pref.aichi.lg.jp"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3726"/>
            <a:ext cx="6940695" cy="646331"/>
          </a:xfrm>
          <a:prstGeom prst="rect">
            <a:avLst/>
          </a:prstGeom>
          <a:solidFill>
            <a:schemeClr val="bg1">
              <a:lumMod val="50000"/>
              <a:alpha val="82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3238653224"/>
              </p:ext>
            </p:extLst>
          </p:nvPr>
        </p:nvGraphicFramePr>
        <p:xfrm>
          <a:off x="211839" y="2650011"/>
          <a:ext cx="6517015" cy="6558927"/>
        </p:xfrm>
        <a:graphic>
          <a:graphicData uri="http://schemas.openxmlformats.org/drawingml/2006/table">
            <a:tbl>
              <a:tblPr firstRow="1" bandRow="1">
                <a:tableStyleId>{5940675A-B579-460E-94D1-54222C63F5DA}</a:tableStyleId>
              </a:tblPr>
              <a:tblGrid>
                <a:gridCol w="1196047">
                  <a:extLst>
                    <a:ext uri="{9D8B030D-6E8A-4147-A177-3AD203B41FA5}">
                      <a16:colId xmlns:a16="http://schemas.microsoft.com/office/drawing/2014/main" val="4000762274"/>
                    </a:ext>
                  </a:extLst>
                </a:gridCol>
                <a:gridCol w="435738">
                  <a:extLst>
                    <a:ext uri="{9D8B030D-6E8A-4147-A177-3AD203B41FA5}">
                      <a16:colId xmlns:a16="http://schemas.microsoft.com/office/drawing/2014/main" val="3802268854"/>
                    </a:ext>
                  </a:extLst>
                </a:gridCol>
                <a:gridCol w="1295728">
                  <a:extLst>
                    <a:ext uri="{9D8B030D-6E8A-4147-A177-3AD203B41FA5}">
                      <a16:colId xmlns:a16="http://schemas.microsoft.com/office/drawing/2014/main" val="2609719035"/>
                    </a:ext>
                  </a:extLst>
                </a:gridCol>
                <a:gridCol w="393038">
                  <a:extLst>
                    <a:ext uri="{9D8B030D-6E8A-4147-A177-3AD203B41FA5}">
                      <a16:colId xmlns:a16="http://schemas.microsoft.com/office/drawing/2014/main" val="2402111387"/>
                    </a:ext>
                  </a:extLst>
                </a:gridCol>
                <a:gridCol w="1050994">
                  <a:extLst>
                    <a:ext uri="{9D8B030D-6E8A-4147-A177-3AD203B41FA5}">
                      <a16:colId xmlns:a16="http://schemas.microsoft.com/office/drawing/2014/main" val="3921067133"/>
                    </a:ext>
                  </a:extLst>
                </a:gridCol>
                <a:gridCol w="242034">
                  <a:extLst>
                    <a:ext uri="{9D8B030D-6E8A-4147-A177-3AD203B41FA5}">
                      <a16:colId xmlns:a16="http://schemas.microsoft.com/office/drawing/2014/main" val="1584729163"/>
                    </a:ext>
                  </a:extLst>
                </a:gridCol>
                <a:gridCol w="610019">
                  <a:extLst>
                    <a:ext uri="{9D8B030D-6E8A-4147-A177-3AD203B41FA5}">
                      <a16:colId xmlns:a16="http://schemas.microsoft.com/office/drawing/2014/main" val="1198601350"/>
                    </a:ext>
                  </a:extLst>
                </a:gridCol>
                <a:gridCol w="519726">
                  <a:extLst>
                    <a:ext uri="{9D8B030D-6E8A-4147-A177-3AD203B41FA5}">
                      <a16:colId xmlns:a16="http://schemas.microsoft.com/office/drawing/2014/main" val="1509923879"/>
                    </a:ext>
                  </a:extLst>
                </a:gridCol>
                <a:gridCol w="773691">
                  <a:extLst>
                    <a:ext uri="{9D8B030D-6E8A-4147-A177-3AD203B41FA5}">
                      <a16:colId xmlns:a16="http://schemas.microsoft.com/office/drawing/2014/main" val="774281213"/>
                    </a:ext>
                  </a:extLst>
                </a:gridCol>
              </a:tblGrid>
              <a:tr h="0">
                <a:tc rowSpan="3">
                  <a:txBody>
                    <a:bodyPr/>
                    <a:lstStyle/>
                    <a:p>
                      <a:pPr algn="ctr" fontAlgn="ctr" hangingPunct="0"/>
                      <a:r>
                        <a:rPr kumimoji="1" lang="ja-JP" altLang="en-US" sz="1000" dirty="0"/>
                        <a:t>（ふりがな）</a:t>
                      </a:r>
                      <a:endParaRPr kumimoji="1" lang="en-US" altLang="ja-JP" sz="1000" dirty="0"/>
                    </a:p>
                    <a:p>
                      <a:pPr algn="ctr" fontAlgn="ctr" hangingPunct="0"/>
                      <a:r>
                        <a:rPr kumimoji="1" lang="ja-JP" altLang="en-US" sz="1200" dirty="0"/>
                        <a:t>氏　名</a:t>
                      </a:r>
                    </a:p>
                  </a:txBody>
                  <a:tcPr anchor="ctr"/>
                </a:tc>
                <a:tc gridSpan="4">
                  <a:txBody>
                    <a:bodyPr/>
                    <a:lstStyle/>
                    <a:p>
                      <a:pPr algn="ctr" fontAlgn="ctr" hangingPunct="0"/>
                      <a:endParaRPr kumimoji="1" lang="ja-JP" altLang="en-US" sz="10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ctr"/>
                      <a:r>
                        <a:rPr kumimoji="1" lang="ja-JP" altLang="en-US" sz="1100"/>
                        <a:t>年代</a:t>
                      </a:r>
                      <a:endParaRPr kumimoji="1" lang="ja-JP" altLang="en-US" dirty="0"/>
                    </a:p>
                  </a:txBody>
                  <a:tcPr anchor="ctr"/>
                </a:tc>
                <a:tc rowSpan="3" gridSpan="3">
                  <a:txBody>
                    <a:bodyPr/>
                    <a:lstStyle/>
                    <a:p>
                      <a:pPr algn="ctr" fontAlgn="ctr" hangingPunct="0"/>
                      <a:r>
                        <a:rPr kumimoji="1" lang="ja-JP" altLang="en-US" b="1" dirty="0"/>
                        <a:t>経営者</a:t>
                      </a:r>
                      <a:endParaRPr kumimoji="1" lang="en-US" altLang="ja-JP" b="1" dirty="0"/>
                    </a:p>
                    <a:p>
                      <a:pPr algn="ctr" fontAlgn="ctr" hangingPunct="0">
                        <a:lnSpc>
                          <a:spcPts val="800"/>
                        </a:lnSpc>
                      </a:pPr>
                      <a:endParaRPr kumimoji="1" lang="en-US" altLang="ja-JP" b="0" dirty="0"/>
                    </a:p>
                    <a:p>
                      <a:pPr algn="ctr" fontAlgn="ctr" hangingPunct="0"/>
                      <a:r>
                        <a:rPr kumimoji="1" lang="ja-JP" altLang="en-US" b="1" dirty="0"/>
                        <a:t>後継者</a:t>
                      </a:r>
                      <a:endParaRPr kumimoji="1" lang="en-US" altLang="ja-JP" b="1" dirty="0"/>
                    </a:p>
                    <a:p>
                      <a:pPr algn="ctr" fontAlgn="ctr" hangingPunct="0"/>
                      <a:endParaRPr kumimoji="1" lang="en-US" altLang="ja-JP" sz="800" dirty="0"/>
                    </a:p>
                    <a:p>
                      <a:pPr algn="ctr" fontAlgn="ctr" hangingPunct="0"/>
                      <a:r>
                        <a:rPr kumimoji="1" lang="ja-JP" altLang="en-US" sz="1100" dirty="0"/>
                        <a:t>（いずれかに〇）</a:t>
                      </a:r>
                      <a:endParaRPr kumimoji="1" lang="ja-JP" altLang="en-US" dirty="0"/>
                    </a:p>
                  </a:txBody>
                  <a:tcPr anchor="ctr"/>
                </a:tc>
                <a:tc rowSpan="3" hMerge="1">
                  <a:txBody>
                    <a:bodyPr/>
                    <a:lstStyle/>
                    <a:p>
                      <a:pPr algn="ctr" fontAlgn="ctr" hangingPunct="0"/>
                      <a:r>
                        <a:rPr kumimoji="1" lang="ja-JP" altLang="en-US" b="1" dirty="0"/>
                        <a:t>経営者</a:t>
                      </a:r>
                      <a:endParaRPr kumimoji="1" lang="en-US" altLang="ja-JP" b="1" dirty="0"/>
                    </a:p>
                    <a:p>
                      <a:pPr algn="ctr" fontAlgn="ctr" hangingPunct="0">
                        <a:lnSpc>
                          <a:spcPts val="800"/>
                        </a:lnSpc>
                      </a:pPr>
                      <a:endParaRPr kumimoji="1" lang="en-US" altLang="ja-JP" b="0" dirty="0"/>
                    </a:p>
                    <a:p>
                      <a:pPr algn="ctr" fontAlgn="ctr" hangingPunct="0"/>
                      <a:r>
                        <a:rPr kumimoji="1" lang="ja-JP" altLang="en-US" b="1" dirty="0"/>
                        <a:t>後継者</a:t>
                      </a:r>
                      <a:endParaRPr kumimoji="1" lang="en-US" altLang="ja-JP" b="1" dirty="0"/>
                    </a:p>
                    <a:p>
                      <a:pPr algn="ctr" fontAlgn="ctr" hangingPunct="0"/>
                      <a:endParaRPr kumimoji="1" lang="en-US" altLang="ja-JP" sz="800" dirty="0"/>
                    </a:p>
                    <a:p>
                      <a:pPr algn="ctr" fontAlgn="ctr" hangingPunct="0"/>
                      <a:r>
                        <a:rPr kumimoji="1" lang="ja-JP" altLang="en-US" sz="1100" dirty="0"/>
                        <a:t>（いずれかに〇）</a:t>
                      </a:r>
                      <a:endParaRPr kumimoji="1" lang="ja-JP" altLang="en-US" dirty="0"/>
                    </a:p>
                  </a:txBody>
                  <a:tcPr anchor="ctr"/>
                </a:tc>
                <a:tc rowSpan="3" hMerge="1">
                  <a:txBody>
                    <a:bodyPr/>
                    <a:lstStyle/>
                    <a:p>
                      <a:endParaRPr kumimoji="1" lang="ja-JP" altLang="en-US"/>
                    </a:p>
                  </a:txBody>
                  <a:tcPr/>
                </a:tc>
                <a:tc rowSpan="2">
                  <a:txBody>
                    <a:bodyPr/>
                    <a:lstStyle/>
                    <a:p>
                      <a:pPr algn="ctr" fontAlgn="ctr" hangingPunct="0"/>
                      <a:r>
                        <a:rPr kumimoji="1" lang="ja-JP" altLang="en-US" sz="1100" dirty="0"/>
                        <a:t>参加人数</a:t>
                      </a:r>
                    </a:p>
                  </a:txBody>
                  <a:tcPr anchor="ctr"/>
                </a:tc>
                <a:extLst>
                  <a:ext uri="{0D108BD9-81ED-4DB2-BD59-A6C34878D82A}">
                    <a16:rowId xmlns:a16="http://schemas.microsoft.com/office/drawing/2014/main" val="1748840445"/>
                  </a:ext>
                </a:extLst>
              </a:tr>
              <a:tr h="0">
                <a:tc vMerge="1">
                  <a:txBody>
                    <a:bodyPr/>
                    <a:lstStyle/>
                    <a:p>
                      <a:endParaRPr kumimoji="1" lang="ja-JP" altLang="en-US" dirty="0"/>
                    </a:p>
                  </a:txBody>
                  <a:tcPr/>
                </a:tc>
                <a:tc rowSpan="2" gridSpan="4">
                  <a:txBody>
                    <a:bodyPr/>
                    <a:lstStyle/>
                    <a:p>
                      <a:pPr algn="ctr" fontAlgn="ctr" hangingPunct="0"/>
                      <a:endParaRPr kumimoji="1" lang="ja-JP" altLang="en-US" sz="1600" dirty="0"/>
                    </a:p>
                  </a:txBody>
                  <a:tcPr anchor="ct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r"/>
                      <a:r>
                        <a:rPr kumimoji="1" lang="ja-JP" altLang="en-US" dirty="0"/>
                        <a:t>代</a:t>
                      </a:r>
                    </a:p>
                  </a:txBody>
                  <a:tcPr anchor="ctr"/>
                </a:tc>
                <a:tc gridSpan="3" vMerge="1">
                  <a:txBody>
                    <a:bodyPr/>
                    <a:lstStyle/>
                    <a:p>
                      <a:endParaRPr kumimoji="1" lang="ja-JP" altLang="en-US" dirty="0"/>
                    </a:p>
                  </a:txBody>
                  <a:tcPr anchor="ct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92693171"/>
                  </a:ext>
                </a:extLst>
              </a:tr>
              <a:tr h="351199">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r" fontAlgn="ctr" hangingPunct="0"/>
                      <a:r>
                        <a:rPr kumimoji="1" lang="ja-JP" altLang="en-US" sz="1100" dirty="0"/>
                        <a:t>人</a:t>
                      </a:r>
                    </a:p>
                  </a:txBody>
                  <a:tcPr anchor="ctr"/>
                </a:tc>
                <a:extLst>
                  <a:ext uri="{0D108BD9-81ED-4DB2-BD59-A6C34878D82A}">
                    <a16:rowId xmlns:a16="http://schemas.microsoft.com/office/drawing/2014/main" val="2796363264"/>
                  </a:ext>
                </a:extLst>
              </a:tr>
              <a:tr h="232228">
                <a:tc rowSpan="2">
                  <a:txBody>
                    <a:bodyPr/>
                    <a:lstStyle/>
                    <a:p>
                      <a:pPr algn="ctr" fontAlgn="ctr" hangingPunct="0"/>
                      <a:r>
                        <a:rPr kumimoji="1" lang="ja-JP" altLang="en-US" sz="1050" dirty="0"/>
                        <a:t>（ふりがな）</a:t>
                      </a:r>
                      <a:endParaRPr kumimoji="1" lang="en-US" altLang="ja-JP" sz="1050" dirty="0"/>
                    </a:p>
                    <a:p>
                      <a:pPr algn="ctr" fontAlgn="ctr" hangingPunct="0"/>
                      <a:r>
                        <a:rPr kumimoji="1" lang="ja-JP" altLang="en-US" sz="1200" spc="0" dirty="0"/>
                        <a:t>会社名・屋号</a:t>
                      </a:r>
                    </a:p>
                  </a:txBody>
                  <a:tcPr anchor="ctr"/>
                </a:tc>
                <a:tc gridSpan="8">
                  <a:txBody>
                    <a:bodyPr/>
                    <a:lstStyle/>
                    <a:p>
                      <a:pPr algn="ctr" fontAlgn="ctr" hangingPunct="0"/>
                      <a:endParaRPr kumimoji="1" lang="ja-JP" altLang="en-US" sz="10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47937840"/>
                  </a:ext>
                </a:extLst>
              </a:tr>
              <a:tr h="535894">
                <a:tc vMerge="1">
                  <a:txBody>
                    <a:bodyPr/>
                    <a:lstStyle/>
                    <a:p>
                      <a:pPr algn="ctr" fontAlgn="ctr" hangingPunct="0"/>
                      <a:endParaRPr kumimoji="1" lang="ja-JP" altLang="en-US" dirty="0"/>
                    </a:p>
                  </a:txBody>
                  <a:tcPr anchor="ctr"/>
                </a:tc>
                <a:tc gridSpan="8">
                  <a:txBody>
                    <a:bodyPr/>
                    <a:lstStyle/>
                    <a:p>
                      <a:pPr algn="ctr" fontAlgn="ctr" hangingPunct="0"/>
                      <a:endParaRPr kumimoji="1" lang="ja-JP" altLang="en-US" sz="16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75927531"/>
                  </a:ext>
                </a:extLst>
              </a:tr>
              <a:tr h="536766">
                <a:tc>
                  <a:txBody>
                    <a:bodyPr/>
                    <a:lstStyle/>
                    <a:p>
                      <a:pPr marL="0" marR="0" lvl="0" indent="0" algn="ctr" defTabSz="685800" rtl="0" eaLnBrk="1" fontAlgn="ctr" latinLnBrk="0" hangingPunct="0">
                        <a:lnSpc>
                          <a:spcPct val="100000"/>
                        </a:lnSpc>
                        <a:spcBef>
                          <a:spcPts val="0"/>
                        </a:spcBef>
                        <a:spcAft>
                          <a:spcPts val="0"/>
                        </a:spcAft>
                        <a:buClrTx/>
                        <a:buSzTx/>
                        <a:buFontTx/>
                        <a:buNone/>
                        <a:tabLst/>
                        <a:defRPr/>
                      </a:pPr>
                      <a:r>
                        <a:rPr kumimoji="1" lang="ja-JP" altLang="en-US" sz="1200" spc="300" dirty="0"/>
                        <a:t>ご住所</a:t>
                      </a:r>
                    </a:p>
                  </a:txBody>
                  <a:tcPr anchor="ctr"/>
                </a:tc>
                <a:tc gridSpan="8">
                  <a:txBody>
                    <a:bodyPr/>
                    <a:lstStyle/>
                    <a:p>
                      <a:pPr marL="0" marR="0" lvl="0" indent="0" algn="l" defTabSz="685800" rtl="0" eaLnBrk="1" fontAlgn="ctr" latinLnBrk="0" hangingPunct="0">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a:t>
                      </a:r>
                    </a:p>
                    <a:p>
                      <a:pPr algn="ctr" fontAlgn="ctr" hangingPunct="0"/>
                      <a:endParaRPr kumimoji="1" lang="ja-JP" altLang="en-US" sz="16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01505900"/>
                  </a:ext>
                </a:extLst>
              </a:tr>
              <a:tr h="268383">
                <a:tc rowSpan="2">
                  <a:txBody>
                    <a:bodyPr/>
                    <a:lstStyle/>
                    <a:p>
                      <a:pPr marL="0" marR="0" lvl="0" indent="0" algn="ctr" defTabSz="685800" rtl="0" eaLnBrk="1" fontAlgn="ctr" latinLnBrk="0" hangingPunct="0">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n-lt"/>
                          <a:ea typeface="+mn-ea"/>
                          <a:cs typeface="+mn-cs"/>
                        </a:rPr>
                        <a:t>ご連絡先</a:t>
                      </a:r>
                    </a:p>
                  </a:txBody>
                  <a:tcPr anchor="ctr"/>
                </a:tc>
                <a:tc rowSpan="2" gridSpan="5">
                  <a:txBody>
                    <a:bodyPr/>
                    <a:lstStyle/>
                    <a:p>
                      <a:pPr algn="l" fontAlgn="ctr" hangingPunct="0"/>
                      <a:r>
                        <a:rPr kumimoji="1" lang="en-US" altLang="ja-JP" sz="1100" dirty="0"/>
                        <a:t>TEL</a:t>
                      </a:r>
                      <a:r>
                        <a:rPr kumimoji="1" lang="ja-JP" altLang="en-US" sz="1100" dirty="0"/>
                        <a:t>：</a:t>
                      </a:r>
                      <a:endParaRPr kumimoji="1" lang="en-US" altLang="ja-JP" sz="1100" dirty="0"/>
                    </a:p>
                    <a:p>
                      <a:pPr algn="l" fontAlgn="ctr" hangingPunct="0"/>
                      <a:endParaRPr kumimoji="1" lang="en-US" altLang="ja-JP" sz="400" dirty="0"/>
                    </a:p>
                    <a:p>
                      <a:pPr algn="l" fontAlgn="ctr" hangingPunct="0"/>
                      <a:r>
                        <a:rPr kumimoji="1" lang="en-US" altLang="ja-JP" sz="1100" dirty="0"/>
                        <a:t>E</a:t>
                      </a:r>
                      <a:r>
                        <a:rPr kumimoji="1" lang="ja-JP" altLang="en-US" sz="1100" dirty="0"/>
                        <a:t>メール：</a:t>
                      </a:r>
                    </a:p>
                  </a:txBody>
                  <a:tcPr anchor="ct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fontAlgn="ctr" hangingPunct="0"/>
                      <a:endParaRPr kumimoji="1" lang="ja-JP" altLang="en-US" sz="1100" dirty="0"/>
                    </a:p>
                  </a:txBody>
                  <a:tcPr anchor="ctr"/>
                </a:tc>
                <a:tc gridSpan="3">
                  <a:txBody>
                    <a:bodyPr/>
                    <a:lstStyle/>
                    <a:p>
                      <a:pPr algn="ctr" fontAlgn="ctr" hangingPunct="0"/>
                      <a:r>
                        <a:rPr kumimoji="1" lang="ja-JP" altLang="en-US" sz="1100" dirty="0"/>
                        <a:t>経営者の年代</a:t>
                      </a: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04226455"/>
                  </a:ext>
                </a:extLst>
              </a:tr>
              <a:tr h="268383">
                <a:tc vMerge="1">
                  <a:txBody>
                    <a:bodyPr/>
                    <a:lstStyle/>
                    <a:p>
                      <a:pPr marL="0" marR="0" lvl="0" indent="0" algn="ctr" defTabSz="685800" rtl="0" eaLnBrk="1" fontAlgn="ctr" latinLnBrk="0" hangingPunct="0">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a:txBody>
                  <a:tcPr anchor="ctr"/>
                </a:tc>
                <a:tc gridSpan="5" vMerge="1">
                  <a:txBody>
                    <a:bodyPr/>
                    <a:lstStyle/>
                    <a:p>
                      <a:pPr algn="l" fontAlgn="ctr" hangingPunct="0"/>
                      <a:endParaRPr kumimoji="1" lang="ja-JP" altLang="en-US" sz="1100" dirty="0"/>
                    </a:p>
                  </a:txBody>
                  <a:tcPr anchor="ct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algn="ctr" fontAlgn="ctr" hangingPunct="0"/>
                      <a:r>
                        <a:rPr kumimoji="1" lang="ja-JP" altLang="en-US" sz="1100" dirty="0"/>
                        <a:t>　　　　　　　　代</a:t>
                      </a: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95550016"/>
                  </a:ext>
                </a:extLst>
              </a:tr>
              <a:tr h="871130">
                <a:tc>
                  <a:txBody>
                    <a:bodyPr/>
                    <a:lstStyle/>
                    <a:p>
                      <a:pPr algn="ctr" fontAlgn="ctr" hangingPunct="0"/>
                      <a:r>
                        <a:rPr kumimoji="1" lang="ja-JP" altLang="en-US" sz="1200" spc="-150" dirty="0"/>
                        <a:t>業　種</a:t>
                      </a:r>
                      <a:endParaRPr kumimoji="1" lang="en-US" altLang="ja-JP" sz="1200" spc="-150" dirty="0"/>
                    </a:p>
                    <a:p>
                      <a:pPr algn="ctr" fontAlgn="ctr" hangingPunct="0"/>
                      <a:r>
                        <a:rPr kumimoji="1" lang="en-US" altLang="ja-JP" sz="1200" spc="-150" dirty="0"/>
                        <a:t>(</a:t>
                      </a:r>
                      <a:r>
                        <a:rPr kumimoji="1" lang="ja-JP" altLang="en-US" sz="1200" spc="-150" dirty="0"/>
                        <a:t>いずれかに</a:t>
                      </a:r>
                      <a:r>
                        <a:rPr kumimoji="1" lang="ja-JP" altLang="en-US" spc="-150" dirty="0"/>
                        <a:t>☑</a:t>
                      </a:r>
                      <a:r>
                        <a:rPr kumimoji="1" lang="en-US" altLang="ja-JP" spc="-150" dirty="0"/>
                        <a:t>)</a:t>
                      </a:r>
                      <a:endParaRPr kumimoji="1" lang="ja-JP" altLang="en-US" spc="-150" dirty="0"/>
                    </a:p>
                  </a:txBody>
                  <a:tcPr anchor="ctr"/>
                </a:tc>
                <a:tc gridSpan="8">
                  <a:txBody>
                    <a:bodyPr/>
                    <a:lstStyle/>
                    <a:p>
                      <a:pPr algn="dist" fontAlgn="ctr" hangingPunct="0"/>
                      <a:r>
                        <a:rPr kumimoji="1" lang="ja-JP" altLang="en-US" sz="1200" b="1" spc="300" dirty="0"/>
                        <a:t>□建設業 □製造業 □運輸・通信業 □卸売業 □小売業</a:t>
                      </a:r>
                      <a:endParaRPr kumimoji="1" lang="en-US" altLang="ja-JP" sz="1200" b="1" spc="300" dirty="0"/>
                    </a:p>
                    <a:p>
                      <a:pPr algn="dist" fontAlgn="ctr" hangingPunct="0"/>
                      <a:r>
                        <a:rPr kumimoji="1" lang="ja-JP" altLang="en-US" sz="1200" b="1" spc="300" dirty="0"/>
                        <a:t>□飲食業 □</a:t>
                      </a:r>
                      <a:r>
                        <a:rPr kumimoji="1" lang="ja-JP" altLang="en-US" sz="1200" b="1" spc="300"/>
                        <a:t>不動産業 □サービス業 □宿泊業 □</a:t>
                      </a:r>
                      <a:r>
                        <a:rPr kumimoji="1" lang="ja-JP" altLang="en-US" sz="1200" b="1" spc="300" dirty="0"/>
                        <a:t>その他</a:t>
                      </a:r>
                      <a:endParaRPr kumimoji="1" lang="en-US" altLang="ja-JP" sz="1200" b="1" spc="300" dirty="0"/>
                    </a:p>
                    <a:p>
                      <a:pPr algn="l" fontAlgn="ctr" hangingPunct="0"/>
                      <a:r>
                        <a:rPr kumimoji="1" lang="ja-JP" altLang="en-US" sz="1200" dirty="0"/>
                        <a:t>（具体的な内容：　　　　　　　　　　　　　　　　　　　　　　）</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748245"/>
                  </a:ext>
                </a:extLst>
              </a:tr>
              <a:tr h="1442197">
                <a:tc>
                  <a:txBody>
                    <a:bodyPr/>
                    <a:lstStyle/>
                    <a:p>
                      <a:pPr algn="ctr" fontAlgn="ctr" hangingPunct="0"/>
                      <a:r>
                        <a:rPr kumimoji="1" lang="ja-JP" altLang="en-US" sz="1200" spc="-150" dirty="0"/>
                        <a:t>ご相談内容</a:t>
                      </a:r>
                      <a:endParaRPr kumimoji="1" lang="en-US" altLang="ja-JP" sz="1200" spc="-150" dirty="0"/>
                    </a:p>
                    <a:p>
                      <a:pPr algn="ctr" fontAlgn="ctr" hangingPunct="0"/>
                      <a:r>
                        <a:rPr kumimoji="1" lang="en-US" altLang="ja-JP" sz="1300" spc="-150" dirty="0"/>
                        <a:t>(</a:t>
                      </a:r>
                      <a:r>
                        <a:rPr kumimoji="1" lang="ja-JP" altLang="en-US" sz="1300" spc="-150" dirty="0"/>
                        <a:t>複数</a:t>
                      </a:r>
                      <a:r>
                        <a:rPr kumimoji="1" lang="ja-JP" altLang="en-US" sz="1300" b="0" i="0" u="none" strike="noStrike" kern="1200" cap="none" spc="-150" normalizeH="0" baseline="0" noProof="0" dirty="0">
                          <a:ln>
                            <a:noFill/>
                          </a:ln>
                          <a:solidFill>
                            <a:prstClr val="black"/>
                          </a:solidFill>
                          <a:effectLst/>
                          <a:uLnTx/>
                          <a:uFillTx/>
                          <a:latin typeface="+mn-lt"/>
                          <a:ea typeface="+mn-ea"/>
                          <a:cs typeface="+mn-cs"/>
                        </a:rPr>
                        <a:t>☑</a:t>
                      </a:r>
                      <a:r>
                        <a:rPr kumimoji="1" lang="ja-JP" altLang="en-US" sz="1300" spc="-150" dirty="0"/>
                        <a:t>も可</a:t>
                      </a:r>
                      <a:r>
                        <a:rPr kumimoji="1" lang="en-US" altLang="ja-JP" sz="1300" spc="-150" dirty="0"/>
                        <a:t>)</a:t>
                      </a:r>
                      <a:endParaRPr kumimoji="1" lang="ja-JP" altLang="en-US" sz="1300" spc="-150" dirty="0"/>
                    </a:p>
                  </a:txBody>
                  <a:tcPr anchor="ctr"/>
                </a:tc>
                <a:tc gridSpan="8">
                  <a:txBody>
                    <a:bodyPr/>
                    <a:lstStyle/>
                    <a:p>
                      <a:pPr algn="l" fontAlgn="ctr" hangingPunct="0"/>
                      <a:r>
                        <a:rPr kumimoji="1" lang="ja-JP" altLang="en-US" sz="1200" b="1" u="sng" spc="300" dirty="0"/>
                        <a:t>相談内容</a:t>
                      </a:r>
                      <a:endParaRPr kumimoji="1" lang="en-US" altLang="ja-JP" sz="1200" b="1" u="sng" spc="300" dirty="0"/>
                    </a:p>
                    <a:p>
                      <a:pPr algn="l" fontAlgn="ctr" hangingPunct="0"/>
                      <a:r>
                        <a:rPr kumimoji="1" lang="ja-JP" altLang="en-US" sz="1200" b="1" dirty="0"/>
                        <a:t>□株について　□土地について　□資金について　□後継者について</a:t>
                      </a:r>
                      <a:endParaRPr kumimoji="1" lang="en-US" altLang="ja-JP" sz="1200" b="1" dirty="0"/>
                    </a:p>
                    <a:p>
                      <a:pPr algn="l" fontAlgn="ctr" hangingPunct="0"/>
                      <a:r>
                        <a:rPr kumimoji="1" lang="ja-JP" altLang="en-US" sz="1200" b="1" dirty="0"/>
                        <a:t>□その他</a:t>
                      </a:r>
                      <a:r>
                        <a:rPr kumimoji="1" lang="ja-JP" altLang="en-US" sz="1200" dirty="0"/>
                        <a:t>（　　　　　　　　　　　　　　　　　　　　　　　　　　　）</a:t>
                      </a:r>
                      <a:endParaRPr kumimoji="1" lang="en-US" altLang="ja-JP" sz="1200" dirty="0"/>
                    </a:p>
                    <a:p>
                      <a:pPr algn="l" fontAlgn="ctr" hangingPunct="0"/>
                      <a:r>
                        <a:rPr kumimoji="1" lang="ja-JP" altLang="en-US" sz="1200" b="1" u="sng" spc="300" dirty="0"/>
                        <a:t>承継パターン</a:t>
                      </a:r>
                      <a:endParaRPr kumimoji="1" lang="en-US" altLang="ja-JP" sz="1200" b="1" u="sng" spc="300" dirty="0"/>
                    </a:p>
                    <a:p>
                      <a:pPr algn="l" fontAlgn="ctr" hangingPunct="0"/>
                      <a:r>
                        <a:rPr kumimoji="1" lang="ja-JP" altLang="en-US" sz="1200" b="1" dirty="0"/>
                        <a:t>□親族承継　 □従業員承継　 □第三者承継（ </a:t>
                      </a:r>
                      <a:r>
                        <a:rPr kumimoji="1" lang="en-US" altLang="ja-JP" sz="1200" b="1" dirty="0"/>
                        <a:t>M&amp;A</a:t>
                      </a:r>
                      <a:r>
                        <a:rPr kumimoji="1" lang="ja-JP" altLang="en-US" sz="1200" b="1" dirty="0"/>
                        <a:t>：□売り・□買い ）</a:t>
                      </a:r>
                      <a:endParaRPr kumimoji="1" lang="en-US" altLang="ja-JP" sz="1200" b="1" dirty="0"/>
                    </a:p>
                    <a:p>
                      <a:pPr algn="l" fontAlgn="ctr" hangingPunct="0"/>
                      <a:r>
                        <a:rPr kumimoji="1" lang="ja-JP" altLang="en-US" sz="1200" b="1" dirty="0"/>
                        <a:t>□その他</a:t>
                      </a:r>
                      <a:r>
                        <a:rPr kumimoji="1" lang="ja-JP" altLang="en-US" sz="1200" dirty="0"/>
                        <a:t>（　　　　　　　　　　　　　　　）</a:t>
                      </a:r>
                      <a:endParaRPr kumimoji="1" lang="en-US" altLang="ja-JP" sz="12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42420898"/>
                  </a:ext>
                </a:extLst>
              </a:tr>
              <a:tr h="492414">
                <a:tc rowSpan="3">
                  <a:txBody>
                    <a:bodyPr/>
                    <a:lstStyle/>
                    <a:p>
                      <a:pPr algn="ctr"/>
                      <a:r>
                        <a:rPr kumimoji="1" lang="ja-JP" altLang="en-US" sz="1200" dirty="0"/>
                        <a:t>相談時間帯</a:t>
                      </a:r>
                      <a:endParaRPr kumimoji="1" lang="en-US" altLang="ja-JP" sz="1200" dirty="0"/>
                    </a:p>
                    <a:p>
                      <a:pPr algn="ctr"/>
                      <a:r>
                        <a:rPr kumimoji="1" lang="en-US" altLang="ja-JP" sz="1200" dirty="0"/>
                        <a:t>(</a:t>
                      </a:r>
                      <a:r>
                        <a:rPr kumimoji="1" lang="ja-JP" altLang="en-US" sz="1200" dirty="0"/>
                        <a:t>いずれかに〇</a:t>
                      </a:r>
                      <a:r>
                        <a:rPr kumimoji="1" lang="en-US" altLang="ja-JP" sz="1200" dirty="0"/>
                        <a:t>)</a:t>
                      </a:r>
                    </a:p>
                  </a:txBody>
                  <a:tcPr anchor="ctr"/>
                </a:tc>
                <a:tc>
                  <a:txBody>
                    <a:bodyPr/>
                    <a:lstStyle/>
                    <a:p>
                      <a:pPr algn="ctr" fontAlgn="ctr" hangingPunct="0"/>
                      <a:r>
                        <a:rPr kumimoji="1" lang="ja-JP" altLang="en-US" sz="1600" dirty="0">
                          <a:solidFill>
                            <a:schemeClr val="bg1">
                              <a:lumMod val="75000"/>
                            </a:schemeClr>
                          </a:solidFill>
                        </a:rPr>
                        <a:t>◌</a:t>
                      </a:r>
                      <a:endParaRPr kumimoji="1" lang="en-US" altLang="ja-JP" sz="1600" dirty="0">
                        <a:solidFill>
                          <a:schemeClr val="bg1">
                            <a:lumMod val="75000"/>
                          </a:schemeClr>
                        </a:solidFill>
                      </a:endParaRPr>
                    </a:p>
                  </a:txBody>
                  <a:tcPr anchor="ctr"/>
                </a:tc>
                <a:tc>
                  <a:txBody>
                    <a:bodyPr/>
                    <a:lstStyle/>
                    <a:p>
                      <a:pPr algn="ctr" fontAlgn="ctr" hangingPunct="0"/>
                      <a:r>
                        <a:rPr kumimoji="1" lang="en-US" altLang="ja-JP" sz="1300" dirty="0">
                          <a:latin typeface="Franklin Gothic Medium" panose="020B0603020102020204" pitchFamily="34" charset="0"/>
                        </a:rPr>
                        <a:t>10:00</a:t>
                      </a:r>
                      <a:r>
                        <a:rPr kumimoji="1" lang="ja-JP" altLang="en-US" sz="1300" dirty="0">
                          <a:latin typeface="Franklin Gothic Medium" panose="020B0603020102020204" pitchFamily="34" charset="0"/>
                        </a:rPr>
                        <a:t>～</a:t>
                      </a:r>
                      <a:r>
                        <a:rPr kumimoji="1" lang="en-US" altLang="ja-JP" sz="1300" dirty="0">
                          <a:latin typeface="Franklin Gothic Medium" panose="020B0603020102020204" pitchFamily="34" charset="0"/>
                        </a:rPr>
                        <a:t>11:00</a:t>
                      </a:r>
                    </a:p>
                  </a:txBody>
                  <a:tcPr anchor="ctr"/>
                </a:tc>
                <a:tc>
                  <a:txBody>
                    <a:bodyPr/>
                    <a:lstStyle/>
                    <a:p>
                      <a:pPr algn="ctr" fontAlgn="ctr" hangingPunct="0"/>
                      <a:r>
                        <a:rPr kumimoji="1" lang="ja-JP" altLang="en-US" sz="1600" dirty="0">
                          <a:solidFill>
                            <a:schemeClr val="bg1">
                              <a:lumMod val="75000"/>
                            </a:schemeClr>
                          </a:solidFill>
                          <a:latin typeface="Franklin Gothic Medium" panose="020B0603020102020204" pitchFamily="34" charset="0"/>
                        </a:rPr>
                        <a:t>◌</a:t>
                      </a:r>
                      <a:endParaRPr kumimoji="1" lang="en-US" altLang="ja-JP" sz="1600" dirty="0">
                        <a:solidFill>
                          <a:schemeClr val="bg1">
                            <a:lumMod val="75000"/>
                          </a:schemeClr>
                        </a:solidFill>
                        <a:latin typeface="Franklin Gothic Medium" panose="020B0603020102020204" pitchFamily="34" charset="0"/>
                      </a:endParaRPr>
                    </a:p>
                  </a:txBody>
                  <a:tcPr anchor="ctr"/>
                </a:tc>
                <a:tc gridSpan="2">
                  <a:txBody>
                    <a:bodyPr/>
                    <a:lstStyle/>
                    <a:p>
                      <a:pPr algn="ctr"/>
                      <a:r>
                        <a:rPr kumimoji="1" lang="en-US" altLang="ja-JP" sz="1300" dirty="0">
                          <a:latin typeface="Franklin Gothic Medium" panose="020B0603020102020204" pitchFamily="34" charset="0"/>
                        </a:rPr>
                        <a:t>11:30</a:t>
                      </a:r>
                      <a:r>
                        <a:rPr kumimoji="1" lang="ja-JP" altLang="en-US" sz="1300" dirty="0">
                          <a:latin typeface="Franklin Gothic Medium" panose="020B0603020102020204" pitchFamily="34" charset="0"/>
                        </a:rPr>
                        <a:t>～</a:t>
                      </a:r>
                      <a:r>
                        <a:rPr kumimoji="1" lang="en-US" altLang="ja-JP" sz="1300" dirty="0">
                          <a:latin typeface="Franklin Gothic Medium" panose="020B0603020102020204" pitchFamily="34" charset="0"/>
                        </a:rPr>
                        <a:t>12:30</a:t>
                      </a:r>
                      <a:endParaRPr kumimoji="1" lang="ja-JP" altLang="en-US" sz="1300" dirty="0">
                        <a:latin typeface="Franklin Gothic Medium" panose="020B0603020102020204" pitchFamily="34" charset="0"/>
                      </a:endParaRPr>
                    </a:p>
                  </a:txBody>
                  <a:tcPr anchor="ctr"/>
                </a:tc>
                <a:tc hMerge="1">
                  <a:txBody>
                    <a:bodyPr/>
                    <a:lstStyle/>
                    <a:p>
                      <a:pPr algn="ctr"/>
                      <a:endParaRPr kumimoji="1" lang="ja-JP" altLang="en-US" sz="1300" dirty="0">
                        <a:latin typeface="Franklin Gothic Medium" panose="020B0603020102020204" pitchFamily="34" charset="0"/>
                      </a:endParaRPr>
                    </a:p>
                  </a:txBody>
                  <a:tcPr anchor="ctr"/>
                </a:tc>
                <a:tc>
                  <a:txBody>
                    <a:bodyPr/>
                    <a:lstStyle/>
                    <a:p>
                      <a:pPr marL="0" marR="0" lvl="0" indent="0" algn="ctr" defTabSz="685800" rtl="0" eaLnBrk="1" fontAlgn="ctr" latinLnBrk="0" hangingPunct="0">
                        <a:lnSpc>
                          <a:spcPct val="100000"/>
                        </a:lnSpc>
                        <a:spcBef>
                          <a:spcPts val="0"/>
                        </a:spcBef>
                        <a:spcAft>
                          <a:spcPts val="0"/>
                        </a:spcAft>
                        <a:buClrTx/>
                        <a:buSzTx/>
                        <a:buFontTx/>
                        <a:buNone/>
                        <a:tabLst/>
                        <a:defRPr/>
                      </a:pPr>
                      <a:r>
                        <a:rPr kumimoji="1" lang="ja-JP" altLang="en-US" sz="1600" kern="1200" dirty="0">
                          <a:solidFill>
                            <a:schemeClr val="bg1">
                              <a:lumMod val="75000"/>
                            </a:schemeClr>
                          </a:solidFill>
                          <a:latin typeface="Franklin Gothic Medium" panose="020B0603020102020204" pitchFamily="34" charset="0"/>
                          <a:ea typeface="+mn-ea"/>
                          <a:cs typeface="+mn-cs"/>
                        </a:rPr>
                        <a:t>◌</a:t>
                      </a:r>
                      <a:endParaRPr kumimoji="1" lang="en-US" altLang="ja-JP" sz="1600" kern="1200" dirty="0">
                        <a:solidFill>
                          <a:schemeClr val="bg1">
                            <a:lumMod val="75000"/>
                          </a:schemeClr>
                        </a:solidFill>
                        <a:latin typeface="Franklin Gothic Medium" panose="020B0603020102020204" pitchFamily="34" charset="0"/>
                        <a:ea typeface="+mn-ea"/>
                        <a:cs typeface="+mn-cs"/>
                      </a:endParaRPr>
                    </a:p>
                  </a:txBody>
                  <a:tcPr anchor="ctr"/>
                </a:tc>
                <a:tc gridSpan="2">
                  <a:txBody>
                    <a:bodyPr/>
                    <a:lstStyle/>
                    <a:p>
                      <a:pPr marL="0" marR="0" lvl="0" indent="0" algn="ctr" defTabSz="685800" rtl="0" eaLnBrk="1" fontAlgn="ctr" latinLnBrk="0" hangingPunct="0">
                        <a:lnSpc>
                          <a:spcPct val="100000"/>
                        </a:lnSpc>
                        <a:spcBef>
                          <a:spcPts val="0"/>
                        </a:spcBef>
                        <a:spcAft>
                          <a:spcPts val="0"/>
                        </a:spcAft>
                        <a:buClrTx/>
                        <a:buSzTx/>
                        <a:buFontTx/>
                        <a:buNone/>
                        <a:tabLst/>
                        <a:defRPr/>
                      </a:pPr>
                      <a:r>
                        <a:rPr kumimoji="1" lang="en-US" altLang="ja-JP" sz="1200" dirty="0">
                          <a:latin typeface="Franklin Gothic Medium" panose="020B0603020102020204" pitchFamily="34" charset="0"/>
                        </a:rPr>
                        <a:t>13:30</a:t>
                      </a:r>
                      <a:r>
                        <a:rPr kumimoji="1" lang="ja-JP" altLang="en-US" sz="1200" dirty="0">
                          <a:latin typeface="Franklin Gothic Medium" panose="020B0603020102020204" pitchFamily="34" charset="0"/>
                        </a:rPr>
                        <a:t>～</a:t>
                      </a:r>
                      <a:r>
                        <a:rPr kumimoji="1" lang="en-US" altLang="ja-JP" sz="1200" dirty="0">
                          <a:latin typeface="Franklin Gothic Medium" panose="020B0603020102020204" pitchFamily="34" charset="0"/>
                        </a:rPr>
                        <a:t>14:30</a:t>
                      </a:r>
                      <a:endParaRPr kumimoji="1" lang="ja-JP" altLang="en-US" sz="1200" dirty="0">
                        <a:latin typeface="Franklin Gothic Medium" panose="020B0603020102020204" pitchFamily="34" charset="0"/>
                      </a:endParaRPr>
                    </a:p>
                  </a:txBody>
                  <a:tcPr anchor="ctr"/>
                </a:tc>
                <a:tc hMerge="1">
                  <a:txBody>
                    <a:bodyPr/>
                    <a:lstStyle/>
                    <a:p>
                      <a:endParaRPr kumimoji="1" lang="ja-JP" altLang="en-US" dirty="0"/>
                    </a:p>
                  </a:txBody>
                  <a:tcPr/>
                </a:tc>
                <a:extLst>
                  <a:ext uri="{0D108BD9-81ED-4DB2-BD59-A6C34878D82A}">
                    <a16:rowId xmlns:a16="http://schemas.microsoft.com/office/drawing/2014/main" val="3604828369"/>
                  </a:ext>
                </a:extLst>
              </a:tr>
              <a:tr h="216330">
                <a:tc vMerge="1">
                  <a:txBody>
                    <a:bodyPr/>
                    <a:lstStyle/>
                    <a:p>
                      <a:endParaRPr dirty="0"/>
                    </a:p>
                  </a:txBody>
                  <a:tcPr anchor="ctr"/>
                </a:tc>
                <a:tc rowSpan="2">
                  <a:txBody>
                    <a:bodyPr/>
                    <a:lstStyle/>
                    <a:p>
                      <a:pPr algn="ctr" fontAlgn="ctr" hangingPunct="0"/>
                      <a:r>
                        <a:rPr kumimoji="1" lang="ja-JP" altLang="en-US" sz="1600" dirty="0">
                          <a:solidFill>
                            <a:schemeClr val="bg1">
                              <a:lumMod val="75000"/>
                            </a:schemeClr>
                          </a:solidFill>
                        </a:rPr>
                        <a:t>◌</a:t>
                      </a:r>
                      <a:endParaRPr kumimoji="1" lang="en-US" altLang="ja-JP" sz="1600" dirty="0">
                        <a:solidFill>
                          <a:schemeClr val="bg1">
                            <a:lumMod val="75000"/>
                          </a:schemeClr>
                        </a:solidFill>
                      </a:endParaRPr>
                    </a:p>
                  </a:txBody>
                  <a:tcPr anchor="ctr"/>
                </a:tc>
                <a:tc rowSpan="2">
                  <a:txBody>
                    <a:bodyPr/>
                    <a:lstStyle/>
                    <a:p>
                      <a:pPr algn="ctr" fontAlgn="ctr" hangingPunct="0"/>
                      <a:r>
                        <a:rPr kumimoji="1" lang="en-US" altLang="ja-JP" sz="1300" dirty="0">
                          <a:latin typeface="Franklin Gothic Medium" panose="020B0603020102020204" pitchFamily="34" charset="0"/>
                        </a:rPr>
                        <a:t>15:00</a:t>
                      </a:r>
                      <a:r>
                        <a:rPr kumimoji="1" lang="ja-JP" altLang="en-US" sz="1300" dirty="0">
                          <a:latin typeface="Franklin Gothic Medium" panose="020B0603020102020204" pitchFamily="34" charset="0"/>
                        </a:rPr>
                        <a:t>～</a:t>
                      </a:r>
                      <a:r>
                        <a:rPr kumimoji="1" lang="en-US" altLang="ja-JP" sz="1300" dirty="0">
                          <a:latin typeface="Franklin Gothic Medium" panose="020B0603020102020204" pitchFamily="34" charset="0"/>
                        </a:rPr>
                        <a:t>16:00</a:t>
                      </a:r>
                    </a:p>
                  </a:txBody>
                  <a:tcPr anchor="ctr"/>
                </a:tc>
                <a:tc gridSpan="6">
                  <a:txBody>
                    <a:bodyPr/>
                    <a:lstStyle/>
                    <a:p>
                      <a:pPr algn="ctr" fontAlgn="ctr" hangingPunct="0"/>
                      <a:r>
                        <a:rPr kumimoji="1" lang="ja-JP" altLang="en-US" sz="1200" dirty="0">
                          <a:solidFill>
                            <a:schemeClr val="tx1"/>
                          </a:solidFill>
                          <a:latin typeface="Franklin Gothic Medium" panose="020B0603020102020204" pitchFamily="34" charset="0"/>
                        </a:rPr>
                        <a:t>相談時の愛知県庁・市役所職員の同席</a:t>
                      </a:r>
                    </a:p>
                  </a:txBody>
                  <a:tcPr anchor="ctr"/>
                </a:tc>
                <a:tc hMerge="1">
                  <a:txBody>
                    <a:bodyPr/>
                    <a:lstStyle/>
                    <a:p>
                      <a:pPr algn="ctr"/>
                      <a:endParaRPr kumimoji="1" lang="ja-JP" altLang="en-US" sz="1300" dirty="0">
                        <a:latin typeface="Franklin Gothic Medium" panose="020B0603020102020204" pitchFamily="34" charset="0"/>
                      </a:endParaRPr>
                    </a:p>
                  </a:txBody>
                  <a:tcPr anchor="ctr"/>
                </a:tc>
                <a:tc hMerge="1">
                  <a:txBody>
                    <a:bodyPr/>
                    <a:lstStyle/>
                    <a:p>
                      <a:pPr algn="ctr"/>
                      <a:endParaRPr kumimoji="1" lang="ja-JP" altLang="en-US" sz="1300" dirty="0">
                        <a:latin typeface="Franklin Gothic Medium" panose="020B0603020102020204" pitchFamily="34" charset="0"/>
                      </a:endParaRPr>
                    </a:p>
                  </a:txBody>
                  <a:tcPr anchor="ctr"/>
                </a:tc>
                <a:tc hMerge="1">
                  <a:txBody>
                    <a:bodyPr/>
                    <a:lstStyle/>
                    <a:p>
                      <a:pPr marL="0" marR="0" lvl="0" indent="0" algn="ctr" defTabSz="685800" rtl="0" eaLnBrk="1" fontAlgn="ctr" latinLnBrk="0" hangingPunct="0">
                        <a:lnSpc>
                          <a:spcPct val="100000"/>
                        </a:lnSpc>
                        <a:spcBef>
                          <a:spcPts val="0"/>
                        </a:spcBef>
                        <a:spcAft>
                          <a:spcPts val="0"/>
                        </a:spcAft>
                        <a:buClrTx/>
                        <a:buSzTx/>
                        <a:buFontTx/>
                        <a:buNone/>
                        <a:tabLst/>
                        <a:defRPr/>
                      </a:pPr>
                      <a:endParaRPr kumimoji="1" lang="en-US" altLang="ja-JP" sz="1600" kern="1200" dirty="0">
                        <a:solidFill>
                          <a:schemeClr val="bg1">
                            <a:lumMod val="75000"/>
                          </a:schemeClr>
                        </a:solidFill>
                        <a:latin typeface="Franklin Gothic Medium" panose="020B0603020102020204" pitchFamily="34" charset="0"/>
                        <a:ea typeface="+mn-ea"/>
                        <a:cs typeface="+mn-cs"/>
                      </a:endParaRPr>
                    </a:p>
                  </a:txBody>
                  <a:tcPr anchor="ctr"/>
                </a:tc>
                <a:tc hMerge="1">
                  <a:txBody>
                    <a:bodyPr/>
                    <a:lstStyle/>
                    <a:p>
                      <a:pPr marL="0" marR="0" lvl="0" indent="0" algn="ctr" defTabSz="685800" rtl="0" eaLnBrk="1" fontAlgn="ctr" latinLnBrk="0" hangingPunct="0">
                        <a:lnSpc>
                          <a:spcPct val="100000"/>
                        </a:lnSpc>
                        <a:spcBef>
                          <a:spcPts val="0"/>
                        </a:spcBef>
                        <a:spcAft>
                          <a:spcPts val="0"/>
                        </a:spcAft>
                        <a:buClrTx/>
                        <a:buSzTx/>
                        <a:buFontTx/>
                        <a:buNone/>
                        <a:tabLst/>
                        <a:defRPr/>
                      </a:pPr>
                      <a:endParaRPr kumimoji="1" lang="ja-JP" altLang="en-US" sz="1200" dirty="0">
                        <a:latin typeface="Franklin Gothic Medium" panose="020B0603020102020204" pitchFamily="34" charset="0"/>
                      </a:endParaRPr>
                    </a:p>
                  </a:txBody>
                  <a:tcPr anchor="ctr"/>
                </a:tc>
                <a:tc hMerge="1">
                  <a:txBody>
                    <a:bodyPr/>
                    <a:lstStyle/>
                    <a:p>
                      <a:endParaRPr kumimoji="1" lang="ja-JP" altLang="en-US" dirty="0"/>
                    </a:p>
                  </a:txBody>
                  <a:tcPr/>
                </a:tc>
                <a:extLst>
                  <a:ext uri="{0D108BD9-81ED-4DB2-BD59-A6C34878D82A}">
                    <a16:rowId xmlns:a16="http://schemas.microsoft.com/office/drawing/2014/main" val="2599406514"/>
                  </a:ext>
                </a:extLst>
              </a:tr>
              <a:tr h="2163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6">
                  <a:txBody>
                    <a:bodyPr/>
                    <a:lstStyle/>
                    <a:p>
                      <a:pPr marL="0" marR="0" lvl="0" indent="0" algn="ctr" defTabSz="685800" rtl="0" eaLnBrk="1" fontAlgn="ctr" latinLnBrk="0" hangingPunct="0">
                        <a:lnSpc>
                          <a:spcPct val="100000"/>
                        </a:lnSpc>
                        <a:spcBef>
                          <a:spcPts val="0"/>
                        </a:spcBef>
                        <a:spcAft>
                          <a:spcPts val="0"/>
                        </a:spcAft>
                        <a:buClrTx/>
                        <a:buSzTx/>
                        <a:buFontTx/>
                        <a:buNone/>
                        <a:tabLst/>
                        <a:defRPr/>
                      </a:pPr>
                      <a:r>
                        <a:rPr kumimoji="1" lang="ja-JP" altLang="en-US" sz="1200" b="1" dirty="0">
                          <a:solidFill>
                            <a:schemeClr val="tx1"/>
                          </a:solidFill>
                          <a:latin typeface="Franklin Gothic Medium" panose="020B0603020102020204" pitchFamily="34" charset="0"/>
                        </a:rPr>
                        <a:t>　　可 能　・　不 可　　</a:t>
                      </a:r>
                      <a:r>
                        <a:rPr kumimoji="1" lang="ja-JP" altLang="en-US" sz="1200" dirty="0"/>
                        <a:t>（いずれかに〇）</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51779661"/>
                  </a:ext>
                </a:extLst>
              </a:tr>
              <a:tr h="384586">
                <a:tc>
                  <a:txBody>
                    <a:bodyPr/>
                    <a:lstStyle/>
                    <a:p>
                      <a:pPr algn="ctr"/>
                      <a:r>
                        <a:rPr kumimoji="1" lang="ja-JP" altLang="en-US" sz="1050" dirty="0"/>
                        <a:t>この相談会を</a:t>
                      </a:r>
                      <a:endParaRPr kumimoji="1" lang="en-US" altLang="ja-JP" sz="1050" dirty="0"/>
                    </a:p>
                    <a:p>
                      <a:pPr algn="ctr"/>
                      <a:r>
                        <a:rPr kumimoji="1" lang="ja-JP" altLang="en-US" sz="1050" dirty="0"/>
                        <a:t>知ったきっかけ</a:t>
                      </a:r>
                    </a:p>
                  </a:txBody>
                  <a:tcPr anchor="ctr"/>
                </a:tc>
                <a:tc gridSpan="8">
                  <a:txBody>
                    <a:bodyPr/>
                    <a:lstStyle/>
                    <a:p>
                      <a:pPr algn="l" fontAlgn="ctr" hangingPunct="0"/>
                      <a:r>
                        <a:rPr kumimoji="1" lang="ja-JP" altLang="en-US" sz="1200" spc="300" dirty="0"/>
                        <a:t>□支援機関からの紹介（誰から　       　   　　　　　）　</a:t>
                      </a:r>
                      <a:endParaRPr kumimoji="1" lang="en-US" altLang="ja-JP" sz="1200" spc="300" dirty="0"/>
                    </a:p>
                    <a:p>
                      <a:pPr algn="l" fontAlgn="ctr" hangingPunct="0"/>
                      <a:r>
                        <a:rPr kumimoji="1" lang="ja-JP" altLang="en-US" sz="1200" spc="300" dirty="0"/>
                        <a:t>□愛知県ＨＰ　□その他（　　　　　　　　　　　　　）</a:t>
                      </a:r>
                      <a:endParaRPr kumimoji="1" lang="en-US" altLang="ja-JP" sz="1200" spc="300" dirty="0"/>
                    </a:p>
                  </a:txBody>
                  <a:tcPr anchor="ctr"/>
                </a:tc>
                <a:tc hMerge="1">
                  <a:txBody>
                    <a:bodyPr/>
                    <a:lstStyle/>
                    <a:p>
                      <a:pPr algn="l" fontAlgn="ctr" hangingPunct="0"/>
                      <a:endParaRPr kumimoji="1" lang="en-US" altLang="ja-JP" sz="1200" dirty="0"/>
                    </a:p>
                  </a:txBody>
                  <a:tcPr anchor="ctr"/>
                </a:tc>
                <a:tc hMerge="1">
                  <a:txBody>
                    <a:bodyPr/>
                    <a:lstStyle/>
                    <a:p>
                      <a:pPr algn="r" fontAlgn="ctr" hangingPunct="0"/>
                      <a:endParaRPr kumimoji="1" lang="en-US" altLang="ja-JP" sz="1200" dirty="0"/>
                    </a:p>
                  </a:txBody>
                  <a:tcPr anchor="ctr"/>
                </a:tc>
                <a:tc hMerge="1">
                  <a:txBody>
                    <a:bodyPr/>
                    <a:lstStyle/>
                    <a:p>
                      <a:endParaRPr kumimoji="1" lang="ja-JP" altLang="en-US" dirty="0"/>
                    </a:p>
                  </a:txBody>
                  <a:tcPr anchor="ctr"/>
                </a:tc>
                <a:tc hMerge="1">
                  <a:txBody>
                    <a:bodyPr/>
                    <a:lstStyle/>
                    <a:p>
                      <a:endParaRPr kumimoji="1" lang="ja-JP" altLang="en-US"/>
                    </a:p>
                  </a:txBody>
                  <a:tcPr/>
                </a:tc>
                <a:tc hMerge="1">
                  <a:txBody>
                    <a:bodyPr/>
                    <a:lstStyle/>
                    <a:p>
                      <a:pPr algn="r" fontAlgn="ctr" hangingPunct="0"/>
                      <a:endParaRPr kumimoji="1" lang="en-US" altLang="ja-JP" sz="1200" dirty="0"/>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67200661"/>
                  </a:ext>
                </a:extLst>
              </a:tr>
            </a:tbl>
          </a:graphicData>
        </a:graphic>
      </p:graphicFrame>
      <p:sp>
        <p:nvSpPr>
          <p:cNvPr id="10" name="テキスト ボックス 9"/>
          <p:cNvSpPr txBox="1"/>
          <p:nvPr/>
        </p:nvSpPr>
        <p:spPr>
          <a:xfrm>
            <a:off x="144645" y="642605"/>
            <a:ext cx="6713356" cy="1815882"/>
          </a:xfrm>
          <a:prstGeom prst="rect">
            <a:avLst/>
          </a:prstGeom>
          <a:noFill/>
        </p:spPr>
        <p:txBody>
          <a:bodyPr wrap="square" rtlCol="0">
            <a:spAutoFit/>
          </a:bodyPr>
          <a:lstStyle/>
          <a:p>
            <a:pPr marL="285750" indent="-285750">
              <a:buFont typeface="ＭＳ ゴシック" panose="020B0609070205080204" pitchFamily="49" charset="-128"/>
              <a:buChar char="○"/>
            </a:pPr>
            <a:r>
              <a:rPr kumimoji="1" lang="ja-JP" altLang="en-US" sz="1400" spc="-150" dirty="0">
                <a:latin typeface="ＭＳ ゴシック" panose="020B0609070205080204" pitchFamily="49" charset="-128"/>
                <a:ea typeface="ＭＳ ゴシック" panose="020B0609070205080204" pitchFamily="49" charset="-128"/>
              </a:rPr>
              <a:t>場　　所　　愛知県海部県民事務所（津島市西柳原町１</a:t>
            </a:r>
            <a:r>
              <a:rPr kumimoji="1" lang="en-US" altLang="ja-JP" sz="1400" spc="-150" dirty="0">
                <a:latin typeface="ＭＳ ゴシック" panose="020B0609070205080204" pitchFamily="49" charset="-128"/>
                <a:ea typeface="ＭＳ ゴシック" panose="020B0609070205080204" pitchFamily="49" charset="-128"/>
              </a:rPr>
              <a:t>-</a:t>
            </a:r>
            <a:r>
              <a:rPr kumimoji="1" lang="ja-JP" altLang="en-US" sz="1400" spc="-150" dirty="0">
                <a:latin typeface="ＭＳ ゴシック" panose="020B0609070205080204" pitchFamily="49" charset="-128"/>
                <a:ea typeface="ＭＳ ゴシック" panose="020B0609070205080204" pitchFamily="49" charset="-128"/>
              </a:rPr>
              <a:t>１４）</a:t>
            </a:r>
            <a:endParaRPr kumimoji="1" lang="en-US" altLang="ja-JP" sz="1400" spc="-150" dirty="0">
              <a:latin typeface="ＭＳ ゴシック" panose="020B0609070205080204" pitchFamily="49" charset="-128"/>
              <a:ea typeface="ＭＳ ゴシック" panose="020B0609070205080204" pitchFamily="49" charset="-128"/>
            </a:endParaRPr>
          </a:p>
          <a:p>
            <a:pPr marL="285750" indent="-285750">
              <a:buFont typeface="ＭＳ ゴシック" panose="020B0609070205080204" pitchFamily="49" charset="-128"/>
              <a:buChar char="○"/>
            </a:pPr>
            <a:r>
              <a:rPr kumimoji="1" lang="ja-JP" altLang="en-US" sz="1400" spc="-150" dirty="0">
                <a:latin typeface="ＭＳ ゴシック" panose="020B0609070205080204" pitchFamily="49" charset="-128"/>
                <a:ea typeface="ＭＳ ゴシック" panose="020B0609070205080204" pitchFamily="49" charset="-128"/>
              </a:rPr>
              <a:t>対 象 者　　愛知県内に事業所のある経営者または後継者（親族、従業員、第三者等）</a:t>
            </a:r>
            <a:endParaRPr kumimoji="1" lang="en-US" altLang="ja-JP" sz="1400" spc="-150" dirty="0">
              <a:latin typeface="ＭＳ ゴシック" panose="020B0609070205080204" pitchFamily="49" charset="-128"/>
              <a:ea typeface="ＭＳ ゴシック" panose="020B0609070205080204" pitchFamily="49" charset="-128"/>
            </a:endParaRPr>
          </a:p>
          <a:p>
            <a:pPr marL="285750" indent="-285750">
              <a:buFont typeface="ＭＳ ゴシック" panose="020B0609070205080204" pitchFamily="49" charset="-128"/>
              <a:buChar char="○"/>
            </a:pPr>
            <a:r>
              <a:rPr kumimoji="1" lang="ja-JP" altLang="en-US" sz="1400" spc="-150" dirty="0">
                <a:latin typeface="ＭＳ ゴシック" panose="020B0609070205080204" pitchFamily="49" charset="-128"/>
                <a:ea typeface="ＭＳ ゴシック" panose="020B0609070205080204" pitchFamily="49" charset="-128"/>
              </a:rPr>
              <a:t>料　　金　　無料</a:t>
            </a:r>
            <a:endParaRPr kumimoji="1" lang="en-US" altLang="ja-JP" sz="1400" spc="-150" dirty="0">
              <a:latin typeface="ＭＳ ゴシック" panose="020B0609070205080204" pitchFamily="49" charset="-128"/>
              <a:ea typeface="ＭＳ ゴシック" panose="020B0609070205080204" pitchFamily="49" charset="-128"/>
            </a:endParaRPr>
          </a:p>
          <a:p>
            <a:pPr marL="285750" indent="-285750">
              <a:buFont typeface="ＭＳ ゴシック" panose="020B0609070205080204" pitchFamily="49" charset="-128"/>
              <a:buChar char="○"/>
            </a:pPr>
            <a:r>
              <a:rPr kumimoji="1" lang="ja-JP" altLang="en-US" sz="1400" spc="-150" dirty="0">
                <a:latin typeface="ＭＳ ゴシック" panose="020B0609070205080204" pitchFamily="49" charset="-128"/>
                <a:ea typeface="ＭＳ ゴシック" panose="020B0609070205080204" pitchFamily="49" charset="-128"/>
              </a:rPr>
              <a:t>申込締切　　令和７年７月８日（火）　１７時</a:t>
            </a:r>
            <a:endParaRPr kumimoji="1" lang="en-US" altLang="ja-JP" sz="1400" spc="-150" dirty="0">
              <a:latin typeface="ＭＳ ゴシック" panose="020B0609070205080204" pitchFamily="49" charset="-128"/>
              <a:ea typeface="ＭＳ ゴシック" panose="020B0609070205080204" pitchFamily="49" charset="-128"/>
            </a:endParaRPr>
          </a:p>
          <a:p>
            <a:pPr marL="285750" indent="-285750">
              <a:buFont typeface="ＭＳ ゴシック" panose="020B0609070205080204" pitchFamily="49" charset="-128"/>
              <a:buChar char="○"/>
            </a:pPr>
            <a:r>
              <a:rPr kumimoji="1" lang="ja-JP" altLang="en-US" sz="1400" spc="-150" dirty="0">
                <a:latin typeface="ＭＳ ゴシック" panose="020B0609070205080204" pitchFamily="49" charset="-128"/>
                <a:ea typeface="ＭＳ ゴシック" panose="020B0609070205080204" pitchFamily="49" charset="-128"/>
              </a:rPr>
              <a:t>申込方法　　①以下</a:t>
            </a:r>
            <a:r>
              <a:rPr kumimoji="1" lang="en-US" altLang="ja-JP" sz="1400" spc="-150" dirty="0">
                <a:latin typeface="ＭＳ ゴシック" panose="020B0609070205080204" pitchFamily="49" charset="-128"/>
                <a:ea typeface="ＭＳ ゴシック" panose="020B0609070205080204" pitchFamily="49" charset="-128"/>
              </a:rPr>
              <a:t>【</a:t>
            </a:r>
            <a:r>
              <a:rPr kumimoji="1" lang="ja-JP" altLang="en-US" sz="1400" spc="-150" dirty="0">
                <a:latin typeface="ＭＳ ゴシック" panose="020B0609070205080204" pitchFamily="49" charset="-128"/>
                <a:ea typeface="ＭＳ ゴシック" panose="020B0609070205080204" pitchFamily="49" charset="-128"/>
              </a:rPr>
              <a:t>申込事項</a:t>
            </a:r>
            <a:r>
              <a:rPr kumimoji="1" lang="en-US" altLang="ja-JP" sz="1400" spc="-150" dirty="0">
                <a:latin typeface="ＭＳ ゴシック" panose="020B0609070205080204" pitchFamily="49" charset="-128"/>
                <a:ea typeface="ＭＳ ゴシック" panose="020B0609070205080204" pitchFamily="49" charset="-128"/>
              </a:rPr>
              <a:t>】</a:t>
            </a:r>
            <a:r>
              <a:rPr kumimoji="1" lang="ja-JP" altLang="en-US" sz="1400" spc="-150" dirty="0">
                <a:latin typeface="ＭＳ ゴシック" panose="020B0609070205080204" pitchFamily="49" charset="-128"/>
                <a:ea typeface="ＭＳ ゴシック" panose="020B0609070205080204" pitchFamily="49" charset="-128"/>
              </a:rPr>
              <a:t>を記入の上、ＦＡＸまたはメールで申込み</a:t>
            </a:r>
            <a:endParaRPr kumimoji="1" lang="en-US" altLang="ja-JP" sz="1400" spc="-150" dirty="0">
              <a:latin typeface="ＭＳ ゴシック" panose="020B0609070205080204" pitchFamily="49" charset="-128"/>
              <a:ea typeface="ＭＳ ゴシック" panose="020B0609070205080204" pitchFamily="49" charset="-128"/>
            </a:endParaRPr>
          </a:p>
          <a:p>
            <a:r>
              <a:rPr kumimoji="1" lang="ja-JP" altLang="en-US" sz="1400" spc="-150" dirty="0">
                <a:latin typeface="ＭＳ ゴシック" panose="020B0609070205080204" pitchFamily="49" charset="-128"/>
                <a:ea typeface="ＭＳ ゴシック" panose="020B0609070205080204" pitchFamily="49" charset="-128"/>
              </a:rPr>
              <a:t>　　　　　　　　▷ＦＡＸ：０５２－９５４ー６９２４　　▷メール：</a:t>
            </a:r>
            <a:r>
              <a:rPr kumimoji="1" lang="en-US" altLang="ja-JP" sz="1400" spc="-150" dirty="0">
                <a:latin typeface="ＭＳ ゴシック" panose="020B0609070205080204" pitchFamily="49" charset="-128"/>
                <a:ea typeface="ＭＳ ゴシック" panose="020B0609070205080204" pitchFamily="49" charset="-128"/>
                <a:hlinkClick r:id="rId2"/>
              </a:rPr>
              <a:t>kinyu@pref.aichi.lg.jp</a:t>
            </a:r>
            <a:endParaRPr kumimoji="1" lang="en-US" altLang="ja-JP" sz="1400" spc="-150" dirty="0">
              <a:latin typeface="ＭＳ ゴシック" panose="020B0609070205080204" pitchFamily="49" charset="-128"/>
              <a:ea typeface="ＭＳ ゴシック" panose="020B0609070205080204" pitchFamily="49" charset="-128"/>
            </a:endParaRPr>
          </a:p>
          <a:p>
            <a:r>
              <a:rPr kumimoji="1" lang="ja-JP" altLang="en-US" sz="1400" spc="-150" dirty="0">
                <a:latin typeface="ＭＳ ゴシック" panose="020B0609070205080204" pitchFamily="49" charset="-128"/>
                <a:ea typeface="ＭＳ ゴシック" panose="020B0609070205080204" pitchFamily="49" charset="-128"/>
              </a:rPr>
              <a:t>　　　　　　　　②以下</a:t>
            </a:r>
            <a:r>
              <a:rPr kumimoji="1" lang="en-US" altLang="ja-JP" sz="1400" spc="-150" dirty="0">
                <a:latin typeface="ＭＳ ゴシック" panose="020B0609070205080204" pitchFamily="49" charset="-128"/>
                <a:ea typeface="ＭＳ ゴシック" panose="020B0609070205080204" pitchFamily="49" charset="-128"/>
              </a:rPr>
              <a:t>【</a:t>
            </a:r>
            <a:r>
              <a:rPr kumimoji="1" lang="ja-JP" altLang="en-US" sz="1400" spc="-150" dirty="0">
                <a:latin typeface="ＭＳ ゴシック" panose="020B0609070205080204" pitchFamily="49" charset="-128"/>
                <a:ea typeface="ＭＳ ゴシック" panose="020B0609070205080204" pitchFamily="49" charset="-128"/>
              </a:rPr>
              <a:t>申込事項</a:t>
            </a:r>
            <a:r>
              <a:rPr kumimoji="1" lang="en-US" altLang="ja-JP" sz="1400" spc="-150" dirty="0">
                <a:latin typeface="ＭＳ ゴシック" panose="020B0609070205080204" pitchFamily="49" charset="-128"/>
                <a:ea typeface="ＭＳ ゴシック" panose="020B0609070205080204" pitchFamily="49" charset="-128"/>
              </a:rPr>
              <a:t>】</a:t>
            </a:r>
            <a:r>
              <a:rPr kumimoji="1" lang="ja-JP" altLang="en-US" sz="1400" spc="-150" dirty="0">
                <a:latin typeface="ＭＳ ゴシック" panose="020B0609070205080204" pitchFamily="49" charset="-128"/>
                <a:ea typeface="ＭＳ ゴシック" panose="020B0609070205080204" pitchFamily="49" charset="-128"/>
              </a:rPr>
              <a:t>を、電話で申込み</a:t>
            </a:r>
            <a:endParaRPr kumimoji="1" lang="en-US" altLang="ja-JP" sz="1400" spc="-150" dirty="0">
              <a:latin typeface="ＭＳ ゴシック" panose="020B0609070205080204" pitchFamily="49" charset="-128"/>
              <a:ea typeface="ＭＳ ゴシック" panose="020B0609070205080204" pitchFamily="49" charset="-128"/>
            </a:endParaRPr>
          </a:p>
          <a:p>
            <a:r>
              <a:rPr kumimoji="1" lang="ja-JP" altLang="en-US" sz="1400" spc="-150" dirty="0">
                <a:latin typeface="ＭＳ ゴシック" panose="020B0609070205080204" pitchFamily="49" charset="-128"/>
                <a:ea typeface="ＭＳ ゴシック" panose="020B0609070205080204" pitchFamily="49" charset="-128"/>
              </a:rPr>
              <a:t>　　　　　　　　▷ＴＥＬ：０５２－９５４－６３３２　　　　　　　</a:t>
            </a:r>
          </a:p>
        </p:txBody>
      </p:sp>
      <p:sp>
        <p:nvSpPr>
          <p:cNvPr id="14" name="テキスト ボックス 13"/>
          <p:cNvSpPr txBox="1"/>
          <p:nvPr/>
        </p:nvSpPr>
        <p:spPr>
          <a:xfrm>
            <a:off x="144644" y="9461054"/>
            <a:ext cx="6417974" cy="338554"/>
          </a:xfrm>
          <a:prstGeom prst="rect">
            <a:avLst/>
          </a:prstGeom>
          <a:noFill/>
        </p:spPr>
        <p:txBody>
          <a:bodyPr wrap="square" rtlCol="0">
            <a:spAutoFit/>
          </a:bodyPr>
          <a:lstStyle/>
          <a:p>
            <a:r>
              <a:rPr kumimoji="1" lang="en-US" altLang="ja-JP" sz="800" dirty="0"/>
              <a:t>※</a:t>
            </a:r>
            <a:r>
              <a:rPr kumimoji="1" lang="ja-JP" altLang="en-US" sz="800" dirty="0"/>
              <a:t>ご記入いただきましたお客様の情報は、愛知県及び愛知県事業承継・引継ぎ支援センターが、本相談会の実施・運営及び、アンケート</a:t>
            </a:r>
            <a:endParaRPr kumimoji="1" lang="en-US" altLang="ja-JP" sz="800" dirty="0"/>
          </a:p>
          <a:p>
            <a:r>
              <a:rPr kumimoji="1" lang="ja-JP" altLang="en-US" sz="800" dirty="0"/>
              <a:t>　実施等による調査研究及び参考情報の提供の範囲のみ利用させていただきます。</a:t>
            </a:r>
            <a:endParaRPr kumimoji="1" lang="en-US" altLang="ja-JP" sz="800" dirty="0"/>
          </a:p>
        </p:txBody>
      </p:sp>
      <p:sp>
        <p:nvSpPr>
          <p:cNvPr id="19" name="テキスト ボックス 18"/>
          <p:cNvSpPr txBox="1"/>
          <p:nvPr/>
        </p:nvSpPr>
        <p:spPr>
          <a:xfrm>
            <a:off x="209371" y="25535"/>
            <a:ext cx="7417318" cy="646331"/>
          </a:xfrm>
          <a:prstGeom prst="rect">
            <a:avLst/>
          </a:prstGeom>
          <a:noFill/>
        </p:spPr>
        <p:txBody>
          <a:bodyPr wrap="square" rtlCol="0">
            <a:spAutoFit/>
          </a:bodyPr>
          <a:lstStyle/>
          <a:p>
            <a:r>
              <a:rPr kumimoji="1" lang="ja-JP" altLang="en-US" sz="3600" b="1" dirty="0">
                <a:solidFill>
                  <a:schemeClr val="bg1"/>
                </a:solidFill>
              </a:rPr>
              <a:t>事業承継　個別相談会　申込書</a:t>
            </a:r>
          </a:p>
        </p:txBody>
      </p:sp>
      <p:sp>
        <p:nvSpPr>
          <p:cNvPr id="3" name="正方形/長方形 2">
            <a:extLst>
              <a:ext uri="{FF2B5EF4-FFF2-40B4-BE49-F238E27FC236}">
                <a16:creationId xmlns:a16="http://schemas.microsoft.com/office/drawing/2014/main" id="{0B9AE953-17D7-470C-E054-4166907DE2D1}"/>
              </a:ext>
            </a:extLst>
          </p:cNvPr>
          <p:cNvSpPr/>
          <p:nvPr/>
        </p:nvSpPr>
        <p:spPr>
          <a:xfrm>
            <a:off x="89941" y="2294975"/>
            <a:ext cx="1142099" cy="307777"/>
          </a:xfrm>
          <a:prstGeom prst="rect">
            <a:avLst/>
          </a:prstGeom>
          <a:solidFill>
            <a:schemeClr val="bg1">
              <a:lumMod val="50000"/>
              <a:alpha val="82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100" dirty="0"/>
          </a:p>
        </p:txBody>
      </p:sp>
      <p:sp>
        <p:nvSpPr>
          <p:cNvPr id="5" name="テキスト ボックス 4">
            <a:extLst>
              <a:ext uri="{FF2B5EF4-FFF2-40B4-BE49-F238E27FC236}">
                <a16:creationId xmlns:a16="http://schemas.microsoft.com/office/drawing/2014/main" id="{B3228603-AFF6-BC32-07B8-74C4826DCFA7}"/>
              </a:ext>
            </a:extLst>
          </p:cNvPr>
          <p:cNvSpPr txBox="1"/>
          <p:nvPr/>
        </p:nvSpPr>
        <p:spPr>
          <a:xfrm>
            <a:off x="0" y="2298784"/>
            <a:ext cx="1321983" cy="307777"/>
          </a:xfrm>
          <a:prstGeom prst="rect">
            <a:avLst/>
          </a:prstGeom>
          <a:noFill/>
        </p:spPr>
        <p:txBody>
          <a:bodyPr wrap="square" rtlCol="0">
            <a:spAutoFit/>
          </a:bodyPr>
          <a:lstStyle/>
          <a:p>
            <a:r>
              <a:rPr kumimoji="1" lang="en-US" altLang="ja-JP" sz="1400" b="1" dirty="0">
                <a:solidFill>
                  <a:schemeClr val="bg1"/>
                </a:solidFill>
              </a:rPr>
              <a:t>【</a:t>
            </a:r>
            <a:r>
              <a:rPr kumimoji="1" lang="ja-JP" altLang="en-US" sz="1400" b="1" dirty="0">
                <a:solidFill>
                  <a:schemeClr val="bg1"/>
                </a:solidFill>
              </a:rPr>
              <a:t>申込事項</a:t>
            </a:r>
            <a:r>
              <a:rPr kumimoji="1" lang="en-US" altLang="ja-JP" sz="1400" b="1" dirty="0">
                <a:solidFill>
                  <a:schemeClr val="bg1"/>
                </a:solidFill>
              </a:rPr>
              <a:t>】</a:t>
            </a:r>
            <a:endParaRPr kumimoji="1" lang="ja-JP" altLang="en-US" sz="1400" b="1" dirty="0">
              <a:solidFill>
                <a:schemeClr val="bg1"/>
              </a:solidFill>
            </a:endParaRPr>
          </a:p>
        </p:txBody>
      </p:sp>
      <p:sp>
        <p:nvSpPr>
          <p:cNvPr id="8" name="テキスト ボックス 7">
            <a:extLst>
              <a:ext uri="{FF2B5EF4-FFF2-40B4-BE49-F238E27FC236}">
                <a16:creationId xmlns:a16="http://schemas.microsoft.com/office/drawing/2014/main" id="{58DDF9EE-C282-84DA-C8B6-FDDC1BFD3CE7}"/>
              </a:ext>
            </a:extLst>
          </p:cNvPr>
          <p:cNvSpPr txBox="1"/>
          <p:nvPr/>
        </p:nvSpPr>
        <p:spPr>
          <a:xfrm>
            <a:off x="144644" y="9233620"/>
            <a:ext cx="6417974" cy="230832"/>
          </a:xfrm>
          <a:prstGeom prst="rect">
            <a:avLst/>
          </a:prstGeom>
          <a:noFill/>
        </p:spPr>
        <p:txBody>
          <a:bodyPr wrap="square" rtlCol="0">
            <a:spAutoFit/>
          </a:bodyPr>
          <a:lstStyle/>
          <a:p>
            <a:r>
              <a:rPr kumimoji="1" lang="en-US" altLang="ja-JP" sz="900" b="1" dirty="0"/>
              <a:t>※</a:t>
            </a:r>
            <a:r>
              <a:rPr kumimoji="1" lang="ja-JP" altLang="en-US" sz="900" b="1" dirty="0"/>
              <a:t>お申込み後、ご相談枠の状況からお電話で相談時間の変更等をお願いする場合がございます。</a:t>
            </a:r>
            <a:endParaRPr kumimoji="1" lang="en-US" altLang="ja-JP" sz="900" b="1" dirty="0"/>
          </a:p>
        </p:txBody>
      </p:sp>
    </p:spTree>
    <p:extLst>
      <p:ext uri="{BB962C8B-B14F-4D97-AF65-F5344CB8AC3E}">
        <p14:creationId xmlns:p14="http://schemas.microsoft.com/office/powerpoint/2010/main" val="18611788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379</Words>
  <Application>Microsoft Office PowerPoint</Application>
  <PresentationFormat>A4 210 x 297 mm</PresentationFormat>
  <Paragraphs>61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ゴシック</vt:lpstr>
      <vt:lpstr>Arial</vt:lpstr>
      <vt:lpstr>Calibri</vt:lpstr>
      <vt:lpstr>Calibri Light</vt:lpstr>
      <vt:lpstr>Franklin Gothic Medium</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2025-06-03T09:21:44Z</dcterms:created>
  <dcterms:modified xsi:type="dcterms:W3CDTF">2025-06-03T09:21:52Z</dcterms:modified>
</cp:coreProperties>
</file>