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257" r:id="rId5"/>
    <p:sldId id="256" r:id="rId6"/>
    <p:sldId id="259" r:id="rId7"/>
    <p:sldId id="258" r:id="rId8"/>
    <p:sldId id="267" r:id="rId9"/>
    <p:sldId id="262" r:id="rId10"/>
    <p:sldId id="261" r:id="rId11"/>
    <p:sldId id="263" r:id="rId12"/>
    <p:sldId id="266" r:id="rId13"/>
    <p:sldId id="264" r:id="rId14"/>
  </p:sldIdLst>
  <p:sldSz cx="9144000" cy="6858000" type="screen4x3"/>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A3AF01-15C5-4EB0-B73D-6B7072F2761B}" v="7" dt="2025-08-14T07:14:20.475"/>
    <p1510:client id="{82D5983B-1A8F-4682-99D2-2127C1B280F6}" v="119" dt="2025-08-13T10:45:48.479"/>
    <p1510:client id="{8682CC02-4F83-477D-A4BC-4FB52FC8EF7C}" v="7" dt="2025-08-13T23:09:57.16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28" autoAdjust="0"/>
    <p:restoredTop sz="94660"/>
  </p:normalViewPr>
  <p:slideViewPr>
    <p:cSldViewPr snapToGrid="0" showGuides="1">
      <p:cViewPr>
        <p:scale>
          <a:sx n="100" d="100"/>
          <a:sy n="100" d="100"/>
        </p:scale>
        <p:origin x="1036" y="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5348"/>
          </a:xfrm>
          <a:prstGeom prst="rect">
            <a:avLst/>
          </a:prstGeom>
        </p:spPr>
        <p:txBody>
          <a:bodyPr vert="horz" lIns="91019" tIns="45510" rIns="91019" bIns="455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5348"/>
          </a:xfrm>
          <a:prstGeom prst="rect">
            <a:avLst/>
          </a:prstGeom>
        </p:spPr>
        <p:txBody>
          <a:bodyPr vert="horz" lIns="91019" tIns="45510" rIns="91019" bIns="45510" rtlCol="0"/>
          <a:lstStyle>
            <a:lvl1pPr algn="r">
              <a:defRPr sz="1200"/>
            </a:lvl1pPr>
          </a:lstStyle>
          <a:p>
            <a:fld id="{DF8E4D6B-9198-42AF-942B-CE32BBED8F27}" type="datetimeFigureOut">
              <a:rPr kumimoji="1" lang="ja-JP" altLang="en-US" smtClean="0"/>
              <a:t>2025/8/22</a:t>
            </a:fld>
            <a:endParaRPr kumimoji="1" lang="ja-JP" altLang="en-US"/>
          </a:p>
        </p:txBody>
      </p:sp>
      <p:sp>
        <p:nvSpPr>
          <p:cNvPr id="4" name="スライド イメージ プレースホルダー 3"/>
          <p:cNvSpPr>
            <a:spLocks noGrp="1" noRot="1" noChangeAspect="1"/>
          </p:cNvSpPr>
          <p:nvPr>
            <p:ph type="sldImg" idx="2"/>
          </p:nvPr>
        </p:nvSpPr>
        <p:spPr>
          <a:xfrm>
            <a:off x="1177925" y="1235075"/>
            <a:ext cx="4441825" cy="3332163"/>
          </a:xfrm>
          <a:prstGeom prst="rect">
            <a:avLst/>
          </a:prstGeom>
          <a:noFill/>
          <a:ln w="12700">
            <a:solidFill>
              <a:prstClr val="black"/>
            </a:solidFill>
          </a:ln>
        </p:spPr>
        <p:txBody>
          <a:bodyPr vert="horz" lIns="91019" tIns="45510" rIns="91019" bIns="45510" rtlCol="0" anchor="ctr"/>
          <a:lstStyle/>
          <a:p>
            <a:endParaRPr lang="ja-JP" altLang="en-US"/>
          </a:p>
        </p:txBody>
      </p:sp>
      <p:sp>
        <p:nvSpPr>
          <p:cNvPr id="5" name="ノート プレースホルダー 4"/>
          <p:cNvSpPr>
            <a:spLocks noGrp="1"/>
          </p:cNvSpPr>
          <p:nvPr>
            <p:ph type="body" sz="quarter" idx="3"/>
          </p:nvPr>
        </p:nvSpPr>
        <p:spPr>
          <a:xfrm>
            <a:off x="679768" y="4751220"/>
            <a:ext cx="5438140" cy="3887361"/>
          </a:xfrm>
          <a:prstGeom prst="rect">
            <a:avLst/>
          </a:prstGeom>
        </p:spPr>
        <p:txBody>
          <a:bodyPr vert="horz" lIns="91019" tIns="45510" rIns="91019" bIns="455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7317"/>
            <a:ext cx="2945659" cy="495347"/>
          </a:xfrm>
          <a:prstGeom prst="rect">
            <a:avLst/>
          </a:prstGeom>
        </p:spPr>
        <p:txBody>
          <a:bodyPr vert="horz" lIns="91019" tIns="45510" rIns="91019" bIns="455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377317"/>
            <a:ext cx="2945659" cy="495347"/>
          </a:xfrm>
          <a:prstGeom prst="rect">
            <a:avLst/>
          </a:prstGeom>
        </p:spPr>
        <p:txBody>
          <a:bodyPr vert="horz" lIns="91019" tIns="45510" rIns="91019" bIns="45510" rtlCol="0" anchor="b"/>
          <a:lstStyle>
            <a:lvl1pPr algn="r">
              <a:defRPr sz="1200"/>
            </a:lvl1pPr>
          </a:lstStyle>
          <a:p>
            <a:fld id="{48D2EB5D-F8AE-4174-9C9B-2AE622AAFEAA}" type="slidenum">
              <a:rPr kumimoji="1" lang="ja-JP" altLang="en-US" smtClean="0"/>
              <a:t>‹#›</a:t>
            </a:fld>
            <a:endParaRPr kumimoji="1" lang="ja-JP" altLang="en-US"/>
          </a:p>
        </p:txBody>
      </p:sp>
    </p:spTree>
    <p:extLst>
      <p:ext uri="{BB962C8B-B14F-4D97-AF65-F5344CB8AC3E}">
        <p14:creationId xmlns:p14="http://schemas.microsoft.com/office/powerpoint/2010/main" val="22401947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9ECDADAB-E6BA-43C0-8EAA-48BA35067CF0}" type="datetime1">
              <a:rPr kumimoji="1" lang="ja-JP" altLang="en-US" smtClean="0"/>
              <a:t>2025/8/22</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FCC58681-7CF3-444D-A19B-7BB4CE93E7CD}" type="slidenum">
              <a:rPr kumimoji="1" lang="ja-JP" altLang="en-US" smtClean="0"/>
              <a:t>‹#›</a:t>
            </a:fld>
            <a:endParaRPr kumimoji="1" lang="ja-JP" altLang="en-US"/>
          </a:p>
        </p:txBody>
      </p:sp>
    </p:spTree>
    <p:extLst>
      <p:ext uri="{BB962C8B-B14F-4D97-AF65-F5344CB8AC3E}">
        <p14:creationId xmlns:p14="http://schemas.microsoft.com/office/powerpoint/2010/main" val="654946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D7EADEC-8280-4E87-BFB6-06C9BAC62F31}" type="datetime1">
              <a:rPr kumimoji="1" lang="ja-JP" altLang="en-US" smtClean="0"/>
              <a:t>2025/8/22</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FCC58681-7CF3-444D-A19B-7BB4CE93E7CD}" type="slidenum">
              <a:rPr kumimoji="1" lang="ja-JP" altLang="en-US" smtClean="0"/>
              <a:t>‹#›</a:t>
            </a:fld>
            <a:endParaRPr kumimoji="1" lang="ja-JP" altLang="en-US"/>
          </a:p>
        </p:txBody>
      </p:sp>
    </p:spTree>
    <p:extLst>
      <p:ext uri="{BB962C8B-B14F-4D97-AF65-F5344CB8AC3E}">
        <p14:creationId xmlns:p14="http://schemas.microsoft.com/office/powerpoint/2010/main" val="3799880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27AFC873-FBF3-463F-A484-47C796283AEC}" type="datetime1">
              <a:rPr kumimoji="1" lang="ja-JP" altLang="en-US" smtClean="0"/>
              <a:t>2025/8/22</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FCC58681-7CF3-444D-A19B-7BB4CE93E7CD}" type="slidenum">
              <a:rPr kumimoji="1" lang="ja-JP" altLang="en-US" smtClean="0"/>
              <a:t>‹#›</a:t>
            </a:fld>
            <a:endParaRPr kumimoji="1" lang="ja-JP" altLang="en-US"/>
          </a:p>
        </p:txBody>
      </p:sp>
    </p:spTree>
    <p:extLst>
      <p:ext uri="{BB962C8B-B14F-4D97-AF65-F5344CB8AC3E}">
        <p14:creationId xmlns:p14="http://schemas.microsoft.com/office/powerpoint/2010/main" val="666960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2CD1C64F-34B0-45B3-A667-ACFCC9A9E9B8}" type="datetime1">
              <a:rPr kumimoji="1" lang="ja-JP" altLang="en-US" smtClean="0"/>
              <a:t>2025/8/22</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FCC58681-7CF3-444D-A19B-7BB4CE93E7CD}" type="slidenum">
              <a:rPr kumimoji="1" lang="ja-JP" altLang="en-US" smtClean="0"/>
              <a:t>‹#›</a:t>
            </a:fld>
            <a:endParaRPr kumimoji="1" lang="ja-JP" altLang="en-US"/>
          </a:p>
        </p:txBody>
      </p:sp>
    </p:spTree>
    <p:extLst>
      <p:ext uri="{BB962C8B-B14F-4D97-AF65-F5344CB8AC3E}">
        <p14:creationId xmlns:p14="http://schemas.microsoft.com/office/powerpoint/2010/main" val="3438520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5DBDD41-5B78-42C9-8D49-EC5DAE680D72}" type="datetime1">
              <a:rPr kumimoji="1" lang="ja-JP" altLang="en-US" smtClean="0"/>
              <a:t>2025/8/22</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FCC58681-7CF3-444D-A19B-7BB4CE93E7CD}" type="slidenum">
              <a:rPr kumimoji="1" lang="ja-JP" altLang="en-US" smtClean="0"/>
              <a:t>‹#›</a:t>
            </a:fld>
            <a:endParaRPr kumimoji="1" lang="ja-JP" altLang="en-US"/>
          </a:p>
        </p:txBody>
      </p:sp>
    </p:spTree>
    <p:extLst>
      <p:ext uri="{BB962C8B-B14F-4D97-AF65-F5344CB8AC3E}">
        <p14:creationId xmlns:p14="http://schemas.microsoft.com/office/powerpoint/2010/main" val="1102593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FEDBD0B4-4981-4745-ACF0-EEA117D84C0A}" type="datetime1">
              <a:rPr kumimoji="1" lang="ja-JP" altLang="en-US" smtClean="0"/>
              <a:t>2025/8/22</a:t>
            </a:fld>
            <a:endParaRPr kumimoji="1" lang="ja-JP"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FCC58681-7CF3-444D-A19B-7BB4CE93E7CD}" type="slidenum">
              <a:rPr kumimoji="1" lang="ja-JP" altLang="en-US" smtClean="0"/>
              <a:t>‹#›</a:t>
            </a:fld>
            <a:endParaRPr kumimoji="1" lang="ja-JP" altLang="en-US"/>
          </a:p>
        </p:txBody>
      </p:sp>
    </p:spTree>
    <p:extLst>
      <p:ext uri="{BB962C8B-B14F-4D97-AF65-F5344CB8AC3E}">
        <p14:creationId xmlns:p14="http://schemas.microsoft.com/office/powerpoint/2010/main" val="2971683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00F929F5-293B-45F6-83EB-219F6F3CA775}" type="datetime1">
              <a:rPr kumimoji="1" lang="ja-JP" altLang="en-US" smtClean="0"/>
              <a:t>2025/8/22</a:t>
            </a:fld>
            <a:endParaRPr kumimoji="1" lang="ja-JP" alt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p:txBody>
          <a:bodyPr/>
          <a:lstStyle/>
          <a:p>
            <a:fld id="{FCC58681-7CF3-444D-A19B-7BB4CE93E7CD}" type="slidenum">
              <a:rPr kumimoji="1" lang="ja-JP" altLang="en-US" smtClean="0"/>
              <a:t>‹#›</a:t>
            </a:fld>
            <a:endParaRPr kumimoji="1" lang="ja-JP" altLang="en-US"/>
          </a:p>
        </p:txBody>
      </p:sp>
    </p:spTree>
    <p:extLst>
      <p:ext uri="{BB962C8B-B14F-4D97-AF65-F5344CB8AC3E}">
        <p14:creationId xmlns:p14="http://schemas.microsoft.com/office/powerpoint/2010/main" val="1791787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99CBBE7E-25DE-4CAC-B8C8-D9A69EBD17E5}" type="datetime1">
              <a:rPr kumimoji="1" lang="ja-JP" altLang="en-US" smtClean="0"/>
              <a:t>2025/8/22</a:t>
            </a:fld>
            <a:endParaRPr kumimoji="1" lang="ja-JP" alt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p:txBody>
          <a:bodyPr/>
          <a:lstStyle/>
          <a:p>
            <a:fld id="{FCC58681-7CF3-444D-A19B-7BB4CE93E7CD}" type="slidenum">
              <a:rPr kumimoji="1" lang="ja-JP" altLang="en-US" smtClean="0"/>
              <a:t>‹#›</a:t>
            </a:fld>
            <a:endParaRPr kumimoji="1" lang="ja-JP" altLang="en-US"/>
          </a:p>
        </p:txBody>
      </p:sp>
    </p:spTree>
    <p:extLst>
      <p:ext uri="{BB962C8B-B14F-4D97-AF65-F5344CB8AC3E}">
        <p14:creationId xmlns:p14="http://schemas.microsoft.com/office/powerpoint/2010/main" val="2247808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58A1DCE9-A01A-4735-8199-3D8ECFF36F43}" type="datetime1">
              <a:rPr kumimoji="1" lang="ja-JP" altLang="en-US" smtClean="0"/>
              <a:t>2025/8/22</a:t>
            </a:fld>
            <a:endParaRPr kumimoji="1" lang="ja-JP" alt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4" name="Slide Number Placeholder 3"/>
          <p:cNvSpPr>
            <a:spLocks noGrp="1"/>
          </p:cNvSpPr>
          <p:nvPr>
            <p:ph type="sldNum" sz="quarter" idx="12"/>
          </p:nvPr>
        </p:nvSpPr>
        <p:spPr/>
        <p:txBody>
          <a:bodyPr/>
          <a:lstStyle>
            <a:lvl1pPr>
              <a:defRPr sz="1050"/>
            </a:lvl1pPr>
          </a:lstStyle>
          <a:p>
            <a:fld id="{FCC58681-7CF3-444D-A19B-7BB4CE93E7CD}" type="slidenum">
              <a:rPr kumimoji="1" lang="ja-JP" altLang="en-US" smtClean="0"/>
              <a:pPr/>
              <a:t>‹#›</a:t>
            </a:fld>
            <a:endParaRPr kumimoji="1" lang="ja-JP" altLang="en-US"/>
          </a:p>
        </p:txBody>
      </p:sp>
    </p:spTree>
    <p:extLst>
      <p:ext uri="{BB962C8B-B14F-4D97-AF65-F5344CB8AC3E}">
        <p14:creationId xmlns:p14="http://schemas.microsoft.com/office/powerpoint/2010/main" val="3750468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B590B717-069E-4256-B859-E5988FDA940B}" type="datetime1">
              <a:rPr kumimoji="1" lang="ja-JP" altLang="en-US" smtClean="0"/>
              <a:t>2025/8/22</a:t>
            </a:fld>
            <a:endParaRPr kumimoji="1" lang="ja-JP"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FCC58681-7CF3-444D-A19B-7BB4CE93E7CD}" type="slidenum">
              <a:rPr kumimoji="1" lang="ja-JP" altLang="en-US" smtClean="0"/>
              <a:t>‹#›</a:t>
            </a:fld>
            <a:endParaRPr kumimoji="1" lang="ja-JP" altLang="en-US"/>
          </a:p>
        </p:txBody>
      </p:sp>
    </p:spTree>
    <p:extLst>
      <p:ext uri="{BB962C8B-B14F-4D97-AF65-F5344CB8AC3E}">
        <p14:creationId xmlns:p14="http://schemas.microsoft.com/office/powerpoint/2010/main" val="1642670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BB1E8537-EC14-4B56-A165-A1FC407A31EF}" type="datetime1">
              <a:rPr kumimoji="1" lang="ja-JP" altLang="en-US" smtClean="0"/>
              <a:t>2025/8/22</a:t>
            </a:fld>
            <a:endParaRPr kumimoji="1" lang="ja-JP"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FCC58681-7CF3-444D-A19B-7BB4CE93E7CD}" type="slidenum">
              <a:rPr kumimoji="1" lang="ja-JP" altLang="en-US" smtClean="0"/>
              <a:t>‹#›</a:t>
            </a:fld>
            <a:endParaRPr kumimoji="1" lang="ja-JP" altLang="en-US"/>
          </a:p>
        </p:txBody>
      </p:sp>
    </p:spTree>
    <p:extLst>
      <p:ext uri="{BB962C8B-B14F-4D97-AF65-F5344CB8AC3E}">
        <p14:creationId xmlns:p14="http://schemas.microsoft.com/office/powerpoint/2010/main" val="3998312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6" name="Slide Number Placeholder 5"/>
          <p:cNvSpPr>
            <a:spLocks noGrp="1"/>
          </p:cNvSpPr>
          <p:nvPr>
            <p:ph type="sldNum" sz="quarter" idx="4"/>
          </p:nvPr>
        </p:nvSpPr>
        <p:spPr>
          <a:xfrm>
            <a:off x="0" y="6486979"/>
            <a:ext cx="2057400" cy="365125"/>
          </a:xfrm>
          <a:prstGeom prst="rect">
            <a:avLst/>
          </a:prstGeom>
        </p:spPr>
        <p:txBody>
          <a:bodyPr vert="horz" lIns="91440" tIns="45720" rIns="91440" bIns="45720" rtlCol="0" anchor="ctr"/>
          <a:lstStyle>
            <a:lvl1pPr algn="l">
              <a:defRPr sz="1200">
                <a:solidFill>
                  <a:schemeClr val="tx1"/>
                </a:solidFill>
              </a:defRPr>
            </a:lvl1pPr>
          </a:lstStyle>
          <a:p>
            <a:fld id="{FCC58681-7CF3-444D-A19B-7BB4CE93E7CD}" type="slidenum">
              <a:rPr kumimoji="1" lang="ja-JP" altLang="en-US" smtClean="0"/>
              <a:pPr/>
              <a:t>‹#›</a:t>
            </a:fld>
            <a:endParaRPr kumimoji="1" lang="ja-JP" altLang="en-US"/>
          </a:p>
        </p:txBody>
      </p:sp>
    </p:spTree>
    <p:extLst>
      <p:ext uri="{BB962C8B-B14F-4D97-AF65-F5344CB8AC3E}">
        <p14:creationId xmlns:p14="http://schemas.microsoft.com/office/powerpoint/2010/main" val="20577713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ichi_psc@tohmatsu.co.jp"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svg"/><Relationship Id="rId3" Type="http://schemas.openxmlformats.org/officeDocument/2006/relationships/image" Target="../media/image9.svg"/><Relationship Id="rId7" Type="http://schemas.openxmlformats.org/officeDocument/2006/relationships/image" Target="../media/image13.svg"/><Relationship Id="rId12" Type="http://schemas.openxmlformats.org/officeDocument/2006/relationships/image" Target="../media/image18.png"/><Relationship Id="rId17" Type="http://schemas.openxmlformats.org/officeDocument/2006/relationships/image" Target="../media/image23.svg"/><Relationship Id="rId2" Type="http://schemas.openxmlformats.org/officeDocument/2006/relationships/image" Target="../media/image8.png"/><Relationship Id="rId16" Type="http://schemas.openxmlformats.org/officeDocument/2006/relationships/image" Target="../media/image22.png"/><Relationship Id="rId1" Type="http://schemas.openxmlformats.org/officeDocument/2006/relationships/slideLayout" Target="../slideLayouts/slideLayout7.xml"/><Relationship Id="rId6" Type="http://schemas.openxmlformats.org/officeDocument/2006/relationships/image" Target="../media/image12.png"/><Relationship Id="rId11" Type="http://schemas.openxmlformats.org/officeDocument/2006/relationships/image" Target="../media/image17.svg"/><Relationship Id="rId5" Type="http://schemas.openxmlformats.org/officeDocument/2006/relationships/image" Target="../media/image11.svg"/><Relationship Id="rId15" Type="http://schemas.openxmlformats.org/officeDocument/2006/relationships/image" Target="../media/image21.sv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svg"/><Relationship Id="rId14" Type="http://schemas.openxmlformats.org/officeDocument/2006/relationships/image" Target="../media/image2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11F618DE-4142-279F-3F9A-65924E166E3C}"/>
              </a:ext>
            </a:extLst>
          </p:cNvPr>
          <p:cNvSpPr/>
          <p:nvPr/>
        </p:nvSpPr>
        <p:spPr>
          <a:xfrm>
            <a:off x="247261" y="65315"/>
            <a:ext cx="8649477" cy="47586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Yu Gothic UI" panose="020B0500000000000000" pitchFamily="50" charset="-128"/>
                <a:ea typeface="Yu Gothic UI" panose="020B0500000000000000" pitchFamily="50" charset="-128"/>
              </a:rPr>
              <a:t>提案書作成における注意事項</a:t>
            </a:r>
          </a:p>
        </p:txBody>
      </p:sp>
      <p:sp>
        <p:nvSpPr>
          <p:cNvPr id="3" name="正方形/長方形 2">
            <a:extLst>
              <a:ext uri="{FF2B5EF4-FFF2-40B4-BE49-F238E27FC236}">
                <a16:creationId xmlns:a16="http://schemas.microsoft.com/office/drawing/2014/main" id="{A62FFE0C-5B88-F31E-53E3-B8F777B4D233}"/>
              </a:ext>
            </a:extLst>
          </p:cNvPr>
          <p:cNvSpPr/>
          <p:nvPr/>
        </p:nvSpPr>
        <p:spPr>
          <a:xfrm>
            <a:off x="247261" y="541177"/>
            <a:ext cx="8649477" cy="57569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spcBef>
                <a:spcPts val="600"/>
              </a:spcBef>
              <a:buFont typeface="Arial" panose="020B0604020202020204" pitchFamily="34" charset="0"/>
              <a:buChar char="•"/>
            </a:pPr>
            <a:r>
              <a:rPr kumimoji="1" lang="ja-JP" altLang="en-US" sz="1600" dirty="0">
                <a:solidFill>
                  <a:schemeClr val="tx1"/>
                </a:solidFill>
                <a:latin typeface="Yu Gothic UI" panose="020B0500000000000000" pitchFamily="50" charset="-128"/>
                <a:ea typeface="Yu Gothic UI" panose="020B0500000000000000" pitchFamily="50" charset="-128"/>
              </a:rPr>
              <a:t>本資料はあいちペロブスカイト太陽電池推進協議会における「ペロブスカイト太陽電池実証フィールド」提案書（様式）です。実証フィールドへの応募は、本提案書（様式）を使用して提出してください。</a:t>
            </a:r>
            <a:endParaRPr kumimoji="1" lang="en-US" altLang="ja-JP" sz="1600" dirty="0">
              <a:solidFill>
                <a:schemeClr val="tx1"/>
              </a:solidFill>
              <a:latin typeface="Yu Gothic UI" panose="020B0500000000000000" pitchFamily="50" charset="-128"/>
              <a:ea typeface="Yu Gothic UI" panose="020B0500000000000000" pitchFamily="50" charset="-128"/>
            </a:endParaRPr>
          </a:p>
          <a:p>
            <a:pPr marL="285750" indent="-285750">
              <a:spcBef>
                <a:spcPts val="1200"/>
              </a:spcBef>
              <a:buFont typeface="Arial" panose="020B0604020202020204" pitchFamily="34" charset="0"/>
              <a:buChar char="•"/>
            </a:pPr>
            <a:r>
              <a:rPr kumimoji="1" lang="ja-JP" altLang="en-US" sz="1600" dirty="0">
                <a:solidFill>
                  <a:schemeClr val="tx1"/>
                </a:solidFill>
                <a:latin typeface="Yu Gothic UI" panose="020B0500000000000000" pitchFamily="50" charset="-128"/>
                <a:ea typeface="Yu Gothic UI" panose="020B0500000000000000" pitchFamily="50" charset="-128"/>
              </a:rPr>
              <a:t>提案書の作成にあたり、</a:t>
            </a:r>
            <a:r>
              <a:rPr kumimoji="1" lang="ja-JP" altLang="en-US" sz="1600" u="sng" dirty="0">
                <a:solidFill>
                  <a:schemeClr val="tx1"/>
                </a:solidFill>
                <a:highlight>
                  <a:srgbClr val="FFFF00"/>
                </a:highlight>
                <a:latin typeface="Yu Gothic UI" panose="020B0500000000000000" pitchFamily="50" charset="-128"/>
                <a:ea typeface="Yu Gothic UI" panose="020B0500000000000000" pitchFamily="50" charset="-128"/>
              </a:rPr>
              <a:t>黄色ハイライト</a:t>
            </a:r>
            <a:r>
              <a:rPr kumimoji="1" lang="ja-JP" altLang="en-US" sz="1600" u="sng" dirty="0">
                <a:solidFill>
                  <a:schemeClr val="tx1"/>
                </a:solidFill>
                <a:latin typeface="Yu Gothic UI" panose="020B0500000000000000" pitchFamily="50" charset="-128"/>
                <a:ea typeface="Yu Gothic UI" panose="020B0500000000000000" pitchFamily="50" charset="-128"/>
              </a:rPr>
              <a:t>は事務局での例示</a:t>
            </a:r>
            <a:r>
              <a:rPr kumimoji="1" lang="ja-JP" altLang="en-US" sz="1600" dirty="0">
                <a:solidFill>
                  <a:schemeClr val="tx1"/>
                </a:solidFill>
                <a:latin typeface="Yu Gothic UI" panose="020B0500000000000000" pitchFamily="50" charset="-128"/>
                <a:ea typeface="Yu Gothic UI" panose="020B0500000000000000" pitchFamily="50" charset="-128"/>
              </a:rPr>
              <a:t>等になります。</a:t>
            </a:r>
            <a:r>
              <a:rPr kumimoji="1" lang="ja-JP" altLang="en-US" sz="1600" b="1" u="sng" dirty="0">
                <a:solidFill>
                  <a:schemeClr val="tx1"/>
                </a:solidFill>
                <a:latin typeface="Yu Gothic UI" panose="020B0500000000000000" pitchFamily="50" charset="-128"/>
                <a:ea typeface="Yu Gothic UI" panose="020B0500000000000000" pitchFamily="50" charset="-128"/>
              </a:rPr>
              <a:t>黄色ハイライトの削除をおこなった上で提出</a:t>
            </a:r>
            <a:r>
              <a:rPr kumimoji="1" lang="ja-JP" altLang="en-US" sz="1600" dirty="0">
                <a:solidFill>
                  <a:schemeClr val="tx1"/>
                </a:solidFill>
                <a:latin typeface="Yu Gothic UI" panose="020B0500000000000000" pitchFamily="50" charset="-128"/>
                <a:ea typeface="Yu Gothic UI" panose="020B0500000000000000" pitchFamily="50" charset="-128"/>
              </a:rPr>
              <a:t>をお願いします。また、</a:t>
            </a:r>
            <a:r>
              <a:rPr kumimoji="1" lang="ja-JP" altLang="en-US" sz="1600" b="1" u="sng" dirty="0">
                <a:solidFill>
                  <a:schemeClr val="tx1"/>
                </a:solidFill>
                <a:latin typeface="Yu Gothic UI" panose="020B0500000000000000" pitchFamily="50" charset="-128"/>
                <a:ea typeface="Yu Gothic UI" panose="020B0500000000000000" pitchFamily="50" charset="-128"/>
              </a:rPr>
              <a:t>提出時は本スライドは削除</a:t>
            </a:r>
            <a:r>
              <a:rPr kumimoji="1" lang="ja-JP" altLang="en-US" sz="1600" dirty="0">
                <a:solidFill>
                  <a:schemeClr val="tx1"/>
                </a:solidFill>
                <a:latin typeface="Yu Gothic UI" panose="020B0500000000000000" pitchFamily="50" charset="-128"/>
                <a:ea typeface="Yu Gothic UI" panose="020B0500000000000000" pitchFamily="50" charset="-128"/>
              </a:rPr>
              <a:t>の上、提出をお願いします。</a:t>
            </a:r>
            <a:endParaRPr kumimoji="1" lang="en-US" altLang="ja-JP" sz="1600" dirty="0">
              <a:solidFill>
                <a:schemeClr val="tx1"/>
              </a:solidFill>
              <a:latin typeface="Yu Gothic UI" panose="020B0500000000000000" pitchFamily="50" charset="-128"/>
              <a:ea typeface="Yu Gothic UI" panose="020B0500000000000000" pitchFamily="50" charset="-128"/>
            </a:endParaRPr>
          </a:p>
          <a:p>
            <a:pPr marL="285750" indent="-285750">
              <a:spcBef>
                <a:spcPts val="1200"/>
              </a:spcBef>
              <a:buFont typeface="Arial" panose="020B0604020202020204" pitchFamily="34" charset="0"/>
              <a:buChar char="•"/>
            </a:pPr>
            <a:r>
              <a:rPr kumimoji="1" lang="ja-JP" altLang="en-US" sz="1600" dirty="0">
                <a:solidFill>
                  <a:schemeClr val="tx1"/>
                </a:solidFill>
                <a:latin typeface="Yu Gothic UI" panose="020B0500000000000000" pitchFamily="50" charset="-128"/>
                <a:ea typeface="Yu Gothic UI" panose="020B0500000000000000" pitchFamily="50" charset="-128"/>
              </a:rPr>
              <a:t>使用するフォントや文字サイズ、色等の書式は任意となりますが、目安として文字サイズは極力</a:t>
            </a:r>
            <a:r>
              <a:rPr kumimoji="1" lang="en-US" altLang="ja-JP" sz="1600" dirty="0">
                <a:solidFill>
                  <a:schemeClr val="tx1"/>
                </a:solidFill>
                <a:latin typeface="Yu Gothic UI" panose="020B0500000000000000" pitchFamily="50" charset="-128"/>
                <a:ea typeface="Yu Gothic UI" panose="020B0500000000000000" pitchFamily="50" charset="-128"/>
              </a:rPr>
              <a:t>12pt</a:t>
            </a:r>
            <a:r>
              <a:rPr kumimoji="1" lang="ja-JP" altLang="en-US" sz="1600" dirty="0">
                <a:solidFill>
                  <a:schemeClr val="tx1"/>
                </a:solidFill>
                <a:latin typeface="Yu Gothic UI" panose="020B0500000000000000" pitchFamily="50" charset="-128"/>
                <a:ea typeface="Yu Gothic UI" panose="020B0500000000000000" pitchFamily="50" charset="-128"/>
              </a:rPr>
              <a:t>以上（注記等の場合は</a:t>
            </a:r>
            <a:r>
              <a:rPr kumimoji="1" lang="en-US" altLang="ja-JP" sz="1600" dirty="0">
                <a:solidFill>
                  <a:schemeClr val="tx1"/>
                </a:solidFill>
                <a:latin typeface="Yu Gothic UI" panose="020B0500000000000000" pitchFamily="50" charset="-128"/>
                <a:ea typeface="Yu Gothic UI" panose="020B0500000000000000" pitchFamily="50" charset="-128"/>
              </a:rPr>
              <a:t>10pt</a:t>
            </a:r>
            <a:r>
              <a:rPr kumimoji="1" lang="ja-JP" altLang="en-US" sz="1600" dirty="0">
                <a:solidFill>
                  <a:schemeClr val="tx1"/>
                </a:solidFill>
                <a:latin typeface="Yu Gothic UI" panose="020B0500000000000000" pitchFamily="50" charset="-128"/>
                <a:ea typeface="Yu Gothic UI" panose="020B0500000000000000" pitchFamily="50" charset="-128"/>
              </a:rPr>
              <a:t>以上）となるようにお願いします（必須ではありません）。</a:t>
            </a:r>
            <a:endParaRPr kumimoji="1" lang="en-US" altLang="ja-JP" sz="1600" dirty="0">
              <a:solidFill>
                <a:schemeClr val="tx1"/>
              </a:solidFill>
              <a:latin typeface="Yu Gothic UI" panose="020B0500000000000000" pitchFamily="50" charset="-128"/>
              <a:ea typeface="Yu Gothic UI" panose="020B0500000000000000" pitchFamily="50" charset="-128"/>
            </a:endParaRPr>
          </a:p>
          <a:p>
            <a:pPr marL="285750" indent="-285750">
              <a:spcBef>
                <a:spcPts val="1200"/>
              </a:spcBef>
              <a:buFont typeface="Arial" panose="020B0604020202020204" pitchFamily="34" charset="0"/>
              <a:buChar char="•"/>
            </a:pPr>
            <a:r>
              <a:rPr kumimoji="1" lang="ja-JP" altLang="en-US" sz="1600" dirty="0">
                <a:solidFill>
                  <a:schemeClr val="tx1"/>
                </a:solidFill>
                <a:latin typeface="Yu Gothic UI" panose="020B0500000000000000" pitchFamily="50" charset="-128"/>
                <a:ea typeface="Yu Gothic UI" panose="020B0500000000000000" pitchFamily="50" charset="-128"/>
              </a:rPr>
              <a:t>提出時のファイル容量が</a:t>
            </a:r>
            <a:r>
              <a:rPr kumimoji="1" lang="en-US" altLang="ja-JP" sz="1600" dirty="0">
                <a:solidFill>
                  <a:schemeClr val="tx1"/>
                </a:solidFill>
                <a:latin typeface="Yu Gothic UI" panose="020B0500000000000000" pitchFamily="50" charset="-128"/>
                <a:ea typeface="Yu Gothic UI" panose="020B0500000000000000" pitchFamily="50" charset="-128"/>
              </a:rPr>
              <a:t>10MB</a:t>
            </a:r>
            <a:r>
              <a:rPr kumimoji="1" lang="ja-JP" altLang="en-US" sz="1600" dirty="0">
                <a:solidFill>
                  <a:schemeClr val="tx1"/>
                </a:solidFill>
                <a:latin typeface="Yu Gothic UI" panose="020B0500000000000000" pitchFamily="50" charset="-128"/>
                <a:ea typeface="Yu Gothic UI" panose="020B0500000000000000" pitchFamily="50" charset="-128"/>
              </a:rPr>
              <a:t>を超える場合は、分割して提出をお願いします。</a:t>
            </a:r>
            <a:endParaRPr kumimoji="1" lang="en-US" altLang="ja-JP" sz="1600" dirty="0">
              <a:solidFill>
                <a:schemeClr val="tx1"/>
              </a:solidFill>
              <a:latin typeface="Yu Gothic UI" panose="020B0500000000000000" pitchFamily="50" charset="-128"/>
              <a:ea typeface="Yu Gothic UI" panose="020B0500000000000000" pitchFamily="50" charset="-128"/>
            </a:endParaRPr>
          </a:p>
        </p:txBody>
      </p:sp>
      <p:sp>
        <p:nvSpPr>
          <p:cNvPr id="4" name="正方形/長方形 3">
            <a:extLst>
              <a:ext uri="{FF2B5EF4-FFF2-40B4-BE49-F238E27FC236}">
                <a16:creationId xmlns:a16="http://schemas.microsoft.com/office/drawing/2014/main" id="{A0BD4AF6-32B9-DB32-A5A6-BDA92C07E6C2}"/>
              </a:ext>
            </a:extLst>
          </p:cNvPr>
          <p:cNvSpPr/>
          <p:nvPr/>
        </p:nvSpPr>
        <p:spPr>
          <a:xfrm>
            <a:off x="247261" y="4861249"/>
            <a:ext cx="8649477" cy="171683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n"/>
            </a:pPr>
            <a:r>
              <a:rPr kumimoji="1" lang="ja-JP" altLang="en-US" b="1" u="sng" dirty="0">
                <a:solidFill>
                  <a:schemeClr val="tx1"/>
                </a:solidFill>
              </a:rPr>
              <a:t>提出期限</a:t>
            </a:r>
            <a:endParaRPr kumimoji="1" lang="en-US" altLang="ja-JP" b="1" u="sng" dirty="0">
              <a:solidFill>
                <a:schemeClr val="tx1"/>
              </a:solidFill>
            </a:endParaRPr>
          </a:p>
          <a:p>
            <a:pPr marL="742950" lvl="1" indent="-285750">
              <a:buFont typeface="Wingdings" panose="05000000000000000000" pitchFamily="2" charset="2"/>
              <a:buChar char="Ø"/>
            </a:pPr>
            <a:r>
              <a:rPr kumimoji="1" lang="en-US" altLang="ja-JP" dirty="0">
                <a:solidFill>
                  <a:schemeClr val="tx1"/>
                </a:solidFill>
              </a:rPr>
              <a:t>2025</a:t>
            </a:r>
            <a:r>
              <a:rPr kumimoji="1" lang="ja-JP" altLang="en-US" dirty="0">
                <a:solidFill>
                  <a:schemeClr val="tx1"/>
                </a:solidFill>
              </a:rPr>
              <a:t>年</a:t>
            </a:r>
            <a:r>
              <a:rPr kumimoji="1" lang="en-US" altLang="ja-JP" dirty="0">
                <a:solidFill>
                  <a:schemeClr val="tx1"/>
                </a:solidFill>
              </a:rPr>
              <a:t>10</a:t>
            </a:r>
            <a:r>
              <a:rPr kumimoji="1" lang="ja-JP" altLang="en-US" dirty="0">
                <a:solidFill>
                  <a:schemeClr val="tx1"/>
                </a:solidFill>
              </a:rPr>
              <a:t>月</a:t>
            </a:r>
            <a:r>
              <a:rPr kumimoji="1" lang="en-US" altLang="ja-JP" dirty="0">
                <a:solidFill>
                  <a:schemeClr val="tx1"/>
                </a:solidFill>
              </a:rPr>
              <a:t>10</a:t>
            </a:r>
            <a:r>
              <a:rPr kumimoji="1" lang="ja-JP" altLang="en-US" dirty="0">
                <a:solidFill>
                  <a:schemeClr val="tx1"/>
                </a:solidFill>
              </a:rPr>
              <a:t>日（金）午後５時必着</a:t>
            </a:r>
            <a:endParaRPr kumimoji="1" lang="en-US" altLang="ja-JP" dirty="0">
              <a:solidFill>
                <a:schemeClr val="tx1"/>
              </a:solidFill>
            </a:endParaRPr>
          </a:p>
          <a:p>
            <a:pPr marL="285750" indent="-285750">
              <a:buFont typeface="Wingdings" panose="05000000000000000000" pitchFamily="2" charset="2"/>
              <a:buChar char="n"/>
            </a:pPr>
            <a:r>
              <a:rPr kumimoji="1" lang="ja-JP" altLang="en-US" b="1" u="sng" dirty="0">
                <a:solidFill>
                  <a:schemeClr val="tx1"/>
                </a:solidFill>
              </a:rPr>
              <a:t>提出先・問合先</a:t>
            </a:r>
            <a:endParaRPr kumimoji="1" lang="en-US" altLang="ja-JP" b="1" u="sng" dirty="0">
              <a:solidFill>
                <a:schemeClr val="tx1"/>
              </a:solidFill>
            </a:endParaRPr>
          </a:p>
          <a:p>
            <a:pPr marL="742950" lvl="1" indent="-285750">
              <a:buFont typeface="Wingdings" panose="05000000000000000000" pitchFamily="2" charset="2"/>
              <a:buChar char="Ø"/>
            </a:pPr>
            <a:r>
              <a:rPr kumimoji="1" lang="ja-JP" altLang="en-US" dirty="0">
                <a:solidFill>
                  <a:schemeClr val="tx1"/>
                </a:solidFill>
              </a:rPr>
              <a:t>推進協議会事務局（有限責任監査法人トーマツ）</a:t>
            </a:r>
            <a:endParaRPr kumimoji="1" lang="en-US" altLang="ja-JP" dirty="0">
              <a:solidFill>
                <a:schemeClr val="tx1"/>
              </a:solidFill>
            </a:endParaRPr>
          </a:p>
          <a:p>
            <a:pPr lvl="1"/>
            <a:r>
              <a:rPr kumimoji="1" lang="ja-JP" altLang="en-US" dirty="0">
                <a:solidFill>
                  <a:schemeClr val="tx1"/>
                </a:solidFill>
              </a:rPr>
              <a:t>（メール）</a:t>
            </a:r>
            <a:r>
              <a:rPr kumimoji="1" lang="en-US" altLang="ja-JP" dirty="0">
                <a:solidFill>
                  <a:schemeClr val="tx1"/>
                </a:solidFill>
                <a:hlinkClick r:id="rId2"/>
              </a:rPr>
              <a:t>aichi_psc@tohmatsu.co.jp</a:t>
            </a:r>
            <a:endParaRPr kumimoji="1" lang="ja-JP" altLang="en-US" dirty="0">
              <a:solidFill>
                <a:schemeClr val="tx1"/>
              </a:solidFill>
            </a:endParaRPr>
          </a:p>
        </p:txBody>
      </p:sp>
      <p:sp>
        <p:nvSpPr>
          <p:cNvPr id="5" name="スライド番号プレースホルダー 4">
            <a:extLst>
              <a:ext uri="{FF2B5EF4-FFF2-40B4-BE49-F238E27FC236}">
                <a16:creationId xmlns:a16="http://schemas.microsoft.com/office/drawing/2014/main" id="{CBF7348B-EBD6-8D29-BB8B-C0F6C9984557}"/>
              </a:ext>
            </a:extLst>
          </p:cNvPr>
          <p:cNvSpPr>
            <a:spLocks noGrp="1"/>
          </p:cNvSpPr>
          <p:nvPr>
            <p:ph type="sldNum" sz="quarter" idx="12"/>
          </p:nvPr>
        </p:nvSpPr>
        <p:spPr/>
        <p:txBody>
          <a:bodyPr/>
          <a:lstStyle/>
          <a:p>
            <a:fld id="{FCC58681-7CF3-444D-A19B-7BB4CE93E7CD}" type="slidenum">
              <a:rPr kumimoji="1" lang="ja-JP" altLang="en-US" smtClean="0"/>
              <a:t>1</a:t>
            </a:fld>
            <a:endParaRPr kumimoji="1" lang="ja-JP" altLang="en-US"/>
          </a:p>
        </p:txBody>
      </p:sp>
    </p:spTree>
    <p:extLst>
      <p:ext uri="{BB962C8B-B14F-4D97-AF65-F5344CB8AC3E}">
        <p14:creationId xmlns:p14="http://schemas.microsoft.com/office/powerpoint/2010/main" val="1528147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B73BBCA-DC0D-F535-772F-54176CE43A4F}"/>
              </a:ext>
            </a:extLst>
          </p:cNvPr>
          <p:cNvSpPr/>
          <p:nvPr/>
        </p:nvSpPr>
        <p:spPr>
          <a:xfrm>
            <a:off x="247261" y="65315"/>
            <a:ext cx="8649477" cy="47586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Yu Gothic UI" panose="020B0500000000000000" pitchFamily="50" charset="-128"/>
                <a:ea typeface="Yu Gothic UI" panose="020B0500000000000000" pitchFamily="50" charset="-128"/>
              </a:rPr>
              <a:t>補足資料</a:t>
            </a:r>
          </a:p>
        </p:txBody>
      </p:sp>
      <p:sp>
        <p:nvSpPr>
          <p:cNvPr id="3" name="正方形/長方形 2">
            <a:extLst>
              <a:ext uri="{FF2B5EF4-FFF2-40B4-BE49-F238E27FC236}">
                <a16:creationId xmlns:a16="http://schemas.microsoft.com/office/drawing/2014/main" id="{5F52F798-BB62-83CD-0447-26FFFC1325F6}"/>
              </a:ext>
            </a:extLst>
          </p:cNvPr>
          <p:cNvSpPr/>
          <p:nvPr/>
        </p:nvSpPr>
        <p:spPr>
          <a:xfrm>
            <a:off x="247261" y="541177"/>
            <a:ext cx="8649477" cy="6074227"/>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ja-JP" altLang="en-US" dirty="0">
              <a:solidFill>
                <a:schemeClr val="tx1"/>
              </a:solidFill>
              <a:highlight>
                <a:srgbClr val="FFFF00"/>
              </a:highlight>
            </a:endParaRPr>
          </a:p>
        </p:txBody>
      </p:sp>
      <p:sp>
        <p:nvSpPr>
          <p:cNvPr id="4" name="スライド番号プレースホルダー 3">
            <a:extLst>
              <a:ext uri="{FF2B5EF4-FFF2-40B4-BE49-F238E27FC236}">
                <a16:creationId xmlns:a16="http://schemas.microsoft.com/office/drawing/2014/main" id="{92A55381-5EFA-4A3F-EE98-89926B03AC89}"/>
              </a:ext>
            </a:extLst>
          </p:cNvPr>
          <p:cNvSpPr>
            <a:spLocks noGrp="1"/>
          </p:cNvSpPr>
          <p:nvPr>
            <p:ph type="sldNum" sz="quarter" idx="12"/>
          </p:nvPr>
        </p:nvSpPr>
        <p:spPr/>
        <p:txBody>
          <a:bodyPr/>
          <a:lstStyle/>
          <a:p>
            <a:fld id="{FCC58681-7CF3-444D-A19B-7BB4CE93E7CD}" type="slidenum">
              <a:rPr kumimoji="1" lang="ja-JP" altLang="en-US" smtClean="0"/>
              <a:t>10</a:t>
            </a:fld>
            <a:endParaRPr kumimoji="1" lang="ja-JP" altLang="en-US"/>
          </a:p>
        </p:txBody>
      </p:sp>
      <p:sp>
        <p:nvSpPr>
          <p:cNvPr id="5" name="テキスト ボックス 4">
            <a:extLst>
              <a:ext uri="{FF2B5EF4-FFF2-40B4-BE49-F238E27FC236}">
                <a16:creationId xmlns:a16="http://schemas.microsoft.com/office/drawing/2014/main" id="{57319818-B4DD-C532-E318-94910C4DD8E6}"/>
              </a:ext>
            </a:extLst>
          </p:cNvPr>
          <p:cNvSpPr txBox="1"/>
          <p:nvPr/>
        </p:nvSpPr>
        <p:spPr>
          <a:xfrm>
            <a:off x="394901" y="786206"/>
            <a:ext cx="5943600" cy="461665"/>
          </a:xfrm>
          <a:prstGeom prst="rect">
            <a:avLst/>
          </a:prstGeom>
          <a:noFill/>
        </p:spPr>
        <p:txBody>
          <a:bodyPr wrap="square">
            <a:spAutoFit/>
          </a:bodyPr>
          <a:lstStyle/>
          <a:p>
            <a:r>
              <a:rPr lang="ja-JP" altLang="en-US" sz="1200" dirty="0">
                <a:highlight>
                  <a:srgbClr val="FFFF00"/>
                </a:highlight>
                <a:latin typeface="Yu Gothic UI" panose="020B0500000000000000" pitchFamily="50" charset="-128"/>
                <a:ea typeface="Yu Gothic UI" panose="020B0500000000000000" pitchFamily="50" charset="-128"/>
              </a:rPr>
              <a:t>建築物等の概要や設置予定場所に関する補足資料があればこちらに貼り付けてください</a:t>
            </a:r>
            <a:endParaRPr lang="en-US" altLang="ja-JP" sz="1200" dirty="0">
              <a:highlight>
                <a:srgbClr val="FFFF00"/>
              </a:highlight>
              <a:latin typeface="Yu Gothic UI" panose="020B0500000000000000" pitchFamily="50" charset="-128"/>
              <a:ea typeface="Yu Gothic UI" panose="020B0500000000000000" pitchFamily="50" charset="-128"/>
            </a:endParaRPr>
          </a:p>
          <a:p>
            <a:r>
              <a:rPr lang="en-US" altLang="ja-JP" sz="1200" dirty="0">
                <a:highlight>
                  <a:srgbClr val="FFFF00"/>
                </a:highlight>
                <a:latin typeface="Yu Gothic UI" panose="020B0500000000000000" pitchFamily="50" charset="-128"/>
                <a:ea typeface="Yu Gothic UI" panose="020B0500000000000000" pitchFamily="50" charset="-128"/>
              </a:rPr>
              <a:t>※</a:t>
            </a:r>
            <a:r>
              <a:rPr lang="ja-JP" altLang="en-US" sz="1200" dirty="0">
                <a:highlight>
                  <a:srgbClr val="FFFF00"/>
                </a:highlight>
                <a:latin typeface="Yu Gothic UI" panose="020B0500000000000000" pitchFamily="50" charset="-128"/>
                <a:ea typeface="Yu Gothic UI" panose="020B0500000000000000" pitchFamily="50" charset="-128"/>
              </a:rPr>
              <a:t>スライド</a:t>
            </a:r>
            <a:r>
              <a:rPr lang="en-US" altLang="ja-JP" sz="1200" dirty="0">
                <a:highlight>
                  <a:srgbClr val="FFFF00"/>
                </a:highlight>
                <a:latin typeface="Yu Gothic UI" panose="020B0500000000000000" pitchFamily="50" charset="-128"/>
                <a:ea typeface="Yu Gothic UI" panose="020B0500000000000000" pitchFamily="50" charset="-128"/>
              </a:rPr>
              <a:t>3</a:t>
            </a:r>
            <a:r>
              <a:rPr lang="ja-JP" altLang="en-US" sz="1200" dirty="0">
                <a:highlight>
                  <a:srgbClr val="FFFF00"/>
                </a:highlight>
                <a:latin typeface="Yu Gothic UI" panose="020B0500000000000000" pitchFamily="50" charset="-128"/>
                <a:ea typeface="Yu Gothic UI" panose="020B0500000000000000" pitchFamily="50" charset="-128"/>
              </a:rPr>
              <a:t>枚以内での作成をお願いします</a:t>
            </a:r>
          </a:p>
        </p:txBody>
      </p:sp>
    </p:spTree>
    <p:extLst>
      <p:ext uri="{BB962C8B-B14F-4D97-AF65-F5344CB8AC3E}">
        <p14:creationId xmlns:p14="http://schemas.microsoft.com/office/powerpoint/2010/main" val="3916495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C85096-CA8B-D647-B8CB-0230A533F7C8}"/>
              </a:ext>
            </a:extLst>
          </p:cNvPr>
          <p:cNvSpPr>
            <a:spLocks noGrp="1"/>
          </p:cNvSpPr>
          <p:nvPr>
            <p:ph type="ctrTitle"/>
          </p:nvPr>
        </p:nvSpPr>
        <p:spPr>
          <a:xfrm>
            <a:off x="251927" y="1699022"/>
            <a:ext cx="8635482" cy="1790700"/>
          </a:xfrm>
        </p:spPr>
        <p:txBody>
          <a:bodyPr>
            <a:normAutofit/>
          </a:bodyPr>
          <a:lstStyle/>
          <a:p>
            <a:r>
              <a:rPr lang="ja-JP" altLang="en-US" sz="3300" b="1" dirty="0">
                <a:latin typeface="Yu Gothic UI" panose="020B0500000000000000" pitchFamily="50" charset="-128"/>
                <a:ea typeface="Yu Gothic UI" panose="020B0500000000000000" pitchFamily="50" charset="-128"/>
              </a:rPr>
              <a:t>「ペロブスカイト太陽電池実証フィールド」提案書</a:t>
            </a:r>
            <a:endParaRPr lang="ja-JP" altLang="en-US" sz="3300" dirty="0">
              <a:latin typeface="Yu Gothic UI" panose="020B0500000000000000" pitchFamily="50" charset="-128"/>
              <a:ea typeface="Yu Gothic UI" panose="020B0500000000000000" pitchFamily="50" charset="-128"/>
            </a:endParaRPr>
          </a:p>
        </p:txBody>
      </p:sp>
      <p:sp>
        <p:nvSpPr>
          <p:cNvPr id="3" name="字幕 2">
            <a:extLst>
              <a:ext uri="{FF2B5EF4-FFF2-40B4-BE49-F238E27FC236}">
                <a16:creationId xmlns:a16="http://schemas.microsoft.com/office/drawing/2014/main" id="{658F24A4-04C2-067E-CC8C-EFA97BA92622}"/>
              </a:ext>
            </a:extLst>
          </p:cNvPr>
          <p:cNvSpPr>
            <a:spLocks noGrp="1"/>
          </p:cNvSpPr>
          <p:nvPr>
            <p:ph type="subTitle" idx="1"/>
          </p:nvPr>
        </p:nvSpPr>
        <p:spPr/>
        <p:txBody>
          <a:bodyPr anchor="ctr">
            <a:normAutofit/>
          </a:bodyPr>
          <a:lstStyle/>
          <a:p>
            <a:r>
              <a:rPr lang="ja-JP" altLang="en-US" sz="2700" dirty="0">
                <a:solidFill>
                  <a:prstClr val="black"/>
                </a:solidFill>
                <a:latin typeface="Yu Gothic UI" panose="020B0500000000000000" pitchFamily="50" charset="-128"/>
                <a:ea typeface="Yu Gothic UI" panose="020B0500000000000000" pitchFamily="50" charset="-128"/>
              </a:rPr>
              <a:t>申請者名：</a:t>
            </a:r>
            <a:r>
              <a:rPr lang="ja-JP" altLang="en-US" sz="2700" dirty="0">
                <a:solidFill>
                  <a:prstClr val="black"/>
                </a:solidFill>
                <a:highlight>
                  <a:srgbClr val="FFFF00"/>
                </a:highlight>
                <a:latin typeface="Yu Gothic UI" panose="020B0500000000000000" pitchFamily="50" charset="-128"/>
                <a:ea typeface="Yu Gothic UI" panose="020B0500000000000000" pitchFamily="50" charset="-128"/>
              </a:rPr>
              <a:t>提出団体名を記載してください</a:t>
            </a:r>
          </a:p>
        </p:txBody>
      </p:sp>
      <p:sp>
        <p:nvSpPr>
          <p:cNvPr id="4" name="スライド番号プレースホルダー 3">
            <a:extLst>
              <a:ext uri="{FF2B5EF4-FFF2-40B4-BE49-F238E27FC236}">
                <a16:creationId xmlns:a16="http://schemas.microsoft.com/office/drawing/2014/main" id="{27CA5566-5DB7-047F-D04F-FD815938C4AF}"/>
              </a:ext>
            </a:extLst>
          </p:cNvPr>
          <p:cNvSpPr>
            <a:spLocks noGrp="1"/>
          </p:cNvSpPr>
          <p:nvPr>
            <p:ph type="sldNum" sz="quarter" idx="12"/>
          </p:nvPr>
        </p:nvSpPr>
        <p:spPr/>
        <p:txBody>
          <a:bodyPr/>
          <a:lstStyle/>
          <a:p>
            <a:fld id="{FCC58681-7CF3-444D-A19B-7BB4CE93E7CD}" type="slidenum">
              <a:rPr kumimoji="1" lang="ja-JP" altLang="en-US" smtClean="0"/>
              <a:t>2</a:t>
            </a:fld>
            <a:endParaRPr kumimoji="1" lang="ja-JP" altLang="en-US"/>
          </a:p>
        </p:txBody>
      </p:sp>
    </p:spTree>
    <p:extLst>
      <p:ext uri="{BB962C8B-B14F-4D97-AF65-F5344CB8AC3E}">
        <p14:creationId xmlns:p14="http://schemas.microsoft.com/office/powerpoint/2010/main" val="1271421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B73BBCA-DC0D-F535-772F-54176CE43A4F}"/>
              </a:ext>
            </a:extLst>
          </p:cNvPr>
          <p:cNvSpPr/>
          <p:nvPr/>
        </p:nvSpPr>
        <p:spPr>
          <a:xfrm>
            <a:off x="247261" y="65315"/>
            <a:ext cx="8649477" cy="47586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Yu Gothic UI" panose="020B0500000000000000" pitchFamily="50" charset="-128"/>
                <a:ea typeface="Yu Gothic UI" panose="020B0500000000000000" pitchFamily="50" charset="-128"/>
              </a:rPr>
              <a:t>申請者の情報</a:t>
            </a:r>
          </a:p>
        </p:txBody>
      </p:sp>
      <p:graphicFrame>
        <p:nvGraphicFramePr>
          <p:cNvPr id="4" name="表 3">
            <a:extLst>
              <a:ext uri="{FF2B5EF4-FFF2-40B4-BE49-F238E27FC236}">
                <a16:creationId xmlns:a16="http://schemas.microsoft.com/office/drawing/2014/main" id="{0BAB62BC-1D56-5583-A610-36DAC84AE463}"/>
              </a:ext>
            </a:extLst>
          </p:cNvPr>
          <p:cNvGraphicFramePr>
            <a:graphicFrameLocks noGrp="1"/>
          </p:cNvGraphicFramePr>
          <p:nvPr>
            <p:extLst>
              <p:ext uri="{D42A27DB-BD31-4B8C-83A1-F6EECF244321}">
                <p14:modId xmlns:p14="http://schemas.microsoft.com/office/powerpoint/2010/main" val="2689863545"/>
              </p:ext>
            </p:extLst>
          </p:nvPr>
        </p:nvGraphicFramePr>
        <p:xfrm>
          <a:off x="247261" y="541177"/>
          <a:ext cx="8649478" cy="4356143"/>
        </p:xfrm>
        <a:graphic>
          <a:graphicData uri="http://schemas.openxmlformats.org/drawingml/2006/table">
            <a:tbl>
              <a:tblPr firstRow="1" bandRow="1">
                <a:tableStyleId>{5C22544A-7EE6-4342-B048-85BDC9FD1C3A}</a:tableStyleId>
              </a:tblPr>
              <a:tblGrid>
                <a:gridCol w="2887826">
                  <a:extLst>
                    <a:ext uri="{9D8B030D-6E8A-4147-A177-3AD203B41FA5}">
                      <a16:colId xmlns:a16="http://schemas.microsoft.com/office/drawing/2014/main" val="1980954410"/>
                    </a:ext>
                  </a:extLst>
                </a:gridCol>
                <a:gridCol w="5761652">
                  <a:extLst>
                    <a:ext uri="{9D8B030D-6E8A-4147-A177-3AD203B41FA5}">
                      <a16:colId xmlns:a16="http://schemas.microsoft.com/office/drawing/2014/main" val="3463222611"/>
                    </a:ext>
                  </a:extLst>
                </a:gridCol>
              </a:tblGrid>
              <a:tr h="422955">
                <a:tc>
                  <a:txBody>
                    <a:bodyPr/>
                    <a:lstStyle/>
                    <a:p>
                      <a:r>
                        <a:rPr kumimoji="1" lang="ja-JP" altLang="en-US" sz="1600" dirty="0">
                          <a:latin typeface="Yu Gothic UI" panose="020B0500000000000000" pitchFamily="50" charset="-128"/>
                          <a:ea typeface="Yu Gothic UI" panose="020B0500000000000000" pitchFamily="50" charset="-128"/>
                        </a:rPr>
                        <a:t>項目</a:t>
                      </a:r>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r>
                        <a:rPr kumimoji="1" lang="ja-JP" altLang="en-US" sz="1600" dirty="0">
                          <a:latin typeface="Yu Gothic UI" panose="020B0500000000000000" pitchFamily="50" charset="-128"/>
                          <a:ea typeface="Yu Gothic UI" panose="020B0500000000000000" pitchFamily="50" charset="-128"/>
                        </a:rPr>
                        <a:t>記入欄</a:t>
                      </a:r>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498620530"/>
                  </a:ext>
                </a:extLst>
              </a:tr>
              <a:tr h="777557">
                <a:tc>
                  <a:txBody>
                    <a:bodyPr/>
                    <a:lstStyle/>
                    <a:p>
                      <a:r>
                        <a:rPr kumimoji="1" lang="ja-JP" altLang="en-US" sz="1600" dirty="0">
                          <a:latin typeface="Yu Gothic UI" panose="020B0500000000000000" pitchFamily="50" charset="-128"/>
                          <a:ea typeface="Yu Gothic UI" panose="020B0500000000000000" pitchFamily="50" charset="-128"/>
                        </a:rPr>
                        <a:t>団体名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solidFill>
                            <a:schemeClr val="tx1"/>
                          </a:solidFill>
                          <a:highlight>
                            <a:srgbClr val="FFFF00"/>
                          </a:highlight>
                          <a:latin typeface="Yu Gothic UI" panose="020B0500000000000000" pitchFamily="50" charset="-128"/>
                          <a:ea typeface="Yu Gothic UI" panose="020B0500000000000000" pitchFamily="50" charset="-128"/>
                        </a:rPr>
                        <a:t>複数団体が共同で提案する場合は、代表者が分かるように記載してください。</a:t>
                      </a:r>
                      <a:endParaRPr kumimoji="1" lang="en-US" altLang="ja-JP" sz="1600" dirty="0">
                        <a:solidFill>
                          <a:schemeClr val="tx1"/>
                        </a:solidFill>
                        <a:highlight>
                          <a:srgbClr val="FFFF00"/>
                        </a:highlight>
                        <a:latin typeface="Yu Gothic UI" panose="020B0500000000000000" pitchFamily="50" charset="-128"/>
                        <a:ea typeface="Yu Gothic UI" panose="020B0500000000000000" pitchFamily="50" charset="-128"/>
                      </a:endParaRPr>
                    </a:p>
                    <a:p>
                      <a:r>
                        <a:rPr kumimoji="1" lang="ja-JP" altLang="en-US" sz="1600" dirty="0">
                          <a:solidFill>
                            <a:schemeClr val="tx1"/>
                          </a:solidFill>
                          <a:highlight>
                            <a:srgbClr val="FFFF00"/>
                          </a:highlight>
                          <a:latin typeface="Yu Gothic UI" panose="020B0500000000000000" pitchFamily="50" charset="-128"/>
                          <a:ea typeface="Yu Gothic UI" panose="020B0500000000000000" pitchFamily="50" charset="-128"/>
                        </a:rPr>
                        <a:t>例）</a:t>
                      </a:r>
                      <a:r>
                        <a:rPr kumimoji="1" lang="en-US" altLang="ja-JP" sz="1600" dirty="0">
                          <a:solidFill>
                            <a:schemeClr val="tx1"/>
                          </a:solidFill>
                          <a:highlight>
                            <a:srgbClr val="FFFF00"/>
                          </a:highlight>
                          <a:latin typeface="Yu Gothic UI" panose="020B0500000000000000" pitchFamily="50" charset="-128"/>
                          <a:ea typeface="Yu Gothic UI" panose="020B0500000000000000" pitchFamily="50" charset="-128"/>
                        </a:rPr>
                        <a:t>A</a:t>
                      </a:r>
                      <a:r>
                        <a:rPr kumimoji="1" lang="ja-JP" altLang="en-US" sz="1600" dirty="0">
                          <a:solidFill>
                            <a:schemeClr val="tx1"/>
                          </a:solidFill>
                          <a:highlight>
                            <a:srgbClr val="FFFF00"/>
                          </a:highlight>
                          <a:latin typeface="Yu Gothic UI" panose="020B0500000000000000" pitchFamily="50" charset="-128"/>
                          <a:ea typeface="Yu Gothic UI" panose="020B0500000000000000" pitchFamily="50" charset="-128"/>
                        </a:rPr>
                        <a:t>社（代表）、</a:t>
                      </a:r>
                      <a:r>
                        <a:rPr kumimoji="1" lang="en-US" altLang="ja-JP" sz="1600" dirty="0">
                          <a:solidFill>
                            <a:schemeClr val="tx1"/>
                          </a:solidFill>
                          <a:highlight>
                            <a:srgbClr val="FFFF00"/>
                          </a:highlight>
                          <a:latin typeface="Yu Gothic UI" panose="020B0500000000000000" pitchFamily="50" charset="-128"/>
                          <a:ea typeface="Yu Gothic UI" panose="020B0500000000000000" pitchFamily="50" charset="-128"/>
                        </a:rPr>
                        <a:t>B</a:t>
                      </a:r>
                      <a:r>
                        <a:rPr kumimoji="1" lang="ja-JP" altLang="en-US" sz="1600" dirty="0">
                          <a:solidFill>
                            <a:schemeClr val="tx1"/>
                          </a:solidFill>
                          <a:highlight>
                            <a:srgbClr val="FFFF00"/>
                          </a:highlight>
                          <a:latin typeface="Yu Gothic UI" panose="020B0500000000000000" pitchFamily="50" charset="-128"/>
                          <a:ea typeface="Yu Gothic UI" panose="020B0500000000000000" pitchFamily="50" charset="-128"/>
                        </a:rPr>
                        <a:t>社、</a:t>
                      </a:r>
                      <a:r>
                        <a:rPr kumimoji="1" lang="en-US" altLang="ja-JP" sz="1600" dirty="0">
                          <a:solidFill>
                            <a:schemeClr val="tx1"/>
                          </a:solidFill>
                          <a:highlight>
                            <a:srgbClr val="FFFF00"/>
                          </a:highlight>
                          <a:latin typeface="Yu Gothic UI" panose="020B0500000000000000" pitchFamily="50" charset="-128"/>
                          <a:ea typeface="Yu Gothic UI" panose="020B0500000000000000" pitchFamily="50" charset="-128"/>
                        </a:rPr>
                        <a:t>C</a:t>
                      </a:r>
                      <a:r>
                        <a:rPr kumimoji="1" lang="ja-JP" altLang="en-US" sz="1600" dirty="0">
                          <a:solidFill>
                            <a:schemeClr val="tx1"/>
                          </a:solidFill>
                          <a:highlight>
                            <a:srgbClr val="FFFF00"/>
                          </a:highlight>
                          <a:latin typeface="Yu Gothic UI" panose="020B0500000000000000" pitchFamily="50" charset="-128"/>
                          <a:ea typeface="Yu Gothic UI" panose="020B0500000000000000" pitchFamily="50" charset="-128"/>
                        </a:rPr>
                        <a:t>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750706"/>
                  </a:ext>
                </a:extLst>
              </a:tr>
              <a:tr h="777557">
                <a:tc>
                  <a:txBody>
                    <a:bodyPr/>
                    <a:lstStyle/>
                    <a:p>
                      <a:r>
                        <a:rPr kumimoji="1" lang="ja-JP" altLang="en-US" sz="1600" dirty="0">
                          <a:latin typeface="Yu Gothic UI" panose="020B0500000000000000" pitchFamily="50" charset="-128"/>
                          <a:ea typeface="Yu Gothic UI" panose="020B0500000000000000" pitchFamily="50" charset="-128"/>
                        </a:rPr>
                        <a:t>担当者所属部署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highlight>
                            <a:srgbClr val="FFFF00"/>
                          </a:highlight>
                          <a:latin typeface="Yu Gothic UI" panose="020B0500000000000000" pitchFamily="50" charset="-128"/>
                          <a:ea typeface="Yu Gothic UI" panose="020B0500000000000000" pitchFamily="50" charset="-128"/>
                        </a:rPr>
                        <a:t>代表者の担当者の所属部署を記載してください。</a:t>
                      </a:r>
                      <a:endParaRPr kumimoji="1" lang="en-US" altLang="ja-JP" sz="1600" dirty="0">
                        <a:solidFill>
                          <a:schemeClr val="tx1"/>
                        </a:solidFill>
                        <a:highlight>
                          <a:srgbClr val="FFFF00"/>
                        </a:highlight>
                        <a:latin typeface="Yu Gothic UI" panose="020B0500000000000000" pitchFamily="50" charset="-128"/>
                        <a:ea typeface="Yu Gothic UI"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highlight>
                            <a:srgbClr val="FFFF00"/>
                          </a:highlight>
                          <a:latin typeface="Yu Gothic UI" panose="020B0500000000000000" pitchFamily="50" charset="-128"/>
                          <a:ea typeface="Yu Gothic UI" panose="020B0500000000000000" pitchFamily="50" charset="-128"/>
                        </a:rPr>
                        <a:t>例）</a:t>
                      </a:r>
                      <a:r>
                        <a:rPr kumimoji="1" lang="en-US" altLang="ja-JP" sz="1600" dirty="0">
                          <a:solidFill>
                            <a:schemeClr val="tx1"/>
                          </a:solidFill>
                          <a:highlight>
                            <a:srgbClr val="FFFF00"/>
                          </a:highlight>
                          <a:latin typeface="Yu Gothic UI" panose="020B0500000000000000" pitchFamily="50" charset="-128"/>
                          <a:ea typeface="Yu Gothic UI" panose="020B0500000000000000" pitchFamily="50" charset="-128"/>
                        </a:rPr>
                        <a:t>a</a:t>
                      </a:r>
                      <a:r>
                        <a:rPr kumimoji="1" lang="ja-JP" altLang="en-US" sz="1600" dirty="0">
                          <a:solidFill>
                            <a:schemeClr val="tx1"/>
                          </a:solidFill>
                          <a:highlight>
                            <a:srgbClr val="FFFF00"/>
                          </a:highlight>
                          <a:latin typeface="Yu Gothic UI" panose="020B0500000000000000" pitchFamily="50" charset="-128"/>
                          <a:ea typeface="Yu Gothic UI" panose="020B0500000000000000" pitchFamily="50" charset="-128"/>
                        </a:rPr>
                        <a:t>事業部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3445072"/>
                  </a:ext>
                </a:extLst>
              </a:tr>
              <a:tr h="777557">
                <a:tc>
                  <a:txBody>
                    <a:bodyPr/>
                    <a:lstStyle/>
                    <a:p>
                      <a:r>
                        <a:rPr kumimoji="1" lang="ja-JP" altLang="en-US" sz="1600" dirty="0">
                          <a:latin typeface="Yu Gothic UI" panose="020B0500000000000000" pitchFamily="50" charset="-128"/>
                          <a:ea typeface="Yu Gothic UI" panose="020B0500000000000000" pitchFamily="50" charset="-128"/>
                        </a:rPr>
                        <a:t>担当者氏名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highlight>
                            <a:srgbClr val="FFFF00"/>
                          </a:highlight>
                          <a:latin typeface="Yu Gothic UI" panose="020B0500000000000000" pitchFamily="50" charset="-128"/>
                          <a:ea typeface="Yu Gothic UI" panose="020B0500000000000000" pitchFamily="50" charset="-128"/>
                        </a:rPr>
                        <a:t>代表者の担当者氏名を記載してください。</a:t>
                      </a:r>
                      <a:endParaRPr kumimoji="1" lang="en-US" altLang="ja-JP" sz="1600" dirty="0">
                        <a:solidFill>
                          <a:schemeClr val="tx1"/>
                        </a:solidFill>
                        <a:highlight>
                          <a:srgbClr val="FFFF00"/>
                        </a:highlight>
                        <a:latin typeface="Yu Gothic UI" panose="020B0500000000000000" pitchFamily="50" charset="-128"/>
                        <a:ea typeface="Yu Gothic UI"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highlight>
                            <a:srgbClr val="FFFF00"/>
                          </a:highlight>
                          <a:latin typeface="Yu Gothic UI" panose="020B0500000000000000" pitchFamily="50" charset="-128"/>
                          <a:ea typeface="Yu Gothic UI" panose="020B0500000000000000" pitchFamily="50" charset="-128"/>
                        </a:rPr>
                        <a:t>例）</a:t>
                      </a:r>
                      <a:r>
                        <a:rPr kumimoji="1" lang="en-US" altLang="ja-JP" sz="1600" dirty="0">
                          <a:solidFill>
                            <a:schemeClr val="tx1"/>
                          </a:solidFill>
                          <a:highlight>
                            <a:srgbClr val="FFFF00"/>
                          </a:highlight>
                          <a:latin typeface="Yu Gothic UI" panose="020B0500000000000000" pitchFamily="50" charset="-128"/>
                          <a:ea typeface="Yu Gothic UI" panose="020B0500000000000000" pitchFamily="50" charset="-128"/>
                        </a:rPr>
                        <a:t>AAA</a:t>
                      </a:r>
                      <a:endParaRPr kumimoji="1" lang="ja-JP" altLang="en-US" sz="1600" dirty="0">
                        <a:solidFill>
                          <a:schemeClr val="tx1"/>
                        </a:solidFill>
                        <a:highlight>
                          <a:srgbClr val="FFFF00"/>
                        </a:highlight>
                        <a:latin typeface="Yu Gothic UI" panose="020B0500000000000000" pitchFamily="50" charset="-128"/>
                        <a:ea typeface="Yu Gothic UI"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5924051"/>
                  </a:ext>
                </a:extLst>
              </a:tr>
              <a:tr h="777557">
                <a:tc>
                  <a:txBody>
                    <a:bodyPr/>
                    <a:lstStyle/>
                    <a:p>
                      <a:r>
                        <a:rPr kumimoji="1" lang="ja-JP" altLang="en-US" sz="1600" dirty="0">
                          <a:latin typeface="Yu Gothic UI" panose="020B0500000000000000" pitchFamily="50" charset="-128"/>
                          <a:ea typeface="Yu Gothic UI" panose="020B0500000000000000" pitchFamily="50" charset="-128"/>
                        </a:rPr>
                        <a:t>担当者メールアドレス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highlight>
                            <a:srgbClr val="FFFF00"/>
                          </a:highlight>
                          <a:latin typeface="Yu Gothic UI" panose="020B0500000000000000" pitchFamily="50" charset="-128"/>
                          <a:ea typeface="Yu Gothic UI" panose="020B0500000000000000" pitchFamily="50" charset="-128"/>
                        </a:rPr>
                        <a:t>代表者の担当者のメールアドレスを記載してください。</a:t>
                      </a:r>
                      <a:endParaRPr kumimoji="1" lang="en-US" altLang="ja-JP" sz="1600" dirty="0">
                        <a:solidFill>
                          <a:schemeClr val="tx1"/>
                        </a:solidFill>
                        <a:highlight>
                          <a:srgbClr val="FFFF00"/>
                        </a:highlight>
                        <a:latin typeface="Yu Gothic UI" panose="020B0500000000000000" pitchFamily="50" charset="-128"/>
                        <a:ea typeface="Yu Gothic UI"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highlight>
                            <a:srgbClr val="FFFF00"/>
                          </a:highlight>
                          <a:latin typeface="Yu Gothic UI" panose="020B0500000000000000" pitchFamily="50" charset="-128"/>
                          <a:ea typeface="Yu Gothic UI" panose="020B0500000000000000" pitchFamily="50" charset="-128"/>
                        </a:rPr>
                        <a:t>例）</a:t>
                      </a:r>
                      <a:r>
                        <a:rPr kumimoji="1" lang="en-US" altLang="ja-JP" sz="1600" dirty="0" err="1">
                          <a:solidFill>
                            <a:schemeClr val="tx1"/>
                          </a:solidFill>
                          <a:highlight>
                            <a:srgbClr val="FFFF00"/>
                          </a:highlight>
                          <a:latin typeface="Yu Gothic UI" panose="020B0500000000000000" pitchFamily="50" charset="-128"/>
                          <a:ea typeface="Yu Gothic UI" panose="020B0500000000000000" pitchFamily="50" charset="-128"/>
                        </a:rPr>
                        <a:t>AAA@aaa</a:t>
                      </a:r>
                      <a:endParaRPr kumimoji="1" lang="ja-JP" altLang="en-US" sz="1600" dirty="0">
                        <a:solidFill>
                          <a:schemeClr val="tx1"/>
                        </a:solidFill>
                        <a:highlight>
                          <a:srgbClr val="FFFF00"/>
                        </a:highlight>
                        <a:latin typeface="Yu Gothic UI" panose="020B0500000000000000" pitchFamily="50" charset="-128"/>
                        <a:ea typeface="Yu Gothic UI"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0471833"/>
                  </a:ext>
                </a:extLst>
              </a:tr>
              <a:tr h="777557">
                <a:tc>
                  <a:txBody>
                    <a:bodyPr/>
                    <a:lstStyle/>
                    <a:p>
                      <a:r>
                        <a:rPr kumimoji="1" lang="ja-JP" altLang="en-US" sz="1600" dirty="0">
                          <a:latin typeface="Yu Gothic UI" panose="020B0500000000000000" pitchFamily="50" charset="-128"/>
                          <a:ea typeface="Yu Gothic UI" panose="020B0500000000000000" pitchFamily="50" charset="-128"/>
                        </a:rPr>
                        <a:t>担当者電話番号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highlight>
                            <a:srgbClr val="FFFF00"/>
                          </a:highlight>
                          <a:latin typeface="Yu Gothic UI" panose="020B0500000000000000" pitchFamily="50" charset="-128"/>
                          <a:ea typeface="Yu Gothic UI" panose="020B0500000000000000" pitchFamily="50" charset="-128"/>
                        </a:rPr>
                        <a:t>代表者の担当者の電話番号を記載してください。</a:t>
                      </a:r>
                      <a:endParaRPr kumimoji="1" lang="en-US" altLang="ja-JP" sz="1600" dirty="0">
                        <a:solidFill>
                          <a:schemeClr val="tx1"/>
                        </a:solidFill>
                        <a:highlight>
                          <a:srgbClr val="FFFF00"/>
                        </a:highlight>
                        <a:latin typeface="Yu Gothic UI" panose="020B0500000000000000" pitchFamily="50" charset="-128"/>
                        <a:ea typeface="Yu Gothic UI"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highlight>
                            <a:srgbClr val="FFFF00"/>
                          </a:highlight>
                          <a:latin typeface="Yu Gothic UI" panose="020B0500000000000000" pitchFamily="50" charset="-128"/>
                          <a:ea typeface="Yu Gothic UI" panose="020B0500000000000000" pitchFamily="50" charset="-128"/>
                        </a:rPr>
                        <a:t>例）</a:t>
                      </a:r>
                      <a:r>
                        <a:rPr kumimoji="1" lang="en-US" altLang="ja-JP" sz="1600" dirty="0">
                          <a:solidFill>
                            <a:schemeClr val="tx1"/>
                          </a:solidFill>
                          <a:highlight>
                            <a:srgbClr val="FFFF00"/>
                          </a:highlight>
                          <a:latin typeface="Yu Gothic UI" panose="020B0500000000000000" pitchFamily="50" charset="-128"/>
                          <a:ea typeface="Yu Gothic UI" panose="020B0500000000000000" pitchFamily="50" charset="-128"/>
                        </a:rPr>
                        <a:t>000-0000-0000</a:t>
                      </a:r>
                      <a:endParaRPr kumimoji="1" lang="ja-JP" altLang="en-US" sz="1600" dirty="0">
                        <a:solidFill>
                          <a:schemeClr val="tx1"/>
                        </a:solidFill>
                        <a:highlight>
                          <a:srgbClr val="FFFF00"/>
                        </a:highlight>
                        <a:latin typeface="Yu Gothic UI" panose="020B0500000000000000" pitchFamily="50" charset="-128"/>
                        <a:ea typeface="Yu Gothic UI"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7503656"/>
                  </a:ext>
                </a:extLst>
              </a:tr>
            </a:tbl>
          </a:graphicData>
        </a:graphic>
      </p:graphicFrame>
      <p:sp>
        <p:nvSpPr>
          <p:cNvPr id="3" name="スライド番号プレースホルダー 2">
            <a:extLst>
              <a:ext uri="{FF2B5EF4-FFF2-40B4-BE49-F238E27FC236}">
                <a16:creationId xmlns:a16="http://schemas.microsoft.com/office/drawing/2014/main" id="{15A5306C-5714-1DF9-E2A2-FD1B64563E0E}"/>
              </a:ext>
            </a:extLst>
          </p:cNvPr>
          <p:cNvSpPr>
            <a:spLocks noGrp="1"/>
          </p:cNvSpPr>
          <p:nvPr>
            <p:ph type="sldNum" sz="quarter" idx="12"/>
          </p:nvPr>
        </p:nvSpPr>
        <p:spPr/>
        <p:txBody>
          <a:bodyPr/>
          <a:lstStyle/>
          <a:p>
            <a:fld id="{FCC58681-7CF3-444D-A19B-7BB4CE93E7CD}" type="slidenum">
              <a:rPr kumimoji="1" lang="ja-JP" altLang="en-US" smtClean="0"/>
              <a:t>3</a:t>
            </a:fld>
            <a:endParaRPr kumimoji="1" lang="ja-JP" altLang="en-US"/>
          </a:p>
        </p:txBody>
      </p:sp>
      <p:sp>
        <p:nvSpPr>
          <p:cNvPr id="6" name="テキスト ボックス 5">
            <a:extLst>
              <a:ext uri="{FF2B5EF4-FFF2-40B4-BE49-F238E27FC236}">
                <a16:creationId xmlns:a16="http://schemas.microsoft.com/office/drawing/2014/main" id="{D1D6731F-959B-4510-D98F-DB81D88FD08F}"/>
              </a:ext>
            </a:extLst>
          </p:cNvPr>
          <p:cNvSpPr txBox="1"/>
          <p:nvPr/>
        </p:nvSpPr>
        <p:spPr>
          <a:xfrm>
            <a:off x="363802" y="4945734"/>
            <a:ext cx="8004873" cy="830997"/>
          </a:xfrm>
          <a:prstGeom prst="rect">
            <a:avLst/>
          </a:prstGeom>
          <a:noFill/>
        </p:spPr>
        <p:txBody>
          <a:bodyPr wrap="square">
            <a:spAutoFit/>
          </a:bodyPr>
          <a:lstStyle/>
          <a:p>
            <a:r>
              <a:rPr lang="ja-JP" altLang="en-US" sz="1200" dirty="0">
                <a:latin typeface="Yu Gothic UI" panose="020B0500000000000000" pitchFamily="50" charset="-128"/>
                <a:ea typeface="Yu Gothic UI" panose="020B0500000000000000" pitchFamily="50" charset="-128"/>
              </a:rPr>
              <a:t>なお、企画提案にあたっては、以下の点について誓約します。</a:t>
            </a:r>
          </a:p>
          <a:p>
            <a:pPr marL="171450" indent="-171450">
              <a:buFont typeface="Arial" panose="020B0604020202020204" pitchFamily="34" charset="0"/>
              <a:buChar char="•"/>
            </a:pPr>
            <a:r>
              <a:rPr lang="ja-JP" altLang="en-US" sz="1200" dirty="0">
                <a:latin typeface="Yu Gothic UI" panose="020B0500000000000000" pitchFamily="50" charset="-128"/>
                <a:ea typeface="Yu Gothic UI" panose="020B0500000000000000" pitchFamily="50" charset="-128"/>
              </a:rPr>
              <a:t>「ペロブスカイト太陽電池実証フィールド募集要領」の内容に合意していること</a:t>
            </a:r>
            <a:endParaRPr lang="en-US" altLang="ja-JP" sz="1200" dirty="0">
              <a:latin typeface="Yu Gothic UI" panose="020B0500000000000000" pitchFamily="50" charset="-128"/>
              <a:ea typeface="Yu Gothic UI" panose="020B0500000000000000" pitchFamily="50" charset="-128"/>
            </a:endParaRPr>
          </a:p>
          <a:p>
            <a:pPr marL="171450" indent="-171450">
              <a:buFont typeface="Arial" panose="020B0604020202020204" pitchFamily="34" charset="0"/>
              <a:buChar char="•"/>
            </a:pPr>
            <a:r>
              <a:rPr lang="ja-JP" altLang="en-US" sz="1200" dirty="0">
                <a:latin typeface="Yu Gothic UI" panose="020B0500000000000000" pitchFamily="50" charset="-128"/>
                <a:ea typeface="Yu Gothic UI" panose="020B0500000000000000" pitchFamily="50" charset="-128"/>
              </a:rPr>
              <a:t>応募資格の要件を満たしていること</a:t>
            </a:r>
          </a:p>
          <a:p>
            <a:pPr marL="171450" indent="-171450">
              <a:buFont typeface="Arial" panose="020B0604020202020204" pitchFamily="34" charset="0"/>
              <a:buChar char="•"/>
            </a:pPr>
            <a:r>
              <a:rPr lang="ja-JP" altLang="en-US" sz="1200" dirty="0">
                <a:latin typeface="Yu Gothic UI" panose="020B0500000000000000" pitchFamily="50" charset="-128"/>
                <a:ea typeface="Yu Gothic UI" panose="020B0500000000000000" pitchFamily="50" charset="-128"/>
              </a:rPr>
              <a:t>提出書類の記載事項は事実と相違ないこと</a:t>
            </a:r>
          </a:p>
        </p:txBody>
      </p:sp>
    </p:spTree>
    <p:extLst>
      <p:ext uri="{BB962C8B-B14F-4D97-AF65-F5344CB8AC3E}">
        <p14:creationId xmlns:p14="http://schemas.microsoft.com/office/powerpoint/2010/main" val="43035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B73BBCA-DC0D-F535-772F-54176CE43A4F}"/>
              </a:ext>
            </a:extLst>
          </p:cNvPr>
          <p:cNvSpPr/>
          <p:nvPr/>
        </p:nvSpPr>
        <p:spPr>
          <a:xfrm>
            <a:off x="247261" y="65315"/>
            <a:ext cx="8649477" cy="47586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Yu Gothic UI" panose="020B0500000000000000" pitchFamily="50" charset="-128"/>
                <a:ea typeface="Yu Gothic UI" panose="020B0500000000000000" pitchFamily="50" charset="-128"/>
              </a:rPr>
              <a:t>設置場所概要</a:t>
            </a:r>
          </a:p>
        </p:txBody>
      </p:sp>
      <p:sp>
        <p:nvSpPr>
          <p:cNvPr id="3" name="正方形/長方形 2">
            <a:extLst>
              <a:ext uri="{FF2B5EF4-FFF2-40B4-BE49-F238E27FC236}">
                <a16:creationId xmlns:a16="http://schemas.microsoft.com/office/drawing/2014/main" id="{5F52F798-BB62-83CD-0447-26FFFC1325F6}"/>
              </a:ext>
            </a:extLst>
          </p:cNvPr>
          <p:cNvSpPr/>
          <p:nvPr/>
        </p:nvSpPr>
        <p:spPr>
          <a:xfrm>
            <a:off x="247261" y="541177"/>
            <a:ext cx="8649477" cy="6074227"/>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ja-JP" altLang="en-US" dirty="0">
              <a:solidFill>
                <a:schemeClr val="tx1"/>
              </a:solidFill>
              <a:highlight>
                <a:srgbClr val="FFFF00"/>
              </a:highlight>
            </a:endParaRPr>
          </a:p>
        </p:txBody>
      </p:sp>
      <p:sp>
        <p:nvSpPr>
          <p:cNvPr id="4" name="スライド番号プレースホルダー 3">
            <a:extLst>
              <a:ext uri="{FF2B5EF4-FFF2-40B4-BE49-F238E27FC236}">
                <a16:creationId xmlns:a16="http://schemas.microsoft.com/office/drawing/2014/main" id="{CDDBB633-35A4-AD3D-1C66-66FAEF248898}"/>
              </a:ext>
            </a:extLst>
          </p:cNvPr>
          <p:cNvSpPr>
            <a:spLocks noGrp="1"/>
          </p:cNvSpPr>
          <p:nvPr>
            <p:ph type="sldNum" sz="quarter" idx="12"/>
          </p:nvPr>
        </p:nvSpPr>
        <p:spPr/>
        <p:txBody>
          <a:bodyPr/>
          <a:lstStyle/>
          <a:p>
            <a:fld id="{FCC58681-7CF3-444D-A19B-7BB4CE93E7CD}" type="slidenum">
              <a:rPr kumimoji="1" lang="ja-JP" altLang="en-US" smtClean="0"/>
              <a:t>4</a:t>
            </a:fld>
            <a:endParaRPr kumimoji="1" lang="ja-JP" altLang="en-US"/>
          </a:p>
        </p:txBody>
      </p:sp>
      <p:graphicFrame>
        <p:nvGraphicFramePr>
          <p:cNvPr id="5" name="表 4">
            <a:extLst>
              <a:ext uri="{FF2B5EF4-FFF2-40B4-BE49-F238E27FC236}">
                <a16:creationId xmlns:a16="http://schemas.microsoft.com/office/drawing/2014/main" id="{0CF962D3-FE9C-A951-062E-9565FD85FEEE}"/>
              </a:ext>
            </a:extLst>
          </p:cNvPr>
          <p:cNvGraphicFramePr>
            <a:graphicFrameLocks noGrp="1"/>
          </p:cNvGraphicFramePr>
          <p:nvPr>
            <p:extLst>
              <p:ext uri="{D42A27DB-BD31-4B8C-83A1-F6EECF244321}">
                <p14:modId xmlns:p14="http://schemas.microsoft.com/office/powerpoint/2010/main" val="524504943"/>
              </p:ext>
            </p:extLst>
          </p:nvPr>
        </p:nvGraphicFramePr>
        <p:xfrm>
          <a:off x="358588" y="707189"/>
          <a:ext cx="8417859" cy="2077920"/>
        </p:xfrm>
        <a:graphic>
          <a:graphicData uri="http://schemas.openxmlformats.org/drawingml/2006/table">
            <a:tbl>
              <a:tblPr>
                <a:tableStyleId>{5940675A-B579-460E-94D1-54222C63F5DA}</a:tableStyleId>
              </a:tblPr>
              <a:tblGrid>
                <a:gridCol w="1793784">
                  <a:extLst>
                    <a:ext uri="{9D8B030D-6E8A-4147-A177-3AD203B41FA5}">
                      <a16:colId xmlns:a16="http://schemas.microsoft.com/office/drawing/2014/main" val="2771341800"/>
                    </a:ext>
                  </a:extLst>
                </a:gridCol>
                <a:gridCol w="6624075">
                  <a:extLst>
                    <a:ext uri="{9D8B030D-6E8A-4147-A177-3AD203B41FA5}">
                      <a16:colId xmlns:a16="http://schemas.microsoft.com/office/drawing/2014/main" val="243340192"/>
                    </a:ext>
                  </a:extLst>
                </a:gridCol>
              </a:tblGrid>
              <a:tr h="177451">
                <a:tc>
                  <a:txBody>
                    <a:bodyPr/>
                    <a:lstStyle/>
                    <a:p>
                      <a:pPr algn="l" fontAlgn="ctr"/>
                      <a:r>
                        <a:rPr lang="ja-JP" altLang="en-US" sz="1200" u="none" strike="noStrike" dirty="0">
                          <a:effectLst/>
                          <a:latin typeface="Yu Gothic UI" panose="020B0500000000000000" pitchFamily="50" charset="-128"/>
                          <a:ea typeface="Yu Gothic UI" panose="020B0500000000000000" pitchFamily="50" charset="-128"/>
                        </a:rPr>
                        <a:t>施設名</a:t>
                      </a:r>
                      <a:endParaRPr lang="ja-JP"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tc>
                <a:tc>
                  <a:txBody>
                    <a:bodyPr/>
                    <a:lstStyle/>
                    <a:p>
                      <a:pPr algn="l" fontAlgn="ct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lang="zh-TW"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愛知県</a:t>
                      </a: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○○庁舎</a:t>
                      </a:r>
                      <a:endParaRPr lang="zh-TW"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endParaRPr>
                    </a:p>
                  </a:txBody>
                  <a:tcPr marL="36000" marR="36000" marT="36000" marB="36000" anchor="ctr"/>
                </a:tc>
                <a:extLst>
                  <a:ext uri="{0D108BD9-81ED-4DB2-BD59-A6C34878D82A}">
                    <a16:rowId xmlns:a16="http://schemas.microsoft.com/office/drawing/2014/main" val="4006197653"/>
                  </a:ext>
                </a:extLst>
              </a:tr>
              <a:tr h="177451">
                <a:tc>
                  <a:txBody>
                    <a:bodyPr/>
                    <a:lstStyle/>
                    <a:p>
                      <a:pPr algn="l" fontAlgn="ctr"/>
                      <a:r>
                        <a:rPr lang="ja-JP" altLang="en-US" sz="1200" b="0" i="0" u="none" strike="noStrike" dirty="0">
                          <a:solidFill>
                            <a:srgbClr val="000000"/>
                          </a:solidFill>
                          <a:effectLst/>
                          <a:latin typeface="Yu Gothic UI" panose="020B0500000000000000" pitchFamily="50" charset="-128"/>
                          <a:ea typeface="Yu Gothic UI" panose="020B0500000000000000" pitchFamily="50" charset="-128"/>
                        </a:rPr>
                        <a:t>住所</a:t>
                      </a:r>
                    </a:p>
                  </a:txBody>
                  <a:tcPr marL="36000" marR="36000" marT="36000" marB="36000" anchor="ctr"/>
                </a:tc>
                <a:tc>
                  <a:txBody>
                    <a:bodyPr/>
                    <a:lstStyle/>
                    <a:p>
                      <a:pPr algn="l" fontAlgn="ct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例）愛知県○○市○○区○○</a:t>
                      </a:r>
                      <a:r>
                        <a:rPr lang="en-US" altLang="ja-JP"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0-0-0</a:t>
                      </a:r>
                      <a:endParaRPr lang="zh-TW"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endParaRPr>
                    </a:p>
                  </a:txBody>
                  <a:tcPr marL="36000" marR="36000" marT="36000" marB="36000" anchor="ctr"/>
                </a:tc>
                <a:extLst>
                  <a:ext uri="{0D108BD9-81ED-4DB2-BD59-A6C34878D82A}">
                    <a16:rowId xmlns:a16="http://schemas.microsoft.com/office/drawing/2014/main" val="107304219"/>
                  </a:ext>
                </a:extLst>
              </a:tr>
              <a:tr h="177451">
                <a:tc>
                  <a:txBody>
                    <a:bodyPr/>
                    <a:lstStyle/>
                    <a:p>
                      <a:pPr algn="l" fontAlgn="ctr"/>
                      <a:r>
                        <a:rPr lang="ja-JP" altLang="en-US" sz="1200" u="none" strike="noStrike" dirty="0">
                          <a:effectLst/>
                          <a:latin typeface="Yu Gothic UI" panose="020B0500000000000000" pitchFamily="50" charset="-128"/>
                          <a:ea typeface="Yu Gothic UI" panose="020B0500000000000000" pitchFamily="50" charset="-128"/>
                        </a:rPr>
                        <a:t>設置場所・方角</a:t>
                      </a:r>
                      <a:endParaRPr lang="ja-JP"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tc>
                <a:tc>
                  <a:txBody>
                    <a:bodyPr/>
                    <a:lstStyle/>
                    <a:p>
                      <a:pPr algn="l" fontAlgn="ct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例）南壁面、東壁面、バルコニー</a:t>
                      </a:r>
                    </a:p>
                  </a:txBody>
                  <a:tcPr marL="36000" marR="36000" marT="36000" marB="36000" anchor="ctr"/>
                </a:tc>
                <a:extLst>
                  <a:ext uri="{0D108BD9-81ED-4DB2-BD59-A6C34878D82A}">
                    <a16:rowId xmlns:a16="http://schemas.microsoft.com/office/drawing/2014/main" val="2971834449"/>
                  </a:ext>
                </a:extLst>
              </a:tr>
              <a:tr h="177451">
                <a:tc>
                  <a:txBody>
                    <a:bodyPr/>
                    <a:lstStyle/>
                    <a:p>
                      <a:pPr algn="l" fontAlgn="ctr"/>
                      <a:r>
                        <a:rPr lang="ja-JP" altLang="en-US" sz="1200" b="0" i="0" u="none" strike="noStrike" dirty="0">
                          <a:solidFill>
                            <a:srgbClr val="000000"/>
                          </a:solidFill>
                          <a:effectLst/>
                          <a:latin typeface="Yu Gothic UI" panose="020B0500000000000000" pitchFamily="50" charset="-128"/>
                          <a:ea typeface="Yu Gothic UI" panose="020B0500000000000000" pitchFamily="50" charset="-128"/>
                        </a:rPr>
                        <a:t>材質</a:t>
                      </a:r>
                    </a:p>
                  </a:txBody>
                  <a:tcPr marL="36000" marR="36000" marT="36000" marB="36000" anchor="ctr"/>
                </a:tc>
                <a:tc>
                  <a:txBody>
                    <a:bodyPr/>
                    <a:lstStyle/>
                    <a:p>
                      <a:pPr algn="l" fontAlgn="ct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例）ステンレス</a:t>
                      </a:r>
                    </a:p>
                  </a:txBody>
                  <a:tcPr marL="36000" marR="36000" marT="36000" marB="36000" anchor="ctr"/>
                </a:tc>
                <a:extLst>
                  <a:ext uri="{0D108BD9-81ED-4DB2-BD59-A6C34878D82A}">
                    <a16:rowId xmlns:a16="http://schemas.microsoft.com/office/drawing/2014/main" val="1508260665"/>
                  </a:ext>
                </a:extLst>
              </a:tr>
              <a:tr h="177451">
                <a:tc>
                  <a:txBody>
                    <a:bodyPr/>
                    <a:lstStyle/>
                    <a:p>
                      <a:pPr algn="l" fontAlgn="ctr"/>
                      <a:r>
                        <a:rPr lang="ja-JP" altLang="en-US" sz="1200" u="none" strike="noStrike" dirty="0">
                          <a:effectLst/>
                          <a:latin typeface="Yu Gothic UI" panose="020B0500000000000000" pitchFamily="50" charset="-128"/>
                          <a:ea typeface="Yu Gothic UI" panose="020B0500000000000000" pitchFamily="50" charset="-128"/>
                        </a:rPr>
                        <a:t>広さ（</a:t>
                      </a:r>
                      <a:r>
                        <a:rPr lang="en-US" sz="1200" u="none" strike="noStrike" dirty="0">
                          <a:effectLst/>
                          <a:latin typeface="Yu Gothic UI" panose="020B0500000000000000" pitchFamily="50" charset="-128"/>
                          <a:ea typeface="Yu Gothic UI" panose="020B0500000000000000" pitchFamily="50" charset="-128"/>
                        </a:rPr>
                        <a:t>m2）</a:t>
                      </a:r>
                      <a:endParaRPr 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tc>
                <a:tc>
                  <a:txBody>
                    <a:bodyPr/>
                    <a:lstStyle/>
                    <a:p>
                      <a:pPr algn="l" fontAlgn="ct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50m2</a:t>
                      </a:r>
                    </a:p>
                  </a:txBody>
                  <a:tcPr marL="36000" marR="36000" marT="36000" marB="36000" anchor="ctr"/>
                </a:tc>
                <a:extLst>
                  <a:ext uri="{0D108BD9-81ED-4DB2-BD59-A6C34878D82A}">
                    <a16:rowId xmlns:a16="http://schemas.microsoft.com/office/drawing/2014/main" val="1224576996"/>
                  </a:ext>
                </a:extLst>
              </a:tr>
              <a:tr h="177451">
                <a:tc>
                  <a:txBody>
                    <a:bodyPr/>
                    <a:lstStyle/>
                    <a:p>
                      <a:pPr algn="l" fontAlgn="ctr"/>
                      <a:r>
                        <a:rPr lang="zh-TW" altLang="en-US" sz="1200" u="none" strike="noStrike" dirty="0">
                          <a:effectLst/>
                          <a:latin typeface="Yu Gothic UI" panose="020B0500000000000000" pitchFamily="50" charset="-128"/>
                          <a:ea typeface="Yu Gothic UI" panose="020B0500000000000000" pitchFamily="50" charset="-128"/>
                        </a:rPr>
                        <a:t>法的留意事項</a:t>
                      </a:r>
                      <a:endParaRPr lang="zh-TW"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endParaRPr lang="en-US" altLang="ja-JP" sz="12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建築基準法（外壁への付加荷重・風圧・落下防止・防火規制、突起物の取扱い等）への適合確認</a:t>
                      </a:r>
                      <a:endParaRPr lang="en-US" altLang="ja-JP"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電気事業法（出力規模に応じた工事計画届出・使用前自己確認・主任技術者・保安規程）の手続確認</a:t>
                      </a:r>
                      <a:endParaRPr lang="en-US" altLang="ja-JP"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endParaRPr>
                    </a:p>
                  </a:txBody>
                  <a:tcPr marL="36000" marR="36000" marT="36000" marB="36000" anchor="ctr"/>
                </a:tc>
                <a:extLst>
                  <a:ext uri="{0D108BD9-81ED-4DB2-BD59-A6C34878D82A}">
                    <a16:rowId xmlns:a16="http://schemas.microsoft.com/office/drawing/2014/main" val="3068263201"/>
                  </a:ext>
                </a:extLst>
              </a:tr>
            </a:tbl>
          </a:graphicData>
        </a:graphic>
      </p:graphicFrame>
      <p:sp>
        <p:nvSpPr>
          <p:cNvPr id="7" name="テキスト ボックス 6">
            <a:extLst>
              <a:ext uri="{FF2B5EF4-FFF2-40B4-BE49-F238E27FC236}">
                <a16:creationId xmlns:a16="http://schemas.microsoft.com/office/drawing/2014/main" id="{B2567A1F-DC1C-9EFD-41F9-9674FD74C419}"/>
              </a:ext>
            </a:extLst>
          </p:cNvPr>
          <p:cNvSpPr txBox="1"/>
          <p:nvPr/>
        </p:nvSpPr>
        <p:spPr>
          <a:xfrm>
            <a:off x="457504" y="4740842"/>
            <a:ext cx="8004873" cy="1569660"/>
          </a:xfrm>
          <a:prstGeom prst="rect">
            <a:avLst/>
          </a:prstGeom>
          <a:noFill/>
        </p:spPr>
        <p:txBody>
          <a:bodyPr wrap="square">
            <a:spAutoFit/>
          </a:bodyPr>
          <a:lstStyle/>
          <a:p>
            <a:r>
              <a:rPr lang="en-US" altLang="ja-JP" sz="1200" dirty="0">
                <a:highlight>
                  <a:srgbClr val="FFFF00"/>
                </a:highlight>
                <a:latin typeface="Yu Gothic UI" panose="020B0500000000000000" pitchFamily="50" charset="-128"/>
                <a:ea typeface="Yu Gothic UI" panose="020B0500000000000000" pitchFamily="50" charset="-128"/>
              </a:rPr>
              <a:t>【</a:t>
            </a:r>
            <a:r>
              <a:rPr lang="ja-JP" altLang="en-US" sz="1200" dirty="0">
                <a:highlight>
                  <a:srgbClr val="FFFF00"/>
                </a:highlight>
                <a:latin typeface="Yu Gothic UI" panose="020B0500000000000000" pitchFamily="50" charset="-128"/>
                <a:ea typeface="Yu Gothic UI" panose="020B0500000000000000" pitchFamily="50" charset="-128"/>
              </a:rPr>
              <a:t>評価ポイント</a:t>
            </a:r>
            <a:r>
              <a:rPr lang="en-US" altLang="ja-JP" sz="1200" dirty="0">
                <a:highlight>
                  <a:srgbClr val="FFFF00"/>
                </a:highlight>
                <a:latin typeface="Yu Gothic UI" panose="020B0500000000000000" pitchFamily="50" charset="-128"/>
                <a:ea typeface="Yu Gothic UI" panose="020B0500000000000000" pitchFamily="50" charset="-128"/>
              </a:rPr>
              <a:t>】</a:t>
            </a:r>
          </a:p>
          <a:p>
            <a:r>
              <a:rPr lang="ja-JP" altLang="en-US" sz="1200" dirty="0">
                <a:highlight>
                  <a:srgbClr val="FFFF00"/>
                </a:highlight>
                <a:latin typeface="Yu Gothic UI" panose="020B0500000000000000" pitchFamily="50" charset="-128"/>
                <a:ea typeface="Yu Gothic UI" panose="020B0500000000000000" pitchFamily="50" charset="-128"/>
              </a:rPr>
              <a:t>・PSC及び周辺機器の設置場所確保の見込みが立っているか</a:t>
            </a:r>
          </a:p>
          <a:p>
            <a:r>
              <a:rPr lang="ja-JP" altLang="en-US" sz="1200" dirty="0">
                <a:highlight>
                  <a:srgbClr val="FFFF00"/>
                </a:highlight>
                <a:latin typeface="Yu Gothic UI" panose="020B0500000000000000" pitchFamily="50" charset="-128"/>
                <a:ea typeface="Yu Gothic UI" panose="020B0500000000000000" pitchFamily="50" charset="-128"/>
              </a:rPr>
              <a:t>　または設置を希望する場所の条件が明確になっているか</a:t>
            </a:r>
          </a:p>
          <a:p>
            <a:r>
              <a:rPr lang="ja-JP" altLang="en-US" sz="1200" dirty="0">
                <a:highlight>
                  <a:srgbClr val="FFFF00"/>
                </a:highlight>
                <a:latin typeface="Yu Gothic UI" panose="020B0500000000000000" pitchFamily="50" charset="-128"/>
                <a:ea typeface="Yu Gothic UI" panose="020B0500000000000000" pitchFamily="50" charset="-128"/>
              </a:rPr>
              <a:t>・日射条件、設置可能面積、構造等が判明しているか</a:t>
            </a:r>
          </a:p>
          <a:p>
            <a:r>
              <a:rPr lang="ja-JP" altLang="en-US" sz="1200" dirty="0">
                <a:highlight>
                  <a:srgbClr val="FFFF00"/>
                </a:highlight>
                <a:latin typeface="Yu Gothic UI" panose="020B0500000000000000" pitchFamily="50" charset="-128"/>
                <a:ea typeface="Yu Gothic UI" panose="020B0500000000000000" pitchFamily="50" charset="-128"/>
              </a:rPr>
              <a:t>・法的要件が明確になっているか</a:t>
            </a:r>
          </a:p>
          <a:p>
            <a:endParaRPr lang="en-US" altLang="ja-JP" sz="1200" dirty="0">
              <a:highlight>
                <a:srgbClr val="FFFF00"/>
              </a:highlight>
              <a:latin typeface="Yu Gothic UI" panose="020B0500000000000000" pitchFamily="50" charset="-128"/>
              <a:ea typeface="Yu Gothic UI" panose="020B0500000000000000" pitchFamily="50" charset="-128"/>
            </a:endParaRPr>
          </a:p>
          <a:p>
            <a:r>
              <a:rPr lang="en-US" altLang="ja-JP" sz="1200" dirty="0">
                <a:highlight>
                  <a:srgbClr val="FFFF00"/>
                </a:highlight>
                <a:latin typeface="Yu Gothic UI" panose="020B0500000000000000" pitchFamily="50" charset="-128"/>
                <a:ea typeface="Yu Gothic UI" panose="020B0500000000000000" pitchFamily="50" charset="-128"/>
              </a:rPr>
              <a:t>※</a:t>
            </a:r>
            <a:r>
              <a:rPr lang="ja-JP" altLang="en-US" sz="1200" dirty="0">
                <a:highlight>
                  <a:srgbClr val="FFFF00"/>
                </a:highlight>
                <a:latin typeface="Yu Gothic UI" panose="020B0500000000000000" pitchFamily="50" charset="-128"/>
                <a:ea typeface="Yu Gothic UI" panose="020B0500000000000000" pitchFamily="50" charset="-128"/>
              </a:rPr>
              <a:t>推進協議会事務局による実証フィールド提供者とのマッチングを希望する団体は想定の内容で可</a:t>
            </a:r>
            <a:endParaRPr lang="en-US" altLang="ja-JP" sz="1200" dirty="0">
              <a:highlight>
                <a:srgbClr val="FFFF00"/>
              </a:highlight>
              <a:latin typeface="Yu Gothic UI" panose="020B0500000000000000" pitchFamily="50" charset="-128"/>
              <a:ea typeface="Yu Gothic UI" panose="020B0500000000000000" pitchFamily="50" charset="-128"/>
            </a:endParaRPr>
          </a:p>
          <a:p>
            <a:r>
              <a:rPr lang="en-US" altLang="ja-JP" sz="1200" dirty="0">
                <a:highlight>
                  <a:srgbClr val="FFFF00"/>
                </a:highlight>
                <a:latin typeface="Yu Gothic UI" panose="020B0500000000000000" pitchFamily="50" charset="-128"/>
                <a:ea typeface="Yu Gothic UI" panose="020B0500000000000000" pitchFamily="50" charset="-128"/>
              </a:rPr>
              <a:t>※</a:t>
            </a:r>
            <a:r>
              <a:rPr lang="ja-JP" altLang="en-US" sz="1200" dirty="0">
                <a:highlight>
                  <a:srgbClr val="FFFF00"/>
                </a:highlight>
                <a:latin typeface="Yu Gothic UI" panose="020B0500000000000000" pitchFamily="50" charset="-128"/>
                <a:ea typeface="Yu Gothic UI" panose="020B0500000000000000" pitchFamily="50" charset="-128"/>
              </a:rPr>
              <a:t>スライド</a:t>
            </a:r>
            <a:r>
              <a:rPr lang="en-US" altLang="ja-JP" sz="1200" dirty="0">
                <a:highlight>
                  <a:srgbClr val="FFFF00"/>
                </a:highlight>
                <a:latin typeface="Yu Gothic UI" panose="020B0500000000000000" pitchFamily="50" charset="-128"/>
                <a:ea typeface="Yu Gothic UI" panose="020B0500000000000000" pitchFamily="50" charset="-128"/>
              </a:rPr>
              <a:t>1</a:t>
            </a:r>
            <a:r>
              <a:rPr lang="ja-JP" altLang="en-US" sz="1200" dirty="0">
                <a:highlight>
                  <a:srgbClr val="FFFF00"/>
                </a:highlight>
                <a:latin typeface="Yu Gothic UI" panose="020B0500000000000000" pitchFamily="50" charset="-128"/>
                <a:ea typeface="Yu Gothic UI" panose="020B0500000000000000" pitchFamily="50" charset="-128"/>
              </a:rPr>
              <a:t>枚以内での作成をお願いします</a:t>
            </a:r>
          </a:p>
        </p:txBody>
      </p:sp>
    </p:spTree>
    <p:extLst>
      <p:ext uri="{BB962C8B-B14F-4D97-AF65-F5344CB8AC3E}">
        <p14:creationId xmlns:p14="http://schemas.microsoft.com/office/powerpoint/2010/main" val="1132845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図 82">
            <a:extLst>
              <a:ext uri="{FF2B5EF4-FFF2-40B4-BE49-F238E27FC236}">
                <a16:creationId xmlns:a16="http://schemas.microsoft.com/office/drawing/2014/main" id="{9DB0E5FB-4165-D828-8BB4-1E76011C4F43}"/>
              </a:ext>
            </a:extLst>
          </p:cNvPr>
          <p:cNvPicPr>
            <a:picLocks noChangeAspect="1"/>
          </p:cNvPicPr>
          <p:nvPr/>
        </p:nvPicPr>
        <p:blipFill>
          <a:blip r:embed="rId2"/>
          <a:stretch>
            <a:fillRect/>
          </a:stretch>
        </p:blipFill>
        <p:spPr>
          <a:xfrm>
            <a:off x="1123813" y="3716366"/>
            <a:ext cx="4320540" cy="2392680"/>
          </a:xfrm>
          <a:prstGeom prst="rect">
            <a:avLst/>
          </a:prstGeom>
        </p:spPr>
      </p:pic>
      <p:pic>
        <p:nvPicPr>
          <p:cNvPr id="81" name="図 80">
            <a:extLst>
              <a:ext uri="{FF2B5EF4-FFF2-40B4-BE49-F238E27FC236}">
                <a16:creationId xmlns:a16="http://schemas.microsoft.com/office/drawing/2014/main" id="{943E8C37-42E1-209C-FA1A-76AF82A5CEDD}"/>
              </a:ext>
            </a:extLst>
          </p:cNvPr>
          <p:cNvPicPr>
            <a:picLocks noChangeAspect="1"/>
          </p:cNvPicPr>
          <p:nvPr/>
        </p:nvPicPr>
        <p:blipFill>
          <a:blip r:embed="rId3"/>
          <a:stretch>
            <a:fillRect/>
          </a:stretch>
        </p:blipFill>
        <p:spPr>
          <a:xfrm>
            <a:off x="1289591" y="1623652"/>
            <a:ext cx="4183380" cy="1706880"/>
          </a:xfrm>
          <a:prstGeom prst="rect">
            <a:avLst/>
          </a:prstGeom>
        </p:spPr>
      </p:pic>
      <p:sp>
        <p:nvSpPr>
          <p:cNvPr id="2" name="正方形/長方形 1">
            <a:extLst>
              <a:ext uri="{FF2B5EF4-FFF2-40B4-BE49-F238E27FC236}">
                <a16:creationId xmlns:a16="http://schemas.microsoft.com/office/drawing/2014/main" id="{EB73BBCA-DC0D-F535-772F-54176CE43A4F}"/>
              </a:ext>
            </a:extLst>
          </p:cNvPr>
          <p:cNvSpPr/>
          <p:nvPr/>
        </p:nvSpPr>
        <p:spPr>
          <a:xfrm>
            <a:off x="247261" y="65315"/>
            <a:ext cx="8649477" cy="47586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Yu Gothic UI" panose="020B0500000000000000" pitchFamily="50" charset="-128"/>
                <a:ea typeface="Yu Gothic UI" panose="020B0500000000000000" pitchFamily="50" charset="-128"/>
              </a:rPr>
              <a:t>設置場所の写真・図面</a:t>
            </a:r>
          </a:p>
        </p:txBody>
      </p:sp>
      <p:sp>
        <p:nvSpPr>
          <p:cNvPr id="3" name="正方形/長方形 2">
            <a:extLst>
              <a:ext uri="{FF2B5EF4-FFF2-40B4-BE49-F238E27FC236}">
                <a16:creationId xmlns:a16="http://schemas.microsoft.com/office/drawing/2014/main" id="{5F52F798-BB62-83CD-0447-26FFFC1325F6}"/>
              </a:ext>
            </a:extLst>
          </p:cNvPr>
          <p:cNvSpPr/>
          <p:nvPr/>
        </p:nvSpPr>
        <p:spPr>
          <a:xfrm>
            <a:off x="247261" y="541177"/>
            <a:ext cx="8649477" cy="6074227"/>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ja-JP" altLang="en-US" dirty="0">
              <a:solidFill>
                <a:schemeClr val="tx1"/>
              </a:solidFill>
              <a:highlight>
                <a:srgbClr val="FFFF00"/>
              </a:highlight>
            </a:endParaRPr>
          </a:p>
        </p:txBody>
      </p:sp>
      <p:sp>
        <p:nvSpPr>
          <p:cNvPr id="4" name="スライド番号プレースホルダー 3">
            <a:extLst>
              <a:ext uri="{FF2B5EF4-FFF2-40B4-BE49-F238E27FC236}">
                <a16:creationId xmlns:a16="http://schemas.microsoft.com/office/drawing/2014/main" id="{CDDBB633-35A4-AD3D-1C66-66FAEF248898}"/>
              </a:ext>
            </a:extLst>
          </p:cNvPr>
          <p:cNvSpPr>
            <a:spLocks noGrp="1"/>
          </p:cNvSpPr>
          <p:nvPr>
            <p:ph type="sldNum" sz="quarter" idx="12"/>
          </p:nvPr>
        </p:nvSpPr>
        <p:spPr/>
        <p:txBody>
          <a:bodyPr/>
          <a:lstStyle/>
          <a:p>
            <a:fld id="{FCC58681-7CF3-444D-A19B-7BB4CE93E7CD}" type="slidenum">
              <a:rPr kumimoji="1" lang="ja-JP" altLang="en-US" smtClean="0"/>
              <a:t>5</a:t>
            </a:fld>
            <a:endParaRPr kumimoji="1" lang="ja-JP" altLang="en-US"/>
          </a:p>
        </p:txBody>
      </p:sp>
      <p:grpSp>
        <p:nvGrpSpPr>
          <p:cNvPr id="56" name="グループ化 55">
            <a:extLst>
              <a:ext uri="{FF2B5EF4-FFF2-40B4-BE49-F238E27FC236}">
                <a16:creationId xmlns:a16="http://schemas.microsoft.com/office/drawing/2014/main" id="{D7C0B532-7127-85EC-A6DF-4484BA2C268B}"/>
              </a:ext>
            </a:extLst>
          </p:cNvPr>
          <p:cNvGrpSpPr/>
          <p:nvPr/>
        </p:nvGrpSpPr>
        <p:grpSpPr>
          <a:xfrm>
            <a:off x="931139" y="730839"/>
            <a:ext cx="7950270" cy="5798202"/>
            <a:chOff x="835142" y="730839"/>
            <a:chExt cx="7950270" cy="5798202"/>
          </a:xfrm>
        </p:grpSpPr>
        <p:sp>
          <p:nvSpPr>
            <p:cNvPr id="9" name="四角形: 角を丸くする 8">
              <a:extLst>
                <a:ext uri="{FF2B5EF4-FFF2-40B4-BE49-F238E27FC236}">
                  <a16:creationId xmlns:a16="http://schemas.microsoft.com/office/drawing/2014/main" id="{1A76C281-FCA4-238F-6E03-EE67F5735A4A}"/>
                </a:ext>
              </a:extLst>
            </p:cNvPr>
            <p:cNvSpPr/>
            <p:nvPr/>
          </p:nvSpPr>
          <p:spPr>
            <a:xfrm>
              <a:off x="3358469" y="5657273"/>
              <a:ext cx="1992636" cy="240584"/>
            </a:xfrm>
            <a:prstGeom prst="roundRect">
              <a:avLst/>
            </a:prstGeom>
            <a:noFill/>
            <a:ln w="19050" cap="flat" cmpd="sng" algn="ctr">
              <a:solidFill>
                <a:srgbClr val="FFFF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13" name="フリーフォーム: 図形 12">
              <a:extLst>
                <a:ext uri="{FF2B5EF4-FFF2-40B4-BE49-F238E27FC236}">
                  <a16:creationId xmlns:a16="http://schemas.microsoft.com/office/drawing/2014/main" id="{3FDB2638-1CDC-6904-E684-8BEA00600C1C}"/>
                </a:ext>
              </a:extLst>
            </p:cNvPr>
            <p:cNvSpPr/>
            <p:nvPr/>
          </p:nvSpPr>
          <p:spPr>
            <a:xfrm>
              <a:off x="3389466" y="1710104"/>
              <a:ext cx="1957296" cy="1554963"/>
            </a:xfrm>
            <a:custGeom>
              <a:avLst/>
              <a:gdLst>
                <a:gd name="connsiteX0" fmla="*/ 12612 w 2270234"/>
                <a:gd name="connsiteY0" fmla="*/ 315310 h 1803575"/>
                <a:gd name="connsiteX1" fmla="*/ 1828800 w 2270234"/>
                <a:gd name="connsiteY1" fmla="*/ 315310 h 1803575"/>
                <a:gd name="connsiteX2" fmla="*/ 1828800 w 2270234"/>
                <a:gd name="connsiteY2" fmla="*/ 1469346 h 1803575"/>
                <a:gd name="connsiteX3" fmla="*/ 0 w 2270234"/>
                <a:gd name="connsiteY3" fmla="*/ 1469346 h 1803575"/>
                <a:gd name="connsiteX4" fmla="*/ 0 w 2270234"/>
                <a:gd name="connsiteY4" fmla="*/ 1803575 h 1803575"/>
                <a:gd name="connsiteX5" fmla="*/ 2270234 w 2270234"/>
                <a:gd name="connsiteY5" fmla="*/ 1803575 h 1803575"/>
                <a:gd name="connsiteX6" fmla="*/ 2270234 w 2270234"/>
                <a:gd name="connsiteY6" fmla="*/ 0 h 1803575"/>
                <a:gd name="connsiteX7" fmla="*/ 18918 w 2270234"/>
                <a:gd name="connsiteY7" fmla="*/ 0 h 1803575"/>
                <a:gd name="connsiteX8" fmla="*/ 12612 w 2270234"/>
                <a:gd name="connsiteY8" fmla="*/ 315310 h 1803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70234" h="1803575">
                  <a:moveTo>
                    <a:pt x="12612" y="315310"/>
                  </a:moveTo>
                  <a:lnTo>
                    <a:pt x="1828800" y="315310"/>
                  </a:lnTo>
                  <a:lnTo>
                    <a:pt x="1828800" y="1469346"/>
                  </a:lnTo>
                  <a:lnTo>
                    <a:pt x="0" y="1469346"/>
                  </a:lnTo>
                  <a:lnTo>
                    <a:pt x="0" y="1803575"/>
                  </a:lnTo>
                  <a:lnTo>
                    <a:pt x="2270234" y="1803575"/>
                  </a:lnTo>
                  <a:lnTo>
                    <a:pt x="2270234" y="0"/>
                  </a:lnTo>
                  <a:lnTo>
                    <a:pt x="18918" y="0"/>
                  </a:lnTo>
                  <a:lnTo>
                    <a:pt x="12612" y="315310"/>
                  </a:lnTo>
                  <a:close/>
                </a:path>
              </a:pathLst>
            </a:custGeom>
            <a:noFill/>
            <a:ln w="19050" cap="flat" cmpd="sng" algn="ctr">
              <a:solidFill>
                <a:srgbClr val="FFFF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14" name="矢印: 上下 13">
              <a:extLst>
                <a:ext uri="{FF2B5EF4-FFF2-40B4-BE49-F238E27FC236}">
                  <a16:creationId xmlns:a16="http://schemas.microsoft.com/office/drawing/2014/main" id="{2536A78B-AD69-49FE-0C33-03DF3C007DE7}"/>
                </a:ext>
              </a:extLst>
            </p:cNvPr>
            <p:cNvSpPr/>
            <p:nvPr/>
          </p:nvSpPr>
          <p:spPr>
            <a:xfrm>
              <a:off x="4085393" y="5937267"/>
              <a:ext cx="119612" cy="240584"/>
            </a:xfrm>
            <a:prstGeom prst="upDownArrow">
              <a:avLst/>
            </a:prstGeom>
            <a:solidFill>
              <a:srgbClr val="0070C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15" name="矢印: 上下 14">
              <a:extLst>
                <a:ext uri="{FF2B5EF4-FFF2-40B4-BE49-F238E27FC236}">
                  <a16:creationId xmlns:a16="http://schemas.microsoft.com/office/drawing/2014/main" id="{90CA12D6-6846-FAB3-7872-D4338CB2211A}"/>
                </a:ext>
              </a:extLst>
            </p:cNvPr>
            <p:cNvSpPr/>
            <p:nvPr/>
          </p:nvSpPr>
          <p:spPr>
            <a:xfrm rot="5400000">
              <a:off x="5069251" y="5847556"/>
              <a:ext cx="119612" cy="240584"/>
            </a:xfrm>
            <a:prstGeom prst="upDownArrow">
              <a:avLst/>
            </a:prstGeom>
            <a:solidFill>
              <a:srgbClr val="0070C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cxnSp>
          <p:nvCxnSpPr>
            <p:cNvPr id="16" name="直線コネクタ 15">
              <a:extLst>
                <a:ext uri="{FF2B5EF4-FFF2-40B4-BE49-F238E27FC236}">
                  <a16:creationId xmlns:a16="http://schemas.microsoft.com/office/drawing/2014/main" id="{12F5167F-DC33-28FF-F02F-9551C68B4592}"/>
                </a:ext>
              </a:extLst>
            </p:cNvPr>
            <p:cNvCxnSpPr>
              <a:cxnSpLocks/>
            </p:cNvCxnSpPr>
            <p:nvPr/>
          </p:nvCxnSpPr>
          <p:spPr>
            <a:xfrm>
              <a:off x="4243064" y="6121950"/>
              <a:ext cx="1217874" cy="216293"/>
            </a:xfrm>
            <a:prstGeom prst="line">
              <a:avLst/>
            </a:prstGeom>
            <a:noFill/>
            <a:ln w="9525" cap="flat" cmpd="sng" algn="ctr">
              <a:solidFill>
                <a:sysClr val="windowText" lastClr="000000"/>
              </a:solidFill>
              <a:prstDash val="solid"/>
              <a:miter lim="800000"/>
            </a:ln>
            <a:effectLst/>
          </p:spPr>
        </p:cxnSp>
        <p:cxnSp>
          <p:nvCxnSpPr>
            <p:cNvPr id="17" name="直線コネクタ 16">
              <a:extLst>
                <a:ext uri="{FF2B5EF4-FFF2-40B4-BE49-F238E27FC236}">
                  <a16:creationId xmlns:a16="http://schemas.microsoft.com/office/drawing/2014/main" id="{9B757F45-F064-CF8B-84E8-7794E3A97B9B}"/>
                </a:ext>
              </a:extLst>
            </p:cNvPr>
            <p:cNvCxnSpPr>
              <a:cxnSpLocks/>
            </p:cNvCxnSpPr>
            <p:nvPr/>
          </p:nvCxnSpPr>
          <p:spPr>
            <a:xfrm>
              <a:off x="5172780" y="6057559"/>
              <a:ext cx="288157" cy="280684"/>
            </a:xfrm>
            <a:prstGeom prst="line">
              <a:avLst/>
            </a:prstGeom>
            <a:noFill/>
            <a:ln w="9525" cap="flat" cmpd="sng" algn="ctr">
              <a:solidFill>
                <a:sysClr val="windowText" lastClr="000000"/>
              </a:solidFill>
              <a:prstDash val="solid"/>
              <a:miter lim="800000"/>
            </a:ln>
            <a:effectLst/>
          </p:spPr>
        </p:cxnSp>
        <p:sp>
          <p:nvSpPr>
            <p:cNvPr id="18" name="テキスト ボックス 17">
              <a:extLst>
                <a:ext uri="{FF2B5EF4-FFF2-40B4-BE49-F238E27FC236}">
                  <a16:creationId xmlns:a16="http://schemas.microsoft.com/office/drawing/2014/main" id="{E6C20F97-41A5-DCB0-06F2-FB53D35FEC5F}"/>
                </a:ext>
              </a:extLst>
            </p:cNvPr>
            <p:cNvSpPr txBox="1"/>
            <p:nvPr/>
          </p:nvSpPr>
          <p:spPr>
            <a:xfrm>
              <a:off x="5460936" y="6252042"/>
              <a:ext cx="841155" cy="276999"/>
            </a:xfrm>
            <a:prstGeom prst="rect">
              <a:avLst/>
            </a:prstGeom>
            <a:noFill/>
          </p:spPr>
          <p:txBody>
            <a:bodyPr wrap="square" rtlCol="0">
              <a:spAutoFit/>
            </a:bodyPr>
            <a:lstStyle/>
            <a:p>
              <a:pPr defTabSz="457200" fontAlgn="auto">
                <a:spcBef>
                  <a:spcPts val="0"/>
                </a:spcBef>
                <a:spcAft>
                  <a:spcPts val="0"/>
                </a:spcAft>
              </a:pPr>
              <a:r>
                <a:rPr kumimoji="1" lang="ja-JP" altLang="en-US" sz="1200" dirty="0">
                  <a:solidFill>
                    <a:prstClr val="black"/>
                  </a:solidFill>
                  <a:latin typeface="Yu Gothic UI" panose="020B0500000000000000" pitchFamily="50" charset="-128"/>
                  <a:ea typeface="Yu Gothic UI" panose="020B0500000000000000" pitchFamily="50" charset="-128"/>
                </a:rPr>
                <a:t>人の出入</a:t>
              </a:r>
            </a:p>
          </p:txBody>
        </p:sp>
        <p:sp>
          <p:nvSpPr>
            <p:cNvPr id="19" name="矢印: 上下 18">
              <a:extLst>
                <a:ext uri="{FF2B5EF4-FFF2-40B4-BE49-F238E27FC236}">
                  <a16:creationId xmlns:a16="http://schemas.microsoft.com/office/drawing/2014/main" id="{F0225F98-714D-D3F3-3384-858CA389EF9B}"/>
                </a:ext>
              </a:extLst>
            </p:cNvPr>
            <p:cNvSpPr/>
            <p:nvPr/>
          </p:nvSpPr>
          <p:spPr>
            <a:xfrm>
              <a:off x="3564355" y="2853669"/>
              <a:ext cx="80647" cy="280910"/>
            </a:xfrm>
            <a:prstGeom prst="upDownArrow">
              <a:avLst/>
            </a:prstGeom>
            <a:solidFill>
              <a:srgbClr val="0070C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20" name="乗算記号 19">
              <a:extLst>
                <a:ext uri="{FF2B5EF4-FFF2-40B4-BE49-F238E27FC236}">
                  <a16:creationId xmlns:a16="http://schemas.microsoft.com/office/drawing/2014/main" id="{C66BC952-0FDE-C450-602F-8E1E46DCAA98}"/>
                </a:ext>
              </a:extLst>
            </p:cNvPr>
            <p:cNvSpPr/>
            <p:nvPr/>
          </p:nvSpPr>
          <p:spPr>
            <a:xfrm>
              <a:off x="3460599" y="2836136"/>
              <a:ext cx="288158" cy="288158"/>
            </a:xfrm>
            <a:prstGeom prst="mathMultiply">
              <a:avLst>
                <a:gd name="adj1" fmla="val 12199"/>
              </a:avLst>
            </a:prstGeom>
            <a:solidFill>
              <a:sysClr val="windowText" lastClr="000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pic>
          <p:nvPicPr>
            <p:cNvPr id="21" name="図 20">
              <a:extLst>
                <a:ext uri="{FF2B5EF4-FFF2-40B4-BE49-F238E27FC236}">
                  <a16:creationId xmlns:a16="http://schemas.microsoft.com/office/drawing/2014/main" id="{EBEFB941-D47E-1CA7-3F0D-0DD9F8DD24FB}"/>
                </a:ext>
              </a:extLst>
            </p:cNvPr>
            <p:cNvPicPr>
              <a:picLocks noChangeAspect="1"/>
            </p:cNvPicPr>
            <p:nvPr/>
          </p:nvPicPr>
          <p:blipFill>
            <a:blip r:embed="rId4"/>
            <a:stretch>
              <a:fillRect/>
            </a:stretch>
          </p:blipFill>
          <p:spPr>
            <a:xfrm>
              <a:off x="6302093" y="774261"/>
              <a:ext cx="2483319" cy="1865774"/>
            </a:xfrm>
            <a:prstGeom prst="rect">
              <a:avLst/>
            </a:prstGeom>
          </p:spPr>
        </p:pic>
        <p:sp>
          <p:nvSpPr>
            <p:cNvPr id="22" name="テキスト ボックス 21">
              <a:extLst>
                <a:ext uri="{FF2B5EF4-FFF2-40B4-BE49-F238E27FC236}">
                  <a16:creationId xmlns:a16="http://schemas.microsoft.com/office/drawing/2014/main" id="{5107AFE3-5C24-D245-75D7-A8739C18C209}"/>
                </a:ext>
              </a:extLst>
            </p:cNvPr>
            <p:cNvSpPr txBox="1"/>
            <p:nvPr/>
          </p:nvSpPr>
          <p:spPr>
            <a:xfrm>
              <a:off x="7543752" y="852928"/>
              <a:ext cx="1180947" cy="276999"/>
            </a:xfrm>
            <a:prstGeom prst="rect">
              <a:avLst/>
            </a:prstGeom>
            <a:solidFill>
              <a:sysClr val="window" lastClr="FFFFFF"/>
            </a:solidFill>
            <a:ln>
              <a:solidFill>
                <a:sysClr val="windowText" lastClr="000000">
                  <a:lumMod val="50000"/>
                  <a:lumOff val="50000"/>
                </a:sysClr>
              </a:solidFill>
            </a:ln>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バルコニー</a:t>
              </a:r>
            </a:p>
          </p:txBody>
        </p:sp>
        <p:grpSp>
          <p:nvGrpSpPr>
            <p:cNvPr id="25" name="グループ化 24">
              <a:extLst>
                <a:ext uri="{FF2B5EF4-FFF2-40B4-BE49-F238E27FC236}">
                  <a16:creationId xmlns:a16="http://schemas.microsoft.com/office/drawing/2014/main" id="{7ABEC6F9-8442-BA8F-260B-D75211C6EF2C}"/>
                </a:ext>
              </a:extLst>
            </p:cNvPr>
            <p:cNvGrpSpPr/>
            <p:nvPr/>
          </p:nvGrpSpPr>
          <p:grpSpPr>
            <a:xfrm>
              <a:off x="6853591" y="1748556"/>
              <a:ext cx="651299" cy="657860"/>
              <a:chOff x="7529611" y="1299345"/>
              <a:chExt cx="755431" cy="763041"/>
            </a:xfrm>
          </p:grpSpPr>
          <p:sp>
            <p:nvSpPr>
              <p:cNvPr id="26" name="台形 25">
                <a:extLst>
                  <a:ext uri="{FF2B5EF4-FFF2-40B4-BE49-F238E27FC236}">
                    <a16:creationId xmlns:a16="http://schemas.microsoft.com/office/drawing/2014/main" id="{319396F3-48E9-BF70-CFEF-205868AADB15}"/>
                  </a:ext>
                </a:extLst>
              </p:cNvPr>
              <p:cNvSpPr/>
              <p:nvPr/>
            </p:nvSpPr>
            <p:spPr>
              <a:xfrm>
                <a:off x="7529611" y="1299345"/>
                <a:ext cx="755431" cy="763041"/>
              </a:xfrm>
              <a:prstGeom prst="trapezoid">
                <a:avLst>
                  <a:gd name="adj" fmla="val 23331"/>
                </a:avLst>
              </a:prstGeom>
              <a:solidFill>
                <a:srgbClr val="E8E8E8"/>
              </a:solidFill>
              <a:ln w="19050" cap="flat" cmpd="sng" algn="ctr">
                <a:solidFill>
                  <a:srgbClr val="156082">
                    <a:shade val="15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27" name="台形 26">
                <a:extLst>
                  <a:ext uri="{FF2B5EF4-FFF2-40B4-BE49-F238E27FC236}">
                    <a16:creationId xmlns:a16="http://schemas.microsoft.com/office/drawing/2014/main" id="{E6A3F1EB-8C76-DBF9-4EFF-23641E2F50F9}"/>
                  </a:ext>
                </a:extLst>
              </p:cNvPr>
              <p:cNvSpPr/>
              <p:nvPr/>
            </p:nvSpPr>
            <p:spPr>
              <a:xfrm>
                <a:off x="7620675" y="1809684"/>
                <a:ext cx="571087" cy="195689"/>
              </a:xfrm>
              <a:prstGeom prst="trapezoid">
                <a:avLst>
                  <a:gd name="adj" fmla="val 16885"/>
                </a:avLst>
              </a:prstGeom>
              <a:solidFill>
                <a:srgbClr val="156082"/>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28" name="台形 27">
                <a:extLst>
                  <a:ext uri="{FF2B5EF4-FFF2-40B4-BE49-F238E27FC236}">
                    <a16:creationId xmlns:a16="http://schemas.microsoft.com/office/drawing/2014/main" id="{0EE19D7B-F3FF-85F6-8ECF-EE507027FC14}"/>
                  </a:ext>
                </a:extLst>
              </p:cNvPr>
              <p:cNvSpPr/>
              <p:nvPr/>
            </p:nvSpPr>
            <p:spPr>
              <a:xfrm>
                <a:off x="7659502" y="1583020"/>
                <a:ext cx="488117" cy="195689"/>
              </a:xfrm>
              <a:prstGeom prst="trapezoid">
                <a:avLst>
                  <a:gd name="adj" fmla="val 16885"/>
                </a:avLst>
              </a:prstGeom>
              <a:solidFill>
                <a:srgbClr val="156082"/>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29" name="台形 28">
                <a:extLst>
                  <a:ext uri="{FF2B5EF4-FFF2-40B4-BE49-F238E27FC236}">
                    <a16:creationId xmlns:a16="http://schemas.microsoft.com/office/drawing/2014/main" id="{46F7C638-40D4-ABA4-2062-2384654B8619}"/>
                  </a:ext>
                </a:extLst>
              </p:cNvPr>
              <p:cNvSpPr/>
              <p:nvPr/>
            </p:nvSpPr>
            <p:spPr>
              <a:xfrm>
                <a:off x="7708975" y="1358826"/>
                <a:ext cx="394502" cy="193220"/>
              </a:xfrm>
              <a:prstGeom prst="trapezoid">
                <a:avLst>
                  <a:gd name="adj" fmla="val 16885"/>
                </a:avLst>
              </a:prstGeom>
              <a:solidFill>
                <a:srgbClr val="156082"/>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grpSp>
        <p:grpSp>
          <p:nvGrpSpPr>
            <p:cNvPr id="30" name="グループ化 29">
              <a:extLst>
                <a:ext uri="{FF2B5EF4-FFF2-40B4-BE49-F238E27FC236}">
                  <a16:creationId xmlns:a16="http://schemas.microsoft.com/office/drawing/2014/main" id="{56AD37CC-642A-91E8-6FC9-AF1A1C0A209B}"/>
                </a:ext>
              </a:extLst>
            </p:cNvPr>
            <p:cNvGrpSpPr/>
            <p:nvPr/>
          </p:nvGrpSpPr>
          <p:grpSpPr>
            <a:xfrm>
              <a:off x="7008230" y="1355603"/>
              <a:ext cx="340123" cy="343799"/>
              <a:chOff x="7529611" y="1299345"/>
              <a:chExt cx="755431" cy="763041"/>
            </a:xfrm>
          </p:grpSpPr>
          <p:sp>
            <p:nvSpPr>
              <p:cNvPr id="31" name="台形 30">
                <a:extLst>
                  <a:ext uri="{FF2B5EF4-FFF2-40B4-BE49-F238E27FC236}">
                    <a16:creationId xmlns:a16="http://schemas.microsoft.com/office/drawing/2014/main" id="{B3E55BCC-BC54-3FC9-FD1D-0D8DF7C355B6}"/>
                  </a:ext>
                </a:extLst>
              </p:cNvPr>
              <p:cNvSpPr/>
              <p:nvPr/>
            </p:nvSpPr>
            <p:spPr>
              <a:xfrm>
                <a:off x="7529611" y="1299345"/>
                <a:ext cx="755431" cy="763041"/>
              </a:xfrm>
              <a:prstGeom prst="trapezoid">
                <a:avLst>
                  <a:gd name="adj" fmla="val 23331"/>
                </a:avLst>
              </a:prstGeom>
              <a:solidFill>
                <a:srgbClr val="E8E8E8"/>
              </a:solidFill>
              <a:ln w="19050" cap="flat" cmpd="sng" algn="ctr">
                <a:solidFill>
                  <a:srgbClr val="156082">
                    <a:shade val="15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32" name="台形 31">
                <a:extLst>
                  <a:ext uri="{FF2B5EF4-FFF2-40B4-BE49-F238E27FC236}">
                    <a16:creationId xmlns:a16="http://schemas.microsoft.com/office/drawing/2014/main" id="{044703BC-E853-8182-B0B1-DDEAFA64F58F}"/>
                  </a:ext>
                </a:extLst>
              </p:cNvPr>
              <p:cNvSpPr/>
              <p:nvPr/>
            </p:nvSpPr>
            <p:spPr>
              <a:xfrm>
                <a:off x="7620675" y="1809684"/>
                <a:ext cx="571087" cy="195689"/>
              </a:xfrm>
              <a:prstGeom prst="trapezoid">
                <a:avLst>
                  <a:gd name="adj" fmla="val 16885"/>
                </a:avLst>
              </a:prstGeom>
              <a:solidFill>
                <a:srgbClr val="156082"/>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33" name="台形 32">
                <a:extLst>
                  <a:ext uri="{FF2B5EF4-FFF2-40B4-BE49-F238E27FC236}">
                    <a16:creationId xmlns:a16="http://schemas.microsoft.com/office/drawing/2014/main" id="{C8B4BBA3-B615-BA8E-C1A4-3F639141CF4C}"/>
                  </a:ext>
                </a:extLst>
              </p:cNvPr>
              <p:cNvSpPr/>
              <p:nvPr/>
            </p:nvSpPr>
            <p:spPr>
              <a:xfrm>
                <a:off x="7659502" y="1583020"/>
                <a:ext cx="488117" cy="195689"/>
              </a:xfrm>
              <a:prstGeom prst="trapezoid">
                <a:avLst>
                  <a:gd name="adj" fmla="val 16885"/>
                </a:avLst>
              </a:prstGeom>
              <a:solidFill>
                <a:srgbClr val="156082"/>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34" name="台形 33">
                <a:extLst>
                  <a:ext uri="{FF2B5EF4-FFF2-40B4-BE49-F238E27FC236}">
                    <a16:creationId xmlns:a16="http://schemas.microsoft.com/office/drawing/2014/main" id="{81BC3DFD-4A66-D3DB-64D6-2E92BF98D153}"/>
                  </a:ext>
                </a:extLst>
              </p:cNvPr>
              <p:cNvSpPr/>
              <p:nvPr/>
            </p:nvSpPr>
            <p:spPr>
              <a:xfrm>
                <a:off x="7708975" y="1358826"/>
                <a:ext cx="394502" cy="193220"/>
              </a:xfrm>
              <a:prstGeom prst="trapezoid">
                <a:avLst>
                  <a:gd name="adj" fmla="val 16885"/>
                </a:avLst>
              </a:prstGeom>
              <a:solidFill>
                <a:srgbClr val="156082"/>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grpSp>
        <p:pic>
          <p:nvPicPr>
            <p:cNvPr id="35" name="図 34">
              <a:extLst>
                <a:ext uri="{FF2B5EF4-FFF2-40B4-BE49-F238E27FC236}">
                  <a16:creationId xmlns:a16="http://schemas.microsoft.com/office/drawing/2014/main" id="{69B39C38-8775-D0B5-743E-22DD1073E654}"/>
                </a:ext>
              </a:extLst>
            </p:cNvPr>
            <p:cNvPicPr>
              <a:picLocks noChangeAspect="1"/>
            </p:cNvPicPr>
            <p:nvPr/>
          </p:nvPicPr>
          <p:blipFill>
            <a:blip r:embed="rId5"/>
            <a:stretch>
              <a:fillRect/>
            </a:stretch>
          </p:blipFill>
          <p:spPr>
            <a:xfrm>
              <a:off x="6302093" y="2709038"/>
              <a:ext cx="2483319" cy="1859205"/>
            </a:xfrm>
            <a:prstGeom prst="rect">
              <a:avLst/>
            </a:prstGeom>
          </p:spPr>
        </p:pic>
        <p:sp>
          <p:nvSpPr>
            <p:cNvPr id="36" name="テキスト ボックス 35">
              <a:extLst>
                <a:ext uri="{FF2B5EF4-FFF2-40B4-BE49-F238E27FC236}">
                  <a16:creationId xmlns:a16="http://schemas.microsoft.com/office/drawing/2014/main" id="{B34A8085-C15D-D5BF-5EE4-66C614FB0EC1}"/>
                </a:ext>
              </a:extLst>
            </p:cNvPr>
            <p:cNvSpPr txBox="1"/>
            <p:nvPr/>
          </p:nvSpPr>
          <p:spPr>
            <a:xfrm>
              <a:off x="7543752" y="2778606"/>
              <a:ext cx="1180947" cy="276999"/>
            </a:xfrm>
            <a:prstGeom prst="rect">
              <a:avLst/>
            </a:prstGeom>
            <a:solidFill>
              <a:sysClr val="window" lastClr="FFFFFF"/>
            </a:solidFill>
            <a:ln>
              <a:solidFill>
                <a:sysClr val="windowText" lastClr="000000">
                  <a:lumMod val="50000"/>
                  <a:lumOff val="50000"/>
                </a:sysClr>
              </a:solidFill>
            </a:ln>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東壁面</a:t>
              </a:r>
            </a:p>
          </p:txBody>
        </p:sp>
        <p:pic>
          <p:nvPicPr>
            <p:cNvPr id="37" name="図 36">
              <a:extLst>
                <a:ext uri="{FF2B5EF4-FFF2-40B4-BE49-F238E27FC236}">
                  <a16:creationId xmlns:a16="http://schemas.microsoft.com/office/drawing/2014/main" id="{364A2C3F-F689-5793-C6FA-ADFFF66FCF0D}"/>
                </a:ext>
              </a:extLst>
            </p:cNvPr>
            <p:cNvPicPr>
              <a:picLocks noChangeAspect="1"/>
            </p:cNvPicPr>
            <p:nvPr/>
          </p:nvPicPr>
          <p:blipFill>
            <a:blip r:embed="rId6"/>
            <a:stretch>
              <a:fillRect/>
            </a:stretch>
          </p:blipFill>
          <p:spPr>
            <a:xfrm>
              <a:off x="6302093" y="4623465"/>
              <a:ext cx="2483319" cy="1859205"/>
            </a:xfrm>
            <a:prstGeom prst="rect">
              <a:avLst/>
            </a:prstGeom>
          </p:spPr>
        </p:pic>
        <p:sp>
          <p:nvSpPr>
            <p:cNvPr id="38" name="テキスト ボックス 37">
              <a:extLst>
                <a:ext uri="{FF2B5EF4-FFF2-40B4-BE49-F238E27FC236}">
                  <a16:creationId xmlns:a16="http://schemas.microsoft.com/office/drawing/2014/main" id="{257E125F-A07A-8A86-D70B-6589FB3A6D62}"/>
                </a:ext>
              </a:extLst>
            </p:cNvPr>
            <p:cNvSpPr txBox="1"/>
            <p:nvPr/>
          </p:nvSpPr>
          <p:spPr>
            <a:xfrm>
              <a:off x="7543752" y="4703229"/>
              <a:ext cx="1180947" cy="276999"/>
            </a:xfrm>
            <a:prstGeom prst="rect">
              <a:avLst/>
            </a:prstGeom>
            <a:solidFill>
              <a:sysClr val="window" lastClr="FFFFFF"/>
            </a:solidFill>
            <a:ln>
              <a:solidFill>
                <a:sysClr val="windowText" lastClr="000000">
                  <a:lumMod val="50000"/>
                  <a:lumOff val="50000"/>
                </a:sysClr>
              </a:solidFill>
            </a:ln>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南壁面</a:t>
              </a:r>
            </a:p>
          </p:txBody>
        </p:sp>
        <p:pic>
          <p:nvPicPr>
            <p:cNvPr id="39" name="図 38">
              <a:extLst>
                <a:ext uri="{FF2B5EF4-FFF2-40B4-BE49-F238E27FC236}">
                  <a16:creationId xmlns:a16="http://schemas.microsoft.com/office/drawing/2014/main" id="{C7856FB2-FD61-210F-F2BC-A73679D1AF94}"/>
                </a:ext>
              </a:extLst>
            </p:cNvPr>
            <p:cNvPicPr>
              <a:picLocks noChangeAspect="1"/>
            </p:cNvPicPr>
            <p:nvPr/>
          </p:nvPicPr>
          <p:blipFill>
            <a:blip r:embed="rId7"/>
            <a:stretch>
              <a:fillRect/>
            </a:stretch>
          </p:blipFill>
          <p:spPr>
            <a:xfrm>
              <a:off x="6973202" y="5488014"/>
              <a:ext cx="152058" cy="55222"/>
            </a:xfrm>
            <a:prstGeom prst="rect">
              <a:avLst/>
            </a:prstGeom>
          </p:spPr>
        </p:pic>
        <p:pic>
          <p:nvPicPr>
            <p:cNvPr id="40" name="図 39">
              <a:extLst>
                <a:ext uri="{FF2B5EF4-FFF2-40B4-BE49-F238E27FC236}">
                  <a16:creationId xmlns:a16="http://schemas.microsoft.com/office/drawing/2014/main" id="{02FF2290-64BE-2D66-9506-371C168FDD79}"/>
                </a:ext>
              </a:extLst>
            </p:cNvPr>
            <p:cNvPicPr>
              <a:picLocks noChangeAspect="1"/>
            </p:cNvPicPr>
            <p:nvPr/>
          </p:nvPicPr>
          <p:blipFill>
            <a:blip r:embed="rId7"/>
            <a:stretch>
              <a:fillRect/>
            </a:stretch>
          </p:blipFill>
          <p:spPr>
            <a:xfrm>
              <a:off x="7134422" y="5489757"/>
              <a:ext cx="152058" cy="55222"/>
            </a:xfrm>
            <a:prstGeom prst="rect">
              <a:avLst/>
            </a:prstGeom>
          </p:spPr>
        </p:pic>
        <p:pic>
          <p:nvPicPr>
            <p:cNvPr id="41" name="図 40">
              <a:extLst>
                <a:ext uri="{FF2B5EF4-FFF2-40B4-BE49-F238E27FC236}">
                  <a16:creationId xmlns:a16="http://schemas.microsoft.com/office/drawing/2014/main" id="{25143F6C-7FDA-52B6-A8FF-F3C39BF08B8C}"/>
                </a:ext>
              </a:extLst>
            </p:cNvPr>
            <p:cNvPicPr>
              <a:picLocks noChangeAspect="1"/>
            </p:cNvPicPr>
            <p:nvPr/>
          </p:nvPicPr>
          <p:blipFill>
            <a:blip r:embed="rId7"/>
            <a:stretch>
              <a:fillRect/>
            </a:stretch>
          </p:blipFill>
          <p:spPr>
            <a:xfrm>
              <a:off x="6973202" y="5543236"/>
              <a:ext cx="152058" cy="55222"/>
            </a:xfrm>
            <a:prstGeom prst="rect">
              <a:avLst/>
            </a:prstGeom>
          </p:spPr>
        </p:pic>
        <p:pic>
          <p:nvPicPr>
            <p:cNvPr id="42" name="図 41">
              <a:extLst>
                <a:ext uri="{FF2B5EF4-FFF2-40B4-BE49-F238E27FC236}">
                  <a16:creationId xmlns:a16="http://schemas.microsoft.com/office/drawing/2014/main" id="{2EB805E0-CF14-4C74-BEBA-6789E6AFCE63}"/>
                </a:ext>
              </a:extLst>
            </p:cNvPr>
            <p:cNvPicPr>
              <a:picLocks noChangeAspect="1"/>
            </p:cNvPicPr>
            <p:nvPr/>
          </p:nvPicPr>
          <p:blipFill>
            <a:blip r:embed="rId7"/>
            <a:stretch>
              <a:fillRect/>
            </a:stretch>
          </p:blipFill>
          <p:spPr>
            <a:xfrm>
              <a:off x="7134422" y="5544605"/>
              <a:ext cx="152058" cy="55222"/>
            </a:xfrm>
            <a:prstGeom prst="rect">
              <a:avLst/>
            </a:prstGeom>
          </p:spPr>
        </p:pic>
        <p:pic>
          <p:nvPicPr>
            <p:cNvPr id="43" name="図 42">
              <a:extLst>
                <a:ext uri="{FF2B5EF4-FFF2-40B4-BE49-F238E27FC236}">
                  <a16:creationId xmlns:a16="http://schemas.microsoft.com/office/drawing/2014/main" id="{6BB64F82-F985-2BE4-79E7-999BCFFE3EBE}"/>
                </a:ext>
              </a:extLst>
            </p:cNvPr>
            <p:cNvPicPr>
              <a:picLocks noChangeAspect="1"/>
            </p:cNvPicPr>
            <p:nvPr/>
          </p:nvPicPr>
          <p:blipFill>
            <a:blip r:embed="rId7"/>
            <a:stretch>
              <a:fillRect/>
            </a:stretch>
          </p:blipFill>
          <p:spPr>
            <a:xfrm rot="1223421">
              <a:off x="7353209" y="3534350"/>
              <a:ext cx="152058" cy="55222"/>
            </a:xfrm>
            <a:prstGeom prst="rect">
              <a:avLst/>
            </a:prstGeom>
          </p:spPr>
        </p:pic>
        <p:pic>
          <p:nvPicPr>
            <p:cNvPr id="44" name="図 43">
              <a:extLst>
                <a:ext uri="{FF2B5EF4-FFF2-40B4-BE49-F238E27FC236}">
                  <a16:creationId xmlns:a16="http://schemas.microsoft.com/office/drawing/2014/main" id="{B4362211-3866-4D7F-929C-869C540425AC}"/>
                </a:ext>
              </a:extLst>
            </p:cNvPr>
            <p:cNvPicPr>
              <a:picLocks noChangeAspect="1"/>
            </p:cNvPicPr>
            <p:nvPr/>
          </p:nvPicPr>
          <p:blipFill>
            <a:blip r:embed="rId7"/>
            <a:stretch>
              <a:fillRect/>
            </a:stretch>
          </p:blipFill>
          <p:spPr>
            <a:xfrm rot="1223421">
              <a:off x="7341414" y="3592954"/>
              <a:ext cx="152058" cy="55222"/>
            </a:xfrm>
            <a:prstGeom prst="rect">
              <a:avLst/>
            </a:prstGeom>
          </p:spPr>
        </p:pic>
        <p:pic>
          <p:nvPicPr>
            <p:cNvPr id="45" name="図 44">
              <a:extLst>
                <a:ext uri="{FF2B5EF4-FFF2-40B4-BE49-F238E27FC236}">
                  <a16:creationId xmlns:a16="http://schemas.microsoft.com/office/drawing/2014/main" id="{280688A6-8BAF-9067-B1C8-A5CFA2DE9827}"/>
                </a:ext>
              </a:extLst>
            </p:cNvPr>
            <p:cNvPicPr>
              <a:picLocks noChangeAspect="1"/>
            </p:cNvPicPr>
            <p:nvPr/>
          </p:nvPicPr>
          <p:blipFill>
            <a:blip r:embed="rId7"/>
            <a:stretch>
              <a:fillRect/>
            </a:stretch>
          </p:blipFill>
          <p:spPr>
            <a:xfrm rot="1223421">
              <a:off x="7497487" y="3589791"/>
              <a:ext cx="152058" cy="55222"/>
            </a:xfrm>
            <a:prstGeom prst="rect">
              <a:avLst/>
            </a:prstGeom>
          </p:spPr>
        </p:pic>
        <p:pic>
          <p:nvPicPr>
            <p:cNvPr id="46" name="図 45">
              <a:extLst>
                <a:ext uri="{FF2B5EF4-FFF2-40B4-BE49-F238E27FC236}">
                  <a16:creationId xmlns:a16="http://schemas.microsoft.com/office/drawing/2014/main" id="{D2617C7E-4181-E4AC-2228-E18773BE0C81}"/>
                </a:ext>
              </a:extLst>
            </p:cNvPr>
            <p:cNvPicPr>
              <a:picLocks noChangeAspect="1"/>
            </p:cNvPicPr>
            <p:nvPr/>
          </p:nvPicPr>
          <p:blipFill>
            <a:blip r:embed="rId7"/>
            <a:stretch>
              <a:fillRect/>
            </a:stretch>
          </p:blipFill>
          <p:spPr>
            <a:xfrm rot="1223421">
              <a:off x="7486821" y="3646982"/>
              <a:ext cx="152058" cy="55222"/>
            </a:xfrm>
            <a:prstGeom prst="rect">
              <a:avLst/>
            </a:prstGeom>
          </p:spPr>
        </p:pic>
        <p:pic>
          <p:nvPicPr>
            <p:cNvPr id="47" name="図 46">
              <a:extLst>
                <a:ext uri="{FF2B5EF4-FFF2-40B4-BE49-F238E27FC236}">
                  <a16:creationId xmlns:a16="http://schemas.microsoft.com/office/drawing/2014/main" id="{F5100288-F0F7-AA3B-4B64-31773CD3A02A}"/>
                </a:ext>
              </a:extLst>
            </p:cNvPr>
            <p:cNvPicPr>
              <a:picLocks noChangeAspect="1"/>
            </p:cNvPicPr>
            <p:nvPr/>
          </p:nvPicPr>
          <p:blipFill>
            <a:blip r:embed="rId7"/>
            <a:stretch>
              <a:fillRect/>
            </a:stretch>
          </p:blipFill>
          <p:spPr>
            <a:xfrm rot="1223421">
              <a:off x="7640395" y="3645944"/>
              <a:ext cx="152058" cy="55222"/>
            </a:xfrm>
            <a:prstGeom prst="rect">
              <a:avLst/>
            </a:prstGeom>
          </p:spPr>
        </p:pic>
        <p:pic>
          <p:nvPicPr>
            <p:cNvPr id="48" name="図 47">
              <a:extLst>
                <a:ext uri="{FF2B5EF4-FFF2-40B4-BE49-F238E27FC236}">
                  <a16:creationId xmlns:a16="http://schemas.microsoft.com/office/drawing/2014/main" id="{B3684C75-8894-A27C-78B6-41ECE6711034}"/>
                </a:ext>
              </a:extLst>
            </p:cNvPr>
            <p:cNvPicPr>
              <a:picLocks noChangeAspect="1"/>
            </p:cNvPicPr>
            <p:nvPr/>
          </p:nvPicPr>
          <p:blipFill>
            <a:blip r:embed="rId7"/>
            <a:stretch>
              <a:fillRect/>
            </a:stretch>
          </p:blipFill>
          <p:spPr>
            <a:xfrm rot="1223421">
              <a:off x="7629730" y="3701053"/>
              <a:ext cx="152058" cy="55222"/>
            </a:xfrm>
            <a:prstGeom prst="rect">
              <a:avLst/>
            </a:prstGeom>
          </p:spPr>
        </p:pic>
        <p:pic>
          <p:nvPicPr>
            <p:cNvPr id="49" name="図 48">
              <a:extLst>
                <a:ext uri="{FF2B5EF4-FFF2-40B4-BE49-F238E27FC236}">
                  <a16:creationId xmlns:a16="http://schemas.microsoft.com/office/drawing/2014/main" id="{4B0F1448-90EC-09E0-14E1-DA2D958AD571}"/>
                </a:ext>
              </a:extLst>
            </p:cNvPr>
            <p:cNvPicPr>
              <a:picLocks noChangeAspect="1"/>
            </p:cNvPicPr>
            <p:nvPr/>
          </p:nvPicPr>
          <p:blipFill>
            <a:blip r:embed="rId7"/>
            <a:stretch>
              <a:fillRect/>
            </a:stretch>
          </p:blipFill>
          <p:spPr>
            <a:xfrm>
              <a:off x="7295643" y="5491489"/>
              <a:ext cx="152058" cy="55222"/>
            </a:xfrm>
            <a:prstGeom prst="rect">
              <a:avLst/>
            </a:prstGeom>
          </p:spPr>
        </p:pic>
        <p:pic>
          <p:nvPicPr>
            <p:cNvPr id="50" name="図 49">
              <a:extLst>
                <a:ext uri="{FF2B5EF4-FFF2-40B4-BE49-F238E27FC236}">
                  <a16:creationId xmlns:a16="http://schemas.microsoft.com/office/drawing/2014/main" id="{61FF3611-4E70-FD3E-9EE3-1D2E96E628C0}"/>
                </a:ext>
              </a:extLst>
            </p:cNvPr>
            <p:cNvPicPr>
              <a:picLocks noChangeAspect="1"/>
            </p:cNvPicPr>
            <p:nvPr/>
          </p:nvPicPr>
          <p:blipFill>
            <a:blip r:embed="rId7"/>
            <a:stretch>
              <a:fillRect/>
            </a:stretch>
          </p:blipFill>
          <p:spPr>
            <a:xfrm>
              <a:off x="7295643" y="5546337"/>
              <a:ext cx="152058" cy="55222"/>
            </a:xfrm>
            <a:prstGeom prst="rect">
              <a:avLst/>
            </a:prstGeom>
          </p:spPr>
        </p:pic>
        <p:sp>
          <p:nvSpPr>
            <p:cNvPr id="51" name="テキスト ボックス 50">
              <a:extLst>
                <a:ext uri="{FF2B5EF4-FFF2-40B4-BE49-F238E27FC236}">
                  <a16:creationId xmlns:a16="http://schemas.microsoft.com/office/drawing/2014/main" id="{01BE5534-F580-E603-9A60-A2EE9AC51A7F}"/>
                </a:ext>
              </a:extLst>
            </p:cNvPr>
            <p:cNvSpPr txBox="1"/>
            <p:nvPr/>
          </p:nvSpPr>
          <p:spPr>
            <a:xfrm>
              <a:off x="5249349" y="730839"/>
              <a:ext cx="1147160" cy="276999"/>
            </a:xfrm>
            <a:prstGeom prst="rect">
              <a:avLst/>
            </a:prstGeom>
            <a:noFill/>
          </p:spPr>
          <p:txBody>
            <a:bodyPr wrap="square" rtlCol="0">
              <a:spAutoFit/>
            </a:bodyPr>
            <a:lstStyle/>
            <a:p>
              <a:pPr defTabSz="457200" fontAlgn="auto">
                <a:spcBef>
                  <a:spcPts val="0"/>
                </a:spcBef>
                <a:spcAft>
                  <a:spcPts val="0"/>
                </a:spcAft>
              </a:pPr>
              <a:r>
                <a:rPr kumimoji="1" lang="ja-JP" altLang="en-US" sz="1200" dirty="0">
                  <a:solidFill>
                    <a:prstClr val="black"/>
                  </a:solidFill>
                  <a:latin typeface="Yu Gothic UI" panose="020B0500000000000000" pitchFamily="50" charset="-128"/>
                  <a:ea typeface="Yu Gothic UI" panose="020B0500000000000000" pitchFamily="50" charset="-128"/>
                </a:rPr>
                <a:t>設置イメージ</a:t>
              </a:r>
            </a:p>
          </p:txBody>
        </p:sp>
        <p:pic>
          <p:nvPicPr>
            <p:cNvPr id="53" name="図 52">
              <a:extLst>
                <a:ext uri="{FF2B5EF4-FFF2-40B4-BE49-F238E27FC236}">
                  <a16:creationId xmlns:a16="http://schemas.microsoft.com/office/drawing/2014/main" id="{B31E695C-BCC9-5F2D-3B1D-F65333DB027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35142" y="1419689"/>
              <a:ext cx="399323" cy="388412"/>
            </a:xfrm>
            <a:prstGeom prst="rect">
              <a:avLst/>
            </a:prstGeom>
          </p:spPr>
        </p:pic>
      </p:grpSp>
      <p:sp>
        <p:nvSpPr>
          <p:cNvPr id="55" name="テキスト ボックス 54">
            <a:extLst>
              <a:ext uri="{FF2B5EF4-FFF2-40B4-BE49-F238E27FC236}">
                <a16:creationId xmlns:a16="http://schemas.microsoft.com/office/drawing/2014/main" id="{B28363C3-0381-DFF3-75B5-B0AD74389778}"/>
              </a:ext>
            </a:extLst>
          </p:cNvPr>
          <p:cNvSpPr txBox="1"/>
          <p:nvPr/>
        </p:nvSpPr>
        <p:spPr>
          <a:xfrm>
            <a:off x="354033" y="576609"/>
            <a:ext cx="4834603" cy="830997"/>
          </a:xfrm>
          <a:prstGeom prst="rect">
            <a:avLst/>
          </a:prstGeom>
          <a:solidFill>
            <a:schemeClr val="bg1"/>
          </a:solidFill>
        </p:spPr>
        <p:txBody>
          <a:bodyPr wrap="square">
            <a:spAutoFit/>
          </a:bodyPr>
          <a:lstStyle/>
          <a:p>
            <a:r>
              <a:rPr lang="en-US" altLang="ja-JP" sz="1200" dirty="0">
                <a:highlight>
                  <a:srgbClr val="FFFF00"/>
                </a:highlight>
                <a:latin typeface="Yu Gothic UI" panose="020B0500000000000000" pitchFamily="50" charset="-128"/>
                <a:ea typeface="Yu Gothic UI" panose="020B0500000000000000" pitchFamily="50" charset="-128"/>
              </a:rPr>
              <a:t>※</a:t>
            </a:r>
            <a:r>
              <a:rPr lang="ja-JP" altLang="en-US" sz="1200" dirty="0">
                <a:highlight>
                  <a:srgbClr val="FFFF00"/>
                </a:highlight>
                <a:latin typeface="Yu Gothic UI" panose="020B0500000000000000" pitchFamily="50" charset="-128"/>
                <a:ea typeface="Yu Gothic UI" panose="020B0500000000000000" pitchFamily="50" charset="-128"/>
              </a:rPr>
              <a:t>実証フィールドの写真や図面を掲載してください。例で示している通り、図面中に設置場所を示してください。写真中に設置イメージを示してください。</a:t>
            </a:r>
            <a:endParaRPr lang="en-US" altLang="ja-JP" sz="1200" dirty="0">
              <a:highlight>
                <a:srgbClr val="FFFF00"/>
              </a:highlight>
              <a:latin typeface="Yu Gothic UI" panose="020B0500000000000000" pitchFamily="50" charset="-128"/>
              <a:ea typeface="Yu Gothic UI" panose="020B0500000000000000" pitchFamily="50" charset="-128"/>
            </a:endParaRPr>
          </a:p>
          <a:p>
            <a:r>
              <a:rPr lang="en-US" altLang="ja-JP" sz="1200" dirty="0">
                <a:highlight>
                  <a:srgbClr val="FFFF00"/>
                </a:highlight>
                <a:latin typeface="Yu Gothic UI" panose="020B0500000000000000" pitchFamily="50" charset="-128"/>
                <a:ea typeface="Yu Gothic UI" panose="020B0500000000000000" pitchFamily="50" charset="-128"/>
              </a:rPr>
              <a:t>※</a:t>
            </a:r>
            <a:r>
              <a:rPr lang="ja-JP" altLang="en-US" sz="1200" dirty="0">
                <a:highlight>
                  <a:srgbClr val="FFFF00"/>
                </a:highlight>
                <a:latin typeface="Yu Gothic UI" panose="020B0500000000000000" pitchFamily="50" charset="-128"/>
                <a:ea typeface="Yu Gothic UI" panose="020B0500000000000000" pitchFamily="50" charset="-128"/>
              </a:rPr>
              <a:t>スライド</a:t>
            </a:r>
            <a:r>
              <a:rPr lang="en-US" altLang="ja-JP" sz="1200" dirty="0">
                <a:highlight>
                  <a:srgbClr val="FFFF00"/>
                </a:highlight>
                <a:latin typeface="Yu Gothic UI" panose="020B0500000000000000" pitchFamily="50" charset="-128"/>
                <a:ea typeface="Yu Gothic UI" panose="020B0500000000000000" pitchFamily="50" charset="-128"/>
              </a:rPr>
              <a:t>2</a:t>
            </a:r>
            <a:r>
              <a:rPr lang="ja-JP" altLang="en-US" sz="1200" dirty="0">
                <a:highlight>
                  <a:srgbClr val="FFFF00"/>
                </a:highlight>
                <a:latin typeface="Yu Gothic UI" panose="020B0500000000000000" pitchFamily="50" charset="-128"/>
                <a:ea typeface="Yu Gothic UI" panose="020B0500000000000000" pitchFamily="50" charset="-128"/>
              </a:rPr>
              <a:t>枚以内での作成をお願いします</a:t>
            </a:r>
            <a:endParaRPr lang="en-US" altLang="ja-JP" sz="1200" dirty="0">
              <a:highlight>
                <a:srgbClr val="FFFF00"/>
              </a:highlight>
              <a:latin typeface="Yu Gothic UI" panose="020B0500000000000000" pitchFamily="50" charset="-128"/>
              <a:ea typeface="Yu Gothic UI" panose="020B0500000000000000" pitchFamily="50" charset="-128"/>
            </a:endParaRPr>
          </a:p>
          <a:p>
            <a:r>
              <a:rPr lang="ja-JP" altLang="en-US" sz="1200" dirty="0">
                <a:highlight>
                  <a:srgbClr val="FFFF00"/>
                </a:highlight>
                <a:latin typeface="Yu Gothic UI" panose="020B0500000000000000" pitchFamily="50" charset="-128"/>
                <a:ea typeface="Yu Gothic UI" panose="020B0500000000000000" pitchFamily="50" charset="-128"/>
              </a:rPr>
              <a:t>例）</a:t>
            </a:r>
          </a:p>
        </p:txBody>
      </p:sp>
      <p:sp>
        <p:nvSpPr>
          <p:cNvPr id="5" name="テキスト ボックス 4">
            <a:extLst>
              <a:ext uri="{FF2B5EF4-FFF2-40B4-BE49-F238E27FC236}">
                <a16:creationId xmlns:a16="http://schemas.microsoft.com/office/drawing/2014/main" id="{C0F199BC-DC20-C113-548E-B173B90B2F54}"/>
              </a:ext>
            </a:extLst>
          </p:cNvPr>
          <p:cNvSpPr txBox="1"/>
          <p:nvPr/>
        </p:nvSpPr>
        <p:spPr>
          <a:xfrm>
            <a:off x="2097499" y="3245366"/>
            <a:ext cx="4834603"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ja-JP" altLang="en-US" b="1" dirty="0">
                <a:highlight>
                  <a:srgbClr val="FFFF00"/>
                </a:highlight>
                <a:latin typeface="Yu Gothic UI" panose="020B0500000000000000" pitchFamily="50" charset="-128"/>
                <a:ea typeface="Yu Gothic UI" panose="020B0500000000000000" pitchFamily="50" charset="-128"/>
              </a:rPr>
              <a:t>貼り付けられている図面や写真等は記載例です</a:t>
            </a:r>
            <a:endParaRPr lang="en-US" altLang="ja-JP" b="1" dirty="0">
              <a:highlight>
                <a:srgbClr val="FFFF00"/>
              </a:highlight>
              <a:latin typeface="Yu Gothic UI" panose="020B0500000000000000" pitchFamily="50" charset="-128"/>
              <a:ea typeface="Yu Gothic UI" panose="020B0500000000000000" pitchFamily="50" charset="-128"/>
            </a:endParaRPr>
          </a:p>
          <a:p>
            <a:pPr algn="ctr"/>
            <a:r>
              <a:rPr lang="ja-JP" altLang="en-US" b="1" dirty="0">
                <a:highlight>
                  <a:srgbClr val="FFFF00"/>
                </a:highlight>
                <a:latin typeface="Yu Gothic UI" panose="020B0500000000000000" pitchFamily="50" charset="-128"/>
                <a:ea typeface="Yu Gothic UI" panose="020B0500000000000000" pitchFamily="50" charset="-128"/>
              </a:rPr>
              <a:t>記載例は削除してください</a:t>
            </a:r>
          </a:p>
        </p:txBody>
      </p:sp>
    </p:spTree>
    <p:extLst>
      <p:ext uri="{BB962C8B-B14F-4D97-AF65-F5344CB8AC3E}">
        <p14:creationId xmlns:p14="http://schemas.microsoft.com/office/powerpoint/2010/main" val="552987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5F52F798-BB62-83CD-0447-26FFFC1325F6}"/>
              </a:ext>
            </a:extLst>
          </p:cNvPr>
          <p:cNvSpPr/>
          <p:nvPr/>
        </p:nvSpPr>
        <p:spPr>
          <a:xfrm>
            <a:off x="247261" y="541177"/>
            <a:ext cx="8649477" cy="6074227"/>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ja-JP" altLang="en-US" dirty="0">
              <a:solidFill>
                <a:schemeClr val="tx1"/>
              </a:solidFill>
              <a:highlight>
                <a:srgbClr val="FFFF00"/>
              </a:highlight>
            </a:endParaRPr>
          </a:p>
        </p:txBody>
      </p:sp>
      <p:graphicFrame>
        <p:nvGraphicFramePr>
          <p:cNvPr id="36" name="表 35">
            <a:extLst>
              <a:ext uri="{FF2B5EF4-FFF2-40B4-BE49-F238E27FC236}">
                <a16:creationId xmlns:a16="http://schemas.microsoft.com/office/drawing/2014/main" id="{61937AB9-8494-16A7-8437-C729A8DC08B7}"/>
              </a:ext>
            </a:extLst>
          </p:cNvPr>
          <p:cNvGraphicFramePr>
            <a:graphicFrameLocks noGrp="1"/>
          </p:cNvGraphicFramePr>
          <p:nvPr>
            <p:extLst>
              <p:ext uri="{D42A27DB-BD31-4B8C-83A1-F6EECF244321}">
                <p14:modId xmlns:p14="http://schemas.microsoft.com/office/powerpoint/2010/main" val="1694694665"/>
              </p:ext>
            </p:extLst>
          </p:nvPr>
        </p:nvGraphicFramePr>
        <p:xfrm>
          <a:off x="302906" y="573743"/>
          <a:ext cx="8500434" cy="5848977"/>
        </p:xfrm>
        <a:graphic>
          <a:graphicData uri="http://schemas.openxmlformats.org/drawingml/2006/table">
            <a:tbl>
              <a:tblPr firstRow="1" bandRow="1"/>
              <a:tblGrid>
                <a:gridCol w="620489">
                  <a:extLst>
                    <a:ext uri="{9D8B030D-6E8A-4147-A177-3AD203B41FA5}">
                      <a16:colId xmlns:a16="http://schemas.microsoft.com/office/drawing/2014/main" val="393024018"/>
                    </a:ext>
                  </a:extLst>
                </a:gridCol>
                <a:gridCol w="1173609">
                  <a:extLst>
                    <a:ext uri="{9D8B030D-6E8A-4147-A177-3AD203B41FA5}">
                      <a16:colId xmlns:a16="http://schemas.microsoft.com/office/drawing/2014/main" val="1762948693"/>
                    </a:ext>
                  </a:extLst>
                </a:gridCol>
                <a:gridCol w="1676584">
                  <a:extLst>
                    <a:ext uri="{9D8B030D-6E8A-4147-A177-3AD203B41FA5}">
                      <a16:colId xmlns:a16="http://schemas.microsoft.com/office/drawing/2014/main" val="215358982"/>
                    </a:ext>
                  </a:extLst>
                </a:gridCol>
                <a:gridCol w="1676584">
                  <a:extLst>
                    <a:ext uri="{9D8B030D-6E8A-4147-A177-3AD203B41FA5}">
                      <a16:colId xmlns:a16="http://schemas.microsoft.com/office/drawing/2014/main" val="3396819521"/>
                    </a:ext>
                  </a:extLst>
                </a:gridCol>
                <a:gridCol w="1676584">
                  <a:extLst>
                    <a:ext uri="{9D8B030D-6E8A-4147-A177-3AD203B41FA5}">
                      <a16:colId xmlns:a16="http://schemas.microsoft.com/office/drawing/2014/main" val="2471202163"/>
                    </a:ext>
                  </a:extLst>
                </a:gridCol>
                <a:gridCol w="1676584">
                  <a:extLst>
                    <a:ext uri="{9D8B030D-6E8A-4147-A177-3AD203B41FA5}">
                      <a16:colId xmlns:a16="http://schemas.microsoft.com/office/drawing/2014/main" val="3681180068"/>
                    </a:ext>
                  </a:extLst>
                </a:gridCol>
              </a:tblGrid>
              <a:tr h="270332">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6350" cap="flat" cmpd="sng" algn="ctr">
                      <a:solidFill>
                        <a:sysClr val="windowText" lastClr="000000"/>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3175"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ctr"/>
                      <a:r>
                        <a:rPr kumimoji="1" lang="ja-JP" altLang="en-US" sz="1200" dirty="0">
                          <a:latin typeface="Meiryo UI" panose="020B0604030504040204" pitchFamily="50" charset="-128"/>
                          <a:ea typeface="Meiryo UI" panose="020B0604030504040204" pitchFamily="50" charset="-128"/>
                        </a:rPr>
                        <a:t>パネル周辺</a:t>
                      </a:r>
                    </a:p>
                  </a:txBody>
                  <a:tcPr>
                    <a:lnL w="3175" cap="flat" cmpd="sng" algn="ctr">
                      <a:solidFill>
                        <a:sysClr val="windowText" lastClr="000000">
                          <a:lumMod val="50000"/>
                          <a:lumOff val="50000"/>
                        </a:sysClr>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3175"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ctr"/>
                      <a:r>
                        <a:rPr kumimoji="1" lang="ja-JP" altLang="en-US" sz="1200" dirty="0">
                          <a:latin typeface="Meiryo UI" panose="020B0604030504040204" pitchFamily="50" charset="-128"/>
                          <a:ea typeface="Meiryo UI" panose="020B0604030504040204" pitchFamily="50" charset="-128"/>
                        </a:rPr>
                        <a:t>制御</a:t>
                      </a:r>
                    </a:p>
                  </a:txBody>
                  <a:tcPr>
                    <a:lnL w="3175" cap="flat" cmpd="sng" algn="ctr">
                      <a:solidFill>
                        <a:sysClr val="windowText" lastClr="000000">
                          <a:lumMod val="50000"/>
                          <a:lumOff val="50000"/>
                        </a:sysClr>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3175"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ctr"/>
                      <a:r>
                        <a:rPr kumimoji="1" lang="ja-JP" altLang="en-US" sz="1200" dirty="0">
                          <a:latin typeface="Meiryo UI" panose="020B0604030504040204" pitchFamily="50" charset="-128"/>
                          <a:ea typeface="Meiryo UI" panose="020B0604030504040204" pitchFamily="50" charset="-128"/>
                        </a:rPr>
                        <a:t>記録計</a:t>
                      </a:r>
                    </a:p>
                  </a:txBody>
                  <a:tcPr>
                    <a:lnL w="3175" cap="flat" cmpd="sng" algn="ctr">
                      <a:solidFill>
                        <a:sysClr val="windowText" lastClr="000000">
                          <a:lumMod val="50000"/>
                          <a:lumOff val="50000"/>
                        </a:sysClr>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3175"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ctr"/>
                      <a:r>
                        <a:rPr kumimoji="1" lang="ja-JP" altLang="en-US" sz="1200" dirty="0">
                          <a:latin typeface="Meiryo UI" panose="020B0604030504040204" pitchFamily="50" charset="-128"/>
                          <a:ea typeface="Meiryo UI" panose="020B0604030504040204" pitchFamily="50" charset="-128"/>
                        </a:rPr>
                        <a:t>蓄電</a:t>
                      </a:r>
                    </a:p>
                  </a:txBody>
                  <a:tcPr>
                    <a:lnL w="3175" cap="flat" cmpd="sng" algn="ctr">
                      <a:solidFill>
                        <a:sysClr val="windowText" lastClr="000000">
                          <a:lumMod val="50000"/>
                          <a:lumOff val="50000"/>
                        </a:sysClr>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3175"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ctr"/>
                      <a:r>
                        <a:rPr kumimoji="1" lang="ja-JP" altLang="en-US" sz="1200" dirty="0">
                          <a:latin typeface="Meiryo UI" panose="020B0604030504040204" pitchFamily="50" charset="-128"/>
                          <a:ea typeface="Meiryo UI" panose="020B0604030504040204" pitchFamily="50" charset="-128"/>
                        </a:rPr>
                        <a:t>負荷</a:t>
                      </a:r>
                    </a:p>
                  </a:txBody>
                  <a:tcPr>
                    <a:lnL w="3175" cap="flat" cmpd="sng" algn="ctr">
                      <a:solidFill>
                        <a:sysClr val="windowText" lastClr="000000">
                          <a:lumMod val="50000"/>
                          <a:lumOff val="50000"/>
                        </a:sysClr>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3175"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925734"/>
                  </a:ext>
                </a:extLst>
              </a:tr>
              <a:tr h="2196077">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ctr"/>
                      <a:r>
                        <a:rPr kumimoji="1" lang="ja-JP" altLang="en-US" sz="1200" dirty="0">
                          <a:latin typeface="Meiryo UI" panose="020B0604030504040204" pitchFamily="50" charset="-128"/>
                          <a:ea typeface="Meiryo UI" panose="020B0604030504040204" pitchFamily="50" charset="-128"/>
                        </a:rPr>
                        <a:t>南壁面</a:t>
                      </a:r>
                    </a:p>
                  </a:txBody>
                  <a:tcPr anchor="ctr">
                    <a:lnL w="6350" cap="flat" cmpd="sng" algn="ctr">
                      <a:solidFill>
                        <a:sysClr val="windowText" lastClr="000000"/>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3175" cap="flat" cmpd="sng" algn="ctr">
                      <a:solidFill>
                        <a:sysClr val="windowText" lastClr="000000">
                          <a:lumMod val="50000"/>
                          <a:lumOff val="50000"/>
                        </a:sysClr>
                      </a:solidFill>
                      <a:prstDash val="solid"/>
                      <a:round/>
                      <a:headEnd type="none" w="med" len="med"/>
                      <a:tailEnd type="none" w="med" len="med"/>
                    </a:lnT>
                    <a:lnB w="3175"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l"/>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Text" lastClr="000000">
                          <a:lumMod val="50000"/>
                          <a:lumOff val="50000"/>
                        </a:sysClr>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3175" cap="flat" cmpd="sng" algn="ctr">
                      <a:solidFill>
                        <a:sysClr val="windowText" lastClr="000000">
                          <a:lumMod val="50000"/>
                          <a:lumOff val="50000"/>
                        </a:sysClr>
                      </a:solidFill>
                      <a:prstDash val="solid"/>
                      <a:round/>
                      <a:headEnd type="none" w="med" len="med"/>
                      <a:tailEnd type="none" w="med" len="med"/>
                    </a:lnT>
                    <a:lnB w="3175"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l"/>
                      <a:endParaRPr kumimoji="1" lang="en-US" altLang="ja-JP" sz="1200" dirty="0">
                        <a:latin typeface="Meiryo UI" panose="020B0604030504040204" pitchFamily="50" charset="-128"/>
                        <a:ea typeface="Meiryo UI" panose="020B0604030504040204" pitchFamily="50" charset="-128"/>
                      </a:endParaRPr>
                    </a:p>
                  </a:txBody>
                  <a:tcPr>
                    <a:lnL w="3175" cap="flat" cmpd="sng" algn="ctr">
                      <a:solidFill>
                        <a:sysClr val="windowText" lastClr="000000">
                          <a:lumMod val="50000"/>
                          <a:lumOff val="50000"/>
                        </a:sysClr>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3175" cap="flat" cmpd="sng" algn="ctr">
                      <a:solidFill>
                        <a:sysClr val="windowText" lastClr="000000">
                          <a:lumMod val="50000"/>
                          <a:lumOff val="50000"/>
                        </a:sysClr>
                      </a:solidFill>
                      <a:prstDash val="solid"/>
                      <a:round/>
                      <a:headEnd type="none" w="med" len="med"/>
                      <a:tailEnd type="none" w="med" len="med"/>
                    </a:lnT>
                    <a:lnB w="3175"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l"/>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Text" lastClr="000000">
                          <a:lumMod val="50000"/>
                          <a:lumOff val="50000"/>
                        </a:sysClr>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3175" cap="flat" cmpd="sng" algn="ctr">
                      <a:solidFill>
                        <a:sysClr val="windowText" lastClr="000000">
                          <a:lumMod val="50000"/>
                          <a:lumOff val="50000"/>
                        </a:sysClr>
                      </a:solidFill>
                      <a:prstDash val="solid"/>
                      <a:round/>
                      <a:headEnd type="none" w="med" len="med"/>
                      <a:tailEnd type="none" w="med" len="med"/>
                    </a:lnT>
                    <a:lnB w="3175"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l"/>
                      <a:endParaRPr kumimoji="1" lang="en-US" altLang="ja-JP" sz="1200" dirty="0">
                        <a:latin typeface="Meiryo UI" panose="020B0604030504040204" pitchFamily="50" charset="-128"/>
                        <a:ea typeface="Meiryo UI" panose="020B0604030504040204" pitchFamily="50" charset="-128"/>
                      </a:endParaRPr>
                    </a:p>
                  </a:txBody>
                  <a:tcPr>
                    <a:lnL w="3175" cap="flat" cmpd="sng" algn="ctr">
                      <a:solidFill>
                        <a:sysClr val="windowText" lastClr="000000">
                          <a:lumMod val="50000"/>
                          <a:lumOff val="50000"/>
                        </a:sysClr>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3175" cap="flat" cmpd="sng" algn="ctr">
                      <a:solidFill>
                        <a:sysClr val="windowText" lastClr="000000">
                          <a:lumMod val="50000"/>
                          <a:lumOff val="50000"/>
                        </a:sysClr>
                      </a:solidFill>
                      <a:prstDash val="solid"/>
                      <a:round/>
                      <a:headEnd type="none" w="med" len="med"/>
                      <a:tailEnd type="none" w="med" len="med"/>
                    </a:lnT>
                    <a:lnB w="3175"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l"/>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Text" lastClr="000000">
                          <a:lumMod val="50000"/>
                          <a:lumOff val="50000"/>
                        </a:sysClr>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3175" cap="flat" cmpd="sng" algn="ctr">
                      <a:solidFill>
                        <a:sysClr val="windowText" lastClr="000000">
                          <a:lumMod val="50000"/>
                          <a:lumOff val="50000"/>
                        </a:sysClr>
                      </a:solidFill>
                      <a:prstDash val="solid"/>
                      <a:round/>
                      <a:headEnd type="none" w="med" len="med"/>
                      <a:tailEnd type="none" w="med" len="med"/>
                    </a:lnT>
                    <a:lnB w="3175"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97460457"/>
                  </a:ext>
                </a:extLst>
              </a:tr>
              <a:tr h="1689290">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ctr"/>
                      <a:r>
                        <a:rPr kumimoji="1" lang="ja-JP" altLang="en-US" sz="1200" dirty="0">
                          <a:latin typeface="Meiryo UI" panose="020B0604030504040204" pitchFamily="50" charset="-128"/>
                          <a:ea typeface="Meiryo UI" panose="020B0604030504040204" pitchFamily="50" charset="-128"/>
                        </a:rPr>
                        <a:t>東壁面</a:t>
                      </a:r>
                      <a:endParaRPr kumimoji="1" lang="en-US" altLang="ja-JP" sz="1200" dirty="0">
                        <a:latin typeface="Meiryo UI" panose="020B0604030504040204" pitchFamily="50" charset="-128"/>
                        <a:ea typeface="Meiryo UI" panose="020B0604030504040204" pitchFamily="50" charset="-128"/>
                      </a:endParaRPr>
                    </a:p>
                  </a:txBody>
                  <a:tcPr anchor="ctr">
                    <a:lnL w="6350" cap="flat" cmpd="sng" algn="ctr">
                      <a:solidFill>
                        <a:sysClr val="windowText" lastClr="000000"/>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3175" cap="flat" cmpd="sng" algn="ctr">
                      <a:solidFill>
                        <a:sysClr val="windowText" lastClr="000000">
                          <a:lumMod val="50000"/>
                          <a:lumOff val="50000"/>
                        </a:sysClr>
                      </a:solidFill>
                      <a:prstDash val="solid"/>
                      <a:round/>
                      <a:headEnd type="none" w="med" len="med"/>
                      <a:tailEnd type="none" w="med" len="med"/>
                    </a:lnT>
                    <a:lnB w="3175"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l"/>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Text" lastClr="000000">
                          <a:lumMod val="50000"/>
                          <a:lumOff val="50000"/>
                        </a:sysClr>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3175" cap="flat" cmpd="sng" algn="ctr">
                      <a:solidFill>
                        <a:sysClr val="windowText" lastClr="000000">
                          <a:lumMod val="50000"/>
                          <a:lumOff val="50000"/>
                        </a:sysClr>
                      </a:solidFill>
                      <a:prstDash val="solid"/>
                      <a:round/>
                      <a:headEnd type="none" w="med" len="med"/>
                      <a:tailEnd type="none" w="med" len="med"/>
                    </a:lnT>
                    <a:lnB w="3175"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l"/>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Text" lastClr="000000">
                          <a:lumMod val="50000"/>
                          <a:lumOff val="50000"/>
                        </a:sysClr>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3175" cap="flat" cmpd="sng" algn="ctr">
                      <a:solidFill>
                        <a:sysClr val="windowText" lastClr="000000">
                          <a:lumMod val="50000"/>
                          <a:lumOff val="50000"/>
                        </a:sysClr>
                      </a:solidFill>
                      <a:prstDash val="solid"/>
                      <a:round/>
                      <a:headEnd type="none" w="med" len="med"/>
                      <a:tailEnd type="none" w="med" len="med"/>
                    </a:lnT>
                    <a:lnB w="3175"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l"/>
                      <a:endParaRPr kumimoji="1" lang="en-US" altLang="ja-JP" sz="1200" dirty="0">
                        <a:latin typeface="Meiryo UI" panose="020B0604030504040204" pitchFamily="50" charset="-128"/>
                        <a:ea typeface="Meiryo UI" panose="020B0604030504040204" pitchFamily="50" charset="-128"/>
                      </a:endParaRPr>
                    </a:p>
                  </a:txBody>
                  <a:tcPr>
                    <a:lnL w="3175" cap="flat" cmpd="sng" algn="ctr">
                      <a:solidFill>
                        <a:sysClr val="windowText" lastClr="000000">
                          <a:lumMod val="50000"/>
                          <a:lumOff val="50000"/>
                        </a:sysClr>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3175" cap="flat" cmpd="sng" algn="ctr">
                      <a:solidFill>
                        <a:sysClr val="windowText" lastClr="000000">
                          <a:lumMod val="50000"/>
                          <a:lumOff val="50000"/>
                        </a:sysClr>
                      </a:solidFill>
                      <a:prstDash val="solid"/>
                      <a:round/>
                      <a:headEnd type="none" w="med" len="med"/>
                      <a:tailEnd type="none" w="med" len="med"/>
                    </a:lnT>
                    <a:lnB w="3175"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l"/>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Text" lastClr="000000">
                          <a:lumMod val="50000"/>
                          <a:lumOff val="50000"/>
                        </a:sysClr>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3175" cap="flat" cmpd="sng" algn="ctr">
                      <a:solidFill>
                        <a:sysClr val="windowText" lastClr="000000">
                          <a:lumMod val="50000"/>
                          <a:lumOff val="50000"/>
                        </a:sysClr>
                      </a:solidFill>
                      <a:prstDash val="solid"/>
                      <a:round/>
                      <a:headEnd type="none" w="med" len="med"/>
                      <a:tailEnd type="none" w="med" len="med"/>
                    </a:lnT>
                    <a:lnB w="3175"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l"/>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Text" lastClr="000000">
                          <a:lumMod val="50000"/>
                          <a:lumOff val="50000"/>
                        </a:sysClr>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3175" cap="flat" cmpd="sng" algn="ctr">
                      <a:solidFill>
                        <a:sysClr val="windowText" lastClr="000000">
                          <a:lumMod val="50000"/>
                          <a:lumOff val="50000"/>
                        </a:sysClr>
                      </a:solidFill>
                      <a:prstDash val="solid"/>
                      <a:round/>
                      <a:headEnd type="none" w="med" len="med"/>
                      <a:tailEnd type="none" w="med" len="med"/>
                    </a:lnT>
                    <a:lnB w="3175"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2149080"/>
                  </a:ext>
                </a:extLst>
              </a:tr>
              <a:tr h="1689290">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ctr"/>
                      <a:r>
                        <a:rPr kumimoji="1" lang="ja-JP" altLang="en-US" sz="1200" dirty="0">
                          <a:latin typeface="Meiryo UI" panose="020B0604030504040204" pitchFamily="50" charset="-128"/>
                          <a:ea typeface="Meiryo UI" panose="020B0604030504040204" pitchFamily="50" charset="-128"/>
                        </a:rPr>
                        <a:t>屋根</a:t>
                      </a:r>
                    </a:p>
                  </a:txBody>
                  <a:tcPr anchor="ctr">
                    <a:lnL w="6350" cap="flat" cmpd="sng" algn="ctr">
                      <a:solidFill>
                        <a:sysClr val="windowText" lastClr="000000"/>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3175" cap="flat" cmpd="sng" algn="ctr">
                      <a:solidFill>
                        <a:sysClr val="windowText" lastClr="000000">
                          <a:lumMod val="50000"/>
                          <a:lumOff val="50000"/>
                        </a:sysClr>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l"/>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Text" lastClr="000000">
                          <a:lumMod val="50000"/>
                          <a:lumOff val="50000"/>
                        </a:sysClr>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3175" cap="flat" cmpd="sng" algn="ctr">
                      <a:solidFill>
                        <a:sysClr val="windowText" lastClr="000000">
                          <a:lumMod val="50000"/>
                          <a:lumOff val="50000"/>
                        </a:sysClr>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l"/>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Text" lastClr="000000">
                          <a:lumMod val="50000"/>
                          <a:lumOff val="50000"/>
                        </a:sysClr>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3175" cap="flat" cmpd="sng" algn="ctr">
                      <a:solidFill>
                        <a:sysClr val="windowText" lastClr="000000">
                          <a:lumMod val="50000"/>
                          <a:lumOff val="50000"/>
                        </a:sysClr>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latin typeface="Meiryo UI" panose="020B0604030504040204" pitchFamily="50" charset="-128"/>
                        <a:ea typeface="Meiryo UI" panose="020B0604030504040204" pitchFamily="50" charset="-128"/>
                      </a:endParaRPr>
                    </a:p>
                  </a:txBody>
                  <a:tcPr>
                    <a:lnL w="3175" cap="flat" cmpd="sng" algn="ctr">
                      <a:solidFill>
                        <a:sysClr val="windowText" lastClr="000000">
                          <a:lumMod val="50000"/>
                          <a:lumOff val="50000"/>
                        </a:sysClr>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3175" cap="flat" cmpd="sng" algn="ctr">
                      <a:solidFill>
                        <a:sysClr val="windowText" lastClr="000000">
                          <a:lumMod val="50000"/>
                          <a:lumOff val="50000"/>
                        </a:sysClr>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l"/>
                      <a:endParaRPr kumimoji="1" lang="en-US" altLang="ja-JP" sz="1200" dirty="0">
                        <a:latin typeface="Meiryo UI" panose="020B0604030504040204" pitchFamily="50" charset="-128"/>
                        <a:ea typeface="Meiryo UI" panose="020B0604030504040204" pitchFamily="50" charset="-128"/>
                      </a:endParaRPr>
                    </a:p>
                  </a:txBody>
                  <a:tcPr>
                    <a:lnL w="3175" cap="flat" cmpd="sng" algn="ctr">
                      <a:solidFill>
                        <a:sysClr val="windowText" lastClr="000000">
                          <a:lumMod val="50000"/>
                          <a:lumOff val="50000"/>
                        </a:sysClr>
                      </a:solidFill>
                      <a:prstDash val="solid"/>
                      <a:round/>
                      <a:headEnd type="none" w="med" len="med"/>
                      <a:tailEnd type="none" w="med" len="med"/>
                    </a:lnL>
                    <a:lnR w="3175" cap="flat" cmpd="sng" algn="ctr">
                      <a:solidFill>
                        <a:sysClr val="windowText" lastClr="000000">
                          <a:lumMod val="50000"/>
                          <a:lumOff val="50000"/>
                        </a:sysClr>
                      </a:solidFill>
                      <a:prstDash val="solid"/>
                      <a:round/>
                      <a:headEnd type="none" w="med" len="med"/>
                      <a:tailEnd type="none" w="med" len="med"/>
                    </a:lnR>
                    <a:lnT w="3175" cap="flat" cmpd="sng" algn="ctr">
                      <a:solidFill>
                        <a:sysClr val="windowText" lastClr="000000">
                          <a:lumMod val="50000"/>
                          <a:lumOff val="50000"/>
                        </a:sysClr>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90564" rtl="0" eaLnBrk="1" latinLnBrk="0" hangingPunct="1">
                        <a:defRPr kumimoji="1" sz="1950" kern="1200">
                          <a:solidFill>
                            <a:schemeClr val="tx1"/>
                          </a:solidFill>
                          <a:latin typeface="Aptos" panose="02110004020202020204"/>
                        </a:defRPr>
                      </a:lvl1pPr>
                      <a:lvl2pPr marL="495283" algn="l" defTabSz="990564" rtl="0" eaLnBrk="1" latinLnBrk="0" hangingPunct="1">
                        <a:defRPr kumimoji="1" sz="1950" kern="1200">
                          <a:solidFill>
                            <a:schemeClr val="tx1"/>
                          </a:solidFill>
                          <a:latin typeface="Aptos" panose="02110004020202020204"/>
                        </a:defRPr>
                      </a:lvl2pPr>
                      <a:lvl3pPr marL="990564" algn="l" defTabSz="990564" rtl="0" eaLnBrk="1" latinLnBrk="0" hangingPunct="1">
                        <a:defRPr kumimoji="1" sz="1950" kern="1200">
                          <a:solidFill>
                            <a:schemeClr val="tx1"/>
                          </a:solidFill>
                          <a:latin typeface="Aptos" panose="02110004020202020204"/>
                        </a:defRPr>
                      </a:lvl3pPr>
                      <a:lvl4pPr marL="1485846" algn="l" defTabSz="990564" rtl="0" eaLnBrk="1" latinLnBrk="0" hangingPunct="1">
                        <a:defRPr kumimoji="1" sz="1950" kern="1200">
                          <a:solidFill>
                            <a:schemeClr val="tx1"/>
                          </a:solidFill>
                          <a:latin typeface="Aptos" panose="02110004020202020204"/>
                        </a:defRPr>
                      </a:lvl4pPr>
                      <a:lvl5pPr marL="1981127" algn="l" defTabSz="990564" rtl="0" eaLnBrk="1" latinLnBrk="0" hangingPunct="1">
                        <a:defRPr kumimoji="1" sz="1950" kern="1200">
                          <a:solidFill>
                            <a:schemeClr val="tx1"/>
                          </a:solidFill>
                          <a:latin typeface="Aptos" panose="02110004020202020204"/>
                        </a:defRPr>
                      </a:lvl5pPr>
                      <a:lvl6pPr marL="2476410" algn="l" defTabSz="990564" rtl="0" eaLnBrk="1" latinLnBrk="0" hangingPunct="1">
                        <a:defRPr kumimoji="1" sz="1950" kern="1200">
                          <a:solidFill>
                            <a:schemeClr val="tx1"/>
                          </a:solidFill>
                          <a:latin typeface="Aptos" panose="02110004020202020204"/>
                        </a:defRPr>
                      </a:lvl6pPr>
                      <a:lvl7pPr marL="2971692" algn="l" defTabSz="990564" rtl="0" eaLnBrk="1" latinLnBrk="0" hangingPunct="1">
                        <a:defRPr kumimoji="1" sz="1950" kern="1200">
                          <a:solidFill>
                            <a:schemeClr val="tx1"/>
                          </a:solidFill>
                          <a:latin typeface="Aptos" panose="02110004020202020204"/>
                        </a:defRPr>
                      </a:lvl7pPr>
                      <a:lvl8pPr marL="3466973" algn="l" defTabSz="990564" rtl="0" eaLnBrk="1" latinLnBrk="0" hangingPunct="1">
                        <a:defRPr kumimoji="1" sz="1950" kern="1200">
                          <a:solidFill>
                            <a:schemeClr val="tx1"/>
                          </a:solidFill>
                          <a:latin typeface="Aptos" panose="02110004020202020204"/>
                        </a:defRPr>
                      </a:lvl8pPr>
                      <a:lvl9pPr marL="3962255" algn="l" defTabSz="990564" rtl="0" eaLnBrk="1" latinLnBrk="0" hangingPunct="1">
                        <a:defRPr kumimoji="1" sz="1950" kern="1200">
                          <a:solidFill>
                            <a:schemeClr val="tx1"/>
                          </a:solidFill>
                          <a:latin typeface="Aptos" panose="02110004020202020204"/>
                        </a:defRPr>
                      </a:lvl9pPr>
                    </a:lstStyle>
                    <a:p>
                      <a:pPr algn="l"/>
                      <a:endParaRPr kumimoji="1" lang="en-US" altLang="ja-JP" sz="1200" dirty="0">
                        <a:latin typeface="Meiryo UI" panose="020B0604030504040204" pitchFamily="50" charset="-128"/>
                        <a:ea typeface="Meiryo UI" panose="020B0604030504040204" pitchFamily="50" charset="-128"/>
                      </a:endParaRPr>
                    </a:p>
                  </a:txBody>
                  <a:tcPr>
                    <a:lnL w="3175" cap="flat" cmpd="sng" algn="ctr">
                      <a:solidFill>
                        <a:sysClr val="windowText" lastClr="000000">
                          <a:lumMod val="50000"/>
                          <a:lumOff val="50000"/>
                        </a:sysClr>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3175" cap="flat" cmpd="sng" algn="ctr">
                      <a:solidFill>
                        <a:sysClr val="windowText" lastClr="000000">
                          <a:lumMod val="50000"/>
                          <a:lumOff val="50000"/>
                        </a:sysClr>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1901599"/>
                  </a:ext>
                </a:extLst>
              </a:tr>
            </a:tbl>
          </a:graphicData>
        </a:graphic>
      </p:graphicFrame>
      <p:grpSp>
        <p:nvGrpSpPr>
          <p:cNvPr id="26" name="グループ化 25">
            <a:extLst>
              <a:ext uri="{FF2B5EF4-FFF2-40B4-BE49-F238E27FC236}">
                <a16:creationId xmlns:a16="http://schemas.microsoft.com/office/drawing/2014/main" id="{59E55534-EEC5-35C7-F0F5-556E48B2A851}"/>
              </a:ext>
            </a:extLst>
          </p:cNvPr>
          <p:cNvGrpSpPr/>
          <p:nvPr/>
        </p:nvGrpSpPr>
        <p:grpSpPr>
          <a:xfrm>
            <a:off x="4004190" y="2582633"/>
            <a:ext cx="1315653" cy="665762"/>
            <a:chOff x="135200" y="2386481"/>
            <a:chExt cx="646835" cy="761943"/>
          </a:xfrm>
        </p:grpSpPr>
        <p:sp>
          <p:nvSpPr>
            <p:cNvPr id="27" name="四角形: 角を丸くする 26">
              <a:extLst>
                <a:ext uri="{FF2B5EF4-FFF2-40B4-BE49-F238E27FC236}">
                  <a16:creationId xmlns:a16="http://schemas.microsoft.com/office/drawing/2014/main" id="{64A39B39-A27C-F846-EB35-B02FD7B11A74}"/>
                </a:ext>
              </a:extLst>
            </p:cNvPr>
            <p:cNvSpPr/>
            <p:nvPr/>
          </p:nvSpPr>
          <p:spPr>
            <a:xfrm>
              <a:off x="135200" y="2386481"/>
              <a:ext cx="646835" cy="761943"/>
            </a:xfrm>
            <a:prstGeom prst="round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47C8A4BD-8997-0625-2B7C-444564485495}"/>
                </a:ext>
              </a:extLst>
            </p:cNvPr>
            <p:cNvSpPr/>
            <p:nvPr/>
          </p:nvSpPr>
          <p:spPr>
            <a:xfrm>
              <a:off x="205882" y="2470444"/>
              <a:ext cx="329830" cy="607155"/>
            </a:xfrm>
            <a:prstGeom prst="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5" name="グループ化 24">
            <a:extLst>
              <a:ext uri="{FF2B5EF4-FFF2-40B4-BE49-F238E27FC236}">
                <a16:creationId xmlns:a16="http://schemas.microsoft.com/office/drawing/2014/main" id="{B7253986-B9F1-CBC5-5378-E2E18C888BD8}"/>
              </a:ext>
            </a:extLst>
          </p:cNvPr>
          <p:cNvGrpSpPr/>
          <p:nvPr/>
        </p:nvGrpSpPr>
        <p:grpSpPr>
          <a:xfrm>
            <a:off x="2684479" y="1286809"/>
            <a:ext cx="646835" cy="761943"/>
            <a:chOff x="135200" y="2386481"/>
            <a:chExt cx="646835" cy="761943"/>
          </a:xfrm>
        </p:grpSpPr>
        <p:sp>
          <p:nvSpPr>
            <p:cNvPr id="23" name="四角形: 角を丸くする 22">
              <a:extLst>
                <a:ext uri="{FF2B5EF4-FFF2-40B4-BE49-F238E27FC236}">
                  <a16:creationId xmlns:a16="http://schemas.microsoft.com/office/drawing/2014/main" id="{11792AF8-4730-7CF4-8562-9536D23E135F}"/>
                </a:ext>
              </a:extLst>
            </p:cNvPr>
            <p:cNvSpPr/>
            <p:nvPr/>
          </p:nvSpPr>
          <p:spPr>
            <a:xfrm>
              <a:off x="135200" y="2386481"/>
              <a:ext cx="646835" cy="761943"/>
            </a:xfrm>
            <a:prstGeom prst="round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82A33949-1CB3-A37D-3747-D700AEEA1E87}"/>
                </a:ext>
              </a:extLst>
            </p:cNvPr>
            <p:cNvSpPr/>
            <p:nvPr/>
          </p:nvSpPr>
          <p:spPr>
            <a:xfrm>
              <a:off x="205882" y="2470444"/>
              <a:ext cx="505094" cy="607155"/>
            </a:xfrm>
            <a:prstGeom prst="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正方形/長方形 1">
            <a:extLst>
              <a:ext uri="{FF2B5EF4-FFF2-40B4-BE49-F238E27FC236}">
                <a16:creationId xmlns:a16="http://schemas.microsoft.com/office/drawing/2014/main" id="{EB73BBCA-DC0D-F535-772F-54176CE43A4F}"/>
              </a:ext>
            </a:extLst>
          </p:cNvPr>
          <p:cNvSpPr/>
          <p:nvPr/>
        </p:nvSpPr>
        <p:spPr>
          <a:xfrm>
            <a:off x="247261" y="65315"/>
            <a:ext cx="8649477" cy="47586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Yu Gothic UI" panose="020B0500000000000000" pitchFamily="50" charset="-128"/>
                <a:ea typeface="Yu Gothic UI" panose="020B0500000000000000" pitchFamily="50" charset="-128"/>
              </a:rPr>
              <a:t>機器構成</a:t>
            </a:r>
          </a:p>
        </p:txBody>
      </p:sp>
      <p:sp>
        <p:nvSpPr>
          <p:cNvPr id="4" name="スライド番号プレースホルダー 3">
            <a:extLst>
              <a:ext uri="{FF2B5EF4-FFF2-40B4-BE49-F238E27FC236}">
                <a16:creationId xmlns:a16="http://schemas.microsoft.com/office/drawing/2014/main" id="{83A0E9D9-B13A-D5E1-1242-4A6CD50A1C2F}"/>
              </a:ext>
            </a:extLst>
          </p:cNvPr>
          <p:cNvSpPr>
            <a:spLocks noGrp="1"/>
          </p:cNvSpPr>
          <p:nvPr>
            <p:ph type="sldNum" sz="quarter" idx="12"/>
          </p:nvPr>
        </p:nvSpPr>
        <p:spPr/>
        <p:txBody>
          <a:bodyPr/>
          <a:lstStyle/>
          <a:p>
            <a:fld id="{FCC58681-7CF3-444D-A19B-7BB4CE93E7CD}" type="slidenum">
              <a:rPr kumimoji="1" lang="ja-JP" altLang="en-US" smtClean="0"/>
              <a:t>6</a:t>
            </a:fld>
            <a:endParaRPr kumimoji="1" lang="ja-JP" altLang="en-US"/>
          </a:p>
        </p:txBody>
      </p:sp>
      <p:sp>
        <p:nvSpPr>
          <p:cNvPr id="37" name="正方形/長方形 36">
            <a:extLst>
              <a:ext uri="{FF2B5EF4-FFF2-40B4-BE49-F238E27FC236}">
                <a16:creationId xmlns:a16="http://schemas.microsoft.com/office/drawing/2014/main" id="{F3A2330F-3531-9583-57A1-CD509336D74F}"/>
              </a:ext>
            </a:extLst>
          </p:cNvPr>
          <p:cNvSpPr/>
          <p:nvPr/>
        </p:nvSpPr>
        <p:spPr>
          <a:xfrm>
            <a:off x="1078765" y="1137346"/>
            <a:ext cx="187930" cy="356419"/>
          </a:xfrm>
          <a:prstGeom prst="rect">
            <a:avLst/>
          </a:prstGeom>
          <a:pattFill prst="smGrid">
            <a:fgClr>
              <a:srgbClr val="E8E8E8"/>
            </a:fgClr>
            <a:bgClr>
              <a:srgbClr val="0F9ED5">
                <a:lumMod val="60000"/>
                <a:lumOff val="40000"/>
              </a:srgbClr>
            </a:bgClr>
          </a:pattFill>
          <a:ln w="19050" cap="flat" cmpd="sng" algn="ctr">
            <a:solidFill>
              <a:srgbClr val="156082">
                <a:shade val="15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38" name="正方形/長方形 37">
            <a:extLst>
              <a:ext uri="{FF2B5EF4-FFF2-40B4-BE49-F238E27FC236}">
                <a16:creationId xmlns:a16="http://schemas.microsoft.com/office/drawing/2014/main" id="{296542C7-BB9F-E68C-0ED2-2256A94B5E33}"/>
              </a:ext>
            </a:extLst>
          </p:cNvPr>
          <p:cNvSpPr/>
          <p:nvPr/>
        </p:nvSpPr>
        <p:spPr>
          <a:xfrm>
            <a:off x="1298025" y="1137346"/>
            <a:ext cx="187930" cy="356419"/>
          </a:xfrm>
          <a:prstGeom prst="rect">
            <a:avLst/>
          </a:prstGeom>
          <a:pattFill prst="smGrid">
            <a:fgClr>
              <a:srgbClr val="E8E8E8"/>
            </a:fgClr>
            <a:bgClr>
              <a:srgbClr val="0F9ED5">
                <a:lumMod val="60000"/>
                <a:lumOff val="40000"/>
              </a:srgbClr>
            </a:bgClr>
          </a:pattFill>
          <a:ln w="19050" cap="flat" cmpd="sng" algn="ctr">
            <a:solidFill>
              <a:srgbClr val="156082">
                <a:shade val="15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39" name="正方形/長方形 38">
            <a:extLst>
              <a:ext uri="{FF2B5EF4-FFF2-40B4-BE49-F238E27FC236}">
                <a16:creationId xmlns:a16="http://schemas.microsoft.com/office/drawing/2014/main" id="{C1122AD5-78B9-B503-D9A7-1F03F2A7ECA4}"/>
              </a:ext>
            </a:extLst>
          </p:cNvPr>
          <p:cNvSpPr/>
          <p:nvPr/>
        </p:nvSpPr>
        <p:spPr>
          <a:xfrm>
            <a:off x="1517284" y="1137346"/>
            <a:ext cx="187930" cy="356419"/>
          </a:xfrm>
          <a:prstGeom prst="rect">
            <a:avLst/>
          </a:prstGeom>
          <a:pattFill prst="smGrid">
            <a:fgClr>
              <a:srgbClr val="E8E8E8"/>
            </a:fgClr>
            <a:bgClr>
              <a:srgbClr val="0F9ED5">
                <a:lumMod val="60000"/>
                <a:lumOff val="40000"/>
              </a:srgbClr>
            </a:bgClr>
          </a:pattFill>
          <a:ln w="19050" cap="flat" cmpd="sng" algn="ctr">
            <a:solidFill>
              <a:srgbClr val="156082">
                <a:shade val="15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40" name="正方形/長方形 39">
            <a:extLst>
              <a:ext uri="{FF2B5EF4-FFF2-40B4-BE49-F238E27FC236}">
                <a16:creationId xmlns:a16="http://schemas.microsoft.com/office/drawing/2014/main" id="{3CE6F7BA-E77E-1A07-0E19-5DB5F52149E7}"/>
              </a:ext>
            </a:extLst>
          </p:cNvPr>
          <p:cNvSpPr/>
          <p:nvPr/>
        </p:nvSpPr>
        <p:spPr>
          <a:xfrm>
            <a:off x="1736543" y="1137346"/>
            <a:ext cx="187930" cy="356419"/>
          </a:xfrm>
          <a:prstGeom prst="rect">
            <a:avLst/>
          </a:prstGeom>
          <a:pattFill prst="smGrid">
            <a:fgClr>
              <a:srgbClr val="E8E8E8"/>
            </a:fgClr>
            <a:bgClr>
              <a:srgbClr val="0F9ED5">
                <a:lumMod val="60000"/>
                <a:lumOff val="40000"/>
              </a:srgbClr>
            </a:bgClr>
          </a:pattFill>
          <a:ln w="19050" cap="flat" cmpd="sng" algn="ctr">
            <a:solidFill>
              <a:srgbClr val="156082">
                <a:shade val="15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cxnSp>
        <p:nvCxnSpPr>
          <p:cNvPr id="42" name="コネクタ: カギ線 41">
            <a:extLst>
              <a:ext uri="{FF2B5EF4-FFF2-40B4-BE49-F238E27FC236}">
                <a16:creationId xmlns:a16="http://schemas.microsoft.com/office/drawing/2014/main" id="{6D39A94A-422E-2A79-2BFC-5B4ABA5265DF}"/>
              </a:ext>
            </a:extLst>
          </p:cNvPr>
          <p:cNvCxnSpPr>
            <a:cxnSpLocks/>
            <a:stCxn id="40" idx="3"/>
            <a:endCxn id="77" idx="2"/>
          </p:cNvCxnSpPr>
          <p:nvPr/>
        </p:nvCxnSpPr>
        <p:spPr>
          <a:xfrm>
            <a:off x="1924473" y="1315555"/>
            <a:ext cx="734804" cy="174560"/>
          </a:xfrm>
          <a:prstGeom prst="bentConnector3">
            <a:avLst>
              <a:gd name="adj1" fmla="val 50000"/>
            </a:avLst>
          </a:prstGeom>
          <a:noFill/>
          <a:ln w="31750" cap="flat" cmpd="dbl" algn="ctr">
            <a:solidFill>
              <a:srgbClr val="156082"/>
            </a:solidFill>
            <a:prstDash val="solid"/>
            <a:miter lim="800000"/>
          </a:ln>
          <a:effectLst/>
        </p:spPr>
      </p:cxnSp>
      <p:cxnSp>
        <p:nvCxnSpPr>
          <p:cNvPr id="43" name="コネクタ: カギ線 42">
            <a:extLst>
              <a:ext uri="{FF2B5EF4-FFF2-40B4-BE49-F238E27FC236}">
                <a16:creationId xmlns:a16="http://schemas.microsoft.com/office/drawing/2014/main" id="{41544C2D-F043-175B-5E26-ACF505237B25}"/>
              </a:ext>
            </a:extLst>
          </p:cNvPr>
          <p:cNvCxnSpPr>
            <a:cxnSpLocks/>
            <a:stCxn id="61" idx="3"/>
            <a:endCxn id="78" idx="2"/>
          </p:cNvCxnSpPr>
          <p:nvPr/>
        </p:nvCxnSpPr>
        <p:spPr>
          <a:xfrm flipV="1">
            <a:off x="1924473" y="1652156"/>
            <a:ext cx="741028" cy="1858353"/>
          </a:xfrm>
          <a:prstGeom prst="bentConnector3">
            <a:avLst>
              <a:gd name="adj1" fmla="val 50000"/>
            </a:avLst>
          </a:prstGeom>
          <a:noFill/>
          <a:ln w="31750" cap="flat" cmpd="dbl" algn="ctr">
            <a:solidFill>
              <a:srgbClr val="156082"/>
            </a:solidFill>
            <a:prstDash val="solid"/>
            <a:miter lim="800000"/>
          </a:ln>
          <a:effectLst/>
        </p:spPr>
      </p:cxnSp>
      <p:cxnSp>
        <p:nvCxnSpPr>
          <p:cNvPr id="45" name="コネクタ: カギ線 44">
            <a:extLst>
              <a:ext uri="{FF2B5EF4-FFF2-40B4-BE49-F238E27FC236}">
                <a16:creationId xmlns:a16="http://schemas.microsoft.com/office/drawing/2014/main" id="{EB4FA261-B976-B2E5-9860-1F249CBEC4FE}"/>
              </a:ext>
            </a:extLst>
          </p:cNvPr>
          <p:cNvCxnSpPr>
            <a:cxnSpLocks/>
          </p:cNvCxnSpPr>
          <p:nvPr/>
        </p:nvCxnSpPr>
        <p:spPr>
          <a:xfrm flipV="1">
            <a:off x="3344620" y="1466909"/>
            <a:ext cx="2755520" cy="174988"/>
          </a:xfrm>
          <a:prstGeom prst="bentConnector3">
            <a:avLst>
              <a:gd name="adj1" fmla="val 50000"/>
            </a:avLst>
          </a:prstGeom>
          <a:noFill/>
          <a:ln w="31750" cap="flat" cmpd="dbl" algn="ctr">
            <a:solidFill>
              <a:srgbClr val="156082"/>
            </a:solidFill>
            <a:prstDash val="solid"/>
            <a:miter lim="800000"/>
          </a:ln>
          <a:effectLst/>
        </p:spPr>
      </p:cxnSp>
      <p:cxnSp>
        <p:nvCxnSpPr>
          <p:cNvPr id="47" name="コネクタ: カギ線 46">
            <a:extLst>
              <a:ext uri="{FF2B5EF4-FFF2-40B4-BE49-F238E27FC236}">
                <a16:creationId xmlns:a16="http://schemas.microsoft.com/office/drawing/2014/main" id="{622B63AF-C94E-2FCC-67E4-6900490FEF99}"/>
              </a:ext>
            </a:extLst>
          </p:cNvPr>
          <p:cNvCxnSpPr>
            <a:cxnSpLocks/>
          </p:cNvCxnSpPr>
          <p:nvPr/>
        </p:nvCxnSpPr>
        <p:spPr>
          <a:xfrm>
            <a:off x="6549744" y="1466909"/>
            <a:ext cx="718940" cy="349044"/>
          </a:xfrm>
          <a:prstGeom prst="bentConnector3">
            <a:avLst>
              <a:gd name="adj1" fmla="val 50000"/>
            </a:avLst>
          </a:prstGeom>
          <a:noFill/>
          <a:ln w="31750" cap="flat" cmpd="dbl" algn="ctr">
            <a:solidFill>
              <a:srgbClr val="156082"/>
            </a:solidFill>
            <a:prstDash val="solid"/>
            <a:miter lim="800000"/>
          </a:ln>
          <a:effectLst/>
        </p:spPr>
      </p:cxnSp>
      <p:sp>
        <p:nvSpPr>
          <p:cNvPr id="54" name="テキスト ボックス 53">
            <a:extLst>
              <a:ext uri="{FF2B5EF4-FFF2-40B4-BE49-F238E27FC236}">
                <a16:creationId xmlns:a16="http://schemas.microsoft.com/office/drawing/2014/main" id="{FDAC80FB-5CD1-4A6A-0BD8-16BEA007CC29}"/>
              </a:ext>
            </a:extLst>
          </p:cNvPr>
          <p:cNvSpPr txBox="1"/>
          <p:nvPr/>
        </p:nvSpPr>
        <p:spPr>
          <a:xfrm>
            <a:off x="1005201" y="882645"/>
            <a:ext cx="532780" cy="221018"/>
          </a:xfrm>
          <a:prstGeom prst="rect">
            <a:avLst/>
          </a:prstGeom>
          <a:solidFill>
            <a:sysClr val="window" lastClr="FFFFFF">
              <a:lumMod val="95000"/>
            </a:sysClr>
          </a:solidFill>
        </p:spPr>
        <p:txBody>
          <a:bodyPr wrap="square" lIns="36000" tIns="18000" rIns="36000" bIns="18000"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パネル</a:t>
            </a:r>
          </a:p>
        </p:txBody>
      </p:sp>
      <p:sp>
        <p:nvSpPr>
          <p:cNvPr id="55" name="テキスト ボックス 54">
            <a:extLst>
              <a:ext uri="{FF2B5EF4-FFF2-40B4-BE49-F238E27FC236}">
                <a16:creationId xmlns:a16="http://schemas.microsoft.com/office/drawing/2014/main" id="{883951C3-FBB1-3271-EC5D-DDB0E4181256}"/>
              </a:ext>
            </a:extLst>
          </p:cNvPr>
          <p:cNvSpPr txBox="1"/>
          <p:nvPr/>
        </p:nvSpPr>
        <p:spPr>
          <a:xfrm>
            <a:off x="1007282" y="1579308"/>
            <a:ext cx="1103867" cy="221018"/>
          </a:xfrm>
          <a:prstGeom prst="rect">
            <a:avLst/>
          </a:prstGeom>
          <a:solidFill>
            <a:sysClr val="window" lastClr="FFFFFF">
              <a:lumMod val="95000"/>
            </a:sysClr>
          </a:solidFill>
        </p:spPr>
        <p:txBody>
          <a:bodyPr wrap="square" lIns="36000" tIns="18000" rIns="36000" bIns="18000"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温度計</a:t>
            </a:r>
            <a:r>
              <a:rPr kumimoji="1" lang="en-US" altLang="ja-JP"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a:t>
            </a: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熱電対</a:t>
            </a:r>
            <a:r>
              <a:rPr kumimoji="1" lang="en-US" altLang="ja-JP"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a:t>
            </a: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56" name="テキスト ボックス 55">
            <a:extLst>
              <a:ext uri="{FF2B5EF4-FFF2-40B4-BE49-F238E27FC236}">
                <a16:creationId xmlns:a16="http://schemas.microsoft.com/office/drawing/2014/main" id="{95059B44-D6BC-D3BA-E07C-F74AB1B705A2}"/>
              </a:ext>
            </a:extLst>
          </p:cNvPr>
          <p:cNvSpPr txBox="1"/>
          <p:nvPr/>
        </p:nvSpPr>
        <p:spPr>
          <a:xfrm>
            <a:off x="1005201" y="2275972"/>
            <a:ext cx="532780" cy="221018"/>
          </a:xfrm>
          <a:prstGeom prst="rect">
            <a:avLst/>
          </a:prstGeom>
          <a:solidFill>
            <a:sysClr val="window" lastClr="FFFFFF">
              <a:lumMod val="95000"/>
            </a:sysClr>
          </a:solidFill>
        </p:spPr>
        <p:txBody>
          <a:bodyPr wrap="square" lIns="36000" tIns="18000" rIns="36000" bIns="18000"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日射計</a:t>
            </a:r>
          </a:p>
        </p:txBody>
      </p:sp>
      <p:sp>
        <p:nvSpPr>
          <p:cNvPr id="58" name="正方形/長方形 57">
            <a:extLst>
              <a:ext uri="{FF2B5EF4-FFF2-40B4-BE49-F238E27FC236}">
                <a16:creationId xmlns:a16="http://schemas.microsoft.com/office/drawing/2014/main" id="{6F8750CD-1E75-295C-F2B6-5A06CF215AD0}"/>
              </a:ext>
            </a:extLst>
          </p:cNvPr>
          <p:cNvSpPr/>
          <p:nvPr/>
        </p:nvSpPr>
        <p:spPr>
          <a:xfrm>
            <a:off x="1078765" y="3332300"/>
            <a:ext cx="187930" cy="356419"/>
          </a:xfrm>
          <a:prstGeom prst="rect">
            <a:avLst/>
          </a:prstGeom>
          <a:pattFill prst="smGrid">
            <a:fgClr>
              <a:srgbClr val="E8E8E8"/>
            </a:fgClr>
            <a:bgClr>
              <a:srgbClr val="0F9ED5">
                <a:lumMod val="60000"/>
                <a:lumOff val="40000"/>
              </a:srgbClr>
            </a:bgClr>
          </a:pattFill>
          <a:ln w="19050" cap="flat" cmpd="sng" algn="ctr">
            <a:solidFill>
              <a:srgbClr val="156082">
                <a:shade val="15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59" name="正方形/長方形 58">
            <a:extLst>
              <a:ext uri="{FF2B5EF4-FFF2-40B4-BE49-F238E27FC236}">
                <a16:creationId xmlns:a16="http://schemas.microsoft.com/office/drawing/2014/main" id="{A2D8CDC4-1E60-DAAC-7DBC-99935F861A54}"/>
              </a:ext>
            </a:extLst>
          </p:cNvPr>
          <p:cNvSpPr/>
          <p:nvPr/>
        </p:nvSpPr>
        <p:spPr>
          <a:xfrm>
            <a:off x="1298025" y="3332300"/>
            <a:ext cx="187930" cy="356419"/>
          </a:xfrm>
          <a:prstGeom prst="rect">
            <a:avLst/>
          </a:prstGeom>
          <a:pattFill prst="smGrid">
            <a:fgClr>
              <a:srgbClr val="E8E8E8"/>
            </a:fgClr>
            <a:bgClr>
              <a:srgbClr val="0F9ED5">
                <a:lumMod val="60000"/>
                <a:lumOff val="40000"/>
              </a:srgbClr>
            </a:bgClr>
          </a:pattFill>
          <a:ln w="19050" cap="flat" cmpd="sng" algn="ctr">
            <a:solidFill>
              <a:srgbClr val="156082">
                <a:shade val="15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60" name="正方形/長方形 59">
            <a:extLst>
              <a:ext uri="{FF2B5EF4-FFF2-40B4-BE49-F238E27FC236}">
                <a16:creationId xmlns:a16="http://schemas.microsoft.com/office/drawing/2014/main" id="{70B5319F-87A7-282A-61AC-38535081FF89}"/>
              </a:ext>
            </a:extLst>
          </p:cNvPr>
          <p:cNvSpPr/>
          <p:nvPr/>
        </p:nvSpPr>
        <p:spPr>
          <a:xfrm>
            <a:off x="1517284" y="3332300"/>
            <a:ext cx="187930" cy="356419"/>
          </a:xfrm>
          <a:prstGeom prst="rect">
            <a:avLst/>
          </a:prstGeom>
          <a:pattFill prst="smGrid">
            <a:fgClr>
              <a:srgbClr val="E8E8E8"/>
            </a:fgClr>
            <a:bgClr>
              <a:srgbClr val="0F9ED5">
                <a:lumMod val="60000"/>
                <a:lumOff val="40000"/>
              </a:srgbClr>
            </a:bgClr>
          </a:pattFill>
          <a:ln w="19050" cap="flat" cmpd="sng" algn="ctr">
            <a:solidFill>
              <a:srgbClr val="156082">
                <a:shade val="15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61" name="正方形/長方形 60">
            <a:extLst>
              <a:ext uri="{FF2B5EF4-FFF2-40B4-BE49-F238E27FC236}">
                <a16:creationId xmlns:a16="http://schemas.microsoft.com/office/drawing/2014/main" id="{04188FC4-2DAA-9E74-0322-61A1AE80D7EC}"/>
              </a:ext>
            </a:extLst>
          </p:cNvPr>
          <p:cNvSpPr/>
          <p:nvPr/>
        </p:nvSpPr>
        <p:spPr>
          <a:xfrm>
            <a:off x="1736543" y="3332300"/>
            <a:ext cx="187930" cy="356419"/>
          </a:xfrm>
          <a:prstGeom prst="rect">
            <a:avLst/>
          </a:prstGeom>
          <a:pattFill prst="smGrid">
            <a:fgClr>
              <a:srgbClr val="E8E8E8"/>
            </a:fgClr>
            <a:bgClr>
              <a:srgbClr val="0F9ED5">
                <a:lumMod val="60000"/>
                <a:lumOff val="40000"/>
              </a:srgbClr>
            </a:bgClr>
          </a:pattFill>
          <a:ln w="19050" cap="flat" cmpd="sng" algn="ctr">
            <a:solidFill>
              <a:srgbClr val="156082">
                <a:shade val="15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63" name="テキスト ボックス 62">
            <a:extLst>
              <a:ext uri="{FF2B5EF4-FFF2-40B4-BE49-F238E27FC236}">
                <a16:creationId xmlns:a16="http://schemas.microsoft.com/office/drawing/2014/main" id="{BF356EF5-4CE6-E702-57BD-05CF752D9CED}"/>
              </a:ext>
            </a:extLst>
          </p:cNvPr>
          <p:cNvSpPr txBox="1"/>
          <p:nvPr/>
        </p:nvSpPr>
        <p:spPr>
          <a:xfrm>
            <a:off x="1005201" y="3077599"/>
            <a:ext cx="472941" cy="221018"/>
          </a:xfrm>
          <a:prstGeom prst="rect">
            <a:avLst/>
          </a:prstGeom>
          <a:solidFill>
            <a:sysClr val="window" lastClr="FFFFFF">
              <a:lumMod val="95000"/>
            </a:sysClr>
          </a:solidFill>
        </p:spPr>
        <p:txBody>
          <a:bodyPr wrap="square" lIns="36000" tIns="18000" rIns="36000" bIns="18000"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パネル</a:t>
            </a:r>
          </a:p>
        </p:txBody>
      </p:sp>
      <p:sp>
        <p:nvSpPr>
          <p:cNvPr id="64" name="テキスト ボックス 63">
            <a:extLst>
              <a:ext uri="{FF2B5EF4-FFF2-40B4-BE49-F238E27FC236}">
                <a16:creationId xmlns:a16="http://schemas.microsoft.com/office/drawing/2014/main" id="{B7F5FDDD-2591-35EB-6BCF-57848EAED80C}"/>
              </a:ext>
            </a:extLst>
          </p:cNvPr>
          <p:cNvSpPr txBox="1"/>
          <p:nvPr/>
        </p:nvSpPr>
        <p:spPr>
          <a:xfrm>
            <a:off x="1007282" y="3774263"/>
            <a:ext cx="1168357" cy="221018"/>
          </a:xfrm>
          <a:prstGeom prst="rect">
            <a:avLst/>
          </a:prstGeom>
          <a:solidFill>
            <a:sysClr val="window" lastClr="FFFFFF">
              <a:lumMod val="95000"/>
            </a:sysClr>
          </a:solidFill>
        </p:spPr>
        <p:txBody>
          <a:bodyPr wrap="square" lIns="36000" tIns="18000" rIns="36000" bIns="18000"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温度計</a:t>
            </a:r>
            <a:r>
              <a:rPr kumimoji="1" lang="en-US" altLang="ja-JP"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a:t>
            </a: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熱電対</a:t>
            </a:r>
            <a:r>
              <a:rPr kumimoji="1" lang="en-US" altLang="ja-JP"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a:t>
            </a: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65" name="正方形/長方形 64">
            <a:extLst>
              <a:ext uri="{FF2B5EF4-FFF2-40B4-BE49-F238E27FC236}">
                <a16:creationId xmlns:a16="http://schemas.microsoft.com/office/drawing/2014/main" id="{00744B37-8D13-99C2-F4AB-197E0FC5ECB6}"/>
              </a:ext>
            </a:extLst>
          </p:cNvPr>
          <p:cNvSpPr/>
          <p:nvPr/>
        </p:nvSpPr>
        <p:spPr>
          <a:xfrm>
            <a:off x="1086984" y="5026428"/>
            <a:ext cx="187930" cy="356419"/>
          </a:xfrm>
          <a:prstGeom prst="rect">
            <a:avLst/>
          </a:prstGeom>
          <a:pattFill prst="smGrid">
            <a:fgClr>
              <a:srgbClr val="E8E8E8"/>
            </a:fgClr>
            <a:bgClr>
              <a:srgbClr val="0F9ED5">
                <a:lumMod val="60000"/>
                <a:lumOff val="40000"/>
              </a:srgbClr>
            </a:bgClr>
          </a:pattFill>
          <a:ln w="19050" cap="flat" cmpd="sng" algn="ctr">
            <a:solidFill>
              <a:srgbClr val="156082">
                <a:shade val="15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66" name="正方形/長方形 65">
            <a:extLst>
              <a:ext uri="{FF2B5EF4-FFF2-40B4-BE49-F238E27FC236}">
                <a16:creationId xmlns:a16="http://schemas.microsoft.com/office/drawing/2014/main" id="{16B8DB3B-5C7C-DE32-FE2F-C916790A3097}"/>
              </a:ext>
            </a:extLst>
          </p:cNvPr>
          <p:cNvSpPr/>
          <p:nvPr/>
        </p:nvSpPr>
        <p:spPr>
          <a:xfrm>
            <a:off x="1306243" y="5026428"/>
            <a:ext cx="187930" cy="356419"/>
          </a:xfrm>
          <a:prstGeom prst="rect">
            <a:avLst/>
          </a:prstGeom>
          <a:pattFill prst="smGrid">
            <a:fgClr>
              <a:srgbClr val="E8E8E8"/>
            </a:fgClr>
            <a:bgClr>
              <a:srgbClr val="0F9ED5">
                <a:lumMod val="60000"/>
                <a:lumOff val="40000"/>
              </a:srgbClr>
            </a:bgClr>
          </a:pattFill>
          <a:ln w="19050" cap="flat" cmpd="sng" algn="ctr">
            <a:solidFill>
              <a:srgbClr val="156082">
                <a:shade val="15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67" name="正方形/長方形 66">
            <a:extLst>
              <a:ext uri="{FF2B5EF4-FFF2-40B4-BE49-F238E27FC236}">
                <a16:creationId xmlns:a16="http://schemas.microsoft.com/office/drawing/2014/main" id="{BF95292C-3CDE-5642-79F4-C53B60D7F90F}"/>
              </a:ext>
            </a:extLst>
          </p:cNvPr>
          <p:cNvSpPr/>
          <p:nvPr/>
        </p:nvSpPr>
        <p:spPr>
          <a:xfrm>
            <a:off x="1525502" y="5026428"/>
            <a:ext cx="187930" cy="356419"/>
          </a:xfrm>
          <a:prstGeom prst="rect">
            <a:avLst/>
          </a:prstGeom>
          <a:pattFill prst="smGrid">
            <a:fgClr>
              <a:srgbClr val="E8E8E8"/>
            </a:fgClr>
            <a:bgClr>
              <a:srgbClr val="0F9ED5">
                <a:lumMod val="60000"/>
                <a:lumOff val="40000"/>
              </a:srgbClr>
            </a:bgClr>
          </a:pattFill>
          <a:ln w="19050" cap="flat" cmpd="sng" algn="ctr">
            <a:solidFill>
              <a:srgbClr val="156082">
                <a:shade val="15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68" name="正方形/長方形 67">
            <a:extLst>
              <a:ext uri="{FF2B5EF4-FFF2-40B4-BE49-F238E27FC236}">
                <a16:creationId xmlns:a16="http://schemas.microsoft.com/office/drawing/2014/main" id="{0E802DBE-0A8F-62CF-0691-A4FEF98B71E9}"/>
              </a:ext>
            </a:extLst>
          </p:cNvPr>
          <p:cNvSpPr/>
          <p:nvPr/>
        </p:nvSpPr>
        <p:spPr>
          <a:xfrm>
            <a:off x="1744761" y="5026428"/>
            <a:ext cx="187930" cy="356419"/>
          </a:xfrm>
          <a:prstGeom prst="rect">
            <a:avLst/>
          </a:prstGeom>
          <a:pattFill prst="smGrid">
            <a:fgClr>
              <a:srgbClr val="E8E8E8"/>
            </a:fgClr>
            <a:bgClr>
              <a:srgbClr val="0F9ED5">
                <a:lumMod val="60000"/>
                <a:lumOff val="40000"/>
              </a:srgbClr>
            </a:bgClr>
          </a:pattFill>
          <a:ln w="19050" cap="flat" cmpd="sng" algn="ctr">
            <a:solidFill>
              <a:srgbClr val="156082">
                <a:shade val="15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70" name="テキスト ボックス 69">
            <a:extLst>
              <a:ext uri="{FF2B5EF4-FFF2-40B4-BE49-F238E27FC236}">
                <a16:creationId xmlns:a16="http://schemas.microsoft.com/office/drawing/2014/main" id="{6B93CE4F-3914-C445-AB5E-DC51F09EA948}"/>
              </a:ext>
            </a:extLst>
          </p:cNvPr>
          <p:cNvSpPr txBox="1"/>
          <p:nvPr/>
        </p:nvSpPr>
        <p:spPr>
          <a:xfrm>
            <a:off x="1013419" y="4771727"/>
            <a:ext cx="472941" cy="221018"/>
          </a:xfrm>
          <a:prstGeom prst="rect">
            <a:avLst/>
          </a:prstGeom>
          <a:solidFill>
            <a:sysClr val="window" lastClr="FFFFFF">
              <a:lumMod val="95000"/>
            </a:sysClr>
          </a:solidFill>
        </p:spPr>
        <p:txBody>
          <a:bodyPr wrap="square" lIns="36000" tIns="18000" rIns="36000" bIns="18000"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パネル</a:t>
            </a:r>
          </a:p>
        </p:txBody>
      </p:sp>
      <p:sp>
        <p:nvSpPr>
          <p:cNvPr id="71" name="テキスト ボックス 70">
            <a:extLst>
              <a:ext uri="{FF2B5EF4-FFF2-40B4-BE49-F238E27FC236}">
                <a16:creationId xmlns:a16="http://schemas.microsoft.com/office/drawing/2014/main" id="{62585994-2E06-E125-39F2-282FB079F7BF}"/>
              </a:ext>
            </a:extLst>
          </p:cNvPr>
          <p:cNvSpPr txBox="1"/>
          <p:nvPr/>
        </p:nvSpPr>
        <p:spPr>
          <a:xfrm>
            <a:off x="1015500" y="5468391"/>
            <a:ext cx="1160139" cy="221018"/>
          </a:xfrm>
          <a:prstGeom prst="rect">
            <a:avLst/>
          </a:prstGeom>
          <a:solidFill>
            <a:sysClr val="window" lastClr="FFFFFF">
              <a:lumMod val="95000"/>
            </a:sysClr>
          </a:solidFill>
        </p:spPr>
        <p:txBody>
          <a:bodyPr wrap="square" lIns="36000" tIns="18000" rIns="36000" bIns="18000"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温度計</a:t>
            </a:r>
            <a:r>
              <a:rPr kumimoji="1" lang="en-US" altLang="ja-JP"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a:t>
            </a: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熱電対</a:t>
            </a:r>
            <a:r>
              <a:rPr kumimoji="1" lang="en-US" altLang="ja-JP"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a:t>
            </a: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72" name="テキスト ボックス 71">
            <a:extLst>
              <a:ext uri="{FF2B5EF4-FFF2-40B4-BE49-F238E27FC236}">
                <a16:creationId xmlns:a16="http://schemas.microsoft.com/office/drawing/2014/main" id="{F91855AD-B796-2CAD-5322-AB5119DFCB7F}"/>
              </a:ext>
            </a:extLst>
          </p:cNvPr>
          <p:cNvSpPr txBox="1"/>
          <p:nvPr/>
        </p:nvSpPr>
        <p:spPr>
          <a:xfrm>
            <a:off x="2175639" y="882645"/>
            <a:ext cx="1061399" cy="374906"/>
          </a:xfrm>
          <a:prstGeom prst="rect">
            <a:avLst/>
          </a:prstGeom>
          <a:solidFill>
            <a:sysClr val="window" lastClr="FFFFFF">
              <a:lumMod val="95000"/>
            </a:sysClr>
          </a:solidFill>
        </p:spPr>
        <p:txBody>
          <a:bodyPr wrap="square" lIns="36000" tIns="18000" rIns="36000" bIns="18000"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パワコン</a:t>
            </a:r>
            <a:endParaRPr kumimoji="1" lang="en-US" altLang="ja-JP"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a:p>
            <a:pPr marL="0" marR="0" lvl="0" indent="0" defTabSz="4572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a:t>
            </a:r>
            <a:r>
              <a:rPr kumimoji="1" lang="ja-JP" altLang="en-US" sz="10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マルチストリング型</a:t>
            </a:r>
            <a:r>
              <a:rPr kumimoji="1" lang="en-US" altLang="ja-JP" sz="10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a:t>
            </a:r>
            <a:endParaRPr kumimoji="1" lang="ja-JP" altLang="en-US" sz="10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cxnSp>
        <p:nvCxnSpPr>
          <p:cNvPr id="73" name="コネクタ: カギ線 72">
            <a:extLst>
              <a:ext uri="{FF2B5EF4-FFF2-40B4-BE49-F238E27FC236}">
                <a16:creationId xmlns:a16="http://schemas.microsoft.com/office/drawing/2014/main" id="{B94326F8-F393-B9DB-0772-756C468C1220}"/>
              </a:ext>
            </a:extLst>
          </p:cNvPr>
          <p:cNvCxnSpPr>
            <a:cxnSpLocks/>
            <a:stCxn id="68" idx="3"/>
            <a:endCxn id="79" idx="2"/>
          </p:cNvCxnSpPr>
          <p:nvPr/>
        </p:nvCxnSpPr>
        <p:spPr>
          <a:xfrm flipV="1">
            <a:off x="1932691" y="1818032"/>
            <a:ext cx="735274" cy="3386605"/>
          </a:xfrm>
          <a:prstGeom prst="bentConnector3">
            <a:avLst>
              <a:gd name="adj1" fmla="val 73268"/>
            </a:avLst>
          </a:prstGeom>
          <a:noFill/>
          <a:ln w="31750" cap="flat" cmpd="dbl" algn="ctr">
            <a:solidFill>
              <a:srgbClr val="156082"/>
            </a:solidFill>
            <a:prstDash val="solid"/>
            <a:miter lim="800000"/>
          </a:ln>
          <a:effectLst/>
        </p:spPr>
      </p:cxnSp>
      <p:sp>
        <p:nvSpPr>
          <p:cNvPr id="74" name="テキスト ボックス 73">
            <a:extLst>
              <a:ext uri="{FF2B5EF4-FFF2-40B4-BE49-F238E27FC236}">
                <a16:creationId xmlns:a16="http://schemas.microsoft.com/office/drawing/2014/main" id="{3F386B00-AB05-6F32-361F-FEF07E10772E}"/>
              </a:ext>
            </a:extLst>
          </p:cNvPr>
          <p:cNvSpPr txBox="1"/>
          <p:nvPr/>
        </p:nvSpPr>
        <p:spPr>
          <a:xfrm>
            <a:off x="4461826" y="2318360"/>
            <a:ext cx="454062" cy="221018"/>
          </a:xfrm>
          <a:prstGeom prst="rect">
            <a:avLst/>
          </a:prstGeom>
          <a:solidFill>
            <a:sysClr val="window" lastClr="FFFFFF">
              <a:lumMod val="95000"/>
            </a:sysClr>
          </a:solidFill>
        </p:spPr>
        <p:txBody>
          <a:bodyPr wrap="square" lIns="36000" tIns="18000" rIns="36000" bIns="18000"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ロガー</a:t>
            </a:r>
          </a:p>
        </p:txBody>
      </p:sp>
      <p:sp>
        <p:nvSpPr>
          <p:cNvPr id="75" name="テキスト ボックス 74">
            <a:extLst>
              <a:ext uri="{FF2B5EF4-FFF2-40B4-BE49-F238E27FC236}">
                <a16:creationId xmlns:a16="http://schemas.microsoft.com/office/drawing/2014/main" id="{32D65DAA-CAAD-A150-7A20-321244701E5E}"/>
              </a:ext>
            </a:extLst>
          </p:cNvPr>
          <p:cNvSpPr txBox="1"/>
          <p:nvPr/>
        </p:nvSpPr>
        <p:spPr>
          <a:xfrm>
            <a:off x="3861883" y="4006184"/>
            <a:ext cx="839935" cy="374906"/>
          </a:xfrm>
          <a:prstGeom prst="rect">
            <a:avLst/>
          </a:prstGeom>
          <a:solidFill>
            <a:sysClr val="window" lastClr="FFFFFF">
              <a:lumMod val="95000"/>
            </a:sysClr>
          </a:solidFill>
        </p:spPr>
        <p:txBody>
          <a:bodyPr wrap="square" lIns="36000" tIns="18000" rIns="36000" bIns="18000"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PC</a:t>
            </a: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モニター</a:t>
            </a:r>
            <a:endParaRPr kumimoji="1" lang="en-US" altLang="ja-JP"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a:p>
            <a:pPr marL="0" marR="0" lvl="0" indent="0" defTabSz="4572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a:t>
            </a:r>
            <a:r>
              <a:rPr kumimoji="1" lang="ja-JP" altLang="en-US" sz="10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状況表示用</a:t>
            </a:r>
            <a:r>
              <a:rPr kumimoji="1" lang="en-US" altLang="ja-JP" sz="10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a:t>
            </a:r>
            <a:endParaRPr kumimoji="1" lang="ja-JP" altLang="en-US" sz="10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77" name="楕円 76">
            <a:extLst>
              <a:ext uri="{FF2B5EF4-FFF2-40B4-BE49-F238E27FC236}">
                <a16:creationId xmlns:a16="http://schemas.microsoft.com/office/drawing/2014/main" id="{E04228F2-3159-F41B-19DF-E2510C8883A2}"/>
              </a:ext>
            </a:extLst>
          </p:cNvPr>
          <p:cNvSpPr/>
          <p:nvPr/>
        </p:nvSpPr>
        <p:spPr>
          <a:xfrm>
            <a:off x="2659277" y="1443693"/>
            <a:ext cx="92671" cy="92843"/>
          </a:xfrm>
          <a:prstGeom prst="ellipse">
            <a:avLst/>
          </a:prstGeom>
          <a:solidFill>
            <a:srgbClr val="FFC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78" name="楕円 77">
            <a:extLst>
              <a:ext uri="{FF2B5EF4-FFF2-40B4-BE49-F238E27FC236}">
                <a16:creationId xmlns:a16="http://schemas.microsoft.com/office/drawing/2014/main" id="{46A6981D-D1DB-1293-0390-465EEF443DAF}"/>
              </a:ext>
            </a:extLst>
          </p:cNvPr>
          <p:cNvSpPr/>
          <p:nvPr/>
        </p:nvSpPr>
        <p:spPr>
          <a:xfrm>
            <a:off x="2665501" y="1605735"/>
            <a:ext cx="92671" cy="92843"/>
          </a:xfrm>
          <a:prstGeom prst="ellipse">
            <a:avLst/>
          </a:prstGeom>
          <a:solidFill>
            <a:srgbClr val="FFC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79" name="楕円 78">
            <a:extLst>
              <a:ext uri="{FF2B5EF4-FFF2-40B4-BE49-F238E27FC236}">
                <a16:creationId xmlns:a16="http://schemas.microsoft.com/office/drawing/2014/main" id="{CA57D3C1-392C-0518-144B-263F72D6EF0A}"/>
              </a:ext>
            </a:extLst>
          </p:cNvPr>
          <p:cNvSpPr/>
          <p:nvPr/>
        </p:nvSpPr>
        <p:spPr>
          <a:xfrm>
            <a:off x="2667965" y="1771611"/>
            <a:ext cx="92671" cy="92843"/>
          </a:xfrm>
          <a:prstGeom prst="ellipse">
            <a:avLst/>
          </a:prstGeom>
          <a:solidFill>
            <a:srgbClr val="FFC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80" name="楕円 79">
            <a:extLst>
              <a:ext uri="{FF2B5EF4-FFF2-40B4-BE49-F238E27FC236}">
                <a16:creationId xmlns:a16="http://schemas.microsoft.com/office/drawing/2014/main" id="{FCFAB5E6-6457-E32A-461C-754175E7EAD4}"/>
              </a:ext>
            </a:extLst>
          </p:cNvPr>
          <p:cNvSpPr/>
          <p:nvPr/>
        </p:nvSpPr>
        <p:spPr>
          <a:xfrm>
            <a:off x="4322313" y="2554057"/>
            <a:ext cx="92671" cy="92843"/>
          </a:xfrm>
          <a:prstGeom prst="ellipse">
            <a:avLst/>
          </a:prstGeom>
          <a:solidFill>
            <a:srgbClr val="FFC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81" name="楕円 80">
            <a:extLst>
              <a:ext uri="{FF2B5EF4-FFF2-40B4-BE49-F238E27FC236}">
                <a16:creationId xmlns:a16="http://schemas.microsoft.com/office/drawing/2014/main" id="{6A026AE2-867C-AF20-EB3E-20E4B8931BD8}"/>
              </a:ext>
            </a:extLst>
          </p:cNvPr>
          <p:cNvSpPr/>
          <p:nvPr/>
        </p:nvSpPr>
        <p:spPr>
          <a:xfrm>
            <a:off x="4198452" y="2554057"/>
            <a:ext cx="92671" cy="92843"/>
          </a:xfrm>
          <a:prstGeom prst="ellipse">
            <a:avLst/>
          </a:prstGeom>
          <a:solidFill>
            <a:srgbClr val="FFC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82" name="楕円 81">
            <a:extLst>
              <a:ext uri="{FF2B5EF4-FFF2-40B4-BE49-F238E27FC236}">
                <a16:creationId xmlns:a16="http://schemas.microsoft.com/office/drawing/2014/main" id="{CF149B05-5A41-A55C-2C6E-DFC13EB0C474}"/>
              </a:ext>
            </a:extLst>
          </p:cNvPr>
          <p:cNvSpPr/>
          <p:nvPr/>
        </p:nvSpPr>
        <p:spPr>
          <a:xfrm>
            <a:off x="4065341" y="2554057"/>
            <a:ext cx="92671" cy="92843"/>
          </a:xfrm>
          <a:prstGeom prst="ellipse">
            <a:avLst/>
          </a:prstGeom>
          <a:solidFill>
            <a:srgbClr val="FFC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83" name="楕円 82">
            <a:extLst>
              <a:ext uri="{FF2B5EF4-FFF2-40B4-BE49-F238E27FC236}">
                <a16:creationId xmlns:a16="http://schemas.microsoft.com/office/drawing/2014/main" id="{7E21AFC7-2077-5490-CDCD-4B33DDA89AC2}"/>
              </a:ext>
            </a:extLst>
          </p:cNvPr>
          <p:cNvSpPr/>
          <p:nvPr/>
        </p:nvSpPr>
        <p:spPr>
          <a:xfrm>
            <a:off x="3982807" y="2683123"/>
            <a:ext cx="92671" cy="92843"/>
          </a:xfrm>
          <a:prstGeom prst="ellipse">
            <a:avLst/>
          </a:prstGeom>
          <a:solidFill>
            <a:srgbClr val="FFC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84" name="楕円 83">
            <a:extLst>
              <a:ext uri="{FF2B5EF4-FFF2-40B4-BE49-F238E27FC236}">
                <a16:creationId xmlns:a16="http://schemas.microsoft.com/office/drawing/2014/main" id="{6AAE8310-CA6C-7D1D-9E33-D9A96259E238}"/>
              </a:ext>
            </a:extLst>
          </p:cNvPr>
          <p:cNvSpPr/>
          <p:nvPr/>
        </p:nvSpPr>
        <p:spPr>
          <a:xfrm>
            <a:off x="3977346" y="2813840"/>
            <a:ext cx="92671" cy="92843"/>
          </a:xfrm>
          <a:prstGeom prst="ellipse">
            <a:avLst/>
          </a:prstGeom>
          <a:solidFill>
            <a:srgbClr val="FFC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85" name="楕円 84">
            <a:extLst>
              <a:ext uri="{FF2B5EF4-FFF2-40B4-BE49-F238E27FC236}">
                <a16:creationId xmlns:a16="http://schemas.microsoft.com/office/drawing/2014/main" id="{FD1CD67F-5CA4-A1CF-158F-6D18045F8410}"/>
              </a:ext>
            </a:extLst>
          </p:cNvPr>
          <p:cNvSpPr/>
          <p:nvPr/>
        </p:nvSpPr>
        <p:spPr>
          <a:xfrm>
            <a:off x="3980189" y="2962744"/>
            <a:ext cx="92671" cy="92843"/>
          </a:xfrm>
          <a:prstGeom prst="ellipse">
            <a:avLst/>
          </a:prstGeom>
          <a:solidFill>
            <a:srgbClr val="FFC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86" name="楕円 85">
            <a:extLst>
              <a:ext uri="{FF2B5EF4-FFF2-40B4-BE49-F238E27FC236}">
                <a16:creationId xmlns:a16="http://schemas.microsoft.com/office/drawing/2014/main" id="{1B627808-5AF0-839E-D783-9BF17B429832}"/>
              </a:ext>
            </a:extLst>
          </p:cNvPr>
          <p:cNvSpPr/>
          <p:nvPr/>
        </p:nvSpPr>
        <p:spPr>
          <a:xfrm>
            <a:off x="3977845" y="3085561"/>
            <a:ext cx="92671" cy="92843"/>
          </a:xfrm>
          <a:prstGeom prst="ellipse">
            <a:avLst/>
          </a:prstGeom>
          <a:solidFill>
            <a:srgbClr val="FFC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87" name="楕円 86">
            <a:extLst>
              <a:ext uri="{FF2B5EF4-FFF2-40B4-BE49-F238E27FC236}">
                <a16:creationId xmlns:a16="http://schemas.microsoft.com/office/drawing/2014/main" id="{1E860CFC-8314-5501-CB99-14B697F7A236}"/>
              </a:ext>
            </a:extLst>
          </p:cNvPr>
          <p:cNvSpPr/>
          <p:nvPr/>
        </p:nvSpPr>
        <p:spPr>
          <a:xfrm>
            <a:off x="4075477" y="3188044"/>
            <a:ext cx="92671" cy="92843"/>
          </a:xfrm>
          <a:prstGeom prst="ellipse">
            <a:avLst/>
          </a:prstGeom>
          <a:solidFill>
            <a:srgbClr val="FFC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88" name="楕円 87">
            <a:extLst>
              <a:ext uri="{FF2B5EF4-FFF2-40B4-BE49-F238E27FC236}">
                <a16:creationId xmlns:a16="http://schemas.microsoft.com/office/drawing/2014/main" id="{334C4C98-E76A-842B-5D0B-1E697D39DA1C}"/>
              </a:ext>
            </a:extLst>
          </p:cNvPr>
          <p:cNvSpPr/>
          <p:nvPr/>
        </p:nvSpPr>
        <p:spPr>
          <a:xfrm>
            <a:off x="4202918" y="3188044"/>
            <a:ext cx="92671" cy="92843"/>
          </a:xfrm>
          <a:prstGeom prst="ellipse">
            <a:avLst/>
          </a:prstGeom>
          <a:solidFill>
            <a:srgbClr val="FFC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89" name="楕円 88">
            <a:extLst>
              <a:ext uri="{FF2B5EF4-FFF2-40B4-BE49-F238E27FC236}">
                <a16:creationId xmlns:a16="http://schemas.microsoft.com/office/drawing/2014/main" id="{3397A929-B278-8FD2-C802-38976877E4BD}"/>
              </a:ext>
            </a:extLst>
          </p:cNvPr>
          <p:cNvSpPr/>
          <p:nvPr/>
        </p:nvSpPr>
        <p:spPr>
          <a:xfrm>
            <a:off x="4321126" y="3182074"/>
            <a:ext cx="92671" cy="92843"/>
          </a:xfrm>
          <a:prstGeom prst="ellipse">
            <a:avLst/>
          </a:prstGeom>
          <a:solidFill>
            <a:srgbClr val="FFC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cxnSp>
        <p:nvCxnSpPr>
          <p:cNvPr id="90" name="コネクタ: カギ線 89">
            <a:extLst>
              <a:ext uri="{FF2B5EF4-FFF2-40B4-BE49-F238E27FC236}">
                <a16:creationId xmlns:a16="http://schemas.microsoft.com/office/drawing/2014/main" id="{4FA3DDA4-07C0-1A3C-2F4B-0869347DD550}"/>
              </a:ext>
            </a:extLst>
          </p:cNvPr>
          <p:cNvCxnSpPr>
            <a:cxnSpLocks/>
            <a:stCxn id="77" idx="6"/>
            <a:endCxn id="91" idx="0"/>
          </p:cNvCxnSpPr>
          <p:nvPr/>
        </p:nvCxnSpPr>
        <p:spPr>
          <a:xfrm>
            <a:off x="2751948" y="1490115"/>
            <a:ext cx="386895" cy="677322"/>
          </a:xfrm>
          <a:prstGeom prst="bentConnector2">
            <a:avLst/>
          </a:prstGeom>
          <a:noFill/>
          <a:ln w="9525" cap="flat" cmpd="sng" algn="ctr">
            <a:solidFill>
              <a:srgbClr val="FFC000"/>
            </a:solidFill>
            <a:prstDash val="solid"/>
            <a:miter lim="800000"/>
          </a:ln>
          <a:effectLst/>
        </p:spPr>
      </p:cxnSp>
      <p:sp>
        <p:nvSpPr>
          <p:cNvPr id="91" name="楕円 90">
            <a:extLst>
              <a:ext uri="{FF2B5EF4-FFF2-40B4-BE49-F238E27FC236}">
                <a16:creationId xmlns:a16="http://schemas.microsoft.com/office/drawing/2014/main" id="{F9A2EE32-BCEC-5E13-1AED-F2CEFDF5143A}"/>
              </a:ext>
            </a:extLst>
          </p:cNvPr>
          <p:cNvSpPr/>
          <p:nvPr/>
        </p:nvSpPr>
        <p:spPr>
          <a:xfrm>
            <a:off x="3117458" y="2167437"/>
            <a:ext cx="42769" cy="42849"/>
          </a:xfrm>
          <a:prstGeom prst="ellipse">
            <a:avLst/>
          </a:prstGeom>
          <a:solidFill>
            <a:srgbClr val="FFC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cxnSp>
        <p:nvCxnSpPr>
          <p:cNvPr id="92" name="コネクタ: カギ線 91">
            <a:extLst>
              <a:ext uri="{FF2B5EF4-FFF2-40B4-BE49-F238E27FC236}">
                <a16:creationId xmlns:a16="http://schemas.microsoft.com/office/drawing/2014/main" id="{0C4E1561-ABBA-1717-2592-1B3E760A6216}"/>
              </a:ext>
            </a:extLst>
          </p:cNvPr>
          <p:cNvCxnSpPr>
            <a:cxnSpLocks/>
            <a:stCxn id="91" idx="6"/>
            <a:endCxn id="80" idx="0"/>
          </p:cNvCxnSpPr>
          <p:nvPr/>
        </p:nvCxnSpPr>
        <p:spPr>
          <a:xfrm>
            <a:off x="3160227" y="2188861"/>
            <a:ext cx="1208421" cy="365196"/>
          </a:xfrm>
          <a:prstGeom prst="bentConnector2">
            <a:avLst/>
          </a:prstGeom>
          <a:noFill/>
          <a:ln w="9525" cap="flat" cmpd="sng" algn="ctr">
            <a:solidFill>
              <a:srgbClr val="FFC000"/>
            </a:solidFill>
            <a:prstDash val="solid"/>
            <a:miter lim="800000"/>
          </a:ln>
          <a:effectLst/>
        </p:spPr>
      </p:cxnSp>
      <p:cxnSp>
        <p:nvCxnSpPr>
          <p:cNvPr id="93" name="コネクタ: カギ線 92">
            <a:extLst>
              <a:ext uri="{FF2B5EF4-FFF2-40B4-BE49-F238E27FC236}">
                <a16:creationId xmlns:a16="http://schemas.microsoft.com/office/drawing/2014/main" id="{BB8EB3C9-06BC-A09D-4751-F79338DA5791}"/>
              </a:ext>
            </a:extLst>
          </p:cNvPr>
          <p:cNvCxnSpPr>
            <a:cxnSpLocks/>
            <a:stCxn id="91" idx="6"/>
            <a:endCxn id="81" idx="0"/>
          </p:cNvCxnSpPr>
          <p:nvPr/>
        </p:nvCxnSpPr>
        <p:spPr>
          <a:xfrm>
            <a:off x="3160227" y="2188861"/>
            <a:ext cx="1084560" cy="365196"/>
          </a:xfrm>
          <a:prstGeom prst="bentConnector2">
            <a:avLst/>
          </a:prstGeom>
          <a:noFill/>
          <a:ln w="9525" cap="flat" cmpd="sng" algn="ctr">
            <a:solidFill>
              <a:srgbClr val="FFC000"/>
            </a:solidFill>
            <a:prstDash val="solid"/>
            <a:miter lim="800000"/>
          </a:ln>
          <a:effectLst/>
        </p:spPr>
      </p:cxnSp>
      <p:cxnSp>
        <p:nvCxnSpPr>
          <p:cNvPr id="94" name="コネクタ: カギ線 93">
            <a:extLst>
              <a:ext uri="{FF2B5EF4-FFF2-40B4-BE49-F238E27FC236}">
                <a16:creationId xmlns:a16="http://schemas.microsoft.com/office/drawing/2014/main" id="{71499238-5F53-2EC6-7D0D-F8A9246A38D6}"/>
              </a:ext>
            </a:extLst>
          </p:cNvPr>
          <p:cNvCxnSpPr>
            <a:cxnSpLocks/>
            <a:endCxn id="95" idx="2"/>
          </p:cNvCxnSpPr>
          <p:nvPr/>
        </p:nvCxnSpPr>
        <p:spPr>
          <a:xfrm>
            <a:off x="1653333" y="1995204"/>
            <a:ext cx="1464124" cy="318307"/>
          </a:xfrm>
          <a:prstGeom prst="bentConnector3">
            <a:avLst>
              <a:gd name="adj1" fmla="val 20139"/>
            </a:avLst>
          </a:prstGeom>
          <a:noFill/>
          <a:ln w="9525" cap="flat" cmpd="sng" algn="ctr">
            <a:solidFill>
              <a:srgbClr val="FFC000"/>
            </a:solidFill>
            <a:prstDash val="solid"/>
            <a:miter lim="800000"/>
          </a:ln>
          <a:effectLst/>
        </p:spPr>
      </p:cxnSp>
      <p:sp>
        <p:nvSpPr>
          <p:cNvPr id="95" name="楕円 94">
            <a:extLst>
              <a:ext uri="{FF2B5EF4-FFF2-40B4-BE49-F238E27FC236}">
                <a16:creationId xmlns:a16="http://schemas.microsoft.com/office/drawing/2014/main" id="{3BEB919D-7B62-F5CC-6697-43C1480F16E9}"/>
              </a:ext>
            </a:extLst>
          </p:cNvPr>
          <p:cNvSpPr/>
          <p:nvPr/>
        </p:nvSpPr>
        <p:spPr>
          <a:xfrm>
            <a:off x="3117457" y="2292087"/>
            <a:ext cx="42769" cy="42849"/>
          </a:xfrm>
          <a:prstGeom prst="ellipse">
            <a:avLst/>
          </a:prstGeom>
          <a:solidFill>
            <a:srgbClr val="FFC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cxnSp>
        <p:nvCxnSpPr>
          <p:cNvPr id="96" name="コネクタ: カギ線 95">
            <a:extLst>
              <a:ext uri="{FF2B5EF4-FFF2-40B4-BE49-F238E27FC236}">
                <a16:creationId xmlns:a16="http://schemas.microsoft.com/office/drawing/2014/main" id="{9DC927C1-474B-EF09-A105-93CF0524E421}"/>
              </a:ext>
            </a:extLst>
          </p:cNvPr>
          <p:cNvCxnSpPr>
            <a:cxnSpLocks/>
            <a:stCxn id="95" idx="6"/>
            <a:endCxn id="82" idx="0"/>
          </p:cNvCxnSpPr>
          <p:nvPr/>
        </p:nvCxnSpPr>
        <p:spPr>
          <a:xfrm>
            <a:off x="3160226" y="2313511"/>
            <a:ext cx="951451" cy="240546"/>
          </a:xfrm>
          <a:prstGeom prst="bentConnector2">
            <a:avLst/>
          </a:prstGeom>
          <a:noFill/>
          <a:ln w="9525" cap="flat" cmpd="sng" algn="ctr">
            <a:solidFill>
              <a:srgbClr val="FFC000"/>
            </a:solidFill>
            <a:prstDash val="solid"/>
            <a:miter lim="800000"/>
          </a:ln>
          <a:effectLst/>
        </p:spPr>
      </p:cxnSp>
      <p:sp>
        <p:nvSpPr>
          <p:cNvPr id="97" name="テキスト ボックス 96">
            <a:extLst>
              <a:ext uri="{FF2B5EF4-FFF2-40B4-BE49-F238E27FC236}">
                <a16:creationId xmlns:a16="http://schemas.microsoft.com/office/drawing/2014/main" id="{EDC0BCEE-94FE-6E4F-0FAA-A41475397D3E}"/>
              </a:ext>
            </a:extLst>
          </p:cNvPr>
          <p:cNvSpPr txBox="1"/>
          <p:nvPr/>
        </p:nvSpPr>
        <p:spPr>
          <a:xfrm>
            <a:off x="3693195" y="2002083"/>
            <a:ext cx="753203" cy="405683"/>
          </a:xfrm>
          <a:prstGeom prst="rect">
            <a:avLst/>
          </a:prstGeom>
          <a:noFill/>
        </p:spPr>
        <p:txBody>
          <a:bodyPr wrap="square" lIns="36000" tIns="18000" rIns="36000" bIns="18000" rtlCol="0">
            <a:spAutoFit/>
          </a:bodyPr>
          <a:lstStyle/>
          <a:p>
            <a:pPr defTabSz="457200" fontAlgn="auto">
              <a:spcBef>
                <a:spcPts val="0"/>
              </a:spcBef>
              <a:spcAft>
                <a:spcPts val="0"/>
              </a:spcAft>
            </a:pPr>
            <a:r>
              <a:rPr kumimoji="1" lang="ja-JP" altLang="en-US" sz="1200" dirty="0">
                <a:solidFill>
                  <a:prstClr val="black"/>
                </a:solidFill>
                <a:latin typeface="Yu Gothic UI" panose="020B0500000000000000" pitchFamily="50" charset="-128"/>
                <a:ea typeface="Yu Gothic UI" panose="020B0500000000000000" pitchFamily="50" charset="-128"/>
              </a:rPr>
              <a:t>電圧、電流</a:t>
            </a:r>
          </a:p>
        </p:txBody>
      </p:sp>
      <p:cxnSp>
        <p:nvCxnSpPr>
          <p:cNvPr id="98" name="コネクタ: カギ線 97">
            <a:extLst>
              <a:ext uri="{FF2B5EF4-FFF2-40B4-BE49-F238E27FC236}">
                <a16:creationId xmlns:a16="http://schemas.microsoft.com/office/drawing/2014/main" id="{FC3B858D-3ED2-FC1B-69D9-FCEE9D3F01CA}"/>
              </a:ext>
            </a:extLst>
          </p:cNvPr>
          <p:cNvCxnSpPr>
            <a:cxnSpLocks/>
            <a:endCxn id="83" idx="2"/>
          </p:cNvCxnSpPr>
          <p:nvPr/>
        </p:nvCxnSpPr>
        <p:spPr>
          <a:xfrm flipV="1">
            <a:off x="1611248" y="2729544"/>
            <a:ext cx="2371558" cy="15110"/>
          </a:xfrm>
          <a:prstGeom prst="bentConnector3">
            <a:avLst>
              <a:gd name="adj1" fmla="val -96"/>
            </a:avLst>
          </a:prstGeom>
          <a:noFill/>
          <a:ln w="9525" cap="flat" cmpd="sng" algn="ctr">
            <a:solidFill>
              <a:srgbClr val="FFC000"/>
            </a:solidFill>
            <a:prstDash val="solid"/>
            <a:miter lim="800000"/>
          </a:ln>
          <a:effectLst/>
        </p:spPr>
      </p:cxnSp>
      <p:cxnSp>
        <p:nvCxnSpPr>
          <p:cNvPr id="99" name="コネクタ: カギ線 98">
            <a:extLst>
              <a:ext uri="{FF2B5EF4-FFF2-40B4-BE49-F238E27FC236}">
                <a16:creationId xmlns:a16="http://schemas.microsoft.com/office/drawing/2014/main" id="{07ACDCCC-45A5-CC0A-76E8-D483F28C6401}"/>
              </a:ext>
            </a:extLst>
          </p:cNvPr>
          <p:cNvCxnSpPr>
            <a:cxnSpLocks/>
            <a:stCxn id="78" idx="6"/>
            <a:endCxn id="100" idx="0"/>
          </p:cNvCxnSpPr>
          <p:nvPr/>
        </p:nvCxnSpPr>
        <p:spPr>
          <a:xfrm>
            <a:off x="2758172" y="1652156"/>
            <a:ext cx="286316" cy="1185692"/>
          </a:xfrm>
          <a:prstGeom prst="bentConnector2">
            <a:avLst/>
          </a:prstGeom>
          <a:noFill/>
          <a:ln w="9525" cap="flat" cmpd="sng" algn="ctr">
            <a:solidFill>
              <a:srgbClr val="FFC000"/>
            </a:solidFill>
            <a:prstDash val="solid"/>
            <a:miter lim="800000"/>
          </a:ln>
          <a:effectLst/>
        </p:spPr>
      </p:cxnSp>
      <p:sp>
        <p:nvSpPr>
          <p:cNvPr id="100" name="楕円 99">
            <a:extLst>
              <a:ext uri="{FF2B5EF4-FFF2-40B4-BE49-F238E27FC236}">
                <a16:creationId xmlns:a16="http://schemas.microsoft.com/office/drawing/2014/main" id="{0AC71BD1-0104-34FA-BC9C-4103A2F76622}"/>
              </a:ext>
            </a:extLst>
          </p:cNvPr>
          <p:cNvSpPr/>
          <p:nvPr/>
        </p:nvSpPr>
        <p:spPr>
          <a:xfrm>
            <a:off x="3023102" y="2837848"/>
            <a:ext cx="42769" cy="42849"/>
          </a:xfrm>
          <a:prstGeom prst="ellipse">
            <a:avLst/>
          </a:prstGeom>
          <a:solidFill>
            <a:srgbClr val="FFC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cxnSp>
        <p:nvCxnSpPr>
          <p:cNvPr id="101" name="コネクタ: カギ線 100">
            <a:extLst>
              <a:ext uri="{FF2B5EF4-FFF2-40B4-BE49-F238E27FC236}">
                <a16:creationId xmlns:a16="http://schemas.microsoft.com/office/drawing/2014/main" id="{D6AF62AD-7BA0-AACB-5E35-934E2A817252}"/>
              </a:ext>
            </a:extLst>
          </p:cNvPr>
          <p:cNvCxnSpPr>
            <a:cxnSpLocks/>
            <a:stCxn id="100" idx="6"/>
            <a:endCxn id="84" idx="2"/>
          </p:cNvCxnSpPr>
          <p:nvPr/>
        </p:nvCxnSpPr>
        <p:spPr>
          <a:xfrm>
            <a:off x="3065872" y="2859272"/>
            <a:ext cx="911475" cy="989"/>
          </a:xfrm>
          <a:prstGeom prst="bentConnector3">
            <a:avLst>
              <a:gd name="adj1" fmla="val 50000"/>
            </a:avLst>
          </a:prstGeom>
          <a:noFill/>
          <a:ln w="9525" cap="flat" cmpd="sng" algn="ctr">
            <a:solidFill>
              <a:srgbClr val="FFC000"/>
            </a:solidFill>
            <a:prstDash val="solid"/>
            <a:miter lim="800000"/>
          </a:ln>
          <a:effectLst/>
        </p:spPr>
      </p:cxnSp>
      <p:cxnSp>
        <p:nvCxnSpPr>
          <p:cNvPr id="102" name="コネクタ: カギ線 101">
            <a:extLst>
              <a:ext uri="{FF2B5EF4-FFF2-40B4-BE49-F238E27FC236}">
                <a16:creationId xmlns:a16="http://schemas.microsoft.com/office/drawing/2014/main" id="{D1EABD37-7BFF-8D1C-30CF-1AA76E514069}"/>
              </a:ext>
            </a:extLst>
          </p:cNvPr>
          <p:cNvCxnSpPr>
            <a:cxnSpLocks/>
            <a:stCxn id="100" idx="4"/>
            <a:endCxn id="85" idx="2"/>
          </p:cNvCxnSpPr>
          <p:nvPr/>
        </p:nvCxnSpPr>
        <p:spPr>
          <a:xfrm rot="16200000" flipH="1">
            <a:off x="3448104" y="2477079"/>
            <a:ext cx="128469" cy="935702"/>
          </a:xfrm>
          <a:prstGeom prst="bentConnector2">
            <a:avLst/>
          </a:prstGeom>
          <a:noFill/>
          <a:ln w="9525" cap="flat" cmpd="sng" algn="ctr">
            <a:solidFill>
              <a:srgbClr val="FFC000"/>
            </a:solidFill>
            <a:prstDash val="solid"/>
            <a:miter lim="800000"/>
          </a:ln>
          <a:effectLst/>
        </p:spPr>
      </p:cxnSp>
      <p:cxnSp>
        <p:nvCxnSpPr>
          <p:cNvPr id="103" name="コネクタ: カギ線 102">
            <a:extLst>
              <a:ext uri="{FF2B5EF4-FFF2-40B4-BE49-F238E27FC236}">
                <a16:creationId xmlns:a16="http://schemas.microsoft.com/office/drawing/2014/main" id="{201780F9-C345-98B6-056D-85520E1A108E}"/>
              </a:ext>
            </a:extLst>
          </p:cNvPr>
          <p:cNvCxnSpPr>
            <a:cxnSpLocks/>
            <a:endCxn id="104" idx="2"/>
          </p:cNvCxnSpPr>
          <p:nvPr/>
        </p:nvCxnSpPr>
        <p:spPr>
          <a:xfrm flipV="1">
            <a:off x="1653333" y="3131312"/>
            <a:ext cx="1371809" cy="1058847"/>
          </a:xfrm>
          <a:prstGeom prst="bentConnector3">
            <a:avLst>
              <a:gd name="adj1" fmla="val 52771"/>
            </a:avLst>
          </a:prstGeom>
          <a:noFill/>
          <a:ln w="9525" cap="flat" cmpd="sng" algn="ctr">
            <a:solidFill>
              <a:srgbClr val="FFC000"/>
            </a:solidFill>
            <a:prstDash val="solid"/>
            <a:miter lim="800000"/>
          </a:ln>
          <a:effectLst/>
        </p:spPr>
      </p:cxnSp>
      <p:sp>
        <p:nvSpPr>
          <p:cNvPr id="104" name="楕円 103">
            <a:extLst>
              <a:ext uri="{FF2B5EF4-FFF2-40B4-BE49-F238E27FC236}">
                <a16:creationId xmlns:a16="http://schemas.microsoft.com/office/drawing/2014/main" id="{8FA9D271-F347-26E8-16D2-2B089638C626}"/>
              </a:ext>
            </a:extLst>
          </p:cNvPr>
          <p:cNvSpPr/>
          <p:nvPr/>
        </p:nvSpPr>
        <p:spPr>
          <a:xfrm>
            <a:off x="3025142" y="3109887"/>
            <a:ext cx="42769" cy="42849"/>
          </a:xfrm>
          <a:prstGeom prst="ellipse">
            <a:avLst/>
          </a:prstGeom>
          <a:solidFill>
            <a:srgbClr val="FFC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cxnSp>
        <p:nvCxnSpPr>
          <p:cNvPr id="105" name="コネクタ: カギ線 104">
            <a:extLst>
              <a:ext uri="{FF2B5EF4-FFF2-40B4-BE49-F238E27FC236}">
                <a16:creationId xmlns:a16="http://schemas.microsoft.com/office/drawing/2014/main" id="{411F143C-15C9-FF4D-86B2-E0955A0B4CB3}"/>
              </a:ext>
            </a:extLst>
          </p:cNvPr>
          <p:cNvCxnSpPr>
            <a:cxnSpLocks/>
            <a:stCxn id="104" idx="6"/>
            <a:endCxn id="86" idx="2"/>
          </p:cNvCxnSpPr>
          <p:nvPr/>
        </p:nvCxnSpPr>
        <p:spPr>
          <a:xfrm>
            <a:off x="3067911" y="3131312"/>
            <a:ext cx="909934" cy="671"/>
          </a:xfrm>
          <a:prstGeom prst="bentConnector3">
            <a:avLst>
              <a:gd name="adj1" fmla="val 50000"/>
            </a:avLst>
          </a:prstGeom>
          <a:noFill/>
          <a:ln w="9525" cap="flat" cmpd="sng" algn="ctr">
            <a:solidFill>
              <a:srgbClr val="FFC000"/>
            </a:solidFill>
            <a:prstDash val="solid"/>
            <a:miter lim="800000"/>
          </a:ln>
          <a:effectLst/>
        </p:spPr>
      </p:cxnSp>
      <p:cxnSp>
        <p:nvCxnSpPr>
          <p:cNvPr id="106" name="コネクタ: カギ線 105">
            <a:extLst>
              <a:ext uri="{FF2B5EF4-FFF2-40B4-BE49-F238E27FC236}">
                <a16:creationId xmlns:a16="http://schemas.microsoft.com/office/drawing/2014/main" id="{71705ACB-25E2-0DE5-9455-48094A6C936D}"/>
              </a:ext>
            </a:extLst>
          </p:cNvPr>
          <p:cNvCxnSpPr>
            <a:cxnSpLocks/>
            <a:stCxn id="79" idx="6"/>
            <a:endCxn id="107" idx="0"/>
          </p:cNvCxnSpPr>
          <p:nvPr/>
        </p:nvCxnSpPr>
        <p:spPr>
          <a:xfrm>
            <a:off x="2760636" y="1818032"/>
            <a:ext cx="180656" cy="1708511"/>
          </a:xfrm>
          <a:prstGeom prst="bentConnector2">
            <a:avLst/>
          </a:prstGeom>
          <a:noFill/>
          <a:ln w="9525" cap="flat" cmpd="sng" algn="ctr">
            <a:solidFill>
              <a:srgbClr val="FFC000"/>
            </a:solidFill>
            <a:prstDash val="solid"/>
            <a:miter lim="800000"/>
          </a:ln>
          <a:effectLst/>
        </p:spPr>
      </p:cxnSp>
      <p:sp>
        <p:nvSpPr>
          <p:cNvPr id="107" name="楕円 106">
            <a:extLst>
              <a:ext uri="{FF2B5EF4-FFF2-40B4-BE49-F238E27FC236}">
                <a16:creationId xmlns:a16="http://schemas.microsoft.com/office/drawing/2014/main" id="{DD4B334C-4559-7C5F-8AD8-46B6782A6D77}"/>
              </a:ext>
            </a:extLst>
          </p:cNvPr>
          <p:cNvSpPr/>
          <p:nvPr/>
        </p:nvSpPr>
        <p:spPr>
          <a:xfrm>
            <a:off x="2919906" y="3526543"/>
            <a:ext cx="42769" cy="42849"/>
          </a:xfrm>
          <a:prstGeom prst="ellipse">
            <a:avLst/>
          </a:prstGeom>
          <a:solidFill>
            <a:srgbClr val="FFC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cxnSp>
        <p:nvCxnSpPr>
          <p:cNvPr id="108" name="コネクタ: カギ線 107">
            <a:extLst>
              <a:ext uri="{FF2B5EF4-FFF2-40B4-BE49-F238E27FC236}">
                <a16:creationId xmlns:a16="http://schemas.microsoft.com/office/drawing/2014/main" id="{8E85EB8A-410F-3BCF-B266-1F67A2398FD5}"/>
              </a:ext>
            </a:extLst>
          </p:cNvPr>
          <p:cNvCxnSpPr>
            <a:cxnSpLocks/>
            <a:stCxn id="107" idx="6"/>
            <a:endCxn id="87" idx="4"/>
          </p:cNvCxnSpPr>
          <p:nvPr/>
        </p:nvCxnSpPr>
        <p:spPr>
          <a:xfrm flipV="1">
            <a:off x="2962676" y="3280887"/>
            <a:ext cx="1159137" cy="267081"/>
          </a:xfrm>
          <a:prstGeom prst="bentConnector2">
            <a:avLst/>
          </a:prstGeom>
          <a:noFill/>
          <a:ln w="9525" cap="flat" cmpd="sng" algn="ctr">
            <a:solidFill>
              <a:srgbClr val="FFC000"/>
            </a:solidFill>
            <a:prstDash val="solid"/>
            <a:miter lim="800000"/>
          </a:ln>
          <a:effectLst/>
        </p:spPr>
      </p:cxnSp>
      <p:cxnSp>
        <p:nvCxnSpPr>
          <p:cNvPr id="109" name="コネクタ: カギ線 108">
            <a:extLst>
              <a:ext uri="{FF2B5EF4-FFF2-40B4-BE49-F238E27FC236}">
                <a16:creationId xmlns:a16="http://schemas.microsoft.com/office/drawing/2014/main" id="{BD7B4CAC-2F95-4DEA-A3E2-CDC0F06B106B}"/>
              </a:ext>
            </a:extLst>
          </p:cNvPr>
          <p:cNvCxnSpPr>
            <a:cxnSpLocks/>
            <a:stCxn id="107" idx="6"/>
            <a:endCxn id="88" idx="4"/>
          </p:cNvCxnSpPr>
          <p:nvPr/>
        </p:nvCxnSpPr>
        <p:spPr>
          <a:xfrm flipV="1">
            <a:off x="2962676" y="3280887"/>
            <a:ext cx="1286578" cy="267081"/>
          </a:xfrm>
          <a:prstGeom prst="bentConnector2">
            <a:avLst/>
          </a:prstGeom>
          <a:noFill/>
          <a:ln w="9525" cap="flat" cmpd="sng" algn="ctr">
            <a:solidFill>
              <a:srgbClr val="FFC000"/>
            </a:solidFill>
            <a:prstDash val="solid"/>
            <a:miter lim="800000"/>
          </a:ln>
          <a:effectLst/>
        </p:spPr>
      </p:cxnSp>
      <p:cxnSp>
        <p:nvCxnSpPr>
          <p:cNvPr id="110" name="コネクタ: カギ線 109">
            <a:extLst>
              <a:ext uri="{FF2B5EF4-FFF2-40B4-BE49-F238E27FC236}">
                <a16:creationId xmlns:a16="http://schemas.microsoft.com/office/drawing/2014/main" id="{1C633235-00DE-11D6-5AA5-5CFC1A964DB3}"/>
              </a:ext>
            </a:extLst>
          </p:cNvPr>
          <p:cNvCxnSpPr>
            <a:cxnSpLocks/>
            <a:endCxn id="111" idx="2"/>
          </p:cNvCxnSpPr>
          <p:nvPr/>
        </p:nvCxnSpPr>
        <p:spPr>
          <a:xfrm flipV="1">
            <a:off x="1661551" y="3692033"/>
            <a:ext cx="1262103" cy="2192254"/>
          </a:xfrm>
          <a:prstGeom prst="bentConnector3">
            <a:avLst>
              <a:gd name="adj1" fmla="val 73063"/>
            </a:avLst>
          </a:prstGeom>
          <a:noFill/>
          <a:ln w="9525" cap="flat" cmpd="sng" algn="ctr">
            <a:solidFill>
              <a:srgbClr val="FFC000"/>
            </a:solidFill>
            <a:prstDash val="solid"/>
            <a:miter lim="800000"/>
          </a:ln>
          <a:effectLst/>
        </p:spPr>
      </p:cxnSp>
      <p:sp>
        <p:nvSpPr>
          <p:cNvPr id="111" name="楕円 110">
            <a:extLst>
              <a:ext uri="{FF2B5EF4-FFF2-40B4-BE49-F238E27FC236}">
                <a16:creationId xmlns:a16="http://schemas.microsoft.com/office/drawing/2014/main" id="{71D7E079-4043-9521-C6D6-951105C801F0}"/>
              </a:ext>
            </a:extLst>
          </p:cNvPr>
          <p:cNvSpPr/>
          <p:nvPr/>
        </p:nvSpPr>
        <p:spPr>
          <a:xfrm>
            <a:off x="2923654" y="3670609"/>
            <a:ext cx="42769" cy="42849"/>
          </a:xfrm>
          <a:prstGeom prst="ellipse">
            <a:avLst/>
          </a:prstGeom>
          <a:solidFill>
            <a:srgbClr val="FFC000"/>
          </a:solidFill>
          <a:ln w="1905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cxnSp>
        <p:nvCxnSpPr>
          <p:cNvPr id="112" name="コネクタ: カギ線 111">
            <a:extLst>
              <a:ext uri="{FF2B5EF4-FFF2-40B4-BE49-F238E27FC236}">
                <a16:creationId xmlns:a16="http://schemas.microsoft.com/office/drawing/2014/main" id="{AD27846B-E092-6C18-C76C-03C38A9E0ED5}"/>
              </a:ext>
            </a:extLst>
          </p:cNvPr>
          <p:cNvCxnSpPr>
            <a:cxnSpLocks/>
            <a:stCxn id="111" idx="6"/>
            <a:endCxn id="89" idx="4"/>
          </p:cNvCxnSpPr>
          <p:nvPr/>
        </p:nvCxnSpPr>
        <p:spPr>
          <a:xfrm flipV="1">
            <a:off x="2966423" y="3274917"/>
            <a:ext cx="1401038" cy="417116"/>
          </a:xfrm>
          <a:prstGeom prst="bentConnector2">
            <a:avLst/>
          </a:prstGeom>
          <a:noFill/>
          <a:ln w="9525" cap="flat" cmpd="sng" algn="ctr">
            <a:solidFill>
              <a:srgbClr val="FFC000"/>
            </a:solidFill>
            <a:prstDash val="solid"/>
            <a:miter lim="800000"/>
          </a:ln>
          <a:effectLst/>
        </p:spPr>
      </p:cxnSp>
      <p:sp>
        <p:nvSpPr>
          <p:cNvPr id="113" name="テキスト ボックス 112">
            <a:extLst>
              <a:ext uri="{FF2B5EF4-FFF2-40B4-BE49-F238E27FC236}">
                <a16:creationId xmlns:a16="http://schemas.microsoft.com/office/drawing/2014/main" id="{0D6A3600-C75C-7B06-83ED-F2902FBB72F6}"/>
              </a:ext>
            </a:extLst>
          </p:cNvPr>
          <p:cNvSpPr txBox="1"/>
          <p:nvPr/>
        </p:nvSpPr>
        <p:spPr>
          <a:xfrm>
            <a:off x="5567360" y="879827"/>
            <a:ext cx="532780" cy="221018"/>
          </a:xfrm>
          <a:prstGeom prst="rect">
            <a:avLst/>
          </a:prstGeom>
          <a:solidFill>
            <a:sysClr val="window" lastClr="FFFFFF">
              <a:lumMod val="95000"/>
            </a:sysClr>
          </a:solidFill>
        </p:spPr>
        <p:txBody>
          <a:bodyPr wrap="square" lIns="36000" tIns="18000" rIns="36000" bIns="18000"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蓄電池</a:t>
            </a:r>
          </a:p>
        </p:txBody>
      </p:sp>
      <p:cxnSp>
        <p:nvCxnSpPr>
          <p:cNvPr id="114" name="コネクタ: カギ線 113">
            <a:extLst>
              <a:ext uri="{FF2B5EF4-FFF2-40B4-BE49-F238E27FC236}">
                <a16:creationId xmlns:a16="http://schemas.microsoft.com/office/drawing/2014/main" id="{24BD2779-3365-4A41-7B54-68A777123E35}"/>
              </a:ext>
            </a:extLst>
          </p:cNvPr>
          <p:cNvCxnSpPr>
            <a:cxnSpLocks/>
          </p:cNvCxnSpPr>
          <p:nvPr/>
        </p:nvCxnSpPr>
        <p:spPr>
          <a:xfrm rot="5400000" flipH="1" flipV="1">
            <a:off x="4388342" y="3738702"/>
            <a:ext cx="1226901" cy="171807"/>
          </a:xfrm>
          <a:prstGeom prst="bentConnector3">
            <a:avLst>
              <a:gd name="adj1" fmla="val 50000"/>
            </a:avLst>
          </a:prstGeom>
          <a:noFill/>
          <a:ln w="9525" cap="flat" cmpd="sng" algn="ctr">
            <a:solidFill>
              <a:srgbClr val="00B050"/>
            </a:solidFill>
            <a:prstDash val="solid"/>
            <a:miter lim="800000"/>
          </a:ln>
          <a:effectLst/>
        </p:spPr>
      </p:cxnSp>
      <p:sp>
        <p:nvSpPr>
          <p:cNvPr id="115" name="テキスト ボックス 114">
            <a:extLst>
              <a:ext uri="{FF2B5EF4-FFF2-40B4-BE49-F238E27FC236}">
                <a16:creationId xmlns:a16="http://schemas.microsoft.com/office/drawing/2014/main" id="{F66B7EDC-5DFD-C2E3-D433-36E1BFE6BDE7}"/>
              </a:ext>
            </a:extLst>
          </p:cNvPr>
          <p:cNvSpPr txBox="1"/>
          <p:nvPr/>
        </p:nvSpPr>
        <p:spPr>
          <a:xfrm>
            <a:off x="7258234" y="1147042"/>
            <a:ext cx="965171" cy="221018"/>
          </a:xfrm>
          <a:prstGeom prst="rect">
            <a:avLst/>
          </a:prstGeom>
          <a:solidFill>
            <a:sysClr val="window" lastClr="FFFFFF">
              <a:lumMod val="95000"/>
            </a:sysClr>
          </a:solidFill>
        </p:spPr>
        <p:txBody>
          <a:bodyPr wrap="square" lIns="36000" tIns="18000" rIns="36000" bIns="18000"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LED</a:t>
            </a: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文字看板</a:t>
            </a:r>
          </a:p>
        </p:txBody>
      </p:sp>
      <p:sp>
        <p:nvSpPr>
          <p:cNvPr id="116" name="テキスト ボックス 115">
            <a:extLst>
              <a:ext uri="{FF2B5EF4-FFF2-40B4-BE49-F238E27FC236}">
                <a16:creationId xmlns:a16="http://schemas.microsoft.com/office/drawing/2014/main" id="{5C37ECDD-F29D-1E35-C85C-74DE2413B97F}"/>
              </a:ext>
            </a:extLst>
          </p:cNvPr>
          <p:cNvSpPr txBox="1"/>
          <p:nvPr/>
        </p:nvSpPr>
        <p:spPr>
          <a:xfrm>
            <a:off x="7268684" y="3491212"/>
            <a:ext cx="482339" cy="221018"/>
          </a:xfrm>
          <a:prstGeom prst="rect">
            <a:avLst/>
          </a:prstGeom>
          <a:solidFill>
            <a:sysClr val="window" lastClr="FFFFFF">
              <a:lumMod val="95000"/>
            </a:sysClr>
          </a:solidFill>
        </p:spPr>
        <p:txBody>
          <a:bodyPr wrap="square" lIns="36000" tIns="18000" rIns="36000" bIns="18000"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照明</a:t>
            </a:r>
          </a:p>
        </p:txBody>
      </p:sp>
      <p:sp>
        <p:nvSpPr>
          <p:cNvPr id="118" name="テキスト ボックス 117">
            <a:extLst>
              <a:ext uri="{FF2B5EF4-FFF2-40B4-BE49-F238E27FC236}">
                <a16:creationId xmlns:a16="http://schemas.microsoft.com/office/drawing/2014/main" id="{567B1C75-83A4-0E93-5263-806232DB7B1F}"/>
              </a:ext>
            </a:extLst>
          </p:cNvPr>
          <p:cNvSpPr txBox="1"/>
          <p:nvPr/>
        </p:nvSpPr>
        <p:spPr>
          <a:xfrm>
            <a:off x="7258234" y="4562510"/>
            <a:ext cx="1051374" cy="221018"/>
          </a:xfrm>
          <a:prstGeom prst="rect">
            <a:avLst/>
          </a:prstGeom>
          <a:solidFill>
            <a:sysClr val="window" lastClr="FFFFFF">
              <a:lumMod val="95000"/>
            </a:sysClr>
          </a:solidFill>
        </p:spPr>
        <p:txBody>
          <a:bodyPr wrap="square" lIns="36000" tIns="18000" rIns="36000" bIns="18000"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サーキュレーター</a:t>
            </a:r>
          </a:p>
        </p:txBody>
      </p:sp>
      <p:sp>
        <p:nvSpPr>
          <p:cNvPr id="122" name="テキスト ボックス 121">
            <a:extLst>
              <a:ext uri="{FF2B5EF4-FFF2-40B4-BE49-F238E27FC236}">
                <a16:creationId xmlns:a16="http://schemas.microsoft.com/office/drawing/2014/main" id="{5CB6306E-BCC5-66C9-8890-E0C197F85C33}"/>
              </a:ext>
            </a:extLst>
          </p:cNvPr>
          <p:cNvSpPr txBox="1"/>
          <p:nvPr/>
        </p:nvSpPr>
        <p:spPr>
          <a:xfrm>
            <a:off x="7242670" y="2222277"/>
            <a:ext cx="1196782" cy="221018"/>
          </a:xfrm>
          <a:prstGeom prst="rect">
            <a:avLst/>
          </a:prstGeom>
          <a:solidFill>
            <a:sysClr val="window" lastClr="FFFFFF">
              <a:lumMod val="95000"/>
            </a:sysClr>
          </a:solidFill>
        </p:spPr>
        <p:txBody>
          <a:bodyPr wrap="square" lIns="36000" tIns="18000" rIns="36000" bIns="18000"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広報用モニター</a:t>
            </a:r>
          </a:p>
        </p:txBody>
      </p:sp>
      <p:sp>
        <p:nvSpPr>
          <p:cNvPr id="125" name="テキスト ボックス 124">
            <a:extLst>
              <a:ext uri="{FF2B5EF4-FFF2-40B4-BE49-F238E27FC236}">
                <a16:creationId xmlns:a16="http://schemas.microsoft.com/office/drawing/2014/main" id="{99327F4C-9825-FA91-C7E4-C10A03C58DA0}"/>
              </a:ext>
            </a:extLst>
          </p:cNvPr>
          <p:cNvSpPr txBox="1"/>
          <p:nvPr/>
        </p:nvSpPr>
        <p:spPr>
          <a:xfrm>
            <a:off x="7258234" y="1358290"/>
            <a:ext cx="1159136" cy="221018"/>
          </a:xfrm>
          <a:prstGeom prst="rect">
            <a:avLst/>
          </a:prstGeom>
          <a:solidFill>
            <a:sysClr val="window" lastClr="FFFFFF">
              <a:lumMod val="95000"/>
            </a:sysClr>
          </a:solidFill>
        </p:spPr>
        <p:txBody>
          <a:bodyPr wrap="square" lIns="36000" tIns="18000" rIns="36000" bIns="18000"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デジタルサイネージ</a:t>
            </a:r>
          </a:p>
        </p:txBody>
      </p:sp>
      <p:sp>
        <p:nvSpPr>
          <p:cNvPr id="5" name="テキスト ボックス 4">
            <a:extLst>
              <a:ext uri="{FF2B5EF4-FFF2-40B4-BE49-F238E27FC236}">
                <a16:creationId xmlns:a16="http://schemas.microsoft.com/office/drawing/2014/main" id="{3346F46C-934F-CF0A-0D87-4F9827A31DAA}"/>
              </a:ext>
            </a:extLst>
          </p:cNvPr>
          <p:cNvSpPr txBox="1"/>
          <p:nvPr/>
        </p:nvSpPr>
        <p:spPr>
          <a:xfrm>
            <a:off x="1559215" y="66689"/>
            <a:ext cx="5218639" cy="461665"/>
          </a:xfrm>
          <a:prstGeom prst="rect">
            <a:avLst/>
          </a:prstGeom>
          <a:noFill/>
        </p:spPr>
        <p:txBody>
          <a:bodyPr wrap="square">
            <a:spAutoFit/>
          </a:bodyPr>
          <a:lstStyle/>
          <a:p>
            <a:r>
              <a:rPr lang="en-US" altLang="ja-JP" sz="1200" dirty="0">
                <a:highlight>
                  <a:srgbClr val="FFFF00"/>
                </a:highlight>
                <a:latin typeface="Yu Gothic UI" panose="020B0500000000000000" pitchFamily="50" charset="-128"/>
                <a:ea typeface="Yu Gothic UI" panose="020B0500000000000000" pitchFamily="50" charset="-128"/>
              </a:rPr>
              <a:t>※</a:t>
            </a:r>
            <a:r>
              <a:rPr lang="ja-JP" altLang="en-US" sz="1200" dirty="0">
                <a:highlight>
                  <a:srgbClr val="FFFF00"/>
                </a:highlight>
                <a:latin typeface="Yu Gothic UI" panose="020B0500000000000000" pitchFamily="50" charset="-128"/>
                <a:ea typeface="Yu Gothic UI" panose="020B0500000000000000" pitchFamily="50" charset="-128"/>
              </a:rPr>
              <a:t>提出の際は例を削除し、スライド</a:t>
            </a:r>
            <a:r>
              <a:rPr lang="en-US" altLang="ja-JP" sz="1200" dirty="0">
                <a:highlight>
                  <a:srgbClr val="FFFF00"/>
                </a:highlight>
                <a:latin typeface="Yu Gothic UI" panose="020B0500000000000000" pitchFamily="50" charset="-128"/>
                <a:ea typeface="Yu Gothic UI" panose="020B0500000000000000" pitchFamily="50" charset="-128"/>
              </a:rPr>
              <a:t>2</a:t>
            </a:r>
            <a:r>
              <a:rPr lang="ja-JP" altLang="en-US" sz="1200" dirty="0">
                <a:highlight>
                  <a:srgbClr val="FFFF00"/>
                </a:highlight>
                <a:latin typeface="Yu Gothic UI" panose="020B0500000000000000" pitchFamily="50" charset="-128"/>
                <a:ea typeface="Yu Gothic UI" panose="020B0500000000000000" pitchFamily="50" charset="-128"/>
              </a:rPr>
              <a:t>枚以内での作成をお願いします</a:t>
            </a:r>
            <a:endParaRPr lang="en-US" altLang="ja-JP" sz="1200" dirty="0">
              <a:highlight>
                <a:srgbClr val="FFFF00"/>
              </a:highlight>
              <a:latin typeface="Yu Gothic UI" panose="020B0500000000000000" pitchFamily="50" charset="-128"/>
              <a:ea typeface="Yu Gothic UI" panose="020B0500000000000000" pitchFamily="50" charset="-128"/>
            </a:endParaRPr>
          </a:p>
          <a:p>
            <a:r>
              <a:rPr lang="ja-JP" altLang="en-US" sz="1200" dirty="0">
                <a:highlight>
                  <a:srgbClr val="FFFF00"/>
                </a:highlight>
                <a:latin typeface="Yu Gothic UI" panose="020B0500000000000000" pitchFamily="50" charset="-128"/>
                <a:ea typeface="Yu Gothic UI" panose="020B0500000000000000" pitchFamily="50" charset="-128"/>
              </a:rPr>
              <a:t>例）</a:t>
            </a:r>
          </a:p>
        </p:txBody>
      </p:sp>
      <p:sp>
        <p:nvSpPr>
          <p:cNvPr id="7" name="テキスト ボックス 6">
            <a:extLst>
              <a:ext uri="{FF2B5EF4-FFF2-40B4-BE49-F238E27FC236}">
                <a16:creationId xmlns:a16="http://schemas.microsoft.com/office/drawing/2014/main" id="{A3199AE0-47CE-E870-80AC-81F9E7F8C241}"/>
              </a:ext>
            </a:extLst>
          </p:cNvPr>
          <p:cNvSpPr txBox="1"/>
          <p:nvPr/>
        </p:nvSpPr>
        <p:spPr>
          <a:xfrm>
            <a:off x="2097499" y="3245366"/>
            <a:ext cx="4834603"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ja-JP" altLang="en-US" b="1" dirty="0">
                <a:highlight>
                  <a:srgbClr val="FFFF00"/>
                </a:highlight>
                <a:latin typeface="Yu Gothic UI" panose="020B0500000000000000" pitchFamily="50" charset="-128"/>
                <a:ea typeface="Yu Gothic UI" panose="020B0500000000000000" pitchFamily="50" charset="-128"/>
              </a:rPr>
              <a:t>貼り付けられている図面や写真等は記載例です</a:t>
            </a:r>
            <a:endParaRPr lang="en-US" altLang="ja-JP" b="1" dirty="0">
              <a:highlight>
                <a:srgbClr val="FFFF00"/>
              </a:highlight>
              <a:latin typeface="Yu Gothic UI" panose="020B0500000000000000" pitchFamily="50" charset="-128"/>
              <a:ea typeface="Yu Gothic UI" panose="020B0500000000000000" pitchFamily="50" charset="-128"/>
            </a:endParaRPr>
          </a:p>
          <a:p>
            <a:pPr algn="ctr"/>
            <a:r>
              <a:rPr lang="ja-JP" altLang="en-US" b="1" dirty="0">
                <a:highlight>
                  <a:srgbClr val="FFFF00"/>
                </a:highlight>
                <a:latin typeface="Yu Gothic UI" panose="020B0500000000000000" pitchFamily="50" charset="-128"/>
                <a:ea typeface="Yu Gothic UI" panose="020B0500000000000000" pitchFamily="50" charset="-128"/>
              </a:rPr>
              <a:t>記載例は削除してください</a:t>
            </a:r>
          </a:p>
        </p:txBody>
      </p:sp>
      <p:pic>
        <p:nvPicPr>
          <p:cNvPr id="14" name="グラフィックス 13" descr="温度計 単色塗りつぶし">
            <a:extLst>
              <a:ext uri="{FF2B5EF4-FFF2-40B4-BE49-F238E27FC236}">
                <a16:creationId xmlns:a16="http://schemas.microsoft.com/office/drawing/2014/main" id="{85B80B51-E01B-314B-5638-DE03EB573D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09760" y="1830312"/>
            <a:ext cx="356672" cy="356672"/>
          </a:xfrm>
          <a:prstGeom prst="rect">
            <a:avLst/>
          </a:prstGeom>
        </p:spPr>
      </p:pic>
      <p:grpSp>
        <p:nvGrpSpPr>
          <p:cNvPr id="20" name="グループ化 19">
            <a:extLst>
              <a:ext uri="{FF2B5EF4-FFF2-40B4-BE49-F238E27FC236}">
                <a16:creationId xmlns:a16="http://schemas.microsoft.com/office/drawing/2014/main" id="{BF661865-6918-0B06-9241-13183DB64F8F}"/>
              </a:ext>
            </a:extLst>
          </p:cNvPr>
          <p:cNvGrpSpPr/>
          <p:nvPr/>
        </p:nvGrpSpPr>
        <p:grpSpPr>
          <a:xfrm>
            <a:off x="1359315" y="2567586"/>
            <a:ext cx="266700" cy="306205"/>
            <a:chOff x="541867" y="2600478"/>
            <a:chExt cx="266700" cy="306205"/>
          </a:xfrm>
        </p:grpSpPr>
        <p:sp>
          <p:nvSpPr>
            <p:cNvPr id="16" name="円柱 15">
              <a:extLst>
                <a:ext uri="{FF2B5EF4-FFF2-40B4-BE49-F238E27FC236}">
                  <a16:creationId xmlns:a16="http://schemas.microsoft.com/office/drawing/2014/main" id="{BCE7D94C-3201-8FAC-77E0-B00FD91F3B95}"/>
                </a:ext>
              </a:extLst>
            </p:cNvPr>
            <p:cNvSpPr/>
            <p:nvPr/>
          </p:nvSpPr>
          <p:spPr>
            <a:xfrm>
              <a:off x="541867" y="2646900"/>
              <a:ext cx="266700" cy="259783"/>
            </a:xfrm>
            <a:prstGeom prst="can">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ローチャート: 論理積ゲート 18">
              <a:extLst>
                <a:ext uri="{FF2B5EF4-FFF2-40B4-BE49-F238E27FC236}">
                  <a16:creationId xmlns:a16="http://schemas.microsoft.com/office/drawing/2014/main" id="{AA094C84-E045-E945-E262-376293D31582}"/>
                </a:ext>
              </a:extLst>
            </p:cNvPr>
            <p:cNvSpPr/>
            <p:nvPr/>
          </p:nvSpPr>
          <p:spPr>
            <a:xfrm rot="16200000">
              <a:off x="630955" y="2581978"/>
              <a:ext cx="81416" cy="118415"/>
            </a:xfrm>
            <a:prstGeom prst="flowChartDelay">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21" name="グラフィックス 20" descr="温度計 単色塗りつぶし">
            <a:extLst>
              <a:ext uri="{FF2B5EF4-FFF2-40B4-BE49-F238E27FC236}">
                <a16:creationId xmlns:a16="http://schemas.microsoft.com/office/drawing/2014/main" id="{04296DB8-EE4A-7D62-46E2-E36CFDF9C0A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98025" y="4044389"/>
            <a:ext cx="356672" cy="356672"/>
          </a:xfrm>
          <a:prstGeom prst="rect">
            <a:avLst/>
          </a:prstGeom>
        </p:spPr>
      </p:pic>
      <p:pic>
        <p:nvPicPr>
          <p:cNvPr id="22" name="グラフィックス 21" descr="温度計 単色塗りつぶし">
            <a:extLst>
              <a:ext uri="{FF2B5EF4-FFF2-40B4-BE49-F238E27FC236}">
                <a16:creationId xmlns:a16="http://schemas.microsoft.com/office/drawing/2014/main" id="{BDB0BE59-E609-223D-CB49-9E75BD0FC02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06243" y="5748723"/>
            <a:ext cx="356672" cy="356672"/>
          </a:xfrm>
          <a:prstGeom prst="rect">
            <a:avLst/>
          </a:prstGeom>
        </p:spPr>
      </p:pic>
      <p:grpSp>
        <p:nvGrpSpPr>
          <p:cNvPr id="142" name="グループ化 141">
            <a:extLst>
              <a:ext uri="{FF2B5EF4-FFF2-40B4-BE49-F238E27FC236}">
                <a16:creationId xmlns:a16="http://schemas.microsoft.com/office/drawing/2014/main" id="{79591B41-FC51-3B24-F4D5-727BF067714A}"/>
              </a:ext>
            </a:extLst>
          </p:cNvPr>
          <p:cNvGrpSpPr/>
          <p:nvPr/>
        </p:nvGrpSpPr>
        <p:grpSpPr>
          <a:xfrm>
            <a:off x="4479082" y="4303762"/>
            <a:ext cx="873611" cy="873611"/>
            <a:chOff x="5718953" y="4310594"/>
            <a:chExt cx="873611" cy="873611"/>
          </a:xfrm>
        </p:grpSpPr>
        <p:pic>
          <p:nvPicPr>
            <p:cNvPr id="140" name="グラフィックス 139" descr="テレビ 単色塗りつぶし">
              <a:extLst>
                <a:ext uri="{FF2B5EF4-FFF2-40B4-BE49-F238E27FC236}">
                  <a16:creationId xmlns:a16="http://schemas.microsoft.com/office/drawing/2014/main" id="{AB67386C-93E0-44A0-A3F0-82D212AE5CF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718953" y="4310594"/>
              <a:ext cx="873611" cy="873611"/>
            </a:xfrm>
            <a:prstGeom prst="rect">
              <a:avLst/>
            </a:prstGeom>
          </p:spPr>
        </p:pic>
        <p:sp>
          <p:nvSpPr>
            <p:cNvPr id="141" name="テキスト ボックス 140">
              <a:extLst>
                <a:ext uri="{FF2B5EF4-FFF2-40B4-BE49-F238E27FC236}">
                  <a16:creationId xmlns:a16="http://schemas.microsoft.com/office/drawing/2014/main" id="{7F51193F-E494-2B96-F0AD-3D1C8F35072C}"/>
                </a:ext>
              </a:extLst>
            </p:cNvPr>
            <p:cNvSpPr txBox="1"/>
            <p:nvPr/>
          </p:nvSpPr>
          <p:spPr>
            <a:xfrm>
              <a:off x="5820383" y="4533011"/>
              <a:ext cx="697257" cy="338554"/>
            </a:xfrm>
            <a:prstGeom prst="rect">
              <a:avLst/>
            </a:prstGeom>
            <a:solidFill>
              <a:sysClr val="window" lastClr="FFFFFF">
                <a:lumMod val="95000"/>
              </a:sysClr>
            </a:solidFill>
          </p:spPr>
          <p:txBody>
            <a:bodyPr wrap="square" lIns="36000" rIns="36000"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現在の発電</a:t>
              </a:r>
              <a:endParaRPr kumimoji="1" lang="en-US" altLang="ja-JP" sz="8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状況●●</a:t>
              </a:r>
              <a:r>
                <a:rPr kumimoji="1" lang="en-US" altLang="ja-JP" sz="8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W</a:t>
              </a:r>
            </a:p>
          </p:txBody>
        </p:sp>
      </p:grpSp>
      <p:pic>
        <p:nvPicPr>
          <p:cNvPr id="144" name="グラフィックス 143" descr="フル充電 単色塗りつぶし">
            <a:extLst>
              <a:ext uri="{FF2B5EF4-FFF2-40B4-BE49-F238E27FC236}">
                <a16:creationId xmlns:a16="http://schemas.microsoft.com/office/drawing/2014/main" id="{A95689B4-0FC0-B374-BD6E-69762E4B307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16200000">
            <a:off x="5877551" y="1157633"/>
            <a:ext cx="914400" cy="914400"/>
          </a:xfrm>
          <a:prstGeom prst="rect">
            <a:avLst/>
          </a:prstGeom>
        </p:spPr>
      </p:pic>
      <p:pic>
        <p:nvPicPr>
          <p:cNvPr id="150" name="グラフィックス 149" descr="テレビ 単色塗りつぶし">
            <a:extLst>
              <a:ext uri="{FF2B5EF4-FFF2-40B4-BE49-F238E27FC236}">
                <a16:creationId xmlns:a16="http://schemas.microsoft.com/office/drawing/2014/main" id="{9F4EE464-3EA5-2AB3-9FFC-073CBE5F8D6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347115" y="2346457"/>
            <a:ext cx="1339598" cy="1079160"/>
          </a:xfrm>
          <a:prstGeom prst="rect">
            <a:avLst/>
          </a:prstGeom>
        </p:spPr>
      </p:pic>
      <p:pic>
        <p:nvPicPr>
          <p:cNvPr id="152" name="グラフィックス 151" descr="混乱した人 単色塗りつぶし">
            <a:extLst>
              <a:ext uri="{FF2B5EF4-FFF2-40B4-BE49-F238E27FC236}">
                <a16:creationId xmlns:a16="http://schemas.microsoft.com/office/drawing/2014/main" id="{C94E542E-1D37-E65B-757E-6FE09E5F054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532752" y="2574197"/>
            <a:ext cx="544448" cy="544448"/>
          </a:xfrm>
          <a:prstGeom prst="rect">
            <a:avLst/>
          </a:prstGeom>
        </p:spPr>
      </p:pic>
      <p:pic>
        <p:nvPicPr>
          <p:cNvPr id="153" name="グラフィックス 152" descr="肩をすくめた女性 単色塗りつぶし">
            <a:extLst>
              <a:ext uri="{FF2B5EF4-FFF2-40B4-BE49-F238E27FC236}">
                <a16:creationId xmlns:a16="http://schemas.microsoft.com/office/drawing/2014/main" id="{FC4FC0D9-106D-7EE0-EA45-4A0F60503F37}"/>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928626" y="2571248"/>
            <a:ext cx="557258" cy="557258"/>
          </a:xfrm>
          <a:prstGeom prst="rect">
            <a:avLst/>
          </a:prstGeom>
        </p:spPr>
      </p:pic>
      <p:grpSp>
        <p:nvGrpSpPr>
          <p:cNvPr id="156" name="グループ化 155">
            <a:extLst>
              <a:ext uri="{FF2B5EF4-FFF2-40B4-BE49-F238E27FC236}">
                <a16:creationId xmlns:a16="http://schemas.microsoft.com/office/drawing/2014/main" id="{ADC7B0A0-1D51-4EDE-2C11-03AB815319E7}"/>
              </a:ext>
            </a:extLst>
          </p:cNvPr>
          <p:cNvGrpSpPr/>
          <p:nvPr/>
        </p:nvGrpSpPr>
        <p:grpSpPr>
          <a:xfrm>
            <a:off x="7211309" y="1623314"/>
            <a:ext cx="1453478" cy="410924"/>
            <a:chOff x="5641204" y="4087503"/>
            <a:chExt cx="1453478" cy="410924"/>
          </a:xfrm>
        </p:grpSpPr>
        <p:sp>
          <p:nvSpPr>
            <p:cNvPr id="155" name="正方形/長方形 154">
              <a:extLst>
                <a:ext uri="{FF2B5EF4-FFF2-40B4-BE49-F238E27FC236}">
                  <a16:creationId xmlns:a16="http://schemas.microsoft.com/office/drawing/2014/main" id="{5B457D23-4DFB-B08B-324D-5AE202411E39}"/>
                </a:ext>
              </a:extLst>
            </p:cNvPr>
            <p:cNvSpPr/>
            <p:nvPr/>
          </p:nvSpPr>
          <p:spPr>
            <a:xfrm>
              <a:off x="5714475" y="4092744"/>
              <a:ext cx="1314817" cy="405683"/>
            </a:xfrm>
            <a:prstGeom prst="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正方形/長方形 153">
              <a:extLst>
                <a:ext uri="{FF2B5EF4-FFF2-40B4-BE49-F238E27FC236}">
                  <a16:creationId xmlns:a16="http://schemas.microsoft.com/office/drawing/2014/main" id="{4D86615E-BB25-2525-AD5C-812077772BFF}"/>
                </a:ext>
              </a:extLst>
            </p:cNvPr>
            <p:cNvSpPr/>
            <p:nvPr/>
          </p:nvSpPr>
          <p:spPr>
            <a:xfrm>
              <a:off x="5641204" y="4087503"/>
              <a:ext cx="1453478" cy="400110"/>
            </a:xfrm>
            <a:prstGeom prst="rect">
              <a:avLst/>
            </a:prstGeom>
            <a:noFill/>
            <a:ln>
              <a:noFill/>
            </a:ln>
          </p:spPr>
          <p:txBody>
            <a:bodyPr wrap="square" lIns="91440" tIns="45720" rIns="91440" bIns="4572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a:ln w="9525">
                    <a:solidFill>
                      <a:prstClr val="white"/>
                    </a:solidFill>
                    <a:prstDash val="solid"/>
                  </a:ln>
                  <a:solidFill>
                    <a:srgbClr val="A02B93"/>
                  </a:solidFill>
                  <a:effectLst>
                    <a:outerShdw blurRad="12700" dist="38100" dir="2700000" algn="tl" rotWithShape="0">
                      <a:srgbClr val="A02B93">
                        <a:lumMod val="60000"/>
                        <a:lumOff val="40000"/>
                      </a:srgbClr>
                    </a:outerShdw>
                  </a:effectLst>
                  <a:uLnTx/>
                  <a:uFillTx/>
                  <a:latin typeface="Yu Gothic UI" panose="020B0500000000000000" pitchFamily="50" charset="-128"/>
                  <a:ea typeface="Yu Gothic UI" panose="020B0500000000000000" pitchFamily="50" charset="-128"/>
                </a:rPr>
                <a:t>PSC</a:t>
              </a:r>
              <a:r>
                <a:rPr kumimoji="0" lang="ja-JP" altLang="en-US" sz="2000" b="1" i="0" u="none" strike="noStrike" kern="0" cap="none" spc="0" normalizeH="0" baseline="0" noProof="0" dirty="0">
                  <a:ln w="9525">
                    <a:solidFill>
                      <a:prstClr val="white"/>
                    </a:solidFill>
                    <a:prstDash val="solid"/>
                  </a:ln>
                  <a:solidFill>
                    <a:srgbClr val="A02B93"/>
                  </a:solidFill>
                  <a:effectLst>
                    <a:outerShdw blurRad="12700" dist="38100" dir="2700000" algn="tl" rotWithShape="0">
                      <a:srgbClr val="A02B93">
                        <a:lumMod val="60000"/>
                        <a:lumOff val="40000"/>
                      </a:srgbClr>
                    </a:outerShdw>
                  </a:effectLst>
                  <a:uLnTx/>
                  <a:uFillTx/>
                  <a:latin typeface="Yu Gothic UI" panose="020B0500000000000000" pitchFamily="50" charset="-128"/>
                  <a:ea typeface="Yu Gothic UI" panose="020B0500000000000000" pitchFamily="50" charset="-128"/>
                </a:rPr>
                <a:t>実証中</a:t>
              </a:r>
            </a:p>
          </p:txBody>
        </p:sp>
      </p:grpSp>
      <p:pic>
        <p:nvPicPr>
          <p:cNvPr id="158" name="グラフィックス 157" descr="電球 単色塗りつぶし">
            <a:extLst>
              <a:ext uri="{FF2B5EF4-FFF2-40B4-BE49-F238E27FC236}">
                <a16:creationId xmlns:a16="http://schemas.microsoft.com/office/drawing/2014/main" id="{22BCB38A-3F8A-40B0-DBB9-99B9D22717AA}"/>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7538247" y="3756020"/>
            <a:ext cx="632116" cy="632116"/>
          </a:xfrm>
          <a:prstGeom prst="rect">
            <a:avLst/>
          </a:prstGeom>
        </p:spPr>
      </p:pic>
      <p:grpSp>
        <p:nvGrpSpPr>
          <p:cNvPr id="165" name="グループ化 164">
            <a:extLst>
              <a:ext uri="{FF2B5EF4-FFF2-40B4-BE49-F238E27FC236}">
                <a16:creationId xmlns:a16="http://schemas.microsoft.com/office/drawing/2014/main" id="{C501B8B6-92F7-615D-544B-B72AECDF8AFC}"/>
              </a:ext>
            </a:extLst>
          </p:cNvPr>
          <p:cNvGrpSpPr/>
          <p:nvPr/>
        </p:nvGrpSpPr>
        <p:grpSpPr>
          <a:xfrm>
            <a:off x="7618498" y="4992745"/>
            <a:ext cx="945627" cy="534255"/>
            <a:chOff x="-1689329" y="5155154"/>
            <a:chExt cx="945627" cy="534255"/>
          </a:xfrm>
        </p:grpSpPr>
        <p:sp>
          <p:nvSpPr>
            <p:cNvPr id="164" name="正方形/長方形 163">
              <a:extLst>
                <a:ext uri="{FF2B5EF4-FFF2-40B4-BE49-F238E27FC236}">
                  <a16:creationId xmlns:a16="http://schemas.microsoft.com/office/drawing/2014/main" id="{C549DE9A-5484-E007-2774-997B8691B21C}"/>
                </a:ext>
              </a:extLst>
            </p:cNvPr>
            <p:cNvSpPr/>
            <p:nvPr/>
          </p:nvSpPr>
          <p:spPr>
            <a:xfrm>
              <a:off x="-1689328" y="5531476"/>
              <a:ext cx="446518" cy="157933"/>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0" name="グラフィックス 159" descr="風 単色塗りつぶし">
              <a:extLst>
                <a:ext uri="{FF2B5EF4-FFF2-40B4-BE49-F238E27FC236}">
                  <a16:creationId xmlns:a16="http://schemas.microsoft.com/office/drawing/2014/main" id="{6B95B817-B9A2-7ABC-54EE-C3C1A5968C9F}"/>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237187" y="5155154"/>
              <a:ext cx="493485" cy="493485"/>
            </a:xfrm>
            <a:prstGeom prst="rect">
              <a:avLst/>
            </a:prstGeom>
          </p:spPr>
        </p:pic>
        <p:sp>
          <p:nvSpPr>
            <p:cNvPr id="163" name="フローチャート: 結合子 162">
              <a:extLst>
                <a:ext uri="{FF2B5EF4-FFF2-40B4-BE49-F238E27FC236}">
                  <a16:creationId xmlns:a16="http://schemas.microsoft.com/office/drawing/2014/main" id="{C1857271-150E-428C-324E-E70BB95AC07F}"/>
                </a:ext>
              </a:extLst>
            </p:cNvPr>
            <p:cNvSpPr/>
            <p:nvPr/>
          </p:nvSpPr>
          <p:spPr>
            <a:xfrm>
              <a:off x="-1689329" y="5155296"/>
              <a:ext cx="455102" cy="455102"/>
            </a:xfrm>
            <a:prstGeom prst="flowChartConnector">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2" name="グラフィックス 161" descr="絞り 単色塗りつぶし">
              <a:extLst>
                <a:ext uri="{FF2B5EF4-FFF2-40B4-BE49-F238E27FC236}">
                  <a16:creationId xmlns:a16="http://schemas.microsoft.com/office/drawing/2014/main" id="{48C2142D-797C-9A33-26D8-0AD861706B15}"/>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1686076" y="5159594"/>
              <a:ext cx="447263" cy="447263"/>
            </a:xfrm>
            <a:prstGeom prst="rect">
              <a:avLst/>
            </a:prstGeom>
          </p:spPr>
        </p:pic>
      </p:grpSp>
      <p:sp>
        <p:nvSpPr>
          <p:cNvPr id="128" name="テキスト ボックス 127">
            <a:extLst>
              <a:ext uri="{FF2B5EF4-FFF2-40B4-BE49-F238E27FC236}">
                <a16:creationId xmlns:a16="http://schemas.microsoft.com/office/drawing/2014/main" id="{1A23D193-D78A-7F3B-1764-AD37EB8D3D17}"/>
              </a:ext>
            </a:extLst>
          </p:cNvPr>
          <p:cNvSpPr txBox="1"/>
          <p:nvPr/>
        </p:nvSpPr>
        <p:spPr>
          <a:xfrm>
            <a:off x="572148" y="854419"/>
            <a:ext cx="5427452" cy="1200329"/>
          </a:xfrm>
          <a:prstGeom prst="rect">
            <a:avLst/>
          </a:prstGeom>
          <a:solidFill>
            <a:schemeClr val="bg1"/>
          </a:solidFill>
        </p:spPr>
        <p:txBody>
          <a:bodyPr wrap="square">
            <a:spAutoFit/>
          </a:bodyPr>
          <a:lstStyle/>
          <a:p>
            <a:r>
              <a:rPr lang="en-US" altLang="ja-JP" sz="1200" dirty="0">
                <a:highlight>
                  <a:srgbClr val="FFFF00"/>
                </a:highlight>
                <a:latin typeface="Yu Gothic UI" panose="020B0500000000000000" pitchFamily="50" charset="-128"/>
                <a:ea typeface="Yu Gothic UI" panose="020B0500000000000000" pitchFamily="50" charset="-128"/>
              </a:rPr>
              <a:t>【</a:t>
            </a:r>
            <a:r>
              <a:rPr lang="ja-JP" altLang="en-US" sz="1200" dirty="0">
                <a:highlight>
                  <a:srgbClr val="FFFF00"/>
                </a:highlight>
                <a:latin typeface="Yu Gothic UI" panose="020B0500000000000000" pitchFamily="50" charset="-128"/>
                <a:ea typeface="Yu Gothic UI" panose="020B0500000000000000" pitchFamily="50" charset="-128"/>
              </a:rPr>
              <a:t>評価ポイント</a:t>
            </a:r>
            <a:r>
              <a:rPr lang="en-US" altLang="ja-JP" sz="1200" dirty="0">
                <a:highlight>
                  <a:srgbClr val="FFFF00"/>
                </a:highlight>
                <a:latin typeface="Yu Gothic UI" panose="020B0500000000000000" pitchFamily="50" charset="-128"/>
                <a:ea typeface="Yu Gothic UI" panose="020B0500000000000000" pitchFamily="50" charset="-128"/>
              </a:rPr>
              <a:t>】</a:t>
            </a:r>
          </a:p>
          <a:p>
            <a:r>
              <a:rPr lang="ja-JP" altLang="en-US" sz="1200" dirty="0">
                <a:highlight>
                  <a:srgbClr val="FFFF00"/>
                </a:highlight>
                <a:latin typeface="Yu Gothic UI" panose="020B0500000000000000" pitchFamily="50" charset="-128"/>
                <a:ea typeface="Yu Gothic UI" panose="020B0500000000000000" pitchFamily="50" charset="-128"/>
              </a:rPr>
              <a:t>・発電量（</a:t>
            </a:r>
            <a:r>
              <a:rPr lang="en-US" altLang="ja-JP" sz="1200" dirty="0">
                <a:highlight>
                  <a:srgbClr val="FFFF00"/>
                </a:highlight>
                <a:latin typeface="Yu Gothic UI" panose="020B0500000000000000" pitchFamily="50" charset="-128"/>
                <a:ea typeface="Yu Gothic UI" panose="020B0500000000000000" pitchFamily="50" charset="-128"/>
              </a:rPr>
              <a:t>kWh</a:t>
            </a:r>
            <a:r>
              <a:rPr lang="ja-JP" altLang="en-US" sz="1200" dirty="0">
                <a:highlight>
                  <a:srgbClr val="FFFF00"/>
                </a:highlight>
                <a:latin typeface="Yu Gothic UI" panose="020B0500000000000000" pitchFamily="50" charset="-128"/>
                <a:ea typeface="Yu Gothic UI" panose="020B0500000000000000" pitchFamily="50" charset="-128"/>
              </a:rPr>
              <a:t>）、日射量（</a:t>
            </a:r>
            <a:r>
              <a:rPr lang="en-US" altLang="ja-JP" sz="1200" dirty="0">
                <a:highlight>
                  <a:srgbClr val="FFFF00"/>
                </a:highlight>
                <a:latin typeface="Yu Gothic UI" panose="020B0500000000000000" pitchFamily="50" charset="-128"/>
                <a:ea typeface="Yu Gothic UI" panose="020B0500000000000000" pitchFamily="50" charset="-128"/>
              </a:rPr>
              <a:t>kWh/m2</a:t>
            </a:r>
            <a:r>
              <a:rPr lang="ja-JP" altLang="en-US" sz="1200" dirty="0">
                <a:highlight>
                  <a:srgbClr val="FFFF00"/>
                </a:highlight>
                <a:latin typeface="Yu Gothic UI" panose="020B0500000000000000" pitchFamily="50" charset="-128"/>
                <a:ea typeface="Yu Gothic UI" panose="020B0500000000000000" pitchFamily="50" charset="-128"/>
              </a:rPr>
              <a:t>）、パネル温度（℃）のデータを測定、保存できる機器構成になっているか</a:t>
            </a:r>
            <a:endParaRPr lang="en-US" altLang="ja-JP" sz="1200" dirty="0">
              <a:highlight>
                <a:srgbClr val="FFFF00"/>
              </a:highlight>
              <a:latin typeface="Yu Gothic UI" panose="020B0500000000000000" pitchFamily="50" charset="-128"/>
              <a:ea typeface="Yu Gothic UI" panose="020B0500000000000000" pitchFamily="50" charset="-128"/>
            </a:endParaRPr>
          </a:p>
          <a:p>
            <a:r>
              <a:rPr lang="ja-JP" altLang="en-US" sz="1200" dirty="0">
                <a:highlight>
                  <a:srgbClr val="FFFF00"/>
                </a:highlight>
                <a:latin typeface="Yu Gothic UI" panose="020B0500000000000000" pitchFamily="50" charset="-128"/>
                <a:ea typeface="Yu Gothic UI" panose="020B0500000000000000" pitchFamily="50" charset="-128"/>
              </a:rPr>
              <a:t>・電力の用途を想定しているか</a:t>
            </a:r>
            <a:endParaRPr lang="en-US" altLang="ja-JP" sz="1200" dirty="0">
              <a:highlight>
                <a:srgbClr val="FFFF00"/>
              </a:highlight>
              <a:latin typeface="Yu Gothic UI" panose="020B0500000000000000" pitchFamily="50" charset="-128"/>
              <a:ea typeface="Yu Gothic UI" panose="020B0500000000000000" pitchFamily="50" charset="-128"/>
            </a:endParaRPr>
          </a:p>
          <a:p>
            <a:endParaRPr lang="en-US" altLang="ja-JP" sz="1200" dirty="0">
              <a:highlight>
                <a:srgbClr val="FFFF00"/>
              </a:highlight>
              <a:latin typeface="Yu Gothic UI" panose="020B0500000000000000" pitchFamily="50" charset="-128"/>
              <a:ea typeface="Yu Gothic UI" panose="020B0500000000000000" pitchFamily="50" charset="-128"/>
            </a:endParaRPr>
          </a:p>
          <a:p>
            <a:r>
              <a:rPr lang="en-US" altLang="ja-JP" sz="1200" dirty="0">
                <a:highlight>
                  <a:srgbClr val="FFFF00"/>
                </a:highlight>
                <a:latin typeface="Yu Gothic UI" panose="020B0500000000000000" pitchFamily="50" charset="-128"/>
                <a:ea typeface="Yu Gothic UI" panose="020B0500000000000000" pitchFamily="50" charset="-128"/>
              </a:rPr>
              <a:t>※</a:t>
            </a:r>
            <a:r>
              <a:rPr lang="ja-JP" altLang="en-US" sz="1200" dirty="0">
                <a:highlight>
                  <a:srgbClr val="FFFF00"/>
                </a:highlight>
                <a:latin typeface="Yu Gothic UI" panose="020B0500000000000000" pitchFamily="50" charset="-128"/>
                <a:ea typeface="Yu Gothic UI" panose="020B0500000000000000" pitchFamily="50" charset="-128"/>
              </a:rPr>
              <a:t>推進協議会事務局による施工業者等とのマッチングを希望する団体は記載不要</a:t>
            </a:r>
            <a:endParaRPr lang="en-US" altLang="ja-JP" sz="1200" dirty="0">
              <a:highlight>
                <a:srgbClr val="FFFF00"/>
              </a:highlight>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3937328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B73BBCA-DC0D-F535-772F-54176CE43A4F}"/>
              </a:ext>
            </a:extLst>
          </p:cNvPr>
          <p:cNvSpPr/>
          <p:nvPr/>
        </p:nvSpPr>
        <p:spPr>
          <a:xfrm>
            <a:off x="247261" y="65315"/>
            <a:ext cx="8649477" cy="47586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Yu Gothic UI" panose="020B0500000000000000" pitchFamily="50" charset="-128"/>
                <a:ea typeface="Yu Gothic UI" panose="020B0500000000000000" pitchFamily="50" charset="-128"/>
              </a:rPr>
              <a:t>実施体制</a:t>
            </a:r>
          </a:p>
        </p:txBody>
      </p:sp>
      <p:sp>
        <p:nvSpPr>
          <p:cNvPr id="3" name="正方形/長方形 2">
            <a:extLst>
              <a:ext uri="{FF2B5EF4-FFF2-40B4-BE49-F238E27FC236}">
                <a16:creationId xmlns:a16="http://schemas.microsoft.com/office/drawing/2014/main" id="{5F52F798-BB62-83CD-0447-26FFFC1325F6}"/>
              </a:ext>
            </a:extLst>
          </p:cNvPr>
          <p:cNvSpPr/>
          <p:nvPr/>
        </p:nvSpPr>
        <p:spPr>
          <a:xfrm>
            <a:off x="247261" y="541177"/>
            <a:ext cx="8649477" cy="6074227"/>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ja-JP" altLang="en-US" dirty="0">
              <a:solidFill>
                <a:schemeClr val="tx1"/>
              </a:solidFill>
              <a:highlight>
                <a:srgbClr val="FFFF00"/>
              </a:highlight>
            </a:endParaRPr>
          </a:p>
        </p:txBody>
      </p:sp>
      <p:sp>
        <p:nvSpPr>
          <p:cNvPr id="4" name="スライド番号プレースホルダー 3">
            <a:extLst>
              <a:ext uri="{FF2B5EF4-FFF2-40B4-BE49-F238E27FC236}">
                <a16:creationId xmlns:a16="http://schemas.microsoft.com/office/drawing/2014/main" id="{AD31E863-6345-B553-22A2-5F7778258B3B}"/>
              </a:ext>
            </a:extLst>
          </p:cNvPr>
          <p:cNvSpPr>
            <a:spLocks noGrp="1"/>
          </p:cNvSpPr>
          <p:nvPr>
            <p:ph type="sldNum" sz="quarter" idx="12"/>
          </p:nvPr>
        </p:nvSpPr>
        <p:spPr/>
        <p:txBody>
          <a:bodyPr/>
          <a:lstStyle/>
          <a:p>
            <a:fld id="{FCC58681-7CF3-444D-A19B-7BB4CE93E7CD}" type="slidenum">
              <a:rPr kumimoji="1" lang="ja-JP" altLang="en-US" smtClean="0"/>
              <a:t>7</a:t>
            </a:fld>
            <a:endParaRPr kumimoji="1" lang="ja-JP" altLang="en-US"/>
          </a:p>
        </p:txBody>
      </p:sp>
      <p:sp>
        <p:nvSpPr>
          <p:cNvPr id="5" name="テキスト ボックス 4">
            <a:extLst>
              <a:ext uri="{FF2B5EF4-FFF2-40B4-BE49-F238E27FC236}">
                <a16:creationId xmlns:a16="http://schemas.microsoft.com/office/drawing/2014/main" id="{7E4950E9-998B-8140-1B50-DF8CBD52CC80}"/>
              </a:ext>
            </a:extLst>
          </p:cNvPr>
          <p:cNvSpPr txBox="1"/>
          <p:nvPr/>
        </p:nvSpPr>
        <p:spPr>
          <a:xfrm>
            <a:off x="389584" y="4829148"/>
            <a:ext cx="4572000" cy="1200329"/>
          </a:xfrm>
          <a:prstGeom prst="rect">
            <a:avLst/>
          </a:prstGeom>
          <a:noFill/>
        </p:spPr>
        <p:txBody>
          <a:bodyPr wrap="square">
            <a:spAutoFit/>
          </a:bodyPr>
          <a:lstStyle/>
          <a:p>
            <a:r>
              <a:rPr lang="en-US" altLang="ja-JP" sz="1200" dirty="0">
                <a:highlight>
                  <a:srgbClr val="FFFF00"/>
                </a:highlight>
                <a:latin typeface="Yu Gothic UI" panose="020B0500000000000000" pitchFamily="50" charset="-128"/>
                <a:ea typeface="Yu Gothic UI" panose="020B0500000000000000" pitchFamily="50" charset="-128"/>
              </a:rPr>
              <a:t>【</a:t>
            </a:r>
            <a:r>
              <a:rPr lang="ja-JP" altLang="en-US" sz="1200" dirty="0">
                <a:highlight>
                  <a:srgbClr val="FFFF00"/>
                </a:highlight>
                <a:latin typeface="Yu Gothic UI" panose="020B0500000000000000" pitchFamily="50" charset="-128"/>
                <a:ea typeface="Yu Gothic UI" panose="020B0500000000000000" pitchFamily="50" charset="-128"/>
              </a:rPr>
              <a:t>評価ポイント</a:t>
            </a:r>
            <a:r>
              <a:rPr lang="en-US" altLang="ja-JP" sz="1200" dirty="0">
                <a:highlight>
                  <a:srgbClr val="FFFF00"/>
                </a:highlight>
                <a:latin typeface="Yu Gothic UI" panose="020B0500000000000000" pitchFamily="50" charset="-128"/>
                <a:ea typeface="Yu Gothic UI" panose="020B0500000000000000" pitchFamily="50" charset="-128"/>
              </a:rPr>
              <a:t>】</a:t>
            </a:r>
          </a:p>
          <a:p>
            <a:r>
              <a:rPr lang="ja-JP" altLang="en-US" sz="1200" dirty="0">
                <a:highlight>
                  <a:srgbClr val="FFFF00"/>
                </a:highlight>
                <a:latin typeface="Yu Gothic UI" panose="020B0500000000000000" pitchFamily="50" charset="-128"/>
                <a:ea typeface="Yu Gothic UI" panose="020B0500000000000000" pitchFamily="50" charset="-128"/>
              </a:rPr>
              <a:t>・実証遂行のために十分な人員を確保しているか</a:t>
            </a:r>
          </a:p>
          <a:p>
            <a:r>
              <a:rPr lang="ja-JP" altLang="en-US" sz="1200" dirty="0">
                <a:highlight>
                  <a:srgbClr val="FFFF00"/>
                </a:highlight>
                <a:latin typeface="Yu Gothic UI" panose="020B0500000000000000" pitchFamily="50" charset="-128"/>
                <a:ea typeface="Yu Gothic UI" panose="020B0500000000000000" pitchFamily="50" charset="-128"/>
              </a:rPr>
              <a:t>・体制の中で、不足している役割が明確になっているか</a:t>
            </a:r>
          </a:p>
          <a:p>
            <a:r>
              <a:rPr lang="ja-JP" altLang="en-US" sz="1200" dirty="0">
                <a:highlight>
                  <a:srgbClr val="FFFF00"/>
                </a:highlight>
                <a:latin typeface="Yu Gothic UI" panose="020B0500000000000000" pitchFamily="50" charset="-128"/>
                <a:ea typeface="Yu Gothic UI" panose="020B0500000000000000" pitchFamily="50" charset="-128"/>
              </a:rPr>
              <a:t>（推進協議会事務局のマッチングにより補うことができるか）</a:t>
            </a:r>
          </a:p>
          <a:p>
            <a:endParaRPr lang="en-US" altLang="ja-JP" sz="1200" dirty="0">
              <a:highlight>
                <a:srgbClr val="FFFF00"/>
              </a:highlight>
              <a:latin typeface="Yu Gothic UI" panose="020B0500000000000000" pitchFamily="50" charset="-128"/>
              <a:ea typeface="Yu Gothic UI" panose="020B0500000000000000" pitchFamily="50" charset="-128"/>
            </a:endParaRPr>
          </a:p>
          <a:p>
            <a:r>
              <a:rPr lang="en-US" altLang="ja-JP" sz="1200" dirty="0">
                <a:highlight>
                  <a:srgbClr val="FFFF00"/>
                </a:highlight>
                <a:latin typeface="Yu Gothic UI" panose="020B0500000000000000" pitchFamily="50" charset="-128"/>
                <a:ea typeface="Yu Gothic UI" panose="020B0500000000000000" pitchFamily="50" charset="-128"/>
              </a:rPr>
              <a:t>※</a:t>
            </a:r>
            <a:r>
              <a:rPr lang="ja-JP" altLang="en-US" sz="1200" dirty="0">
                <a:highlight>
                  <a:srgbClr val="FFFF00"/>
                </a:highlight>
                <a:latin typeface="Yu Gothic UI" panose="020B0500000000000000" pitchFamily="50" charset="-128"/>
                <a:ea typeface="Yu Gothic UI" panose="020B0500000000000000" pitchFamily="50" charset="-128"/>
              </a:rPr>
              <a:t>スライド</a:t>
            </a:r>
            <a:r>
              <a:rPr lang="en-US" altLang="ja-JP" sz="1200" dirty="0">
                <a:highlight>
                  <a:srgbClr val="FFFF00"/>
                </a:highlight>
                <a:latin typeface="Yu Gothic UI" panose="020B0500000000000000" pitchFamily="50" charset="-128"/>
                <a:ea typeface="Yu Gothic UI" panose="020B0500000000000000" pitchFamily="50" charset="-128"/>
              </a:rPr>
              <a:t>1</a:t>
            </a:r>
            <a:r>
              <a:rPr lang="ja-JP" altLang="en-US" sz="1200" dirty="0">
                <a:highlight>
                  <a:srgbClr val="FFFF00"/>
                </a:highlight>
                <a:latin typeface="Yu Gothic UI" panose="020B0500000000000000" pitchFamily="50" charset="-128"/>
                <a:ea typeface="Yu Gothic UI" panose="020B0500000000000000" pitchFamily="50" charset="-128"/>
              </a:rPr>
              <a:t>枚以内での作成をお願いします</a:t>
            </a:r>
          </a:p>
        </p:txBody>
      </p:sp>
      <p:graphicFrame>
        <p:nvGraphicFramePr>
          <p:cNvPr id="25" name="表 24">
            <a:extLst>
              <a:ext uri="{FF2B5EF4-FFF2-40B4-BE49-F238E27FC236}">
                <a16:creationId xmlns:a16="http://schemas.microsoft.com/office/drawing/2014/main" id="{1EF81CD9-EB80-E679-9D57-8282567D2540}"/>
              </a:ext>
            </a:extLst>
          </p:cNvPr>
          <p:cNvGraphicFramePr>
            <a:graphicFrameLocks noGrp="1"/>
          </p:cNvGraphicFramePr>
          <p:nvPr>
            <p:extLst>
              <p:ext uri="{D42A27DB-BD31-4B8C-83A1-F6EECF244321}">
                <p14:modId xmlns:p14="http://schemas.microsoft.com/office/powerpoint/2010/main" val="1043016404"/>
              </p:ext>
            </p:extLst>
          </p:nvPr>
        </p:nvGraphicFramePr>
        <p:xfrm>
          <a:off x="1866491" y="950086"/>
          <a:ext cx="5411018" cy="1202400"/>
        </p:xfrm>
        <a:graphic>
          <a:graphicData uri="http://schemas.openxmlformats.org/drawingml/2006/table">
            <a:tbl>
              <a:tblPr>
                <a:tableStyleId>{5940675A-B579-460E-94D1-54222C63F5DA}</a:tableStyleId>
              </a:tblPr>
              <a:tblGrid>
                <a:gridCol w="1608700">
                  <a:extLst>
                    <a:ext uri="{9D8B030D-6E8A-4147-A177-3AD203B41FA5}">
                      <a16:colId xmlns:a16="http://schemas.microsoft.com/office/drawing/2014/main" val="2771341800"/>
                    </a:ext>
                  </a:extLst>
                </a:gridCol>
                <a:gridCol w="3802318">
                  <a:extLst>
                    <a:ext uri="{9D8B030D-6E8A-4147-A177-3AD203B41FA5}">
                      <a16:colId xmlns:a16="http://schemas.microsoft.com/office/drawing/2014/main" val="243340192"/>
                    </a:ext>
                  </a:extLst>
                </a:gridCol>
              </a:tblGrid>
              <a:tr h="177451">
                <a:tc>
                  <a:txBody>
                    <a:bodyPr/>
                    <a:lstStyle/>
                    <a:p>
                      <a:pPr algn="l" fontAlgn="ctr"/>
                      <a:r>
                        <a:rPr lang="ja-JP" altLang="en-US" sz="1200" b="0" i="0" u="none" strike="noStrike" dirty="0">
                          <a:solidFill>
                            <a:srgbClr val="000000"/>
                          </a:solidFill>
                          <a:effectLst/>
                          <a:latin typeface="Yu Gothic UI" panose="020B0500000000000000" pitchFamily="50" charset="-128"/>
                          <a:ea typeface="Yu Gothic UI" panose="020B0500000000000000" pitchFamily="50" charset="-128"/>
                        </a:rPr>
                        <a:t>団体名</a:t>
                      </a:r>
                    </a:p>
                  </a:txBody>
                  <a:tcPr marL="36000" marR="36000" marT="36000" marB="36000" anchor="ctr"/>
                </a:tc>
                <a:tc>
                  <a:txBody>
                    <a:bodyPr/>
                    <a:lstStyle/>
                    <a:p>
                      <a:pPr algn="l" fontAlgn="ct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lang="en-US" altLang="zh-TW"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A</a:t>
                      </a: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社（代表）</a:t>
                      </a:r>
                      <a:endParaRPr lang="zh-TW"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endParaRPr>
                    </a:p>
                  </a:txBody>
                  <a:tcPr marL="36000" marR="36000" marT="36000" marB="36000" anchor="ctr"/>
                </a:tc>
                <a:extLst>
                  <a:ext uri="{0D108BD9-81ED-4DB2-BD59-A6C34878D82A}">
                    <a16:rowId xmlns:a16="http://schemas.microsoft.com/office/drawing/2014/main" val="4006197653"/>
                  </a:ext>
                </a:extLst>
              </a:tr>
              <a:tr h="177451">
                <a:tc>
                  <a:txBody>
                    <a:bodyPr/>
                    <a:lstStyle/>
                    <a:p>
                      <a:pPr algn="l" fontAlgn="ctr"/>
                      <a:r>
                        <a:rPr lang="ja-JP" altLang="en-US" sz="1200" b="0" i="0" u="none" strike="noStrike" dirty="0">
                          <a:solidFill>
                            <a:srgbClr val="000000"/>
                          </a:solidFill>
                          <a:effectLst/>
                          <a:latin typeface="Yu Gothic UI" panose="020B0500000000000000" pitchFamily="50" charset="-128"/>
                          <a:ea typeface="Yu Gothic UI" panose="020B0500000000000000" pitchFamily="50" charset="-128"/>
                        </a:rPr>
                        <a:t>役割</a:t>
                      </a:r>
                    </a:p>
                  </a:txBody>
                  <a:tcPr marL="36000" marR="36000" marT="36000" marB="36000" anchor="ctr"/>
                </a:tc>
                <a:tc>
                  <a:txBody>
                    <a:bodyPr/>
                    <a:lstStyle/>
                    <a:p>
                      <a:pPr algn="l" fontAlgn="ct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例）施設保有者</a:t>
                      </a:r>
                      <a:endParaRPr lang="zh-TW"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endParaRPr>
                    </a:p>
                  </a:txBody>
                  <a:tcPr marL="36000" marR="36000" marT="36000" marB="36000" anchor="ctr"/>
                </a:tc>
                <a:extLst>
                  <a:ext uri="{0D108BD9-81ED-4DB2-BD59-A6C34878D82A}">
                    <a16:rowId xmlns:a16="http://schemas.microsoft.com/office/drawing/2014/main" val="107304219"/>
                  </a:ext>
                </a:extLst>
              </a:tr>
              <a:tr h="177451">
                <a:tc>
                  <a:txBody>
                    <a:bodyPr/>
                    <a:lstStyle/>
                    <a:p>
                      <a:pPr algn="l" fontAlgn="ctr"/>
                      <a:r>
                        <a:rPr lang="ja-JP" altLang="en-US" sz="1200" b="0" i="0" u="none" strike="noStrike" dirty="0">
                          <a:solidFill>
                            <a:srgbClr val="000000"/>
                          </a:solidFill>
                          <a:effectLst/>
                          <a:latin typeface="Yu Gothic UI" panose="020B0500000000000000" pitchFamily="50" charset="-128"/>
                          <a:ea typeface="Yu Gothic UI" panose="020B0500000000000000" pitchFamily="50" charset="-128"/>
                        </a:rPr>
                        <a:t>実施内容</a:t>
                      </a:r>
                    </a:p>
                  </a:txBody>
                  <a:tcPr marL="36000" marR="36000" marT="36000" marB="36000" anchor="ctr"/>
                </a:tc>
                <a:tc>
                  <a:txBody>
                    <a:bodyPr/>
                    <a:lstStyle/>
                    <a:p>
                      <a:pPr algn="l" fontAlgn="ct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例）実証フィールド提供、法的留意事項確認、電気主任技術者による定期点検</a:t>
                      </a:r>
                    </a:p>
                  </a:txBody>
                  <a:tcPr marL="36000" marR="36000" marT="36000" marB="36000" anchor="ctr"/>
                </a:tc>
                <a:extLst>
                  <a:ext uri="{0D108BD9-81ED-4DB2-BD59-A6C34878D82A}">
                    <a16:rowId xmlns:a16="http://schemas.microsoft.com/office/drawing/2014/main" val="2971834449"/>
                  </a:ext>
                </a:extLst>
              </a:tr>
              <a:tr h="177451">
                <a:tc>
                  <a:txBody>
                    <a:bodyPr/>
                    <a:lstStyle/>
                    <a:p>
                      <a:pPr algn="l" fontAlgn="ctr"/>
                      <a:r>
                        <a:rPr lang="ja-JP" altLang="en-US" sz="1200" b="0" i="0" u="none" strike="noStrike" dirty="0">
                          <a:solidFill>
                            <a:srgbClr val="000000"/>
                          </a:solidFill>
                          <a:effectLst/>
                          <a:latin typeface="Yu Gothic UI" panose="020B0500000000000000" pitchFamily="50" charset="-128"/>
                          <a:ea typeface="Yu Gothic UI" panose="020B0500000000000000" pitchFamily="50" charset="-128"/>
                        </a:rPr>
                        <a:t>担当人数（兼務含む）</a:t>
                      </a:r>
                    </a:p>
                  </a:txBody>
                  <a:tcPr marL="36000" marR="36000" marT="36000" marB="36000" anchor="ctr"/>
                </a:tc>
                <a:tc>
                  <a:txBody>
                    <a:bodyPr/>
                    <a:lstStyle/>
                    <a:p>
                      <a:pPr algn="l" fontAlgn="ct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lang="en-US" altLang="ja-JP"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5</a:t>
                      </a: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人</a:t>
                      </a:r>
                    </a:p>
                  </a:txBody>
                  <a:tcPr marL="36000" marR="36000" marT="36000" marB="36000" anchor="ctr"/>
                </a:tc>
                <a:extLst>
                  <a:ext uri="{0D108BD9-81ED-4DB2-BD59-A6C34878D82A}">
                    <a16:rowId xmlns:a16="http://schemas.microsoft.com/office/drawing/2014/main" val="3436343207"/>
                  </a:ext>
                </a:extLst>
              </a:tr>
            </a:tbl>
          </a:graphicData>
        </a:graphic>
      </p:graphicFrame>
      <p:sp>
        <p:nvSpPr>
          <p:cNvPr id="26" name="正方形/長方形 25">
            <a:extLst>
              <a:ext uri="{FF2B5EF4-FFF2-40B4-BE49-F238E27FC236}">
                <a16:creationId xmlns:a16="http://schemas.microsoft.com/office/drawing/2014/main" id="{D8EF4CAB-E0B6-8578-A5C0-D258089A5B67}"/>
              </a:ext>
            </a:extLst>
          </p:cNvPr>
          <p:cNvSpPr/>
          <p:nvPr/>
        </p:nvSpPr>
        <p:spPr>
          <a:xfrm>
            <a:off x="1580029" y="759842"/>
            <a:ext cx="5983942" cy="1518936"/>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7" name="表 26">
            <a:extLst>
              <a:ext uri="{FF2B5EF4-FFF2-40B4-BE49-F238E27FC236}">
                <a16:creationId xmlns:a16="http://schemas.microsoft.com/office/drawing/2014/main" id="{F1C39737-F494-C6D9-EC97-4B6414FF3E9F}"/>
              </a:ext>
            </a:extLst>
          </p:cNvPr>
          <p:cNvGraphicFramePr>
            <a:graphicFrameLocks noGrp="1"/>
          </p:cNvGraphicFramePr>
          <p:nvPr>
            <p:extLst>
              <p:ext uri="{D42A27DB-BD31-4B8C-83A1-F6EECF244321}">
                <p14:modId xmlns:p14="http://schemas.microsoft.com/office/powerpoint/2010/main" val="911239962"/>
              </p:ext>
            </p:extLst>
          </p:nvPr>
        </p:nvGraphicFramePr>
        <p:xfrm>
          <a:off x="659416" y="3137439"/>
          <a:ext cx="3481034" cy="1385280"/>
        </p:xfrm>
        <a:graphic>
          <a:graphicData uri="http://schemas.openxmlformats.org/drawingml/2006/table">
            <a:tbl>
              <a:tblPr>
                <a:tableStyleId>{5940675A-B579-460E-94D1-54222C63F5DA}</a:tableStyleId>
              </a:tblPr>
              <a:tblGrid>
                <a:gridCol w="1034914">
                  <a:extLst>
                    <a:ext uri="{9D8B030D-6E8A-4147-A177-3AD203B41FA5}">
                      <a16:colId xmlns:a16="http://schemas.microsoft.com/office/drawing/2014/main" val="2771341800"/>
                    </a:ext>
                  </a:extLst>
                </a:gridCol>
                <a:gridCol w="2446120">
                  <a:extLst>
                    <a:ext uri="{9D8B030D-6E8A-4147-A177-3AD203B41FA5}">
                      <a16:colId xmlns:a16="http://schemas.microsoft.com/office/drawing/2014/main" val="243340192"/>
                    </a:ext>
                  </a:extLst>
                </a:gridCol>
              </a:tblGrid>
              <a:tr h="177451">
                <a:tc>
                  <a:txBody>
                    <a:bodyPr/>
                    <a:lstStyle/>
                    <a:p>
                      <a:pPr algn="l" fontAlgn="ctr"/>
                      <a:r>
                        <a:rPr lang="ja-JP" altLang="en-US" sz="1200" b="0" i="0" u="none" strike="noStrike" dirty="0">
                          <a:solidFill>
                            <a:srgbClr val="000000"/>
                          </a:solidFill>
                          <a:effectLst/>
                          <a:latin typeface="Yu Gothic UI" panose="020B0500000000000000" pitchFamily="50" charset="-128"/>
                          <a:ea typeface="Yu Gothic UI" panose="020B0500000000000000" pitchFamily="50" charset="-128"/>
                        </a:rPr>
                        <a:t>団体名</a:t>
                      </a:r>
                    </a:p>
                  </a:txBody>
                  <a:tcPr marL="36000" marR="36000" marT="36000" marB="36000" anchor="ctr"/>
                </a:tc>
                <a:tc>
                  <a:txBody>
                    <a:bodyPr/>
                    <a:lstStyle/>
                    <a:p>
                      <a:pPr algn="l" fontAlgn="ct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lang="en-US" altLang="ja-JP"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B</a:t>
                      </a: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社</a:t>
                      </a:r>
                      <a:endParaRPr lang="zh-TW"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endParaRPr>
                    </a:p>
                  </a:txBody>
                  <a:tcPr marL="36000" marR="36000" marT="36000" marB="36000" anchor="ctr"/>
                </a:tc>
                <a:extLst>
                  <a:ext uri="{0D108BD9-81ED-4DB2-BD59-A6C34878D82A}">
                    <a16:rowId xmlns:a16="http://schemas.microsoft.com/office/drawing/2014/main" val="4006197653"/>
                  </a:ext>
                </a:extLst>
              </a:tr>
              <a:tr h="177451">
                <a:tc>
                  <a:txBody>
                    <a:bodyPr/>
                    <a:lstStyle/>
                    <a:p>
                      <a:pPr algn="l" fontAlgn="ctr"/>
                      <a:r>
                        <a:rPr lang="ja-JP" altLang="en-US" sz="1200" b="0" i="0" u="none" strike="noStrike" dirty="0">
                          <a:solidFill>
                            <a:srgbClr val="000000"/>
                          </a:solidFill>
                          <a:effectLst/>
                          <a:latin typeface="Yu Gothic UI" panose="020B0500000000000000" pitchFamily="50" charset="-128"/>
                          <a:ea typeface="Yu Gothic UI" panose="020B0500000000000000" pitchFamily="50" charset="-128"/>
                        </a:rPr>
                        <a:t>役割</a:t>
                      </a:r>
                    </a:p>
                  </a:txBody>
                  <a:tcPr marL="36000" marR="36000" marT="36000" marB="36000" anchor="ctr"/>
                </a:tc>
                <a:tc>
                  <a:txBody>
                    <a:bodyPr/>
                    <a:lstStyle/>
                    <a:p>
                      <a:pPr algn="l" fontAlgn="ct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例）施工事業者</a:t>
                      </a:r>
                    </a:p>
                  </a:txBody>
                  <a:tcPr marL="36000" marR="36000" marT="36000" marB="36000" anchor="ctr"/>
                </a:tc>
                <a:extLst>
                  <a:ext uri="{0D108BD9-81ED-4DB2-BD59-A6C34878D82A}">
                    <a16:rowId xmlns:a16="http://schemas.microsoft.com/office/drawing/2014/main" val="107304219"/>
                  </a:ext>
                </a:extLst>
              </a:tr>
              <a:tr h="177451">
                <a:tc>
                  <a:txBody>
                    <a:bodyPr/>
                    <a:lstStyle/>
                    <a:p>
                      <a:pPr algn="l" fontAlgn="ctr"/>
                      <a:r>
                        <a:rPr lang="ja-JP" altLang="en-US" sz="1200" b="0" i="0" u="none" strike="noStrike" dirty="0">
                          <a:solidFill>
                            <a:srgbClr val="000000"/>
                          </a:solidFill>
                          <a:effectLst/>
                          <a:latin typeface="Yu Gothic UI" panose="020B0500000000000000" pitchFamily="50" charset="-128"/>
                          <a:ea typeface="Yu Gothic UI" panose="020B0500000000000000" pitchFamily="50" charset="-128"/>
                        </a:rPr>
                        <a:t>実施内容</a:t>
                      </a:r>
                    </a:p>
                  </a:txBody>
                  <a:tcPr marL="36000" marR="36000" marT="36000" marB="36000" anchor="ctr"/>
                </a:tc>
                <a:tc>
                  <a:txBody>
                    <a:bodyPr/>
                    <a:lstStyle/>
                    <a:p>
                      <a:pPr algn="l" fontAlgn="ct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例）設備の技術設計、施工、法的・技術的申請サポート</a:t>
                      </a:r>
                    </a:p>
                  </a:txBody>
                  <a:tcPr marL="36000" marR="36000" marT="36000" marB="36000" anchor="ctr"/>
                </a:tc>
                <a:extLst>
                  <a:ext uri="{0D108BD9-81ED-4DB2-BD59-A6C34878D82A}">
                    <a16:rowId xmlns:a16="http://schemas.microsoft.com/office/drawing/2014/main" val="2971834449"/>
                  </a:ext>
                </a:extLst>
              </a:tr>
              <a:tr h="17745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Yu Gothic UI" panose="020B0500000000000000" pitchFamily="50" charset="-128"/>
                          <a:ea typeface="Yu Gothic UI" panose="020B0500000000000000" pitchFamily="50" charset="-128"/>
                        </a:rPr>
                        <a:t>担当人数（兼務含む）</a:t>
                      </a:r>
                    </a:p>
                  </a:txBody>
                  <a:tcPr marL="36000" marR="36000" marT="36000" marB="36000" anchor="ctr"/>
                </a:tc>
                <a:tc>
                  <a:txBody>
                    <a:bodyPr/>
                    <a:lstStyle/>
                    <a:p>
                      <a:pPr algn="l" fontAlgn="ct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lang="en-US" altLang="ja-JP"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3</a:t>
                      </a: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人</a:t>
                      </a:r>
                    </a:p>
                  </a:txBody>
                  <a:tcPr marL="36000" marR="36000" marT="36000" marB="36000" anchor="ctr"/>
                </a:tc>
                <a:extLst>
                  <a:ext uri="{0D108BD9-81ED-4DB2-BD59-A6C34878D82A}">
                    <a16:rowId xmlns:a16="http://schemas.microsoft.com/office/drawing/2014/main" val="3969854540"/>
                  </a:ext>
                </a:extLst>
              </a:tr>
            </a:tbl>
          </a:graphicData>
        </a:graphic>
      </p:graphicFrame>
      <p:sp>
        <p:nvSpPr>
          <p:cNvPr id="28" name="正方形/長方形 27">
            <a:extLst>
              <a:ext uri="{FF2B5EF4-FFF2-40B4-BE49-F238E27FC236}">
                <a16:creationId xmlns:a16="http://schemas.microsoft.com/office/drawing/2014/main" id="{8897B344-B60C-C4F9-ADEE-6ADD6CBB64F0}"/>
              </a:ext>
            </a:extLst>
          </p:cNvPr>
          <p:cNvSpPr/>
          <p:nvPr/>
        </p:nvSpPr>
        <p:spPr>
          <a:xfrm>
            <a:off x="475129" y="2947195"/>
            <a:ext cx="3849609" cy="1723986"/>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 name="表 6">
            <a:extLst>
              <a:ext uri="{FF2B5EF4-FFF2-40B4-BE49-F238E27FC236}">
                <a16:creationId xmlns:a16="http://schemas.microsoft.com/office/drawing/2014/main" id="{7126F885-CE7E-EA15-8BCF-8FA8F87C5509}"/>
              </a:ext>
            </a:extLst>
          </p:cNvPr>
          <p:cNvGraphicFramePr>
            <a:graphicFrameLocks noGrp="1"/>
          </p:cNvGraphicFramePr>
          <p:nvPr>
            <p:extLst>
              <p:ext uri="{D42A27DB-BD31-4B8C-83A1-F6EECF244321}">
                <p14:modId xmlns:p14="http://schemas.microsoft.com/office/powerpoint/2010/main" val="2209633348"/>
              </p:ext>
            </p:extLst>
          </p:nvPr>
        </p:nvGraphicFramePr>
        <p:xfrm>
          <a:off x="5003549" y="3137439"/>
          <a:ext cx="3481034" cy="1385280"/>
        </p:xfrm>
        <a:graphic>
          <a:graphicData uri="http://schemas.openxmlformats.org/drawingml/2006/table">
            <a:tbl>
              <a:tblPr>
                <a:tableStyleId>{5940675A-B579-460E-94D1-54222C63F5DA}</a:tableStyleId>
              </a:tblPr>
              <a:tblGrid>
                <a:gridCol w="1034914">
                  <a:extLst>
                    <a:ext uri="{9D8B030D-6E8A-4147-A177-3AD203B41FA5}">
                      <a16:colId xmlns:a16="http://schemas.microsoft.com/office/drawing/2014/main" val="2771341800"/>
                    </a:ext>
                  </a:extLst>
                </a:gridCol>
                <a:gridCol w="2446120">
                  <a:extLst>
                    <a:ext uri="{9D8B030D-6E8A-4147-A177-3AD203B41FA5}">
                      <a16:colId xmlns:a16="http://schemas.microsoft.com/office/drawing/2014/main" val="243340192"/>
                    </a:ext>
                  </a:extLst>
                </a:gridCol>
              </a:tblGrid>
              <a:tr h="177451">
                <a:tc>
                  <a:txBody>
                    <a:bodyPr/>
                    <a:lstStyle/>
                    <a:p>
                      <a:pPr algn="l" fontAlgn="ctr"/>
                      <a:r>
                        <a:rPr lang="ja-JP" altLang="en-US" sz="1200" b="0" i="0" u="none" strike="noStrike" dirty="0">
                          <a:solidFill>
                            <a:srgbClr val="000000"/>
                          </a:solidFill>
                          <a:effectLst/>
                          <a:latin typeface="Yu Gothic UI" panose="020B0500000000000000" pitchFamily="50" charset="-128"/>
                          <a:ea typeface="Yu Gothic UI" panose="020B0500000000000000" pitchFamily="50" charset="-128"/>
                        </a:rPr>
                        <a:t>団体名</a:t>
                      </a:r>
                    </a:p>
                  </a:txBody>
                  <a:tcPr marL="36000" marR="36000" marT="36000" marB="36000" anchor="ctr"/>
                </a:tc>
                <a:tc>
                  <a:txBody>
                    <a:bodyPr/>
                    <a:lstStyle/>
                    <a:p>
                      <a:pPr algn="l" fontAlgn="ct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lang="en-US" altLang="ja-JP"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C</a:t>
                      </a: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社</a:t>
                      </a:r>
                      <a:endParaRPr lang="zh-TW"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endParaRPr>
                    </a:p>
                  </a:txBody>
                  <a:tcPr marL="36000" marR="36000" marT="36000" marB="36000" anchor="ctr"/>
                </a:tc>
                <a:extLst>
                  <a:ext uri="{0D108BD9-81ED-4DB2-BD59-A6C34878D82A}">
                    <a16:rowId xmlns:a16="http://schemas.microsoft.com/office/drawing/2014/main" val="4006197653"/>
                  </a:ext>
                </a:extLst>
              </a:tr>
              <a:tr h="177451">
                <a:tc>
                  <a:txBody>
                    <a:bodyPr/>
                    <a:lstStyle/>
                    <a:p>
                      <a:pPr algn="l" fontAlgn="ctr"/>
                      <a:r>
                        <a:rPr lang="ja-JP" altLang="en-US" sz="1200" b="0" i="0" u="none" strike="noStrike" dirty="0">
                          <a:solidFill>
                            <a:srgbClr val="000000"/>
                          </a:solidFill>
                          <a:effectLst/>
                          <a:latin typeface="Yu Gothic UI" panose="020B0500000000000000" pitchFamily="50" charset="-128"/>
                          <a:ea typeface="Yu Gothic UI" panose="020B0500000000000000" pitchFamily="50" charset="-128"/>
                        </a:rPr>
                        <a:t>役割</a:t>
                      </a:r>
                    </a:p>
                  </a:txBody>
                  <a:tcPr marL="36000" marR="36000" marT="36000" marB="36000" anchor="ctr"/>
                </a:tc>
                <a:tc>
                  <a:txBody>
                    <a:bodyPr/>
                    <a:lstStyle/>
                    <a:p>
                      <a:pPr algn="l" fontAlgn="ct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例）保守・管理</a:t>
                      </a:r>
                    </a:p>
                  </a:txBody>
                  <a:tcPr marL="36000" marR="36000" marT="36000" marB="36000" anchor="ctr"/>
                </a:tc>
                <a:extLst>
                  <a:ext uri="{0D108BD9-81ED-4DB2-BD59-A6C34878D82A}">
                    <a16:rowId xmlns:a16="http://schemas.microsoft.com/office/drawing/2014/main" val="107304219"/>
                  </a:ext>
                </a:extLst>
              </a:tr>
              <a:tr h="177451">
                <a:tc>
                  <a:txBody>
                    <a:bodyPr/>
                    <a:lstStyle/>
                    <a:p>
                      <a:pPr algn="l" fontAlgn="ctr"/>
                      <a:r>
                        <a:rPr lang="ja-JP" altLang="en-US" sz="1200" b="0" i="0" u="none" strike="noStrike" dirty="0">
                          <a:solidFill>
                            <a:srgbClr val="000000"/>
                          </a:solidFill>
                          <a:effectLst/>
                          <a:latin typeface="Yu Gothic UI" panose="020B0500000000000000" pitchFamily="50" charset="-128"/>
                          <a:ea typeface="Yu Gothic UI" panose="020B0500000000000000" pitchFamily="50" charset="-128"/>
                        </a:rPr>
                        <a:t>実施内容</a:t>
                      </a:r>
                    </a:p>
                  </a:txBody>
                  <a:tcPr marL="36000" marR="36000" marT="36000" marB="36000" anchor="ctr"/>
                </a:tc>
                <a:tc>
                  <a:txBody>
                    <a:bodyPr/>
                    <a:lstStyle/>
                    <a:p>
                      <a:pPr algn="l" fontAlgn="ct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例）設備の保守・管理（</a:t>
                      </a:r>
                      <a:r>
                        <a:rPr lang="en-US" altLang="ja-JP"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O&amp;M</a:t>
                      </a: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）、定期点検</a:t>
                      </a:r>
                    </a:p>
                  </a:txBody>
                  <a:tcPr marL="36000" marR="36000" marT="36000" marB="36000" anchor="ctr"/>
                </a:tc>
                <a:extLst>
                  <a:ext uri="{0D108BD9-81ED-4DB2-BD59-A6C34878D82A}">
                    <a16:rowId xmlns:a16="http://schemas.microsoft.com/office/drawing/2014/main" val="2971834449"/>
                  </a:ext>
                </a:extLst>
              </a:tr>
              <a:tr h="17745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Yu Gothic UI" panose="020B0500000000000000" pitchFamily="50" charset="-128"/>
                          <a:ea typeface="Yu Gothic UI" panose="020B0500000000000000" pitchFamily="50" charset="-128"/>
                        </a:rPr>
                        <a:t>担当人数（兼務含む）</a:t>
                      </a:r>
                    </a:p>
                  </a:txBody>
                  <a:tcPr marL="36000" marR="36000" marT="36000" marB="36000" anchor="ctr"/>
                </a:tc>
                <a:tc>
                  <a:txBody>
                    <a:bodyPr/>
                    <a:lstStyle/>
                    <a:p>
                      <a:pPr algn="l" fontAlgn="ct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lang="en-US" altLang="ja-JP"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3</a:t>
                      </a: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人</a:t>
                      </a:r>
                    </a:p>
                  </a:txBody>
                  <a:tcPr marL="36000" marR="36000" marT="36000" marB="36000" anchor="ctr"/>
                </a:tc>
                <a:extLst>
                  <a:ext uri="{0D108BD9-81ED-4DB2-BD59-A6C34878D82A}">
                    <a16:rowId xmlns:a16="http://schemas.microsoft.com/office/drawing/2014/main" val="3969854540"/>
                  </a:ext>
                </a:extLst>
              </a:tr>
            </a:tbl>
          </a:graphicData>
        </a:graphic>
      </p:graphicFrame>
      <p:sp>
        <p:nvSpPr>
          <p:cNvPr id="8" name="正方形/長方形 7">
            <a:extLst>
              <a:ext uri="{FF2B5EF4-FFF2-40B4-BE49-F238E27FC236}">
                <a16:creationId xmlns:a16="http://schemas.microsoft.com/office/drawing/2014/main" id="{75822B4E-6547-96C7-9114-377AD477B0AA}"/>
              </a:ext>
            </a:extLst>
          </p:cNvPr>
          <p:cNvSpPr/>
          <p:nvPr/>
        </p:nvSpPr>
        <p:spPr>
          <a:xfrm>
            <a:off x="4819262" y="2947195"/>
            <a:ext cx="3849609" cy="1723986"/>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コネクタ: カギ線 9">
            <a:extLst>
              <a:ext uri="{FF2B5EF4-FFF2-40B4-BE49-F238E27FC236}">
                <a16:creationId xmlns:a16="http://schemas.microsoft.com/office/drawing/2014/main" id="{566C5EA5-5141-72DE-B425-3FCAF9615020}"/>
              </a:ext>
            </a:extLst>
          </p:cNvPr>
          <p:cNvCxnSpPr>
            <a:cxnSpLocks/>
            <a:stCxn id="28" idx="0"/>
            <a:endCxn id="26" idx="2"/>
          </p:cNvCxnSpPr>
          <p:nvPr/>
        </p:nvCxnSpPr>
        <p:spPr>
          <a:xfrm rot="5400000" flipH="1" flipV="1">
            <a:off x="3151759" y="1526954"/>
            <a:ext cx="668417" cy="2172066"/>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コネクタ: カギ線 10">
            <a:extLst>
              <a:ext uri="{FF2B5EF4-FFF2-40B4-BE49-F238E27FC236}">
                <a16:creationId xmlns:a16="http://schemas.microsoft.com/office/drawing/2014/main" id="{4AB55F79-C983-ABB1-2A16-49827C2344F2}"/>
              </a:ext>
            </a:extLst>
          </p:cNvPr>
          <p:cNvCxnSpPr>
            <a:cxnSpLocks/>
            <a:stCxn id="8" idx="0"/>
            <a:endCxn id="26" idx="2"/>
          </p:cNvCxnSpPr>
          <p:nvPr/>
        </p:nvCxnSpPr>
        <p:spPr>
          <a:xfrm rot="16200000" flipV="1">
            <a:off x="5323826" y="1526953"/>
            <a:ext cx="668417" cy="2172067"/>
          </a:xfrm>
          <a:prstGeom prst="bentConnector3">
            <a:avLst>
              <a:gd name="adj1" fmla="val 50000"/>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51440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B73BBCA-DC0D-F535-772F-54176CE43A4F}"/>
              </a:ext>
            </a:extLst>
          </p:cNvPr>
          <p:cNvSpPr/>
          <p:nvPr/>
        </p:nvSpPr>
        <p:spPr>
          <a:xfrm>
            <a:off x="247261" y="65315"/>
            <a:ext cx="8649477" cy="47586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Yu Gothic UI" panose="020B0500000000000000" pitchFamily="50" charset="-128"/>
                <a:ea typeface="Yu Gothic UI" panose="020B0500000000000000" pitchFamily="50" charset="-128"/>
              </a:rPr>
              <a:t>実証費用</a:t>
            </a:r>
          </a:p>
        </p:txBody>
      </p:sp>
      <p:sp>
        <p:nvSpPr>
          <p:cNvPr id="3" name="正方形/長方形 2">
            <a:extLst>
              <a:ext uri="{FF2B5EF4-FFF2-40B4-BE49-F238E27FC236}">
                <a16:creationId xmlns:a16="http://schemas.microsoft.com/office/drawing/2014/main" id="{5F52F798-BB62-83CD-0447-26FFFC1325F6}"/>
              </a:ext>
            </a:extLst>
          </p:cNvPr>
          <p:cNvSpPr/>
          <p:nvPr/>
        </p:nvSpPr>
        <p:spPr>
          <a:xfrm>
            <a:off x="247261" y="541177"/>
            <a:ext cx="8649477" cy="6074227"/>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ja-JP" altLang="en-US" dirty="0">
              <a:solidFill>
                <a:schemeClr val="tx1"/>
              </a:solidFill>
              <a:highlight>
                <a:srgbClr val="FFFF00"/>
              </a:highlight>
            </a:endParaRPr>
          </a:p>
        </p:txBody>
      </p:sp>
      <p:sp>
        <p:nvSpPr>
          <p:cNvPr id="4" name="スライド番号プレースホルダー 3">
            <a:extLst>
              <a:ext uri="{FF2B5EF4-FFF2-40B4-BE49-F238E27FC236}">
                <a16:creationId xmlns:a16="http://schemas.microsoft.com/office/drawing/2014/main" id="{92A55381-5EFA-4A3F-EE98-89926B03AC89}"/>
              </a:ext>
            </a:extLst>
          </p:cNvPr>
          <p:cNvSpPr>
            <a:spLocks noGrp="1"/>
          </p:cNvSpPr>
          <p:nvPr>
            <p:ph type="sldNum" sz="quarter" idx="12"/>
          </p:nvPr>
        </p:nvSpPr>
        <p:spPr/>
        <p:txBody>
          <a:bodyPr/>
          <a:lstStyle/>
          <a:p>
            <a:fld id="{FCC58681-7CF3-444D-A19B-7BB4CE93E7CD}" type="slidenum">
              <a:rPr kumimoji="1" lang="ja-JP" altLang="en-US" smtClean="0"/>
              <a:t>8</a:t>
            </a:fld>
            <a:endParaRPr kumimoji="1" lang="ja-JP" altLang="en-US"/>
          </a:p>
        </p:txBody>
      </p:sp>
      <p:sp>
        <p:nvSpPr>
          <p:cNvPr id="5" name="テキスト ボックス 4">
            <a:extLst>
              <a:ext uri="{FF2B5EF4-FFF2-40B4-BE49-F238E27FC236}">
                <a16:creationId xmlns:a16="http://schemas.microsoft.com/office/drawing/2014/main" id="{57319818-B4DD-C532-E318-94910C4DD8E6}"/>
              </a:ext>
            </a:extLst>
          </p:cNvPr>
          <p:cNvSpPr txBox="1"/>
          <p:nvPr/>
        </p:nvSpPr>
        <p:spPr>
          <a:xfrm>
            <a:off x="431425" y="5062654"/>
            <a:ext cx="7887821" cy="830997"/>
          </a:xfrm>
          <a:prstGeom prst="rect">
            <a:avLst/>
          </a:prstGeom>
          <a:noFill/>
        </p:spPr>
        <p:txBody>
          <a:bodyPr wrap="square">
            <a:spAutoFit/>
          </a:bodyPr>
          <a:lstStyle/>
          <a:p>
            <a:r>
              <a:rPr lang="en-US" altLang="ja-JP" sz="1200" dirty="0">
                <a:highlight>
                  <a:srgbClr val="FFFF00"/>
                </a:highlight>
                <a:latin typeface="Yu Gothic UI" panose="020B0500000000000000" pitchFamily="50" charset="-128"/>
                <a:ea typeface="Yu Gothic UI" panose="020B0500000000000000" pitchFamily="50" charset="-128"/>
              </a:rPr>
              <a:t>【</a:t>
            </a:r>
            <a:r>
              <a:rPr lang="ja-JP" altLang="en-US" sz="1200" dirty="0">
                <a:highlight>
                  <a:srgbClr val="FFFF00"/>
                </a:highlight>
                <a:latin typeface="Yu Gothic UI" panose="020B0500000000000000" pitchFamily="50" charset="-128"/>
                <a:ea typeface="Yu Gothic UI" panose="020B0500000000000000" pitchFamily="50" charset="-128"/>
              </a:rPr>
              <a:t>評価ポイント</a:t>
            </a:r>
            <a:r>
              <a:rPr lang="en-US" altLang="ja-JP" sz="1200" dirty="0">
                <a:highlight>
                  <a:srgbClr val="FFFF00"/>
                </a:highlight>
                <a:latin typeface="Yu Gothic UI" panose="020B0500000000000000" pitchFamily="50" charset="-128"/>
                <a:ea typeface="Yu Gothic UI" panose="020B0500000000000000" pitchFamily="50" charset="-128"/>
              </a:rPr>
              <a:t>】</a:t>
            </a:r>
          </a:p>
          <a:p>
            <a:r>
              <a:rPr lang="ja-JP" altLang="en-US" sz="1200" dirty="0">
                <a:highlight>
                  <a:srgbClr val="FFFF00"/>
                </a:highlight>
                <a:latin typeface="Yu Gothic UI" panose="020B0500000000000000" pitchFamily="50" charset="-128"/>
                <a:ea typeface="Yu Gothic UI" panose="020B0500000000000000" pitchFamily="50" charset="-128"/>
              </a:rPr>
              <a:t>・実証に必要な費用（設置、測定機器等の費用含む）について、十分に確保できるの見込みが立っているか</a:t>
            </a:r>
            <a:endParaRPr lang="en-US" altLang="ja-JP" sz="1200" dirty="0">
              <a:highlight>
                <a:srgbClr val="FFFF00"/>
              </a:highlight>
              <a:latin typeface="Yu Gothic UI" panose="020B0500000000000000" pitchFamily="50" charset="-128"/>
              <a:ea typeface="Yu Gothic UI" panose="020B0500000000000000" pitchFamily="50" charset="-128"/>
            </a:endParaRPr>
          </a:p>
          <a:p>
            <a:endParaRPr lang="en-US" altLang="ja-JP" sz="1200" dirty="0">
              <a:highlight>
                <a:srgbClr val="FFFF00"/>
              </a:highlight>
              <a:latin typeface="Yu Gothic UI" panose="020B0500000000000000" pitchFamily="50" charset="-128"/>
              <a:ea typeface="Yu Gothic UI" panose="020B0500000000000000" pitchFamily="50" charset="-128"/>
            </a:endParaRPr>
          </a:p>
          <a:p>
            <a:r>
              <a:rPr lang="en-US" altLang="ja-JP" sz="1200" dirty="0">
                <a:highlight>
                  <a:srgbClr val="FFFF00"/>
                </a:highlight>
                <a:latin typeface="Yu Gothic UI" panose="020B0500000000000000" pitchFamily="50" charset="-128"/>
                <a:ea typeface="Yu Gothic UI" panose="020B0500000000000000" pitchFamily="50" charset="-128"/>
              </a:rPr>
              <a:t>※</a:t>
            </a:r>
            <a:r>
              <a:rPr lang="ja-JP" altLang="en-US" sz="1200" dirty="0">
                <a:highlight>
                  <a:srgbClr val="FFFF00"/>
                </a:highlight>
                <a:latin typeface="Yu Gothic UI" panose="020B0500000000000000" pitchFamily="50" charset="-128"/>
                <a:ea typeface="Yu Gothic UI" panose="020B0500000000000000" pitchFamily="50" charset="-128"/>
              </a:rPr>
              <a:t>スライド</a:t>
            </a:r>
            <a:r>
              <a:rPr lang="en-US" altLang="ja-JP" sz="1200" dirty="0">
                <a:highlight>
                  <a:srgbClr val="FFFF00"/>
                </a:highlight>
                <a:latin typeface="Yu Gothic UI" panose="020B0500000000000000" pitchFamily="50" charset="-128"/>
                <a:ea typeface="Yu Gothic UI" panose="020B0500000000000000" pitchFamily="50" charset="-128"/>
              </a:rPr>
              <a:t>1</a:t>
            </a:r>
            <a:r>
              <a:rPr lang="ja-JP" altLang="en-US" sz="1200" dirty="0">
                <a:highlight>
                  <a:srgbClr val="FFFF00"/>
                </a:highlight>
                <a:latin typeface="Yu Gothic UI" panose="020B0500000000000000" pitchFamily="50" charset="-128"/>
                <a:ea typeface="Yu Gothic UI" panose="020B0500000000000000" pitchFamily="50" charset="-128"/>
              </a:rPr>
              <a:t>枚以内での作成をお願いします</a:t>
            </a:r>
          </a:p>
        </p:txBody>
      </p:sp>
      <p:graphicFrame>
        <p:nvGraphicFramePr>
          <p:cNvPr id="7" name="表 6">
            <a:extLst>
              <a:ext uri="{FF2B5EF4-FFF2-40B4-BE49-F238E27FC236}">
                <a16:creationId xmlns:a16="http://schemas.microsoft.com/office/drawing/2014/main" id="{22E03E94-F9EA-4706-2BAF-42199131B419}"/>
              </a:ext>
            </a:extLst>
          </p:cNvPr>
          <p:cNvGraphicFramePr>
            <a:graphicFrameLocks noGrp="1"/>
          </p:cNvGraphicFramePr>
          <p:nvPr>
            <p:extLst>
              <p:ext uri="{D42A27DB-BD31-4B8C-83A1-F6EECF244321}">
                <p14:modId xmlns:p14="http://schemas.microsoft.com/office/powerpoint/2010/main" val="3328306442"/>
              </p:ext>
            </p:extLst>
          </p:nvPr>
        </p:nvGraphicFramePr>
        <p:xfrm>
          <a:off x="431426" y="646126"/>
          <a:ext cx="8362949" cy="3823200"/>
        </p:xfrm>
        <a:graphic>
          <a:graphicData uri="http://schemas.openxmlformats.org/drawingml/2006/table">
            <a:tbl>
              <a:tblPr>
                <a:tableStyleId>{2D5ABB26-0587-4C30-8999-92F81FD0307C}</a:tableStyleId>
              </a:tblPr>
              <a:tblGrid>
                <a:gridCol w="273424">
                  <a:extLst>
                    <a:ext uri="{9D8B030D-6E8A-4147-A177-3AD203B41FA5}">
                      <a16:colId xmlns:a16="http://schemas.microsoft.com/office/drawing/2014/main" val="1659664474"/>
                    </a:ext>
                  </a:extLst>
                </a:gridCol>
                <a:gridCol w="4669459">
                  <a:extLst>
                    <a:ext uri="{9D8B030D-6E8A-4147-A177-3AD203B41FA5}">
                      <a16:colId xmlns:a16="http://schemas.microsoft.com/office/drawing/2014/main" val="2136782152"/>
                    </a:ext>
                  </a:extLst>
                </a:gridCol>
                <a:gridCol w="3420066">
                  <a:extLst>
                    <a:ext uri="{9D8B030D-6E8A-4147-A177-3AD203B41FA5}">
                      <a16:colId xmlns:a16="http://schemas.microsoft.com/office/drawing/2014/main" val="857718443"/>
                    </a:ext>
                  </a:extLst>
                </a:gridCol>
              </a:tblGrid>
              <a:tr h="177451">
                <a:tc gridSpan="2">
                  <a:txBody>
                    <a:bodyPr/>
                    <a:lstStyle/>
                    <a:p>
                      <a:pPr algn="l" fontAlgn="ctr"/>
                      <a:r>
                        <a:rPr lang="zh-TW" altLang="en-US" sz="1200" u="none" strike="noStrike" dirty="0">
                          <a:effectLst/>
                          <a:latin typeface="Yu Gothic UI" panose="020B0500000000000000" pitchFamily="50" charset="-128"/>
                          <a:ea typeface="Yu Gothic UI" panose="020B0500000000000000" pitchFamily="50" charset="-128"/>
                        </a:rPr>
                        <a:t>想定設置費用</a:t>
                      </a:r>
                      <a:endParaRPr lang="zh-TW"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u="none" strike="noStrike" dirty="0">
                          <a:effectLst/>
                          <a:latin typeface="Yu Gothic UI" panose="020B0500000000000000" pitchFamily="50" charset="-128"/>
                          <a:ea typeface="Yu Gothic UI" panose="020B0500000000000000" pitchFamily="50" charset="-128"/>
                        </a:rPr>
                        <a:t>（円）</a:t>
                      </a:r>
                      <a:endParaRPr kumimoji="1" lang="ja-JP" altLang="en-US" sz="12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0218591"/>
                  </a:ext>
                </a:extLst>
              </a:tr>
              <a:tr h="177451">
                <a:tc rowSpan="4">
                  <a:txBody>
                    <a:bodyPr/>
                    <a:lstStyle/>
                    <a:p>
                      <a:pPr algn="l" fontAlgn="ctr"/>
                      <a:endParaRPr lang="zh-TW"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部材費（パワーコンディショナ、日射計、架台等）</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kumimoji="1" lang="en-US" altLang="ja-JP"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1,000,000</a:t>
                      </a:r>
                      <a:endPar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5907650"/>
                  </a:ext>
                </a:extLst>
              </a:tr>
              <a:tr h="177451">
                <a:tc vMerge="1">
                  <a:txBody>
                    <a:bodyPr/>
                    <a:lstStyle/>
                    <a:p>
                      <a:pPr algn="l" fontAlgn="ctr"/>
                      <a:endParaRPr lang="zh-TW"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工事費（設置、電気工事、足場、運搬等）</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kumimoji="1" lang="en-US" altLang="ja-JP"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1,000,000</a:t>
                      </a:r>
                      <a:endPar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7706862"/>
                  </a:ext>
                </a:extLst>
              </a:tr>
              <a:tr h="177451">
                <a:tc vMerge="1">
                  <a:txBody>
                    <a:bodyPr/>
                    <a:lstStyle/>
                    <a:p>
                      <a:pPr algn="l" fontAlgn="ctr"/>
                      <a:endParaRPr lang="zh-TW"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その他諸経費</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kumimoji="1" lang="en-US" altLang="ja-JP"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1,000,000</a:t>
                      </a:r>
                      <a:endPar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4544406"/>
                  </a:ext>
                </a:extLst>
              </a:tr>
              <a:tr h="177451">
                <a:tc vMerge="1">
                  <a:txBody>
                    <a:bodyPr/>
                    <a:lstStyle/>
                    <a:p>
                      <a:pPr algn="l" fontAlgn="ctr"/>
                      <a:endParaRPr lang="zh-TW"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設置費用計</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kumimoji="1" lang="en-US" altLang="ja-JP"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3,000,000</a:t>
                      </a:r>
                      <a:endPar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586408"/>
                  </a:ext>
                </a:extLst>
              </a:tr>
              <a:tr h="177451">
                <a:tc gridSpan="3">
                  <a:txBody>
                    <a:bodyPr/>
                    <a:lstStyle/>
                    <a:p>
                      <a:pPr algn="l" fontAlgn="ctr"/>
                      <a:endParaRPr lang="zh-TW"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9003291"/>
                  </a:ext>
                </a:extLst>
              </a:tr>
              <a:tr h="177451">
                <a:tc gridSpan="2">
                  <a:txBody>
                    <a:bodyPr/>
                    <a:lstStyle/>
                    <a:p>
                      <a:pPr algn="l" fontAlgn="ctr"/>
                      <a:r>
                        <a:rPr lang="zh-TW" altLang="en-US" sz="1200" u="none" strike="noStrike" dirty="0">
                          <a:effectLst/>
                          <a:latin typeface="Yu Gothic UI" panose="020B0500000000000000" pitchFamily="50" charset="-128"/>
                          <a:ea typeface="Yu Gothic UI" panose="020B0500000000000000" pitchFamily="50" charset="-128"/>
                        </a:rPr>
                        <a:t>想定運用</a:t>
                      </a:r>
                      <a:r>
                        <a:rPr kumimoji="1" lang="zh-TW" altLang="en-US" sz="1200" u="none" strike="noStrike" kern="1200" dirty="0">
                          <a:solidFill>
                            <a:schemeClr val="tx1"/>
                          </a:solidFill>
                          <a:effectLst/>
                          <a:latin typeface="Yu Gothic UI" panose="020B0500000000000000" pitchFamily="50" charset="-128"/>
                          <a:ea typeface="Yu Gothic UI" panose="020B0500000000000000" pitchFamily="50" charset="-128"/>
                        </a:rPr>
                        <a:t>費用</a:t>
                      </a:r>
                      <a:endParaRPr lang="zh-TW"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u="none" strike="noStrike" dirty="0">
                          <a:effectLst/>
                          <a:latin typeface="Yu Gothic UI" panose="020B0500000000000000" pitchFamily="50" charset="-128"/>
                          <a:ea typeface="Yu Gothic UI" panose="020B0500000000000000" pitchFamily="50" charset="-128"/>
                        </a:rPr>
                        <a:t>（円</a:t>
                      </a:r>
                      <a:r>
                        <a:rPr lang="en-US" altLang="zh-TW" sz="1200" u="none" strike="noStrike" dirty="0">
                          <a:effectLst/>
                          <a:latin typeface="Yu Gothic UI" panose="020B0500000000000000" pitchFamily="50" charset="-128"/>
                          <a:ea typeface="Yu Gothic UI" panose="020B0500000000000000" pitchFamily="50" charset="-128"/>
                        </a:rPr>
                        <a:t>/</a:t>
                      </a:r>
                      <a:r>
                        <a:rPr lang="zh-TW" altLang="en-US" sz="1200" u="none" strike="noStrike" dirty="0">
                          <a:effectLst/>
                          <a:latin typeface="Yu Gothic UI" panose="020B0500000000000000" pitchFamily="50" charset="-128"/>
                          <a:ea typeface="Yu Gothic UI" panose="020B0500000000000000" pitchFamily="50" charset="-128"/>
                        </a:rPr>
                        <a:t>月）</a:t>
                      </a:r>
                      <a:endParaRPr kumimoji="1" lang="ja-JP" altLang="en-US" sz="12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9095777"/>
                  </a:ext>
                </a:extLst>
              </a:tr>
              <a:tr h="177451">
                <a:tc rowSpan="6">
                  <a:txBody>
                    <a:bodyPr/>
                    <a:lstStyle/>
                    <a:p>
                      <a:pPr algn="l" fontAlgn="ctr"/>
                      <a:endParaRPr lang="ja-JP"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定期点検費（電気主任技術者による月</a:t>
                      </a:r>
                      <a:r>
                        <a:rPr kumimoji="1" lang="en-US" altLang="ja-JP"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1</a:t>
                      </a: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回の目視確認）</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kumimoji="1" lang="en-US" altLang="ja-JP"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10,000</a:t>
                      </a:r>
                      <a:endPar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88062723"/>
                  </a:ext>
                </a:extLst>
              </a:tr>
              <a:tr h="177451">
                <a:tc vMerge="1">
                  <a:txBody>
                    <a:bodyPr/>
                    <a:lstStyle/>
                    <a:p>
                      <a:pPr algn="l" fontAlgn="ctr"/>
                      <a:endParaRPr lang="ja-JP"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清掃費（年</a:t>
                      </a:r>
                      <a:r>
                        <a:rPr kumimoji="1" lang="en-US" altLang="ja-JP"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1</a:t>
                      </a: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回）</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kumimoji="1" lang="en-US" altLang="ja-JP"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10,000</a:t>
                      </a:r>
                      <a:endPar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81672014"/>
                  </a:ext>
                </a:extLst>
              </a:tr>
              <a:tr h="177451">
                <a:tc vMerge="1">
                  <a:txBody>
                    <a:bodyPr/>
                    <a:lstStyle/>
                    <a:p>
                      <a:pPr algn="l" fontAlgn="ctr"/>
                      <a:endParaRPr lang="ja-JP"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保険料</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kumimoji="1" lang="en-US" altLang="ja-JP"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10,000</a:t>
                      </a:r>
                      <a:endPar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7374604"/>
                  </a:ext>
                </a:extLst>
              </a:tr>
              <a:tr h="177451">
                <a:tc vMerge="1">
                  <a:txBody>
                    <a:bodyPr/>
                    <a:lstStyle/>
                    <a:p>
                      <a:pPr algn="l" fontAlgn="ctr"/>
                      <a:endParaRPr lang="ja-JP"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故障・修理費</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kumimoji="1" lang="en-US" altLang="ja-JP"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10,000</a:t>
                      </a:r>
                      <a:endPar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907674"/>
                  </a:ext>
                </a:extLst>
              </a:tr>
              <a:tr h="177451">
                <a:tc vMerge="1">
                  <a:txBody>
                    <a:bodyPr/>
                    <a:lstStyle/>
                    <a:p>
                      <a:pPr algn="l" fontAlgn="ctr"/>
                      <a:endParaRPr lang="ja-JP"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その他（遠隔管理システム利用費、管理事務費、廃棄積立費）</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kumimoji="1" lang="en-US" altLang="ja-JP"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10,000</a:t>
                      </a:r>
                      <a:endPar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5143961"/>
                  </a:ext>
                </a:extLst>
              </a:tr>
              <a:tr h="177451">
                <a:tc vMerge="1">
                  <a:txBody>
                    <a:bodyPr/>
                    <a:lstStyle/>
                    <a:p>
                      <a:pPr algn="l" fontAlgn="ctr"/>
                      <a:endParaRPr lang="ja-JP"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u="none" strike="noStrike" dirty="0">
                          <a:effectLst/>
                          <a:latin typeface="Yu Gothic UI" panose="020B0500000000000000" pitchFamily="50" charset="-128"/>
                          <a:ea typeface="Yu Gothic UI" panose="020B0500000000000000" pitchFamily="50" charset="-128"/>
                        </a:rPr>
                        <a:t>想定運用</a:t>
                      </a:r>
                      <a:r>
                        <a:rPr kumimoji="1" lang="zh-TW" altLang="en-US" sz="1200" u="none" strike="noStrike" kern="1200" dirty="0">
                          <a:solidFill>
                            <a:schemeClr val="tx1"/>
                          </a:solidFill>
                          <a:effectLst/>
                          <a:latin typeface="Yu Gothic UI" panose="020B0500000000000000" pitchFamily="50" charset="-128"/>
                          <a:ea typeface="Yu Gothic UI" panose="020B0500000000000000" pitchFamily="50" charset="-128"/>
                        </a:rPr>
                        <a:t>費用</a:t>
                      </a:r>
                      <a:r>
                        <a:rPr kumimoji="1" lang="ja-JP" altLang="en-US" sz="12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計</a:t>
                      </a:r>
                      <a:endParaRPr lang="zh-TW"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kumimoji="1" lang="en-US" altLang="ja-JP"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50,000</a:t>
                      </a:r>
                      <a:endPar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6135400"/>
                  </a:ext>
                </a:extLst>
              </a:tr>
              <a:tr h="177451">
                <a:tc gridSpan="3">
                  <a:txBody>
                    <a:bodyPr/>
                    <a:lstStyle/>
                    <a:p>
                      <a:pPr algn="l" fontAlgn="ctr"/>
                      <a:endParaRPr lang="ja-JP"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2460258"/>
                  </a:ext>
                </a:extLst>
              </a:tr>
              <a:tr h="177451">
                <a:tc gridSpan="2">
                  <a:txBody>
                    <a:bodyPr/>
                    <a:lstStyle/>
                    <a:p>
                      <a:pPr algn="l" fontAlgn="ctr"/>
                      <a:r>
                        <a:rPr lang="ja-JP" altLang="en-US" sz="1200" u="none" strike="noStrike" dirty="0">
                          <a:effectLst/>
                          <a:latin typeface="Yu Gothic UI" panose="020B0500000000000000" pitchFamily="50" charset="-128"/>
                          <a:ea typeface="Yu Gothic UI" panose="020B0500000000000000" pitchFamily="50" charset="-128"/>
                        </a:rPr>
                        <a:t>想定する財源</a:t>
                      </a:r>
                      <a:endParaRPr lang="ja-JP"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r>
                        <a:rPr kumimoji="1" lang="en-US" altLang="ja-JP"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A</a:t>
                      </a: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社　</a:t>
                      </a:r>
                      <a:r>
                        <a:rPr kumimoji="1" lang="en-US" altLang="ja-JP"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2026</a:t>
                      </a: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年度予算を確保予定</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284730"/>
                  </a:ext>
                </a:extLst>
              </a:tr>
            </a:tbl>
          </a:graphicData>
        </a:graphic>
      </p:graphicFrame>
    </p:spTree>
    <p:extLst>
      <p:ext uri="{BB962C8B-B14F-4D97-AF65-F5344CB8AC3E}">
        <p14:creationId xmlns:p14="http://schemas.microsoft.com/office/powerpoint/2010/main" val="1798393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B73BBCA-DC0D-F535-772F-54176CE43A4F}"/>
              </a:ext>
            </a:extLst>
          </p:cNvPr>
          <p:cNvSpPr/>
          <p:nvPr/>
        </p:nvSpPr>
        <p:spPr>
          <a:xfrm>
            <a:off x="247261" y="65315"/>
            <a:ext cx="8649477" cy="47586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Yu Gothic UI" panose="020B0500000000000000" pitchFamily="50" charset="-128"/>
                <a:ea typeface="Yu Gothic UI" panose="020B0500000000000000" pitchFamily="50" charset="-128"/>
              </a:rPr>
              <a:t>事業効果等</a:t>
            </a:r>
          </a:p>
        </p:txBody>
      </p:sp>
      <p:sp>
        <p:nvSpPr>
          <p:cNvPr id="3" name="正方形/長方形 2">
            <a:extLst>
              <a:ext uri="{FF2B5EF4-FFF2-40B4-BE49-F238E27FC236}">
                <a16:creationId xmlns:a16="http://schemas.microsoft.com/office/drawing/2014/main" id="{5F52F798-BB62-83CD-0447-26FFFC1325F6}"/>
              </a:ext>
            </a:extLst>
          </p:cNvPr>
          <p:cNvSpPr/>
          <p:nvPr/>
        </p:nvSpPr>
        <p:spPr>
          <a:xfrm>
            <a:off x="247261" y="541177"/>
            <a:ext cx="8649477" cy="6074227"/>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ja-JP" altLang="en-US" dirty="0">
              <a:solidFill>
                <a:schemeClr val="tx1"/>
              </a:solidFill>
              <a:highlight>
                <a:srgbClr val="FFFF00"/>
              </a:highlight>
            </a:endParaRPr>
          </a:p>
        </p:txBody>
      </p:sp>
      <p:sp>
        <p:nvSpPr>
          <p:cNvPr id="4" name="スライド番号プレースホルダー 3">
            <a:extLst>
              <a:ext uri="{FF2B5EF4-FFF2-40B4-BE49-F238E27FC236}">
                <a16:creationId xmlns:a16="http://schemas.microsoft.com/office/drawing/2014/main" id="{CDDBB633-35A4-AD3D-1C66-66FAEF248898}"/>
              </a:ext>
            </a:extLst>
          </p:cNvPr>
          <p:cNvSpPr>
            <a:spLocks noGrp="1"/>
          </p:cNvSpPr>
          <p:nvPr>
            <p:ph type="sldNum" sz="quarter" idx="12"/>
          </p:nvPr>
        </p:nvSpPr>
        <p:spPr/>
        <p:txBody>
          <a:bodyPr/>
          <a:lstStyle/>
          <a:p>
            <a:fld id="{FCC58681-7CF3-444D-A19B-7BB4CE93E7CD}" type="slidenum">
              <a:rPr kumimoji="1" lang="ja-JP" altLang="en-US" smtClean="0"/>
              <a:t>9</a:t>
            </a:fld>
            <a:endParaRPr kumimoji="1" lang="ja-JP" altLang="en-US"/>
          </a:p>
        </p:txBody>
      </p:sp>
      <p:graphicFrame>
        <p:nvGraphicFramePr>
          <p:cNvPr id="5" name="表 4">
            <a:extLst>
              <a:ext uri="{FF2B5EF4-FFF2-40B4-BE49-F238E27FC236}">
                <a16:creationId xmlns:a16="http://schemas.microsoft.com/office/drawing/2014/main" id="{0CF962D3-FE9C-A951-062E-9565FD85FEEE}"/>
              </a:ext>
            </a:extLst>
          </p:cNvPr>
          <p:cNvGraphicFramePr>
            <a:graphicFrameLocks noGrp="1"/>
          </p:cNvGraphicFramePr>
          <p:nvPr>
            <p:extLst>
              <p:ext uri="{D42A27DB-BD31-4B8C-83A1-F6EECF244321}">
                <p14:modId xmlns:p14="http://schemas.microsoft.com/office/powerpoint/2010/main" val="1847413563"/>
              </p:ext>
            </p:extLst>
          </p:nvPr>
        </p:nvGraphicFramePr>
        <p:xfrm>
          <a:off x="358588" y="669522"/>
          <a:ext cx="8417859" cy="3324960"/>
        </p:xfrm>
        <a:graphic>
          <a:graphicData uri="http://schemas.openxmlformats.org/drawingml/2006/table">
            <a:tbl>
              <a:tblPr>
                <a:tableStyleId>{5940675A-B579-460E-94D1-54222C63F5DA}</a:tableStyleId>
              </a:tblPr>
              <a:tblGrid>
                <a:gridCol w="1508312">
                  <a:extLst>
                    <a:ext uri="{9D8B030D-6E8A-4147-A177-3AD203B41FA5}">
                      <a16:colId xmlns:a16="http://schemas.microsoft.com/office/drawing/2014/main" val="2771341800"/>
                    </a:ext>
                  </a:extLst>
                </a:gridCol>
                <a:gridCol w="6909547">
                  <a:extLst>
                    <a:ext uri="{9D8B030D-6E8A-4147-A177-3AD203B41FA5}">
                      <a16:colId xmlns:a16="http://schemas.microsoft.com/office/drawing/2014/main" val="243340192"/>
                    </a:ext>
                  </a:extLst>
                </a:gridCol>
              </a:tblGrid>
              <a:tr h="177451">
                <a:tc>
                  <a:txBody>
                    <a:bodyPr/>
                    <a:lstStyle/>
                    <a:p>
                      <a:pPr algn="l" fontAlgn="ctr"/>
                      <a:r>
                        <a:rPr lang="ja-JP" altLang="en-US" sz="1200" u="none" strike="noStrike" dirty="0">
                          <a:effectLst/>
                          <a:latin typeface="Yu Gothic UI" panose="020B0500000000000000" pitchFamily="50" charset="-128"/>
                          <a:ea typeface="Yu Gothic UI" panose="020B0500000000000000" pitchFamily="50" charset="-128"/>
                        </a:rPr>
                        <a:t>横展開効果</a:t>
                      </a:r>
                      <a:endParaRPr lang="ja-JP"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endParaRPr lang="en-US" altLang="ja-JP"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000000"/>
                        </a:solidFill>
                        <a:effectLst/>
                        <a:highlight>
                          <a:srgbClr val="FFFF00"/>
                        </a:highlight>
                        <a:uLnTx/>
                        <a:uFillTx/>
                        <a:latin typeface="Yu Gothic UI" panose="020B0500000000000000" pitchFamily="50" charset="-128"/>
                        <a:ea typeface="Yu Gothic UI" panose="020B05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000000"/>
                        </a:solidFill>
                        <a:effectLst/>
                        <a:highlight>
                          <a:srgbClr val="FFFF00"/>
                        </a:highlight>
                        <a:uLnTx/>
                        <a:uFillTx/>
                        <a:latin typeface="Yu Gothic UI" panose="020B0500000000000000" pitchFamily="50" charset="-128"/>
                        <a:ea typeface="Yu Gothic UI" panose="020B05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000000"/>
                        </a:solidFill>
                        <a:effectLst/>
                        <a:highlight>
                          <a:srgbClr val="FFFF00"/>
                        </a:highlight>
                        <a:uLnTx/>
                        <a:uFillTx/>
                        <a:latin typeface="Yu Gothic UI" panose="020B0500000000000000" pitchFamily="50" charset="-128"/>
                        <a:ea typeface="Yu Gothic UI" panose="020B05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000000"/>
                        </a:solidFill>
                        <a:effectLst/>
                        <a:highlight>
                          <a:srgbClr val="FFFF00"/>
                        </a:highlight>
                        <a:uLnTx/>
                        <a:uFillTx/>
                        <a:latin typeface="Yu Gothic UI" panose="020B0500000000000000" pitchFamily="50" charset="-128"/>
                        <a:ea typeface="Yu Gothic UI" panose="020B05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000000"/>
                        </a:solidFill>
                        <a:effectLst/>
                        <a:highlight>
                          <a:srgbClr val="FFFF00"/>
                        </a:highlight>
                        <a:uLnTx/>
                        <a:uFillTx/>
                        <a:latin typeface="Yu Gothic UI" panose="020B0500000000000000" pitchFamily="50" charset="-128"/>
                        <a:ea typeface="Yu Gothic UI" panose="020B05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000000"/>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tc>
                <a:extLst>
                  <a:ext uri="{0D108BD9-81ED-4DB2-BD59-A6C34878D82A}">
                    <a16:rowId xmlns:a16="http://schemas.microsoft.com/office/drawing/2014/main" val="767353131"/>
                  </a:ext>
                </a:extLst>
              </a:tr>
              <a:tr h="177451">
                <a:tc>
                  <a:txBody>
                    <a:bodyPr/>
                    <a:lstStyle/>
                    <a:p>
                      <a:pPr algn="l" fontAlgn="ctr"/>
                      <a:r>
                        <a:rPr lang="ja-JP" altLang="en-US" sz="1200" b="0" i="0" u="none" strike="noStrike" dirty="0">
                          <a:solidFill>
                            <a:srgbClr val="000000"/>
                          </a:solidFill>
                          <a:effectLst/>
                          <a:latin typeface="Yu Gothic UI" panose="020B0500000000000000" pitchFamily="50" charset="-128"/>
                          <a:ea typeface="Yu Gothic UI" panose="020B0500000000000000" pitchFamily="50" charset="-128"/>
                        </a:rPr>
                        <a:t>地域への波及効果</a:t>
                      </a: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endParaRPr kumimoji="1" lang="en-US" altLang="ja-JP"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庁舎は見学者受け入れ・普及啓発活動の展開が可能。学習機会の創出、地域イベントや出前授業、展示会等を通じた認知度向上、</a:t>
                      </a:r>
                      <a:r>
                        <a:rPr kumimoji="1" lang="en-US" altLang="ja-JP"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PR</a:t>
                      </a: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効果が見込まれる。</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庁舎自体が一般の方に目に触れる機会が多い。さらに、県内外の自治体や事業者、市民団体等が視察・情報交換を行う交流拠点機能も果たすことで、地域経済活性化や脱炭素の機運醸成に貢献する。</a:t>
                      </a:r>
                    </a:p>
                  </a:txBody>
                  <a:tcPr marL="36000" marR="36000" marT="36000" marB="36000" anchor="ctr"/>
                </a:tc>
                <a:extLst>
                  <a:ext uri="{0D108BD9-81ED-4DB2-BD59-A6C34878D82A}">
                    <a16:rowId xmlns:a16="http://schemas.microsoft.com/office/drawing/2014/main" val="3609490272"/>
                  </a:ext>
                </a:extLst>
              </a:tr>
              <a:tr h="177451">
                <a:tc>
                  <a:txBody>
                    <a:bodyPr/>
                    <a:lstStyle/>
                    <a:p>
                      <a:pPr algn="l" fontAlgn="ctr"/>
                      <a:r>
                        <a:rPr lang="ja-JP" altLang="en-US" sz="1200" u="none" strike="noStrike" dirty="0">
                          <a:effectLst/>
                          <a:latin typeface="Yu Gothic UI" panose="020B0500000000000000" pitchFamily="50" charset="-128"/>
                          <a:ea typeface="Yu Gothic UI" panose="020B0500000000000000" pitchFamily="50" charset="-128"/>
                        </a:rPr>
                        <a:t>安全対策</a:t>
                      </a:r>
                      <a:endParaRPr lang="ja-JP" altLang="en-US"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rPr>
                        <a:t>例）</a:t>
                      </a:r>
                      <a:endParaRPr lang="en-US" altLang="ja-JP" sz="1200" b="0" i="0" u="none" strike="noStrike" dirty="0">
                        <a:solidFill>
                          <a:srgbClr val="000000"/>
                        </a:solidFill>
                        <a:effectLst/>
                        <a:highlight>
                          <a:srgbClr val="FFFF00"/>
                        </a:highlight>
                        <a:latin typeface="Yu Gothic UI" panose="020B0500000000000000" pitchFamily="50" charset="-128"/>
                        <a:ea typeface="Yu Gothic UI" panose="020B05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施工時は足場・安全管理を徹底し、庁舎壁面・屋根は高所作業リスクを抑えた施工方法で安全性を担保する。</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実証期間中は定期点検・遠隔監視システムの活用、関係法令（建築基準法・電気事業法等）遵守、県庁舎管理基準のもとで、安全管理を徹底する。</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実績ある施工・維持管理会社と連携し、国・県ガイドラインを適用しながら、障害・事故防止に取り組む。</a:t>
                      </a:r>
                    </a:p>
                  </a:txBody>
                  <a:tcPr marL="36000" marR="36000" marT="36000" marB="36000" anchor="ctr"/>
                </a:tc>
                <a:extLst>
                  <a:ext uri="{0D108BD9-81ED-4DB2-BD59-A6C34878D82A}">
                    <a16:rowId xmlns:a16="http://schemas.microsoft.com/office/drawing/2014/main" val="1017207896"/>
                  </a:ext>
                </a:extLst>
              </a:tr>
            </a:tbl>
          </a:graphicData>
        </a:graphic>
      </p:graphicFrame>
      <p:sp>
        <p:nvSpPr>
          <p:cNvPr id="7" name="テキスト ボックス 6">
            <a:extLst>
              <a:ext uri="{FF2B5EF4-FFF2-40B4-BE49-F238E27FC236}">
                <a16:creationId xmlns:a16="http://schemas.microsoft.com/office/drawing/2014/main" id="{B2567A1F-DC1C-9EFD-41F9-9674FD74C419}"/>
              </a:ext>
            </a:extLst>
          </p:cNvPr>
          <p:cNvSpPr txBox="1"/>
          <p:nvPr/>
        </p:nvSpPr>
        <p:spPr>
          <a:xfrm>
            <a:off x="358588" y="4310056"/>
            <a:ext cx="8004873" cy="1754326"/>
          </a:xfrm>
          <a:prstGeom prst="rect">
            <a:avLst/>
          </a:prstGeom>
          <a:noFill/>
        </p:spPr>
        <p:txBody>
          <a:bodyPr wrap="square">
            <a:spAutoFit/>
          </a:bodyPr>
          <a:lstStyle/>
          <a:p>
            <a:r>
              <a:rPr lang="en-US" altLang="ja-JP" sz="1200" dirty="0">
                <a:highlight>
                  <a:srgbClr val="FFFF00"/>
                </a:highlight>
                <a:latin typeface="Yu Gothic UI" panose="020B0500000000000000" pitchFamily="50" charset="-128"/>
                <a:ea typeface="Yu Gothic UI" panose="020B0500000000000000" pitchFamily="50" charset="-128"/>
              </a:rPr>
              <a:t>【</a:t>
            </a:r>
            <a:r>
              <a:rPr lang="ja-JP" altLang="en-US" sz="1200" dirty="0">
                <a:highlight>
                  <a:srgbClr val="FFFF00"/>
                </a:highlight>
                <a:latin typeface="Yu Gothic UI" panose="020B0500000000000000" pitchFamily="50" charset="-128"/>
                <a:ea typeface="Yu Gothic UI" panose="020B0500000000000000" pitchFamily="50" charset="-128"/>
              </a:rPr>
              <a:t>評価ポイント</a:t>
            </a:r>
            <a:r>
              <a:rPr lang="en-US" altLang="ja-JP" sz="1200" dirty="0">
                <a:highlight>
                  <a:srgbClr val="FFFF00"/>
                </a:highlight>
                <a:latin typeface="Yu Gothic UI" panose="020B0500000000000000" pitchFamily="50" charset="-128"/>
                <a:ea typeface="Yu Gothic UI" panose="020B0500000000000000" pitchFamily="50" charset="-128"/>
              </a:rPr>
              <a:t>】</a:t>
            </a:r>
          </a:p>
          <a:p>
            <a:r>
              <a:rPr lang="ja-JP" altLang="en-US" sz="1200" dirty="0">
                <a:highlight>
                  <a:srgbClr val="FFFF00"/>
                </a:highlight>
                <a:latin typeface="Yu Gothic UI" panose="020B0500000000000000" pitchFamily="50" charset="-128"/>
                <a:ea typeface="Yu Gothic UI" panose="020B0500000000000000" pitchFamily="50" charset="-128"/>
              </a:rPr>
              <a:t>・類似施設のPSC導入ポテンシャルが期待でき、具体的な横展開施設が見込めているか</a:t>
            </a:r>
          </a:p>
          <a:p>
            <a:r>
              <a:rPr lang="ja-JP" altLang="en-US" sz="1200" dirty="0">
                <a:highlight>
                  <a:srgbClr val="FFFF00"/>
                </a:highlight>
                <a:latin typeface="Yu Gothic UI" panose="020B0500000000000000" pitchFamily="50" charset="-128"/>
                <a:ea typeface="Yu Gothic UI" panose="020B0500000000000000" pitchFamily="50" charset="-128"/>
              </a:rPr>
              <a:t>・見学者の受入等、普及啓発が見込めるか</a:t>
            </a:r>
            <a:endParaRPr lang="en-US" altLang="ja-JP" sz="1200" dirty="0">
              <a:highlight>
                <a:srgbClr val="FFFF00"/>
              </a:highlight>
              <a:latin typeface="Yu Gothic UI" panose="020B0500000000000000" pitchFamily="50" charset="-128"/>
              <a:ea typeface="Yu Gothic UI" panose="020B0500000000000000" pitchFamily="50" charset="-128"/>
            </a:endParaRPr>
          </a:p>
          <a:p>
            <a:r>
              <a:rPr lang="ja-JP" altLang="en-US" sz="1200" dirty="0">
                <a:highlight>
                  <a:srgbClr val="FFFF00"/>
                </a:highlight>
                <a:latin typeface="Yu Gothic UI" panose="020B0500000000000000" pitchFamily="50" charset="-128"/>
                <a:ea typeface="Yu Gothic UI" panose="020B0500000000000000" pitchFamily="50" charset="-128"/>
              </a:rPr>
              <a:t>・モデルケースとして、人通りが多く目立つ場所などPR効果が見込めるか</a:t>
            </a:r>
          </a:p>
          <a:p>
            <a:r>
              <a:rPr lang="ja-JP" altLang="en-US" sz="1200" dirty="0">
                <a:highlight>
                  <a:srgbClr val="FFFF00"/>
                </a:highlight>
                <a:latin typeface="Yu Gothic UI" panose="020B0500000000000000" pitchFamily="50" charset="-128"/>
                <a:ea typeface="Yu Gothic UI" panose="020B0500000000000000" pitchFamily="50" charset="-128"/>
              </a:rPr>
              <a:t>・施工中及び実証期間中の安全確保が困難な場所ではないか</a:t>
            </a:r>
          </a:p>
          <a:p>
            <a:r>
              <a:rPr lang="ja-JP" altLang="en-US" sz="1200" dirty="0">
                <a:highlight>
                  <a:srgbClr val="FFFF00"/>
                </a:highlight>
                <a:latin typeface="Yu Gothic UI" panose="020B0500000000000000" pitchFamily="50" charset="-128"/>
                <a:ea typeface="Yu Gothic UI" panose="020B0500000000000000" pitchFamily="50" charset="-128"/>
              </a:rPr>
              <a:t>・施工中及び実証期間中の安全確保が適正にされるよう配慮しているか</a:t>
            </a:r>
            <a:endParaRPr lang="en-US" altLang="ja-JP" sz="1200" dirty="0">
              <a:highlight>
                <a:srgbClr val="FFFF00"/>
              </a:highlight>
              <a:latin typeface="Yu Gothic UI" panose="020B0500000000000000" pitchFamily="50" charset="-128"/>
              <a:ea typeface="Yu Gothic UI" panose="020B0500000000000000" pitchFamily="50" charset="-128"/>
            </a:endParaRPr>
          </a:p>
          <a:p>
            <a:endParaRPr lang="en-US" altLang="ja-JP" sz="1200" dirty="0">
              <a:highlight>
                <a:srgbClr val="FFFF00"/>
              </a:highlight>
              <a:latin typeface="Yu Gothic UI" panose="020B0500000000000000" pitchFamily="50" charset="-128"/>
              <a:ea typeface="Yu Gothic UI" panose="020B0500000000000000" pitchFamily="50" charset="-128"/>
            </a:endParaRPr>
          </a:p>
          <a:p>
            <a:r>
              <a:rPr lang="en-US" altLang="ja-JP" sz="1200" dirty="0">
                <a:highlight>
                  <a:srgbClr val="FFFF00"/>
                </a:highlight>
                <a:latin typeface="Yu Gothic UI" panose="020B0500000000000000" pitchFamily="50" charset="-128"/>
                <a:ea typeface="Yu Gothic UI" panose="020B0500000000000000" pitchFamily="50" charset="-128"/>
              </a:rPr>
              <a:t>※</a:t>
            </a:r>
            <a:r>
              <a:rPr lang="ja-JP" altLang="en-US" sz="1200" dirty="0">
                <a:highlight>
                  <a:srgbClr val="FFFF00"/>
                </a:highlight>
                <a:latin typeface="Yu Gothic UI" panose="020B0500000000000000" pitchFamily="50" charset="-128"/>
                <a:ea typeface="Yu Gothic UI" panose="020B0500000000000000" pitchFamily="50" charset="-128"/>
              </a:rPr>
              <a:t>推進協議会事務局による実証フィールド提供者とのマッチングを希望する団体は想定の内容で可</a:t>
            </a:r>
            <a:endParaRPr lang="en-US" altLang="ja-JP" sz="1200" dirty="0">
              <a:highlight>
                <a:srgbClr val="FFFF00"/>
              </a:highlight>
              <a:latin typeface="Yu Gothic UI" panose="020B0500000000000000" pitchFamily="50" charset="-128"/>
              <a:ea typeface="Yu Gothic UI" panose="020B0500000000000000" pitchFamily="50" charset="-128"/>
            </a:endParaRPr>
          </a:p>
          <a:p>
            <a:r>
              <a:rPr lang="en-US" altLang="ja-JP" sz="1200" dirty="0">
                <a:highlight>
                  <a:srgbClr val="FFFF00"/>
                </a:highlight>
                <a:latin typeface="Yu Gothic UI" panose="020B0500000000000000" pitchFamily="50" charset="-128"/>
                <a:ea typeface="Yu Gothic UI" panose="020B0500000000000000" pitchFamily="50" charset="-128"/>
              </a:rPr>
              <a:t>※</a:t>
            </a:r>
            <a:r>
              <a:rPr lang="ja-JP" altLang="en-US" sz="1200" dirty="0">
                <a:highlight>
                  <a:srgbClr val="FFFF00"/>
                </a:highlight>
                <a:latin typeface="Yu Gothic UI" panose="020B0500000000000000" pitchFamily="50" charset="-128"/>
                <a:ea typeface="Yu Gothic UI" panose="020B0500000000000000" pitchFamily="50" charset="-128"/>
              </a:rPr>
              <a:t>スライド</a:t>
            </a:r>
            <a:r>
              <a:rPr lang="en-US" altLang="ja-JP" sz="1200" dirty="0">
                <a:highlight>
                  <a:srgbClr val="FFFF00"/>
                </a:highlight>
                <a:latin typeface="Yu Gothic UI" panose="020B0500000000000000" pitchFamily="50" charset="-128"/>
                <a:ea typeface="Yu Gothic UI" panose="020B0500000000000000" pitchFamily="50" charset="-128"/>
              </a:rPr>
              <a:t>1</a:t>
            </a:r>
            <a:r>
              <a:rPr lang="ja-JP" altLang="en-US" sz="1200" dirty="0">
                <a:highlight>
                  <a:srgbClr val="FFFF00"/>
                </a:highlight>
                <a:latin typeface="Yu Gothic UI" panose="020B0500000000000000" pitchFamily="50" charset="-128"/>
                <a:ea typeface="Yu Gothic UI" panose="020B0500000000000000" pitchFamily="50" charset="-128"/>
              </a:rPr>
              <a:t>枚以内での作成をお願いします</a:t>
            </a:r>
          </a:p>
        </p:txBody>
      </p:sp>
      <p:graphicFrame>
        <p:nvGraphicFramePr>
          <p:cNvPr id="8" name="表 7">
            <a:extLst>
              <a:ext uri="{FF2B5EF4-FFF2-40B4-BE49-F238E27FC236}">
                <a16:creationId xmlns:a16="http://schemas.microsoft.com/office/drawing/2014/main" id="{432A470B-0C0B-36C0-343C-95216DBFA6A1}"/>
              </a:ext>
            </a:extLst>
          </p:cNvPr>
          <p:cNvGraphicFramePr>
            <a:graphicFrameLocks noGrp="1"/>
          </p:cNvGraphicFramePr>
          <p:nvPr>
            <p:extLst>
              <p:ext uri="{D42A27DB-BD31-4B8C-83A1-F6EECF244321}">
                <p14:modId xmlns:p14="http://schemas.microsoft.com/office/powerpoint/2010/main" val="1380548671"/>
              </p:ext>
            </p:extLst>
          </p:nvPr>
        </p:nvGraphicFramePr>
        <p:xfrm>
          <a:off x="1971675" y="934676"/>
          <a:ext cx="6215109" cy="764640"/>
        </p:xfrm>
        <a:graphic>
          <a:graphicData uri="http://schemas.openxmlformats.org/drawingml/2006/table">
            <a:tbl>
              <a:tblPr>
                <a:tableStyleId>{5940675A-B579-460E-94D1-54222C63F5DA}</a:tableStyleId>
              </a:tblPr>
              <a:tblGrid>
                <a:gridCol w="1178851">
                  <a:extLst>
                    <a:ext uri="{9D8B030D-6E8A-4147-A177-3AD203B41FA5}">
                      <a16:colId xmlns:a16="http://schemas.microsoft.com/office/drawing/2014/main" val="2771341800"/>
                    </a:ext>
                  </a:extLst>
                </a:gridCol>
                <a:gridCol w="418075">
                  <a:extLst>
                    <a:ext uri="{9D8B030D-6E8A-4147-A177-3AD203B41FA5}">
                      <a16:colId xmlns:a16="http://schemas.microsoft.com/office/drawing/2014/main" val="3503667265"/>
                    </a:ext>
                  </a:extLst>
                </a:gridCol>
                <a:gridCol w="4618183">
                  <a:extLst>
                    <a:ext uri="{9D8B030D-6E8A-4147-A177-3AD203B41FA5}">
                      <a16:colId xmlns:a16="http://schemas.microsoft.com/office/drawing/2014/main" val="243340192"/>
                    </a:ext>
                  </a:extLst>
                </a:gridCol>
              </a:tblGrid>
              <a:tr h="177451">
                <a:tc>
                  <a:txBody>
                    <a:bodyPr/>
                    <a:lstStyle/>
                    <a:p>
                      <a:pPr algn="l" fontAlgn="ctr"/>
                      <a:endParaRPr lang="en-US" altLang="ja-JP" sz="1200" b="0" i="0" u="none" strike="noStrike" dirty="0">
                        <a:solidFill>
                          <a:srgbClr val="000000"/>
                        </a:solidFill>
                        <a:effectLst/>
                        <a:latin typeface="Yu Gothic UI" panose="020B0500000000000000" pitchFamily="50" charset="-128"/>
                        <a:ea typeface="Yu Gothic UI" panose="020B0500000000000000" pitchFamily="50" charset="-128"/>
                      </a:endParaRP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件数</a:t>
                      </a: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施設名</a:t>
                      </a:r>
                    </a:p>
                  </a:txBody>
                  <a:tcPr marL="36000" marR="36000" marT="36000" marB="36000" anchor="ctr"/>
                </a:tc>
                <a:extLst>
                  <a:ext uri="{0D108BD9-81ED-4DB2-BD59-A6C34878D82A}">
                    <a16:rowId xmlns:a16="http://schemas.microsoft.com/office/drawing/2014/main" val="1428312016"/>
                  </a:ext>
                </a:extLst>
              </a:tr>
              <a:tr h="177451">
                <a:tc>
                  <a:txBody>
                    <a:bodyPr/>
                    <a:lstStyle/>
                    <a:p>
                      <a:pPr algn="l" fontAlgn="ctr"/>
                      <a:r>
                        <a:rPr lang="ja-JP" altLang="en-US" sz="1200" b="0" i="0" u="none" strike="noStrike" dirty="0">
                          <a:solidFill>
                            <a:srgbClr val="000000"/>
                          </a:solidFill>
                          <a:effectLst/>
                          <a:latin typeface="Yu Gothic UI" panose="020B0500000000000000" pitchFamily="50" charset="-128"/>
                          <a:ea typeface="Yu Gothic UI" panose="020B0500000000000000" pitchFamily="50" charset="-128"/>
                        </a:rPr>
                        <a:t>自団体保有</a:t>
                      </a: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2</a:t>
                      </a:r>
                      <a:endPar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△△庁舎、□□庁舎</a:t>
                      </a:r>
                    </a:p>
                  </a:txBody>
                  <a:tcPr marL="36000" marR="36000" marT="36000" marB="36000" anchor="ctr"/>
                </a:tc>
                <a:extLst>
                  <a:ext uri="{0D108BD9-81ED-4DB2-BD59-A6C34878D82A}">
                    <a16:rowId xmlns:a16="http://schemas.microsoft.com/office/drawing/2014/main" val="767353131"/>
                  </a:ext>
                </a:extLst>
              </a:tr>
              <a:tr h="177451">
                <a:tc>
                  <a:txBody>
                    <a:bodyPr/>
                    <a:lstStyle/>
                    <a:p>
                      <a:pPr algn="l" fontAlgn="ctr"/>
                      <a:r>
                        <a:rPr lang="ja-JP" altLang="en-US" sz="1200" b="0" i="0" u="none" strike="noStrike" dirty="0">
                          <a:solidFill>
                            <a:srgbClr val="000000"/>
                          </a:solidFill>
                          <a:effectLst/>
                          <a:latin typeface="Yu Gothic UI" panose="020B0500000000000000" pitchFamily="50" charset="-128"/>
                          <a:ea typeface="Yu Gothic UI" panose="020B0500000000000000" pitchFamily="50" charset="-128"/>
                        </a:rPr>
                        <a:t>その他類似施設</a:t>
                      </a: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6</a:t>
                      </a:r>
                      <a:endPar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a:t>
                      </a:r>
                      <a:r>
                        <a:rPr kumimoji="1" lang="zh-TW"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試験場</a:t>
                      </a:r>
                      <a:r>
                        <a:rPr kumimoji="1" lang="ja-JP" altLang="en-US"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rPr>
                        <a:t>、□□センター、◇◇ホテル、▽▽所、◎◎所、▷▷施設</a:t>
                      </a:r>
                      <a:endParaRPr kumimoji="1" lang="en-US" altLang="ja-JP" sz="1200" b="0" i="0" u="none" strike="noStrike" kern="1200" cap="none" spc="0" normalizeH="0" baseline="0" noProof="0" dirty="0">
                        <a:ln>
                          <a:noFill/>
                        </a:ln>
                        <a:solidFill>
                          <a:prstClr val="black"/>
                        </a:solidFill>
                        <a:effectLst/>
                        <a:highlight>
                          <a:srgbClr val="FFFF00"/>
                        </a:highlight>
                        <a:uLnTx/>
                        <a:uFillTx/>
                        <a:latin typeface="Yu Gothic UI" panose="020B0500000000000000" pitchFamily="50" charset="-128"/>
                        <a:ea typeface="Yu Gothic UI" panose="020B0500000000000000" pitchFamily="50" charset="-128"/>
                        <a:cs typeface="+mn-cs"/>
                      </a:endParaRPr>
                    </a:p>
                  </a:txBody>
                  <a:tcPr marL="36000" marR="36000" marT="36000" marB="36000" anchor="ctr"/>
                </a:tc>
                <a:extLst>
                  <a:ext uri="{0D108BD9-81ED-4DB2-BD59-A6C34878D82A}">
                    <a16:rowId xmlns:a16="http://schemas.microsoft.com/office/drawing/2014/main" val="3609490272"/>
                  </a:ext>
                </a:extLst>
              </a:tr>
            </a:tbl>
          </a:graphicData>
        </a:graphic>
      </p:graphicFrame>
    </p:spTree>
    <p:extLst>
      <p:ext uri="{BB962C8B-B14F-4D97-AF65-F5344CB8AC3E}">
        <p14:creationId xmlns:p14="http://schemas.microsoft.com/office/powerpoint/2010/main" val="27200925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6ecdfb8-68a5-4c98-a9e1-a1907f13a8c2">
      <Terms xmlns="http://schemas.microsoft.com/office/infopath/2007/PartnerControls"/>
    </lcf76f155ced4ddcb4097134ff3c332f>
    <TaxCatchAll xmlns="9d47b66d-1219-487b-a4ad-dc32be7f5bd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0F837FB2582F504DA8153CC45F481FBA" ma:contentTypeVersion="12" ma:contentTypeDescription="新しいドキュメントを作成します。" ma:contentTypeScope="" ma:versionID="c813db1dee794409fa8701f371703574">
  <xsd:schema xmlns:xsd="http://www.w3.org/2001/XMLSchema" xmlns:xs="http://www.w3.org/2001/XMLSchema" xmlns:p="http://schemas.microsoft.com/office/2006/metadata/properties" xmlns:ns2="f6ecdfb8-68a5-4c98-a9e1-a1907f13a8c2" xmlns:ns3="9d47b66d-1219-487b-a4ad-dc32be7f5bdf" targetNamespace="http://schemas.microsoft.com/office/2006/metadata/properties" ma:root="true" ma:fieldsID="8a682584b8aad08a6c1e0c54a93ebcbd" ns2:_="" ns3:_="">
    <xsd:import namespace="f6ecdfb8-68a5-4c98-a9e1-a1907f13a8c2"/>
    <xsd:import namespace="9d47b66d-1219-487b-a4ad-dc32be7f5bd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Location"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ecdfb8-68a5-4c98-a9e1-a1907f13a8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lcf76f155ced4ddcb4097134ff3c332f" ma:index="12" nillable="true" ma:taxonomy="true" ma:internalName="lcf76f155ced4ddcb4097134ff3c332f" ma:taxonomyFieldName="MediaServiceImageTags" ma:displayName="画像タグ" ma:readOnly="false" ma:fieldId="{5cf76f15-5ced-4ddc-b409-7134ff3c332f}" ma:taxonomyMulti="true" ma:sspId="3e2991b3-cf44-49d2-91ea-8a05d188bfd1"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d47b66d-1219-487b-a4ad-dc32be7f5bdf"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e0135018-4b1a-4f8e-b334-6fc60028ede5}" ma:internalName="TaxCatchAll" ma:showField="CatchAllData" ma:web="9d47b66d-1219-487b-a4ad-dc32be7f5bd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255519B-4610-4CCA-9FEA-0A7865D135F6}">
  <ds:schemaRefs>
    <ds:schemaRef ds:uri="9d47b66d-1219-487b-a4ad-dc32be7f5bdf"/>
    <ds:schemaRef ds:uri="http://purl.org/dc/elements/1.1/"/>
    <ds:schemaRef ds:uri="http://schemas.microsoft.com/office/2006/metadata/properties"/>
    <ds:schemaRef ds:uri="http://schemas.microsoft.com/office/infopath/2007/PartnerControls"/>
    <ds:schemaRef ds:uri="http://schemas.microsoft.com/office/2006/documentManagement/types"/>
    <ds:schemaRef ds:uri="http://purl.org/dc/dcmitype/"/>
    <ds:schemaRef ds:uri="f6ecdfb8-68a5-4c98-a9e1-a1907f13a8c2"/>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15A7FD0B-1612-4534-9997-DF0A2FD941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ecdfb8-68a5-4c98-a9e1-a1907f13a8c2"/>
    <ds:schemaRef ds:uri="9d47b66d-1219-487b-a4ad-dc32be7f5b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0FB820-83A0-44A8-B03B-00D0484C99FE}">
  <ds:schemaRefs>
    <ds:schemaRef ds:uri="http://schemas.microsoft.com/sharepoint/v3/contenttype/forms"/>
  </ds:schemaRefs>
</ds:datastoreItem>
</file>

<file path=docMetadata/LabelInfo.xml><?xml version="1.0" encoding="utf-8"?>
<clbl:labelList xmlns:clbl="http://schemas.microsoft.com/office/2020/mipLabelMetadata">
  <clbl:label id="{ea60d57e-af5b-4752-ac57-3e4f28ca11dc}" enabled="1" method="Standard" siteId="{36da45f1-dd2c-4d1f-af13-5abe46b99921}" contentBits="0" removed="0"/>
</clbl:labelList>
</file>

<file path=docProps/app.xml><?xml version="1.0" encoding="utf-8"?>
<Properties xmlns="http://schemas.openxmlformats.org/officeDocument/2006/extended-properties" xmlns:vt="http://schemas.openxmlformats.org/officeDocument/2006/docPropsVTypes">
  <Template>Office Theme</Template>
  <TotalTime>968</TotalTime>
  <Words>1552</Words>
  <Application>Microsoft Office PowerPoint</Application>
  <PresentationFormat>画面に合わせる (4:3)</PresentationFormat>
  <Paragraphs>216</Paragraphs>
  <Slides>10</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Meiryo UI</vt:lpstr>
      <vt:lpstr>Yu Gothic UI</vt:lpstr>
      <vt:lpstr>游ゴシック</vt:lpstr>
      <vt:lpstr>Aptos</vt:lpstr>
      <vt:lpstr>Aptos Display</vt:lpstr>
      <vt:lpstr>Arial</vt:lpstr>
      <vt:lpstr>Wingdings</vt:lpstr>
      <vt:lpstr>Office テーマ</vt:lpstr>
      <vt:lpstr>PowerPoint プレゼンテーション</vt:lpstr>
      <vt:lpstr>「ペロブスカイト太陽電池実証フィールド」提案書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「ペロブスカイト太陽電池実証フィールド」提案書</dc:title>
  <dc:creator>北川　陵太郎</dc:creator>
  <cp:lastModifiedBy>oa</cp:lastModifiedBy>
  <cp:revision>14</cp:revision>
  <cp:lastPrinted>2025-08-22T09:36:24Z</cp:lastPrinted>
  <dcterms:created xsi:type="dcterms:W3CDTF">2025-08-12T03:13:38Z</dcterms:created>
  <dcterms:modified xsi:type="dcterms:W3CDTF">2025-08-22T09:41:31Z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0x0101000F837FB2582F504DA8153CC45F481FBA</vt:lpwstr>
  </property>
  <property fmtid="{D5CDD505-2E9C-101B-9397-08002B2CF9AE}" pid="3" name="MediaServiceImageTags">
    <vt:lpwstr/>
  </property>
</Properties>
</file>