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［中小製造業向け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株式会社○○製作所</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半田市に１拠点</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１００人程度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機械部品製造業</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2249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（株）○○製作所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4092840098"/>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被災により、工場の操業が停止すると、収入が“ゼロ”になってしまいます。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復旧期間・再調達期間は、工場の操業停止期間中であっても必要となる給与等の支払額を概算するために用います。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262784834"/>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89">
            <a:extLst>
              <a:ext uri="{FF2B5EF4-FFF2-40B4-BE49-F238E27FC236}">
                <a16:creationId xmlns:a16="http://schemas.microsoft.com/office/drawing/2014/main" id="{0CDCC0FC-E821-08ED-FE6B-88E4900C23C0}"/>
              </a:ext>
            </a:extLst>
          </p:cNvPr>
          <p:cNvGraphicFramePr>
            <a:graphicFrameLocks noGrp="1"/>
          </p:cNvGraphicFramePr>
          <p:nvPr>
            <p:extLst>
              <p:ext uri="{D42A27DB-BD31-4B8C-83A1-F6EECF244321}">
                <p14:modId xmlns:p14="http://schemas.microsoft.com/office/powerpoint/2010/main" val="2881704592"/>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歯車製造部門３名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資格が必要ないため、</a:t>
                      </a:r>
                      <a:br>
                        <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　管理部門のメンバー等が</a:t>
                      </a:r>
                      <a:br>
                        <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　代替可能</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ギヤーボックス製造部門５名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86181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設備の点検、調整に△△氏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施設が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本社工場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3747678"/>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生産設備全般</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金型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治具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8140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原材料・部品・</a:t>
                      </a:r>
                      <a:br>
                        <a:rPr kumimoji="1" lang="en-US" altLang="ja-JP"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どの原材料・</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部品が必要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原材料</a:t>
                      </a:r>
                      <a:r>
                        <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endPar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仕入業者Ｘ⇒Ｙに変更可能</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〇〇特殊鋼㈱</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3685987"/>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〇〇金属加工㈱</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（代替生産）</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775553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○○運輸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△△運送に変更可能</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電気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非常用発電機（○時間分）</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都市ガス（熱処理工程）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通信（電話・通信回線）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受発注関連データ</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クラウド上に保管している</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図面データ</a:t>
                      </a: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クラウド上に保管している</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入出庫データ</a:t>
                      </a: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平時の運転資金２５百万円</a:t>
                      </a:r>
                      <a:r>
                        <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r>
                        <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endParaRPr kumimoji="1" lang="ja-JP" altLang="en-US" sz="8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951751632"/>
              </p:ext>
            </p:extLst>
          </p:nvPr>
        </p:nvGraphicFramePr>
        <p:xfrm>
          <a:off x="166193" y="2570007"/>
          <a:ext cx="468000" cy="6736218"/>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9539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3616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歯車・ギヤーボックスの製造・出荷</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0465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810640" y="337542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355063"/>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3943363888"/>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メーリングリストを作成し、連絡・指示手段を整備する。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災害時出社基準を明確にし、全従業員に周知する。</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身の回りの什器類の固定対策を</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交通機関が麻痺している時の出社可能性を考慮に入れ、ＢＣＰ対応要員を決定する。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関連取引先など応援要請先を検討する。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270557722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歯車・ギヤーボックスの製造・出荷</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１週間以内に、営業時間を通常の５０％程度に短縮して再開</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48931701"/>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建物の耐震性について確認する。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必要に応じて耐震補強策を検討する。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施設が長期的に使えない見込みの場合は〇〇金属加工㈱に代替生産を打診する。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641879640"/>
              </p:ext>
            </p:extLst>
          </p:nvPr>
        </p:nvGraphicFramePr>
        <p:xfrm>
          <a:off x="394075" y="6647881"/>
          <a:ext cx="6048000" cy="2631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什器や工具等の移動・転倒防止対策を実施する。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地震発生時に使えなくなる設備・</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備品を確認する。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電子機器の漏電対策を行う。</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設備メーカーの緊急時の連絡先をリスト化しておく。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金型、治具、工具類</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1865009" y="5988722"/>
            <a:ext cx="2376488" cy="373614"/>
          </a:xfrm>
          <a:prstGeom prst="wedgeRectCallout">
            <a:avLst>
              <a:gd name="adj1" fmla="val 54378"/>
              <a:gd name="adj2" fmla="val -39191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FD47687A-A83E-3450-AD4D-DA126B84DBA4}"/>
              </a:ext>
            </a:extLst>
          </p:cNvPr>
          <p:cNvSpPr>
            <a:spLocks noChangeArrowheads="1"/>
          </p:cNvSpPr>
          <p:nvPr/>
        </p:nvSpPr>
        <p:spPr bwMode="auto">
          <a:xfrm>
            <a:off x="3183440" y="647256"/>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1693907633"/>
              </p:ext>
            </p:extLst>
          </p:nvPr>
        </p:nvGraphicFramePr>
        <p:xfrm>
          <a:off x="405000" y="842118"/>
          <a:ext cx="6048000" cy="28000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原材料・部品・ｻﾌﾟﾗｲﾔー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原材料・部品の在庫状況はすぐに把握できますか？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在庫台帳を電子化する。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原材料</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A</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の調達先の代替先をあらかじめ検討するとともに、平時から調達先を分散する。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顧客の安全在庫水準を確認し、在庫量を相談する。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原材料・部品の代替調達先を確保していますか？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顧客側の安全在庫を把握していますか？</a:t>
                      </a:r>
                      <a:endParaRPr kumimoji="1" lang="ja-JP"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414182663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仕入業者と災害時の対応について協議していますか？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仕入業者と災害時の対応について事前に協議する。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県外で利用可能な仕入業者をリスト化しておく。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仕入業者の代替業者は考えてありますか？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2629546460"/>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本社工場にポータブル発電機を導入する。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災害時に備え、従業員全員の電話番号だけでなく個人用メールアドレスもリスト化する。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本社工場にポータブルトイレを用意する。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3146677861"/>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本社サーバーの固定と、クラウドへ毎日自動バックアップする体制を構築する。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重要なデータは個人</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PC</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に保管せずサーバやクラウド上に保管する。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176211516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店舗別・全社での</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ヶ月の営業停止を想定した資金計画を立てる。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設備復旧費用を見積もり、リスト化する。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4115127465"/>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〇〇金属㈱は日本海側で同時に</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被災はしないと考えている。同社が万一被災した場合は当社の代替生産を検討する。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3057534454"/>
              </p:ext>
            </p:extLst>
          </p:nvPr>
        </p:nvGraphicFramePr>
        <p:xfrm>
          <a:off x="115888" y="1168400"/>
          <a:ext cx="6599010" cy="8143954"/>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メーリングリストを作成し、連絡・指示手段を整備する。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災害時出社基準を明確にし、全従業員に周知する。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身の回りの安全確保</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身の回りの什器類の固定対策を実施する。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交通機関が麻痺している時の出社可能性を考慮に入れ、ＢＣＰ対応要員を決定する。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関連取引先など応援要請先を検討する。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耐震性</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建物の耐震性について確認する。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96747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施設が使えない時の代替候補</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施設が長期的に使えない見込みの場合は〇〇金属加工㈱に代替生産を打診する。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什器や工具等の移動・転倒防止対策を実施する</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地震発生時に使えなくなる設備・備品を確認する。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部品・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原材料・部品在庫の把握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在庫台帳を電子化する。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代替調達先の確保</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の調達先の代替先をあらかじめ検討するとともに、平時から調達先を分散する。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顧客側の安全在庫の把握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顧客の安全在庫水準を確認し、在庫量を相談する。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仕入業者と災害時の対応について事前に協議する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仕入業者の代替</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県外で利用可能な仕入業者をリスト化しておく。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本社工場にポータブル発電機を導入する。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災害時に備え、従業員全員の電話番号だけでなく個人用メールアドレスもリスト化する。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0345061"/>
                  </a:ext>
                </a:extLst>
              </a:tr>
              <a:tr h="24601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本社工場にポータブルトイレを用意する。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本社サーバーの固定と、クラウドへ毎日自動バックアップする体制を構築する。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許認可書類、契約書等の重要書類をデジタル化し、複数の場所で保管する。また、</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重要なデータは個人</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PC</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に保管せずサーバやクラウド上に保管する。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ヶ月の営業停止を想定した資金計画を立てる。設備復旧費用を見積もり、リスト化する。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13363">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r h="213363">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協力会社の代替</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〇〇金属㈱は日本海側で同時に</a:t>
                      </a:r>
                      <a:b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被災はしないと考えている。同社が万一被災した場合は当社の代替生産を検討する。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56515"/>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1611463317"/>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業務形態、主要製品が変化した際にＢＣＰ全般の見直しを行う。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214090730"/>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3990472863"/>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社長自宅</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2277092816"/>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総務部長（△△課長）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避難誘導責任者は、従業員等の避難者が危険エリアを通過する際に十分注意するよう注意喚起を行うこと。</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pic>
        <p:nvPicPr>
          <p:cNvPr id="33" name="Picture 302">
            <a:extLst>
              <a:ext uri="{FF2B5EF4-FFF2-40B4-BE49-F238E27FC236}">
                <a16:creationId xmlns:a16="http://schemas.microsoft.com/office/drawing/2014/main" id="{B23E9308-85EC-A618-AE67-EB75170A98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664"/>
          <a:stretch>
            <a:fillRect/>
          </a:stretch>
        </p:blipFill>
        <p:spPr bwMode="auto">
          <a:xfrm>
            <a:off x="1211785" y="2809875"/>
            <a:ext cx="4843462"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03">
            <a:extLst>
              <a:ext uri="{FF2B5EF4-FFF2-40B4-BE49-F238E27FC236}">
                <a16:creationId xmlns:a16="http://schemas.microsoft.com/office/drawing/2014/main" id="{FC505616-4190-C514-A091-753C6E2DA10D}"/>
              </a:ext>
            </a:extLst>
          </p:cNvPr>
          <p:cNvSpPr>
            <a:spLocks noChangeArrowheads="1"/>
          </p:cNvSpPr>
          <p:nvPr/>
        </p:nvSpPr>
        <p:spPr bwMode="auto">
          <a:xfrm>
            <a:off x="673100" y="2851150"/>
            <a:ext cx="431800" cy="2808288"/>
          </a:xfrm>
          <a:prstGeom prst="rect">
            <a:avLst/>
          </a:prstGeom>
          <a:solidFill>
            <a:schemeClr val="bg1"/>
          </a:solidFill>
          <a:ln w="285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6694E040-E881-0F06-5BDF-C7B81FB32076}"/>
              </a:ext>
            </a:extLst>
          </p:cNvPr>
          <p:cNvSpPr/>
          <p:nvPr/>
        </p:nvSpPr>
        <p:spPr bwMode="auto">
          <a:xfrm>
            <a:off x="775223" y="2866966"/>
            <a:ext cx="312001" cy="974427"/>
          </a:xfrm>
          <a:prstGeom prst="rect">
            <a:avLst/>
          </a:prstGeom>
          <a:solidFill>
            <a:srgbClr val="FFCCCC"/>
          </a:solidFill>
          <a:ln w="19050" cap="flat" cmpd="sng" algn="ctr">
            <a:solidFill>
              <a:srgbClr val="0033C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備品倉庫</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4077108634"/>
              </p:ext>
            </p:extLst>
          </p:nvPr>
        </p:nvGraphicFramePr>
        <p:xfrm>
          <a:off x="226368" y="2286675"/>
          <a:ext cx="6217576" cy="72635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3L×100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900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事務所棚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事務所棚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事務所棚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製品保管用ラック</a:t>
                      </a:r>
                      <a:endParaRPr kumimoji="1" lang="en-US"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事務所棚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備品倉庫</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事務所棚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第一・二工場棚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発電機</a:t>
                      </a:r>
                    </a:p>
                  </a:txBody>
                  <a:tcPr marL="72000" marR="72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第二工場棚</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発電機用燃料ガソリン</a:t>
                      </a:r>
                    </a:p>
                  </a:txBody>
                  <a:tcPr marL="72000" marR="72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30L</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危険物置き場</a:t>
                      </a:r>
                      <a:endParaRPr kumimoji="1" lang="ja-JP" altLang="ja-JP"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68307650"/>
              </p:ext>
            </p:extLst>
          </p:nvPr>
        </p:nvGraphicFramePr>
        <p:xfrm>
          <a:off x="387518" y="2792760"/>
          <a:ext cx="6011525" cy="2818332"/>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（初期消火活動）</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担当責任者である総務部長（副：総務課長）の　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機械油保管場所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（機械油の漏洩防止）</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担当責任者である総務部長（副：総務課長）の　指示の下、機械油の保管状況について確認し、状況報告を行う。必要に応じて機械油除去作業を行う。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3507545950"/>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副社長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の調整</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ｼｽﾃﾑ管理</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117442430"/>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190475805"/>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496576442"/>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987115004"/>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1442390198"/>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1831546111"/>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515495729"/>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1151206517"/>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152436124"/>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9047580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246641036"/>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408134200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3718201068"/>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2488480138"/>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918974379"/>
              </p:ext>
            </p:extLst>
          </p:nvPr>
        </p:nvGraphicFramePr>
        <p:xfrm>
          <a:off x="115888" y="4084638"/>
          <a:ext cx="6626225" cy="4637596"/>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設備</a:t>
                      </a: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の調整</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353866382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238551615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本社工場</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大型機械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E</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F</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G</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測定機</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金型ラック</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工具保管ラック</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書類</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事務机</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原材料・部品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D</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87711252"/>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〇〇特殊鋼㈱</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生産部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生産設備の移動に伴う破損により、生産停止。</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電気が停止。</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従業員の安否確認結果を基に、参集要員を選定。</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その後詳細な復旧スケジュールを検討後、関係する取引先企業へ配布予定。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一週間以内に生産設備の復旧・調整を完了予定。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en-US" altLang="ja-JP"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a:t>
                      </a: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工業の復旧時期を逐次確認する。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3661689729"/>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上位ｻﾌﾟﾗｲﾔｰ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〇〇特殊鋼㈱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〇金属加工㈱</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熱処理業者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精機</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生産設備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製作所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原材料・部品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特殊鋼㈱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製鉄</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製鉄</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テック</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中部電力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東邦ガス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自動車部品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精機</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機械製造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製作所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工作機械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733149044"/>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代替生産</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県外の協力会社〇〇金属加工㈱と緊急時に一時的な代替生産を行う協定を結んでいる。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3356384506"/>
              </p:ext>
            </p:extLst>
          </p:nvPr>
        </p:nvGraphicFramePr>
        <p:xfrm>
          <a:off x="404813" y="2346325"/>
          <a:ext cx="6159500" cy="4293716"/>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図面ﾃﾞｰﾀ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取引先ﾃﾞｰﾀ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受注・出荷ﾃﾞｰﾀ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金型データ</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本社工場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取引先と共有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あいちＢＣＰモデル［中小製造業向け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409987189"/>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3225936878"/>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協力会社のネットワークを活用することで互いに早期復旧することを目指し、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○○製作所</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4225087831"/>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製品名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ＭＳ Ｐ明朝" panose="02020600040205080304" pitchFamily="18" charset="-128"/>
                          <a:ea typeface="ＭＳ Ｐ明朝" panose="02020600040205080304" pitchFamily="18" charset="-128"/>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ＭＳ Ｐ明朝" panose="02020600040205080304" pitchFamily="18" charset="-128"/>
                          <a:ea typeface="ＭＳ Ｐ明朝" panose="02020600040205080304" pitchFamily="18" charset="-128"/>
                        </a:rPr>
                        <a:t>自動車部品用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ＭＳ Ｐ明朝" panose="02020600040205080304" pitchFamily="18" charset="-128"/>
                          <a:ea typeface="ＭＳ Ｐ明朝" panose="02020600040205080304" pitchFamily="18" charset="-128"/>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自動車部品用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2292703532"/>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3167793">
                  <a:extLst>
                    <a:ext uri="{9D8B030D-6E8A-4147-A177-3AD203B41FA5}">
                      <a16:colId xmlns:a16="http://schemas.microsoft.com/office/drawing/2014/main" val="3517410400"/>
                    </a:ext>
                  </a:extLst>
                </a:gridCol>
                <a:gridCol w="1584207">
                  <a:extLst>
                    <a:ext uri="{9D8B030D-6E8A-4147-A177-3AD203B41FA5}">
                      <a16:colId xmlns:a16="http://schemas.microsoft.com/office/drawing/2014/main" val="1558865061"/>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歯車・ギヤーボックス</a:t>
                      </a: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の製造・出荷</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あなたの会社にとって影響が大きい製品を３つずつ書き出してください。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製品を抽出する観点がある場合には、その観点を必要に応じて追加・変更してください。書き出した製品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2121433598"/>
              </p:ext>
            </p:extLst>
          </p:nvPr>
        </p:nvGraphicFramePr>
        <p:xfrm>
          <a:off x="507999" y="6222390"/>
          <a:ext cx="5781293" cy="1832670"/>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（電力・都市ガス復旧後）</a:t>
                      </a:r>
                      <a:b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5</a:t>
                      </a:r>
                      <a:r>
                        <a:rPr kumimoji="1" lang="ja-JP" altLang="en-US"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日以内</a:t>
                      </a:r>
                      <a:endPar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a:t>
                      </a:r>
                      <a:r>
                        <a:rPr kumimoji="1" lang="ja-JP" altLang="en-US"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自動車向け製品製造再開</a:t>
                      </a:r>
                      <a:b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r>
                        <a:rPr kumimoji="1" lang="ja-JP" altLang="en-US"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地震発生後の被害状況に応じて、主要取引先と</a:t>
                      </a:r>
                      <a:b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協議し、詳細に設定</a:t>
                      </a:r>
                      <a:r>
                        <a:rPr kumimoji="1" lang="en-US" altLang="ja-JP" sz="105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14393</Words>
  <Application>Microsoft Office PowerPoint</Application>
  <PresentationFormat>A4 210 x 297 mm</PresentationFormat>
  <Paragraphs>2688</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40</vt:i4>
      </vt:variant>
    </vt:vector>
  </HeadingPairs>
  <TitlesOfParts>
    <vt:vector size="48" baseType="lpstr">
      <vt:lpstr>HG丸ｺﾞｼｯｸM-PRO</vt:lpstr>
      <vt:lpstr>ＭＳ Ｐゴシック</vt:lpstr>
      <vt:lpstr>ＭＳ Ｐ明朝</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2025-08-21T11:24:37Z</dcterms:created>
  <dcterms:modified xsi:type="dcterms:W3CDTF">2025-09-18T07:15:31Z</dcterms:modified>
</cp:coreProperties>
</file>