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B2"/>
    <a:srgbClr val="FFCCFF"/>
    <a:srgbClr val="FFFF66"/>
    <a:srgbClr val="FFCC66"/>
    <a:srgbClr val="CCFF99"/>
    <a:srgbClr val="FF9933"/>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52" d="100"/>
          <a:sy n="52" d="100"/>
        </p:scale>
        <p:origin x="2160" y="67"/>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4" name="Rectangle 4"/>
          <p:cNvSpPr>
            <a:spLocks noGrp="1" noRot="1" noChangeAspec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fld id="{ADF64284-3FFE-4C4B-ADF9-2C78FA821295}" type="slidenum">
              <a:rPr lang="en-US" altLang="ja-JP" smtClean="0"/>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1pPr>
    <a:lvl2pPr marL="4572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2pPr>
    <a:lvl3pPr marL="9144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3pPr>
    <a:lvl4pPr marL="13716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4pPr>
    <a:lvl5pPr marL="18288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0</a:t>
            </a:fld>
            <a:endParaRPr lang="en-US" altLang="ja-JP"/>
          </a:p>
        </p:txBody>
      </p:sp>
    </p:spTree>
    <p:extLst>
      <p:ext uri="{BB962C8B-B14F-4D97-AF65-F5344CB8AC3E}">
        <p14:creationId xmlns:p14="http://schemas.microsoft.com/office/powerpoint/2010/main" val="227829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1</a:t>
            </a:fld>
            <a:endParaRPr lang="en-US" altLang="ja-JP"/>
          </a:p>
        </p:txBody>
      </p:sp>
    </p:spTree>
    <p:extLst>
      <p:ext uri="{BB962C8B-B14F-4D97-AF65-F5344CB8AC3E}">
        <p14:creationId xmlns:p14="http://schemas.microsoft.com/office/powerpoint/2010/main" val="248478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97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5489-4FC6-83AD-5922-F24D955B0228}"/>
              </a:ext>
            </a:extLst>
          </p:cNvPr>
          <p:cNvSpPr>
            <a:spLocks noGrp="1"/>
          </p:cNvSpPr>
          <p:nvPr>
            <p:ph type="title"/>
          </p:nvPr>
        </p:nvSpPr>
        <p:spPr>
          <a:xfrm>
            <a:off x="879475" y="511175"/>
            <a:ext cx="11042650" cy="1855788"/>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202157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40" name="Text Box 236"/>
          <p:cNvSpPr txBox="1">
            <a:spLocks noChangeArrowheads="1"/>
          </p:cNvSpPr>
          <p:nvPr/>
        </p:nvSpPr>
        <p:spPr bwMode="auto">
          <a:xfrm>
            <a:off x="320081" y="167863"/>
            <a:ext cx="38651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ＭＳ ゴシック" panose="020B0609070205080204" pitchFamily="49" charset="-128"/>
                <a:ea typeface="ＭＳ ゴシック" panose="020B0609070205080204" pitchFamily="49" charset="-128"/>
              </a:rPr>
              <a:t>STEP4</a:t>
            </a:r>
            <a:r>
              <a:rPr lang="ja-JP" altLang="en-US" sz="1400" dirty="0">
                <a:latin typeface="ＭＳ ゴシック" panose="020B0609070205080204" pitchFamily="49" charset="-128"/>
                <a:ea typeface="ＭＳ ゴシック" panose="020B0609070205080204" pitchFamily="49" charset="-128"/>
              </a:rPr>
              <a:t>　長期的なＢＣＰ対応策の実施計画立案</a:t>
            </a:r>
          </a:p>
        </p:txBody>
      </p:sp>
      <p:sp>
        <p:nvSpPr>
          <p:cNvPr id="73013" name="Text Box 309"/>
          <p:cNvSpPr txBox="1">
            <a:spLocks noChangeArrowheads="1"/>
          </p:cNvSpPr>
          <p:nvPr/>
        </p:nvSpPr>
        <p:spPr bwMode="auto">
          <a:xfrm>
            <a:off x="12312728"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15</a:t>
            </a:r>
          </a:p>
        </p:txBody>
      </p:sp>
      <p:sp>
        <p:nvSpPr>
          <p:cNvPr id="73014" name="Text Box 310"/>
          <p:cNvSpPr txBox="1">
            <a:spLocks noChangeArrowheads="1"/>
          </p:cNvSpPr>
          <p:nvPr/>
        </p:nvSpPr>
        <p:spPr bwMode="auto">
          <a:xfrm>
            <a:off x="388372" y="624136"/>
            <a:ext cx="11899900"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90000" indent="-90000">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endParaRPr lang="en-US" altLang="ja-JP" sz="1000" dirty="0">
              <a:latin typeface="ＭＳ ゴシック" panose="020B0609070205080204" pitchFamily="49" charset="-128"/>
              <a:ea typeface="ＭＳ ゴシック" panose="020B0609070205080204" pitchFamily="49" charset="-128"/>
            </a:endParaRPr>
          </a:p>
          <a:p>
            <a:pPr marL="90000" indent="-90000">
              <a:spcAft>
                <a:spcPts val="600"/>
              </a:spcAft>
              <a:buFont typeface="Arial" panose="020B0604020202020204" pitchFamily="34" charset="0"/>
              <a:buChar char="•"/>
            </a:pPr>
            <a:r>
              <a:rPr lang="en-US" altLang="ja-JP" sz="1000" dirty="0">
                <a:solidFill>
                  <a:schemeClr val="hlink"/>
                </a:solidFill>
                <a:latin typeface="ＭＳ ゴシック" panose="020B0609070205080204" pitchFamily="49" charset="-128"/>
                <a:ea typeface="ＭＳ ゴシック" panose="020B0609070205080204" pitchFamily="49" charset="-128"/>
              </a:rPr>
              <a:t>STEP3</a:t>
            </a:r>
            <a:r>
              <a:rPr lang="ja-JP" altLang="en-US" sz="1000" dirty="0">
                <a:solidFill>
                  <a:schemeClr val="hlink"/>
                </a:solidFill>
                <a:latin typeface="ＭＳ ゴシック" panose="020B0609070205080204" pitchFamily="49" charset="-128"/>
                <a:ea typeface="ＭＳ ゴシック" panose="020B0609070205080204" pitchFamily="49" charset="-128"/>
              </a:rPr>
              <a:t>で整理したＢＣＰ対応策のうち、長期的に取り組む対応策の実施計画を作成してください。</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耐震補強などの多額の費用を要する対応策は、事業所の移転・新築などの全社的な投資計画と一緒に検討することで、対策費用の最適化を図りましょう。</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人命に係わる対応策は、優先的に取り組む必要があることを十分認識してください。</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dirty="0">
              <a:solidFill>
                <a:schemeClr val="bg2"/>
              </a:solidFill>
              <a:latin typeface="ＭＳ ゴシック" panose="020B0609070205080204" pitchFamily="49" charset="-128"/>
              <a:ea typeface="ＭＳ ゴシック" panose="020B0609070205080204" pitchFamily="49" charset="-128"/>
            </a:endParaRPr>
          </a:p>
        </p:txBody>
      </p:sp>
      <p:sp>
        <p:nvSpPr>
          <p:cNvPr id="73707" name="Text Box 1003"/>
          <p:cNvSpPr txBox="1">
            <a:spLocks noChangeArrowheads="1"/>
          </p:cNvSpPr>
          <p:nvPr/>
        </p:nvSpPr>
        <p:spPr bwMode="auto">
          <a:xfrm>
            <a:off x="10716896" y="57150"/>
            <a:ext cx="82295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dirty="0">
                <a:solidFill>
                  <a:schemeClr val="bg2"/>
                </a:solidFill>
                <a:latin typeface="ＭＳ ゴシック" panose="020B0609070205080204" pitchFamily="49" charset="-128"/>
                <a:ea typeface="ＭＳ ゴシック" panose="020B0609070205080204" pitchFamily="49" charset="-128"/>
              </a:rPr>
              <a:t>ギャップを</a:t>
            </a:r>
          </a:p>
          <a:p>
            <a:pPr algn="ctr"/>
            <a:r>
              <a:rPr lang="ja-JP" altLang="en-US" sz="1000" dirty="0">
                <a:solidFill>
                  <a:schemeClr val="bg2"/>
                </a:solidFill>
                <a:latin typeface="ＭＳ ゴシック" panose="020B0609070205080204" pitchFamily="49" charset="-128"/>
                <a:ea typeface="ＭＳ ゴシック" panose="020B0609070205080204" pitchFamily="49"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10" name="Text Box 1006"/>
          <p:cNvSpPr txBox="1">
            <a:spLocks noChangeArrowheads="1"/>
          </p:cNvSpPr>
          <p:nvPr/>
        </p:nvSpPr>
        <p:spPr bwMode="auto">
          <a:xfrm>
            <a:off x="9817100" y="57150"/>
            <a:ext cx="69471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dirty="0">
                <a:solidFill>
                  <a:schemeClr val="bg2"/>
                </a:solidFill>
                <a:latin typeface="ＭＳ ゴシック" panose="020B0609070205080204" pitchFamily="49" charset="-128"/>
                <a:ea typeface="ＭＳ ゴシック" panose="020B0609070205080204" pitchFamily="49" charset="-128"/>
              </a:rPr>
              <a:t>目標を</a:t>
            </a:r>
          </a:p>
          <a:p>
            <a:r>
              <a:rPr lang="ja-JP" altLang="en-US" sz="1000" dirty="0">
                <a:solidFill>
                  <a:schemeClr val="bg2"/>
                </a:solidFill>
                <a:latin typeface="ＭＳ ゴシック" panose="020B0609070205080204" pitchFamily="49" charset="-128"/>
                <a:ea typeface="ＭＳ ゴシック" panose="020B0609070205080204" pitchFamily="49" charset="-128"/>
              </a:rPr>
              <a:t>たてる！</a:t>
            </a:r>
          </a:p>
        </p:txBody>
      </p:sp>
      <p:sp>
        <p:nvSpPr>
          <p:cNvPr id="73711" name="Text Box 1007"/>
          <p:cNvSpPr txBox="1">
            <a:spLocks noChangeArrowheads="1"/>
          </p:cNvSpPr>
          <p:nvPr/>
        </p:nvSpPr>
        <p:spPr bwMode="auto">
          <a:xfrm>
            <a:off x="11653697" y="57150"/>
            <a:ext cx="917857"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ギャップを</a:t>
            </a:r>
            <a:endParaRPr lang="en-US" altLang="ja-JP" sz="1000" dirty="0">
              <a:solidFill>
                <a:schemeClr val="accent2"/>
              </a:solidFill>
              <a:latin typeface="ＭＳ ゴシック" panose="020B0609070205080204" pitchFamily="49" charset="-128"/>
              <a:ea typeface="ＭＳ ゴシック" panose="020B0609070205080204" pitchFamily="49" charset="-128"/>
            </a:endParaRPr>
          </a:p>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埋める！</a:t>
            </a:r>
          </a:p>
        </p:txBody>
      </p:sp>
      <p:graphicFrame>
        <p:nvGraphicFramePr>
          <p:cNvPr id="2" name="Group 1014">
            <a:extLst>
              <a:ext uri="{FF2B5EF4-FFF2-40B4-BE49-F238E27FC236}">
                <a16:creationId xmlns:a16="http://schemas.microsoft.com/office/drawing/2014/main" id="{111A6280-7576-3EED-B4F1-12B3DD101513}"/>
              </a:ext>
            </a:extLst>
          </p:cNvPr>
          <p:cNvGraphicFramePr>
            <a:graphicFrameLocks/>
          </p:cNvGraphicFramePr>
          <p:nvPr>
            <p:extLst>
              <p:ext uri="{D42A27DB-BD31-4B8C-83A1-F6EECF244321}">
                <p14:modId xmlns:p14="http://schemas.microsoft.com/office/powerpoint/2010/main" val="1999415051"/>
              </p:ext>
            </p:extLst>
          </p:nvPr>
        </p:nvGraphicFramePr>
        <p:xfrm>
          <a:off x="64305" y="1766918"/>
          <a:ext cx="12672989" cy="7013639"/>
        </p:xfrm>
        <a:graphic>
          <a:graphicData uri="http://schemas.openxmlformats.org/drawingml/2006/table">
            <a:tbl>
              <a:tblPr/>
              <a:tblGrid>
                <a:gridCol w="1439863">
                  <a:extLst>
                    <a:ext uri="{9D8B030D-6E8A-4147-A177-3AD203B41FA5}">
                      <a16:colId xmlns:a16="http://schemas.microsoft.com/office/drawing/2014/main" val="86742927"/>
                    </a:ext>
                  </a:extLst>
                </a:gridCol>
                <a:gridCol w="2314575">
                  <a:extLst>
                    <a:ext uri="{9D8B030D-6E8A-4147-A177-3AD203B41FA5}">
                      <a16:colId xmlns:a16="http://schemas.microsoft.com/office/drawing/2014/main" val="2908100162"/>
                    </a:ext>
                  </a:extLst>
                </a:gridCol>
                <a:gridCol w="606425">
                  <a:extLst>
                    <a:ext uri="{9D8B030D-6E8A-4147-A177-3AD203B41FA5}">
                      <a16:colId xmlns:a16="http://schemas.microsoft.com/office/drawing/2014/main" val="2058159233"/>
                    </a:ext>
                  </a:extLst>
                </a:gridCol>
                <a:gridCol w="854075">
                  <a:extLst>
                    <a:ext uri="{9D8B030D-6E8A-4147-A177-3AD203B41FA5}">
                      <a16:colId xmlns:a16="http://schemas.microsoft.com/office/drawing/2014/main" val="857755913"/>
                    </a:ext>
                  </a:extLst>
                </a:gridCol>
                <a:gridCol w="1354137">
                  <a:extLst>
                    <a:ext uri="{9D8B030D-6E8A-4147-A177-3AD203B41FA5}">
                      <a16:colId xmlns:a16="http://schemas.microsoft.com/office/drawing/2014/main" val="4003260566"/>
                    </a:ext>
                  </a:extLst>
                </a:gridCol>
                <a:gridCol w="647582">
                  <a:extLst>
                    <a:ext uri="{9D8B030D-6E8A-4147-A177-3AD203B41FA5}">
                      <a16:colId xmlns:a16="http://schemas.microsoft.com/office/drawing/2014/main" val="2795526136"/>
                    </a:ext>
                  </a:extLst>
                </a:gridCol>
                <a:gridCol w="647582">
                  <a:extLst>
                    <a:ext uri="{9D8B030D-6E8A-4147-A177-3AD203B41FA5}">
                      <a16:colId xmlns:a16="http://schemas.microsoft.com/office/drawing/2014/main" val="461373655"/>
                    </a:ext>
                  </a:extLst>
                </a:gridCol>
                <a:gridCol w="648000">
                  <a:extLst>
                    <a:ext uri="{9D8B030D-6E8A-4147-A177-3AD203B41FA5}">
                      <a16:colId xmlns:a16="http://schemas.microsoft.com/office/drawing/2014/main" val="532938528"/>
                    </a:ext>
                  </a:extLst>
                </a:gridCol>
                <a:gridCol w="648000">
                  <a:extLst>
                    <a:ext uri="{9D8B030D-6E8A-4147-A177-3AD203B41FA5}">
                      <a16:colId xmlns:a16="http://schemas.microsoft.com/office/drawing/2014/main" val="1431939993"/>
                    </a:ext>
                  </a:extLst>
                </a:gridCol>
                <a:gridCol w="648000">
                  <a:extLst>
                    <a:ext uri="{9D8B030D-6E8A-4147-A177-3AD203B41FA5}">
                      <a16:colId xmlns:a16="http://schemas.microsoft.com/office/drawing/2014/main" val="3591151919"/>
                    </a:ext>
                  </a:extLst>
                </a:gridCol>
                <a:gridCol w="648000">
                  <a:extLst>
                    <a:ext uri="{9D8B030D-6E8A-4147-A177-3AD203B41FA5}">
                      <a16:colId xmlns:a16="http://schemas.microsoft.com/office/drawing/2014/main" val="3754668387"/>
                    </a:ext>
                  </a:extLst>
                </a:gridCol>
                <a:gridCol w="648000">
                  <a:extLst>
                    <a:ext uri="{9D8B030D-6E8A-4147-A177-3AD203B41FA5}">
                      <a16:colId xmlns:a16="http://schemas.microsoft.com/office/drawing/2014/main" val="1033120936"/>
                    </a:ext>
                  </a:extLst>
                </a:gridCol>
                <a:gridCol w="648000">
                  <a:extLst>
                    <a:ext uri="{9D8B030D-6E8A-4147-A177-3AD203B41FA5}">
                      <a16:colId xmlns:a16="http://schemas.microsoft.com/office/drawing/2014/main" val="2793080368"/>
                    </a:ext>
                  </a:extLst>
                </a:gridCol>
                <a:gridCol w="920750">
                  <a:extLst>
                    <a:ext uri="{9D8B030D-6E8A-4147-A177-3AD203B41FA5}">
                      <a16:colId xmlns:a16="http://schemas.microsoft.com/office/drawing/2014/main" val="3315512487"/>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の区分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対応策</a:t>
                      </a:r>
                      <a:endPar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対策費用が必要な場合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実施予定時期と必要資金（万円）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備考</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984503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必要資金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（万円）</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調達法</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846390468"/>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35368334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365825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305835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70266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8213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128058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01199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327817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186801"/>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130409"/>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291377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3334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36378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772825"/>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434615"/>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合計金額</a:t>
                      </a: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003300"/>
                          </a:solidFill>
                          <a:effectLst/>
                          <a:latin typeface="ＭＳ ゴシック" panose="020B0609070205080204" pitchFamily="49" charset="-128"/>
                          <a:ea typeface="ＭＳ ゴシック" panose="020B0609070205080204" pitchFamily="49" charset="-128"/>
                        </a:rPr>
                        <a:t>（小計）</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7509967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extLst>
              <p:ext uri="{D42A27DB-BD31-4B8C-83A1-F6EECF244321}">
                <p14:modId xmlns:p14="http://schemas.microsoft.com/office/powerpoint/2010/main" val="2565516213"/>
              </p:ext>
            </p:extLst>
          </p:nvPr>
        </p:nvGraphicFramePr>
        <p:xfrm>
          <a:off x="485775" y="3767583"/>
          <a:ext cx="10739438" cy="4996264"/>
        </p:xfrm>
        <a:graphic>
          <a:graphicData uri="http://schemas.openxmlformats.org/drawingml/2006/table">
            <a:tbl>
              <a:tblPr/>
              <a:tblGrid>
                <a:gridCol w="1954213">
                  <a:extLst>
                    <a:ext uri="{9D8B030D-6E8A-4147-A177-3AD203B41FA5}">
                      <a16:colId xmlns:a16="http://schemas.microsoft.com/office/drawing/2014/main" val="3624006364"/>
                    </a:ext>
                  </a:extLst>
                </a:gridCol>
                <a:gridCol w="1368425">
                  <a:extLst>
                    <a:ext uri="{9D8B030D-6E8A-4147-A177-3AD203B41FA5}">
                      <a16:colId xmlns:a16="http://schemas.microsoft.com/office/drawing/2014/main" val="575808759"/>
                    </a:ext>
                  </a:extLst>
                </a:gridCol>
                <a:gridCol w="4105275">
                  <a:extLst>
                    <a:ext uri="{9D8B030D-6E8A-4147-A177-3AD203B41FA5}">
                      <a16:colId xmlns:a16="http://schemas.microsoft.com/office/drawing/2014/main" val="2515635714"/>
                    </a:ext>
                  </a:extLst>
                </a:gridCol>
                <a:gridCol w="1150937">
                  <a:extLst>
                    <a:ext uri="{9D8B030D-6E8A-4147-A177-3AD203B41FA5}">
                      <a16:colId xmlns:a16="http://schemas.microsoft.com/office/drawing/2014/main" val="3856986549"/>
                    </a:ext>
                  </a:extLst>
                </a:gridCol>
                <a:gridCol w="1081088">
                  <a:extLst>
                    <a:ext uri="{9D8B030D-6E8A-4147-A177-3AD203B41FA5}">
                      <a16:colId xmlns:a16="http://schemas.microsoft.com/office/drawing/2014/main" val="1206879869"/>
                    </a:ext>
                  </a:extLst>
                </a:gridCol>
                <a:gridCol w="1079500">
                  <a:extLst>
                    <a:ext uri="{9D8B030D-6E8A-4147-A177-3AD203B41FA5}">
                      <a16:colId xmlns:a16="http://schemas.microsoft.com/office/drawing/2014/main" val="2129037308"/>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210903"/>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48436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906716"/>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934538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76107"/>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56248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5696136"/>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743070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847212"/>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98387"/>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19132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683502"/>
                  </a:ext>
                </a:extLst>
              </a:tr>
            </a:tbl>
          </a:graphicData>
        </a:graphic>
      </p:graphicFrame>
      <p:graphicFrame>
        <p:nvGraphicFramePr>
          <p:cNvPr id="78405" name="Group 581"/>
          <p:cNvGraphicFramePr>
            <a:graphicFrameLocks noGrp="1"/>
          </p:cNvGraphicFramePr>
          <p:nvPr>
            <p:extLst>
              <p:ext uri="{D42A27DB-BD31-4B8C-83A1-F6EECF244321}">
                <p14:modId xmlns:p14="http://schemas.microsoft.com/office/powerpoint/2010/main" val="4235107672"/>
              </p:ext>
            </p:extLst>
          </p:nvPr>
        </p:nvGraphicFramePr>
        <p:xfrm>
          <a:off x="485775" y="8880921"/>
          <a:ext cx="8578850" cy="384175"/>
        </p:xfrm>
        <a:graphic>
          <a:graphicData uri="http://schemas.openxmlformats.org/drawingml/2006/table">
            <a:tbl>
              <a:tblPr/>
              <a:tblGrid>
                <a:gridCol w="1954213">
                  <a:extLst>
                    <a:ext uri="{9D8B030D-6E8A-4147-A177-3AD203B41FA5}">
                      <a16:colId xmlns:a16="http://schemas.microsoft.com/office/drawing/2014/main" val="2084861550"/>
                    </a:ext>
                  </a:extLst>
                </a:gridCol>
                <a:gridCol w="1368425">
                  <a:extLst>
                    <a:ext uri="{9D8B030D-6E8A-4147-A177-3AD203B41FA5}">
                      <a16:colId xmlns:a16="http://schemas.microsoft.com/office/drawing/2014/main" val="3551783608"/>
                    </a:ext>
                  </a:extLst>
                </a:gridCol>
                <a:gridCol w="4105275">
                  <a:extLst>
                    <a:ext uri="{9D8B030D-6E8A-4147-A177-3AD203B41FA5}">
                      <a16:colId xmlns:a16="http://schemas.microsoft.com/office/drawing/2014/main" val="572792895"/>
                    </a:ext>
                  </a:extLst>
                </a:gridCol>
                <a:gridCol w="1150937">
                  <a:extLst>
                    <a:ext uri="{9D8B030D-6E8A-4147-A177-3AD203B41FA5}">
                      <a16:colId xmlns:a16="http://schemas.microsoft.com/office/drawing/2014/main" val="142909403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・決められたルール（従業員携帯カードに記載）に基づく初動対応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9468349"/>
                  </a:ext>
                </a:extLst>
              </a:tr>
            </a:tbl>
          </a:graphicData>
        </a:graphic>
      </p:graphicFrame>
      <p:graphicFrame>
        <p:nvGraphicFramePr>
          <p:cNvPr id="78273" name="Group 449"/>
          <p:cNvGraphicFramePr>
            <a:graphicFrameLocks noGrp="1"/>
          </p:cNvGraphicFramePr>
          <p:nvPr>
            <p:extLst>
              <p:ext uri="{D42A27DB-BD31-4B8C-83A1-F6EECF244321}">
                <p14:modId xmlns:p14="http://schemas.microsoft.com/office/powerpoint/2010/main" val="344390382"/>
              </p:ext>
            </p:extLst>
          </p:nvPr>
        </p:nvGraphicFramePr>
        <p:xfrm>
          <a:off x="485775" y="2656333"/>
          <a:ext cx="11830050" cy="964080"/>
        </p:xfrm>
        <a:graphic>
          <a:graphicData uri="http://schemas.openxmlformats.org/drawingml/2006/table">
            <a:tbl>
              <a:tblPr/>
              <a:tblGrid>
                <a:gridCol w="1954213">
                  <a:extLst>
                    <a:ext uri="{9D8B030D-6E8A-4147-A177-3AD203B41FA5}">
                      <a16:colId xmlns:a16="http://schemas.microsoft.com/office/drawing/2014/main" val="17124493"/>
                    </a:ext>
                  </a:extLst>
                </a:gridCol>
                <a:gridCol w="1368425">
                  <a:extLst>
                    <a:ext uri="{9D8B030D-6E8A-4147-A177-3AD203B41FA5}">
                      <a16:colId xmlns:a16="http://schemas.microsoft.com/office/drawing/2014/main" val="3102448138"/>
                    </a:ext>
                  </a:extLst>
                </a:gridCol>
                <a:gridCol w="4105275">
                  <a:extLst>
                    <a:ext uri="{9D8B030D-6E8A-4147-A177-3AD203B41FA5}">
                      <a16:colId xmlns:a16="http://schemas.microsoft.com/office/drawing/2014/main" val="1159246418"/>
                    </a:ext>
                  </a:extLst>
                </a:gridCol>
                <a:gridCol w="1150937">
                  <a:extLst>
                    <a:ext uri="{9D8B030D-6E8A-4147-A177-3AD203B41FA5}">
                      <a16:colId xmlns:a16="http://schemas.microsoft.com/office/drawing/2014/main" val="2800577001"/>
                    </a:ext>
                  </a:extLst>
                </a:gridCol>
                <a:gridCol w="1081088">
                  <a:extLst>
                    <a:ext uri="{9D8B030D-6E8A-4147-A177-3AD203B41FA5}">
                      <a16:colId xmlns:a16="http://schemas.microsoft.com/office/drawing/2014/main" val="746288327"/>
                    </a:ext>
                  </a:extLst>
                </a:gridCol>
                <a:gridCol w="1079500">
                  <a:extLst>
                    <a:ext uri="{9D8B030D-6E8A-4147-A177-3AD203B41FA5}">
                      <a16:colId xmlns:a16="http://schemas.microsoft.com/office/drawing/2014/main" val="350919588"/>
                    </a:ext>
                  </a:extLst>
                </a:gridCol>
                <a:gridCol w="1090612">
                  <a:extLst>
                    <a:ext uri="{9D8B030D-6E8A-4147-A177-3AD203B41FA5}">
                      <a16:colId xmlns:a16="http://schemas.microsoft.com/office/drawing/2014/main" val="2880302929"/>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2461633"/>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6023810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・ＢＣＰ対応組織の立ち上げ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1616141"/>
                  </a:ext>
                </a:extLst>
              </a:tr>
            </a:tbl>
          </a:graphicData>
        </a:graphic>
      </p:graphicFrame>
      <p:sp>
        <p:nvSpPr>
          <p:cNvPr id="77962" name="Text Box 138"/>
          <p:cNvSpPr txBox="1">
            <a:spLocks noChangeArrowheads="1"/>
          </p:cNvSpPr>
          <p:nvPr/>
        </p:nvSpPr>
        <p:spPr bwMode="auto">
          <a:xfrm>
            <a:off x="12323840"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16</a:t>
            </a:r>
          </a:p>
        </p:txBody>
      </p:sp>
      <p:sp>
        <p:nvSpPr>
          <p:cNvPr id="77963" name="Text Box 139"/>
          <p:cNvSpPr txBox="1">
            <a:spLocks noChangeArrowheads="1"/>
          </p:cNvSpPr>
          <p:nvPr/>
        </p:nvSpPr>
        <p:spPr bwMode="auto">
          <a:xfrm>
            <a:off x="423863" y="627063"/>
            <a:ext cx="120253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被災後、事業を継続または早期に復旧させるには、どのような場合に、どのような対応を行うのかをあらかじめ決めておくことが重要です。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また、各対応の担当責任者とその代理を決めておくことも重要です。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a:latin typeface="ＭＳ ゴシック" panose="020B0609070205080204" pitchFamily="49" charset="-128"/>
                <a:ea typeface="ＭＳ ゴシック" panose="020B0609070205080204" pitchFamily="49" charset="-128"/>
              </a:rPr>
              <a:t>３．事業継続対応</a:t>
            </a:r>
          </a:p>
        </p:txBody>
      </p:sp>
      <p:sp>
        <p:nvSpPr>
          <p:cNvPr id="78158" name="Oval 334"/>
          <p:cNvSpPr>
            <a:spLocks noChangeArrowheads="1"/>
          </p:cNvSpPr>
          <p:nvPr/>
        </p:nvSpPr>
        <p:spPr bwMode="auto">
          <a:xfrm>
            <a:off x="933450" y="799530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59" name="AutoShape 335"/>
          <p:cNvSpPr>
            <a:spLocks noChangeArrowheads="1"/>
          </p:cNvSpPr>
          <p:nvPr/>
        </p:nvSpPr>
        <p:spPr bwMode="auto">
          <a:xfrm rot="237933">
            <a:off x="835025" y="390432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0" name="Text Box 336"/>
          <p:cNvSpPr txBox="1">
            <a:spLocks noChangeArrowheads="1"/>
          </p:cNvSpPr>
          <p:nvPr/>
        </p:nvSpPr>
        <p:spPr bwMode="auto">
          <a:xfrm>
            <a:off x="788988" y="3899346"/>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dirty="0">
                <a:latin typeface="ＭＳ ゴシック" panose="020B0609070205080204" pitchFamily="49" charset="-128"/>
                <a:ea typeface="ＭＳ ゴシック" panose="020B0609070205080204" pitchFamily="49" charset="-128"/>
              </a:rPr>
              <a:t>（災害発生）</a:t>
            </a:r>
          </a:p>
          <a:p>
            <a:pPr algn="ctr"/>
            <a:r>
              <a:rPr lang="ja-JP" altLang="en-US" sz="1200" b="1" dirty="0">
                <a:latin typeface="ＭＳ ゴシック" panose="020B0609070205080204" pitchFamily="49" charset="-128"/>
                <a:ea typeface="ＭＳ ゴシック" panose="020B0609070205080204" pitchFamily="49" charset="-128"/>
              </a:rPr>
              <a:t>ＢＣＰ発動！</a:t>
            </a:r>
          </a:p>
        </p:txBody>
      </p:sp>
      <p:sp>
        <p:nvSpPr>
          <p:cNvPr id="78161" name="Text Box 337"/>
          <p:cNvSpPr txBox="1">
            <a:spLocks noChangeArrowheads="1"/>
          </p:cNvSpPr>
          <p:nvPr/>
        </p:nvSpPr>
        <p:spPr bwMode="auto">
          <a:xfrm>
            <a:off x="658819" y="7963346"/>
            <a:ext cx="1412864" cy="4638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dirty="0">
                <a:latin typeface="ＭＳ ゴシック" panose="020B0609070205080204" pitchFamily="49" charset="-128"/>
                <a:ea typeface="ＭＳ ゴシック" panose="020B0609070205080204" pitchFamily="49" charset="-128"/>
              </a:rPr>
              <a:t>平時業務</a:t>
            </a:r>
          </a:p>
          <a:p>
            <a:pPr algn="ctr"/>
            <a:r>
              <a:rPr lang="ja-JP" altLang="en-US" sz="1200" b="1" dirty="0">
                <a:latin typeface="ＭＳ ゴシック" panose="020B0609070205080204" pitchFamily="49" charset="-128"/>
                <a:ea typeface="ＭＳ ゴシック" panose="020B0609070205080204" pitchFamily="49" charset="-128"/>
              </a:rPr>
              <a:t>（サービス再開）</a:t>
            </a:r>
          </a:p>
        </p:txBody>
      </p:sp>
      <p:sp>
        <p:nvSpPr>
          <p:cNvPr id="78162" name="AutoShape 338"/>
          <p:cNvSpPr>
            <a:spLocks noChangeArrowheads="1"/>
          </p:cNvSpPr>
          <p:nvPr/>
        </p:nvSpPr>
        <p:spPr bwMode="auto">
          <a:xfrm>
            <a:off x="1231900" y="4488309"/>
            <a:ext cx="301625" cy="3327868"/>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78165" name="AutoShape 341"/>
          <p:cNvSpPr>
            <a:spLocks noChangeArrowheads="1"/>
          </p:cNvSpPr>
          <p:nvPr/>
        </p:nvSpPr>
        <p:spPr bwMode="auto">
          <a:xfrm rot="5400000">
            <a:off x="1108075" y="4824858"/>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D586B056-0B39-2294-4E3A-0420BE136A90}"/>
              </a:ext>
            </a:extLst>
          </p:cNvPr>
          <p:cNvSpPr/>
          <p:nvPr/>
        </p:nvSpPr>
        <p:spPr bwMode="auto">
          <a:xfrm>
            <a:off x="2128837" y="4196557"/>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初動対応</a:t>
            </a:r>
          </a:p>
        </p:txBody>
      </p:sp>
      <p:sp>
        <p:nvSpPr>
          <p:cNvPr id="4" name="正方形/長方形 3">
            <a:extLst>
              <a:ext uri="{FF2B5EF4-FFF2-40B4-BE49-F238E27FC236}">
                <a16:creationId xmlns:a16="http://schemas.microsoft.com/office/drawing/2014/main" id="{F3652657-E0B4-C9B9-C807-322B10F308B8}"/>
              </a:ext>
            </a:extLst>
          </p:cNvPr>
          <p:cNvSpPr/>
          <p:nvPr/>
        </p:nvSpPr>
        <p:spPr bwMode="auto">
          <a:xfrm>
            <a:off x="2128836" y="6426995"/>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復旧活動</a:t>
            </a:r>
          </a:p>
        </p:txBody>
      </p:sp>
      <p:graphicFrame>
        <p:nvGraphicFramePr>
          <p:cNvPr id="8" name="Group 96">
            <a:extLst>
              <a:ext uri="{FF2B5EF4-FFF2-40B4-BE49-F238E27FC236}">
                <a16:creationId xmlns:a16="http://schemas.microsoft.com/office/drawing/2014/main" id="{2D191F23-9AE9-6544-8862-72FE5E091EBB}"/>
              </a:ext>
            </a:extLst>
          </p:cNvPr>
          <p:cNvGraphicFramePr>
            <a:graphicFrameLocks noGrp="1"/>
          </p:cNvGraphicFramePr>
          <p:nvPr>
            <p:extLst>
              <p:ext uri="{D42A27DB-BD31-4B8C-83A1-F6EECF244321}">
                <p14:modId xmlns:p14="http://schemas.microsoft.com/office/powerpoint/2010/main" val="3812164286"/>
              </p:ext>
            </p:extLst>
          </p:nvPr>
        </p:nvGraphicFramePr>
        <p:xfrm>
          <a:off x="485775" y="1570685"/>
          <a:ext cx="540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360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9" name="Text Box 2">
            <a:extLst>
              <a:ext uri="{FF2B5EF4-FFF2-40B4-BE49-F238E27FC236}">
                <a16:creationId xmlns:a16="http://schemas.microsoft.com/office/drawing/2014/main" id="{72096882-170A-524C-A1E2-A2C7307A2AA4}"/>
              </a:ext>
            </a:extLst>
          </p:cNvPr>
          <p:cNvSpPr txBox="1">
            <a:spLocks noChangeArrowheads="1"/>
          </p:cNvSpPr>
          <p:nvPr/>
        </p:nvSpPr>
        <p:spPr bwMode="auto">
          <a:xfrm>
            <a:off x="485775" y="2348184"/>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ＢＣＰ対応と体制一覧</a:t>
            </a:r>
            <a:r>
              <a:rPr lang="en-US" altLang="ja-JP" sz="1200" dirty="0">
                <a:latin typeface="ＭＳ ゴシック" panose="020B0609070205080204" pitchFamily="49" charset="-128"/>
                <a:ea typeface="ＭＳ ゴシック" panose="020B0609070205080204" pitchFamily="49" charset="-128"/>
              </a:rPr>
              <a:t>】</a:t>
            </a:r>
          </a:p>
        </p:txBody>
      </p:sp>
      <p:sp>
        <p:nvSpPr>
          <p:cNvPr id="10" name="Text Box 417">
            <a:extLst>
              <a:ext uri="{FF2B5EF4-FFF2-40B4-BE49-F238E27FC236}">
                <a16:creationId xmlns:a16="http://schemas.microsoft.com/office/drawing/2014/main" id="{3DA22F72-A24B-879B-6EB1-FFD332223743}"/>
              </a:ext>
            </a:extLst>
          </p:cNvPr>
          <p:cNvSpPr txBox="1">
            <a:spLocks noChangeArrowheads="1"/>
          </p:cNvSpPr>
          <p:nvPr/>
        </p:nvSpPr>
        <p:spPr bwMode="auto">
          <a:xfrm>
            <a:off x="6184776" y="2280240"/>
            <a:ext cx="6492273" cy="24840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chemeClr val="hlink"/>
                </a:solidFill>
                <a:latin typeface="ＭＳ ゴシック" panose="020B0609070205080204" pitchFamily="49" charset="-128"/>
                <a:ea typeface="ＭＳ ゴシック" panose="020B0609070205080204" pitchFamily="49" charset="-128"/>
              </a:rPr>
              <a:t>※</a:t>
            </a:r>
            <a:r>
              <a:rPr lang="ja-JP" altLang="en-US" sz="1000" dirty="0">
                <a:solidFill>
                  <a:schemeClr val="hlink"/>
                </a:solidFill>
                <a:latin typeface="ＭＳ ゴシック" panose="020B0609070205080204" pitchFamily="49" charset="-128"/>
                <a:ea typeface="ＭＳ ゴシック" panose="020B0609070205080204" pitchFamily="49" charset="-128"/>
              </a:rPr>
              <a:t>夜間・休日など、就業時間外に参集する場合は、安全に出社できることを確認してから参集してください。</a:t>
            </a:r>
          </a:p>
        </p:txBody>
      </p:sp>
      <p:graphicFrame>
        <p:nvGraphicFramePr>
          <p:cNvPr id="11" name="Group 96">
            <a:extLst>
              <a:ext uri="{FF2B5EF4-FFF2-40B4-BE49-F238E27FC236}">
                <a16:creationId xmlns:a16="http://schemas.microsoft.com/office/drawing/2014/main" id="{0C01CEC1-4984-116E-5CAC-693D5468CAE7}"/>
              </a:ext>
            </a:extLst>
          </p:cNvPr>
          <p:cNvGraphicFramePr>
            <a:graphicFrameLocks noGrp="1"/>
          </p:cNvGraphicFramePr>
          <p:nvPr>
            <p:extLst>
              <p:ext uri="{D42A27DB-BD31-4B8C-83A1-F6EECF244321}">
                <p14:modId xmlns:p14="http://schemas.microsoft.com/office/powerpoint/2010/main" val="2332147245"/>
              </p:ext>
            </p:extLst>
          </p:nvPr>
        </p:nvGraphicFramePr>
        <p:xfrm>
          <a:off x="6184776" y="1560240"/>
          <a:ext cx="612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432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対応要員の参集基準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BEECBE0D-5E4F-FF2C-F6C4-3C302AC10283}"/>
              </a:ext>
            </a:extLst>
          </p:cNvPr>
          <p:cNvGraphicFramePr>
            <a:graphicFrameLocks noGrp="1"/>
          </p:cNvGraphicFramePr>
          <p:nvPr>
            <p:extLst>
              <p:ext uri="{D42A27DB-BD31-4B8C-83A1-F6EECF244321}">
                <p14:modId xmlns:p14="http://schemas.microsoft.com/office/powerpoint/2010/main" val="580332524"/>
              </p:ext>
            </p:extLst>
          </p:nvPr>
        </p:nvGraphicFramePr>
        <p:xfrm>
          <a:off x="1206798" y="1358674"/>
          <a:ext cx="10464204" cy="7852773"/>
        </p:xfrm>
        <a:graphic>
          <a:graphicData uri="http://schemas.openxmlformats.org/drawingml/2006/table">
            <a:tbl>
              <a:tblPr firstRow="1" bandRow="1">
                <a:tableStyleId>{5C22544A-7EE6-4342-B048-85BDC9FD1C3A}</a:tableStyleId>
              </a:tblPr>
              <a:tblGrid>
                <a:gridCol w="3488068">
                  <a:extLst>
                    <a:ext uri="{9D8B030D-6E8A-4147-A177-3AD203B41FA5}">
                      <a16:colId xmlns:a16="http://schemas.microsoft.com/office/drawing/2014/main" val="1410454753"/>
                    </a:ext>
                  </a:extLst>
                </a:gridCol>
                <a:gridCol w="3488068">
                  <a:extLst>
                    <a:ext uri="{9D8B030D-6E8A-4147-A177-3AD203B41FA5}">
                      <a16:colId xmlns:a16="http://schemas.microsoft.com/office/drawing/2014/main" val="4172551544"/>
                    </a:ext>
                  </a:extLst>
                </a:gridCol>
                <a:gridCol w="3488068">
                  <a:extLst>
                    <a:ext uri="{9D8B030D-6E8A-4147-A177-3AD203B41FA5}">
                      <a16:colId xmlns:a16="http://schemas.microsoft.com/office/drawing/2014/main" val="4114059191"/>
                    </a:ext>
                  </a:extLst>
                </a:gridCol>
              </a:tblGrid>
              <a:tr h="2062344">
                <a:tc>
                  <a:txBody>
                    <a:bodyPr/>
                    <a:lstStyle/>
                    <a:p>
                      <a:r>
                        <a:rPr kumimoji="1" lang="zh-TW" altLang="en-US" sz="1100" b="1" dirty="0">
                          <a:solidFill>
                            <a:schemeClr val="tx1"/>
                          </a:solidFill>
                        </a:rPr>
                        <a:t>［１］</a:t>
                      </a:r>
                      <a:r>
                        <a:rPr kumimoji="1" lang="ja-JP" altLang="en-US" sz="1100" b="1" dirty="0">
                          <a:solidFill>
                            <a:schemeClr val="tx1"/>
                          </a:solidFill>
                        </a:rPr>
                        <a:t>　</a:t>
                      </a:r>
                      <a:r>
                        <a:rPr kumimoji="1" lang="zh-TW" altLang="en-US" sz="1100" b="1" dirty="0">
                          <a:solidFill>
                            <a:schemeClr val="tx1"/>
                          </a:solidFill>
                        </a:rPr>
                        <a:t>初期動作</a:t>
                      </a:r>
                    </a:p>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1" dirty="0">
                          <a:solidFill>
                            <a:schemeClr val="tx1"/>
                          </a:solidFill>
                        </a:rPr>
                        <a:t>［２］</a:t>
                      </a:r>
                      <a:r>
                        <a:rPr kumimoji="1" lang="ja-JP" altLang="en-US" sz="1100" b="1" dirty="0">
                          <a:solidFill>
                            <a:schemeClr val="tx1"/>
                          </a:solidFill>
                        </a:rPr>
                        <a:t>　</a:t>
                      </a:r>
                      <a:r>
                        <a:rPr kumimoji="1" lang="zh-TW" altLang="en-US" sz="1100" b="1" dirty="0">
                          <a:solidFill>
                            <a:schemeClr val="tx1"/>
                          </a:solidFill>
                        </a:rPr>
                        <a:t>行動要領</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b="1" dirty="0">
                          <a:solidFill>
                            <a:schemeClr val="tx1"/>
                          </a:solidFill>
                        </a:rPr>
                        <a:t>従業員携帯カード</a:t>
                      </a:r>
                      <a:endParaRPr kumimoji="1" lang="en-US" altLang="ja-JP" sz="1800" b="1" dirty="0">
                        <a:solidFill>
                          <a:schemeClr val="tx1"/>
                        </a:solidFill>
                      </a:endParaRPr>
                    </a:p>
                    <a:p>
                      <a:pPr algn="ctr"/>
                      <a:endParaRPr kumimoji="1" lang="en-US" altLang="ja-JP" sz="1800" b="0" u="sng" dirty="0">
                        <a:solidFill>
                          <a:schemeClr val="tx1"/>
                        </a:solidFill>
                      </a:endParaRPr>
                    </a:p>
                    <a:p>
                      <a:pPr algn="ctr"/>
                      <a:endParaRPr kumimoji="1" lang="en-US" altLang="ja-JP" sz="1800" b="0" u="sng" dirty="0">
                        <a:solidFill>
                          <a:schemeClr val="tx1"/>
                        </a:solidFill>
                      </a:endParaRPr>
                    </a:p>
                  </a:txBody>
                  <a:tcPr marL="74744" marR="74744" marT="37372" marB="373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9140310"/>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１］本人</a:t>
                      </a:r>
                      <a:r>
                        <a:rPr lang="ja-JP" altLang="en-US" sz="1100" b="1" dirty="0"/>
                        <a:t>情報</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２］　重要連絡先</a:t>
                      </a:r>
                      <a:endParaRPr lang="ja-JP" altLang="en-US"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［４］　指定緊急避難場所</a:t>
                      </a:r>
                      <a:endParaRPr lang="en-US" altLang="ja-JP"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948125"/>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　安否報告ルール</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［５－１］　会社への連絡方法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［５－２］　家族への連絡方法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15266"/>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［５－３］　ＮＴＴ災害伝言ダイヤル　１７１</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1" dirty="0">
                          <a:solidFill>
                            <a:schemeClr val="tx1"/>
                          </a:solidFill>
                        </a:rPr>
                        <a:t>［５－４］　携帯各社「災害用伝言板サービス」</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6762451"/>
                  </a:ext>
                </a:extLst>
              </a:tr>
            </a:tbl>
          </a:graphicData>
        </a:graphic>
      </p:graphicFrame>
      <p:sp>
        <p:nvSpPr>
          <p:cNvPr id="74754" name="Text Box 2"/>
          <p:cNvSpPr txBox="1">
            <a:spLocks noChangeArrowheads="1"/>
          </p:cNvSpPr>
          <p:nvPr/>
        </p:nvSpPr>
        <p:spPr bwMode="auto">
          <a:xfrm>
            <a:off x="468281" y="2846388"/>
            <a:ext cx="65" cy="91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dirty="0">
              <a:latin typeface="ＭＳ ゴシック" panose="020B0609070205080204" pitchFamily="49" charset="-128"/>
              <a:ea typeface="ＭＳ ゴシック" panose="020B0609070205080204" pitchFamily="49" charset="-128"/>
            </a:endParaRPr>
          </a:p>
        </p:txBody>
      </p:sp>
      <p:grpSp>
        <p:nvGrpSpPr>
          <p:cNvPr id="8" name="グループ化 7">
            <a:extLst>
              <a:ext uri="{FF2B5EF4-FFF2-40B4-BE49-F238E27FC236}">
                <a16:creationId xmlns:a16="http://schemas.microsoft.com/office/drawing/2014/main" id="{6A6E64FF-71B0-895A-A0D2-165331E75781}"/>
              </a:ext>
            </a:extLst>
          </p:cNvPr>
          <p:cNvGrpSpPr/>
          <p:nvPr/>
        </p:nvGrpSpPr>
        <p:grpSpPr>
          <a:xfrm>
            <a:off x="1477782" y="1716088"/>
            <a:ext cx="2977066" cy="1641475"/>
            <a:chOff x="1931356" y="1751013"/>
            <a:chExt cx="2797114" cy="1571625"/>
          </a:xfrm>
        </p:grpSpPr>
        <p:sp>
          <p:nvSpPr>
            <p:cNvPr id="74764" name="AutoShape 12"/>
            <p:cNvSpPr>
              <a:spLocks noChangeArrowheads="1"/>
            </p:cNvSpPr>
            <p:nvPr/>
          </p:nvSpPr>
          <p:spPr bwMode="auto">
            <a:xfrm>
              <a:off x="1931356"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机の下に入るなどして身を守る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揺れがおさまったら火元を確認</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出口を確保</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靴を履き、非常持出品を用意</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消火活動・救助活動に協力</a:t>
              </a:r>
            </a:p>
          </p:txBody>
        </p:sp>
        <p:sp>
          <p:nvSpPr>
            <p:cNvPr id="74765" name="AutoShape 13"/>
            <p:cNvSpPr>
              <a:spLocks noChangeArrowheads="1"/>
            </p:cNvSpPr>
            <p:nvPr/>
          </p:nvSpPr>
          <p:spPr bwMode="auto">
            <a:xfrm>
              <a:off x="3341688"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カバンなどで頭を保護し、落下部から離れる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ブロック塀や門柱等のそばには</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近寄らない</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運転中の場合、自動車での避難はしない。放置する場合はキーを</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２</a:t>
              </a: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屋外</a:t>
              </a:r>
            </a:p>
          </p:txBody>
        </p:sp>
        <p:cxnSp>
          <p:nvCxnSpPr>
            <p:cNvPr id="74769" name="AutoShape 17"/>
            <p:cNvCxnSpPr>
              <a:cxnSpLocks noChangeShapeType="1"/>
              <a:stCxn id="74764" idx="2"/>
              <a:endCxn id="74766" idx="0"/>
            </p:cNvCxnSpPr>
            <p:nvPr/>
          </p:nvCxnSpPr>
          <p:spPr bwMode="auto">
            <a:xfrm rot="16200000" flipH="1">
              <a:off x="2852646" y="2691513"/>
              <a:ext cx="258761" cy="714560"/>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57813" y="2700908"/>
              <a:ext cx="258761" cy="695772"/>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9" name="グループ化 8">
            <a:extLst>
              <a:ext uri="{FF2B5EF4-FFF2-40B4-BE49-F238E27FC236}">
                <a16:creationId xmlns:a16="http://schemas.microsoft.com/office/drawing/2014/main" id="{DB7C7776-AFE1-5427-877F-26C8F08820CC}"/>
              </a:ext>
            </a:extLst>
          </p:cNvPr>
          <p:cNvGrpSpPr/>
          <p:nvPr/>
        </p:nvGrpSpPr>
        <p:grpSpPr>
          <a:xfrm>
            <a:off x="4967287" y="1632248"/>
            <a:ext cx="2911613" cy="1658938"/>
            <a:chOff x="4967287" y="1663700"/>
            <a:chExt cx="2911613" cy="1658938"/>
          </a:xfrm>
        </p:grpSpPr>
        <p:sp>
          <p:nvSpPr>
            <p:cNvPr id="74771" name="AutoShape 19"/>
            <p:cNvSpPr>
              <a:spLocks noChangeArrowheads="1"/>
            </p:cNvSpPr>
            <p:nvPr/>
          </p:nvSpPr>
          <p:spPr bwMode="auto">
            <a:xfrm>
              <a:off x="4967288" y="1663700"/>
              <a:ext cx="1440000"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外出・通勤時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原則として帰社（外出先が自宅に近い場合は帰宅するなど状況により判断）</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帰宅後、安否報告ルールに従い、会社に安否等を報告</a:t>
              </a:r>
            </a:p>
          </p:txBody>
        </p:sp>
        <p:sp>
          <p:nvSpPr>
            <p:cNvPr id="74772" name="AutoShape 20"/>
            <p:cNvSpPr>
              <a:spLocks noChangeArrowheads="1"/>
            </p:cNvSpPr>
            <p:nvPr/>
          </p:nvSpPr>
          <p:spPr bwMode="auto">
            <a:xfrm>
              <a:off x="6438900" y="1665288"/>
              <a:ext cx="1440000"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早朝・夜間・休日</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原則として指示があるまで自宅待機</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安否報告ルールに従い、会社に安否等を報告する</a:t>
              </a:r>
            </a:p>
          </p:txBody>
        </p:sp>
        <p:sp>
          <p:nvSpPr>
            <p:cNvPr id="74773" name="AutoShape 21"/>
            <p:cNvSpPr>
              <a:spLocks noChangeArrowheads="1"/>
            </p:cNvSpPr>
            <p:nvPr/>
          </p:nvSpPr>
          <p:spPr bwMode="auto">
            <a:xfrm>
              <a:off x="4967287" y="2552700"/>
              <a:ext cx="2880000"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就業時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指示に従い避難</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予め定めた初動対応の実施</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a:t>
              </a:r>
              <a:br>
                <a:rPr lang="en-US" altLang="ja-JP" sz="800" dirty="0">
                  <a:latin typeface="ＭＳ ゴシック" panose="020B0609070205080204" pitchFamily="49" charset="-128"/>
                  <a:ea typeface="ＭＳ ゴシック" panose="020B0609070205080204" pitchFamily="49" charset="-128"/>
                </a:rPr>
              </a:br>
              <a:r>
                <a:rPr lang="ja-JP" altLang="en-US" sz="800" dirty="0">
                  <a:latin typeface="ＭＳ ゴシック" panose="020B0609070205080204" pitchFamily="49" charset="-128"/>
                  <a:ea typeface="ＭＳ ゴシック" panose="020B0609070205080204" pitchFamily="49" charset="-128"/>
                </a:rPr>
                <a:t>会社で待機</a:t>
              </a:r>
              <a:endParaRPr lang="en-US" altLang="ja-JP" sz="800" dirty="0">
                <a:latin typeface="ＭＳ ゴシック" panose="020B0609070205080204" pitchFamily="49" charset="-128"/>
                <a:ea typeface="ＭＳ ゴシック" panose="020B0609070205080204" pitchFamily="49" charset="-128"/>
              </a:endParaRPr>
            </a:p>
          </p:txBody>
        </p:sp>
      </p:grpSp>
      <p:graphicFrame>
        <p:nvGraphicFramePr>
          <p:cNvPr id="75002" name="Group 250"/>
          <p:cNvGraphicFramePr>
            <a:graphicFrameLocks noGrp="1"/>
          </p:cNvGraphicFramePr>
          <p:nvPr>
            <p:extLst>
              <p:ext uri="{D42A27DB-BD31-4B8C-83A1-F6EECF244321}">
                <p14:modId xmlns:p14="http://schemas.microsoft.com/office/powerpoint/2010/main" val="3979261414"/>
              </p:ext>
            </p:extLst>
          </p:nvPr>
        </p:nvGraphicFramePr>
        <p:xfrm>
          <a:off x="8492166" y="5648438"/>
          <a:ext cx="2887550" cy="1082675"/>
        </p:xfrm>
        <a:graphic>
          <a:graphicData uri="http://schemas.openxmlformats.org/drawingml/2006/table">
            <a:tbl>
              <a:tblPr/>
              <a:tblGrid>
                <a:gridCol w="900000">
                  <a:extLst>
                    <a:ext uri="{9D8B030D-6E8A-4147-A177-3AD203B41FA5}">
                      <a16:colId xmlns:a16="http://schemas.microsoft.com/office/drawing/2014/main" val="3701751551"/>
                    </a:ext>
                  </a:extLst>
                </a:gridCol>
                <a:gridCol w="1987550">
                  <a:extLst>
                    <a:ext uri="{9D8B030D-6E8A-4147-A177-3AD203B41FA5}">
                      <a16:colId xmlns:a16="http://schemas.microsoft.com/office/drawing/2014/main" val="48445895"/>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8178678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2828140"/>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141423"/>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7989076"/>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70661623"/>
                  </a:ext>
                </a:extLst>
              </a:tr>
            </a:tbl>
          </a:graphicData>
        </a:graphic>
      </p:graphicFrame>
      <p:sp>
        <p:nvSpPr>
          <p:cNvPr id="74824" name="Text Box 72"/>
          <p:cNvSpPr txBox="1">
            <a:spLocks noChangeArrowheads="1"/>
          </p:cNvSpPr>
          <p:nvPr/>
        </p:nvSpPr>
        <p:spPr bwMode="auto">
          <a:xfrm>
            <a:off x="8342556" y="6999669"/>
            <a:ext cx="3186770"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日頃から災害時の連絡方法について家族と確認しておきましょう。</a:t>
            </a:r>
          </a:p>
          <a:p>
            <a:pPr algn="ctr"/>
            <a:r>
              <a:rPr lang="en-US" altLang="ja-JP" sz="700" dirty="0">
                <a:latin typeface="ＭＳ ゴシック" panose="020B0609070205080204" pitchFamily="49" charset="-128"/>
                <a:ea typeface="ＭＳ ゴシック" panose="020B0609070205080204" pitchFamily="49" charset="-128"/>
              </a:rPr>
              <a:t>NTT</a:t>
            </a:r>
            <a:r>
              <a:rPr lang="ja-JP" altLang="en-US" sz="700" dirty="0">
                <a:latin typeface="ＭＳ ゴシック" panose="020B0609070205080204" pitchFamily="49" charset="-128"/>
                <a:ea typeface="ＭＳ ゴシック" panose="020B0609070205080204" pitchFamily="49" charset="-128"/>
              </a:rPr>
              <a:t>災害用伝言ダイヤル１７１や携帯各社の伝言板サービスを活用しましょう。</a:t>
            </a:r>
          </a:p>
        </p:txBody>
      </p:sp>
      <p:graphicFrame>
        <p:nvGraphicFramePr>
          <p:cNvPr id="75003" name="Group 251"/>
          <p:cNvGraphicFramePr>
            <a:graphicFrameLocks noGrp="1"/>
          </p:cNvGraphicFramePr>
          <p:nvPr>
            <p:extLst>
              <p:ext uri="{D42A27DB-BD31-4B8C-83A1-F6EECF244321}">
                <p14:modId xmlns:p14="http://schemas.microsoft.com/office/powerpoint/2010/main" val="1567880091"/>
              </p:ext>
            </p:extLst>
          </p:nvPr>
        </p:nvGraphicFramePr>
        <p:xfrm>
          <a:off x="8492166" y="6766038"/>
          <a:ext cx="2898662" cy="169863"/>
        </p:xfrm>
        <a:graphic>
          <a:graphicData uri="http://schemas.openxmlformats.org/drawingml/2006/table">
            <a:tbl>
              <a:tblPr/>
              <a:tblGrid>
                <a:gridCol w="900000">
                  <a:extLst>
                    <a:ext uri="{9D8B030D-6E8A-4147-A177-3AD203B41FA5}">
                      <a16:colId xmlns:a16="http://schemas.microsoft.com/office/drawing/2014/main" val="3613110014"/>
                    </a:ext>
                  </a:extLst>
                </a:gridCol>
                <a:gridCol w="1998662">
                  <a:extLst>
                    <a:ext uri="{9D8B030D-6E8A-4147-A177-3AD203B41FA5}">
                      <a16:colId xmlns:a16="http://schemas.microsoft.com/office/drawing/2014/main" val="1107475589"/>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defRPr/>
                      </a:pP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78838572"/>
                  </a:ext>
                </a:extLst>
              </a:tr>
            </a:tbl>
          </a:graphicData>
        </a:graphic>
      </p:graphicFrame>
      <p:graphicFrame>
        <p:nvGraphicFramePr>
          <p:cNvPr id="74993" name="Group 241"/>
          <p:cNvGraphicFramePr>
            <a:graphicFrameLocks noGrp="1"/>
          </p:cNvGraphicFramePr>
          <p:nvPr>
            <p:extLst>
              <p:ext uri="{D42A27DB-BD31-4B8C-83A1-F6EECF244321}">
                <p14:modId xmlns:p14="http://schemas.microsoft.com/office/powerpoint/2010/main" val="951474105"/>
              </p:ext>
            </p:extLst>
          </p:nvPr>
        </p:nvGraphicFramePr>
        <p:xfrm>
          <a:off x="1339183" y="3679825"/>
          <a:ext cx="3210563" cy="1574804"/>
        </p:xfrm>
        <a:graphic>
          <a:graphicData uri="http://schemas.openxmlformats.org/drawingml/2006/table">
            <a:tbl>
              <a:tblPr/>
              <a:tblGrid>
                <a:gridCol w="690563">
                  <a:extLst>
                    <a:ext uri="{9D8B030D-6E8A-4147-A177-3AD203B41FA5}">
                      <a16:colId xmlns:a16="http://schemas.microsoft.com/office/drawing/2014/main" val="4062215884"/>
                    </a:ext>
                  </a:extLst>
                </a:gridCol>
                <a:gridCol w="2520000">
                  <a:extLst>
                    <a:ext uri="{9D8B030D-6E8A-4147-A177-3AD203B41FA5}">
                      <a16:colId xmlns:a16="http://schemas.microsoft.com/office/drawing/2014/main" val="2337890716"/>
                    </a:ext>
                  </a:extLst>
                </a:gridCol>
              </a:tblGrid>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4352309"/>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8274077"/>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73804448"/>
                  </a:ext>
                </a:extLst>
              </a:tr>
              <a:tr h="22497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1933254"/>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6364148"/>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4546562"/>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79515190"/>
                  </a:ext>
                </a:extLst>
              </a:tr>
            </a:tbl>
          </a:graphicData>
        </a:graphic>
      </p:graphicFrame>
      <p:graphicFrame>
        <p:nvGraphicFramePr>
          <p:cNvPr id="74994" name="Group 242"/>
          <p:cNvGraphicFramePr>
            <a:graphicFrameLocks noGrp="1"/>
          </p:cNvGraphicFramePr>
          <p:nvPr>
            <p:extLst>
              <p:ext uri="{D42A27DB-BD31-4B8C-83A1-F6EECF244321}">
                <p14:modId xmlns:p14="http://schemas.microsoft.com/office/powerpoint/2010/main" val="2100743813"/>
              </p:ext>
            </p:extLst>
          </p:nvPr>
        </p:nvGraphicFramePr>
        <p:xfrm>
          <a:off x="4844050" y="3672008"/>
          <a:ext cx="3217938" cy="1512000"/>
        </p:xfrm>
        <a:graphic>
          <a:graphicData uri="http://schemas.openxmlformats.org/drawingml/2006/table">
            <a:tbl>
              <a:tblPr/>
              <a:tblGrid>
                <a:gridCol w="769938">
                  <a:extLst>
                    <a:ext uri="{9D8B030D-6E8A-4147-A177-3AD203B41FA5}">
                      <a16:colId xmlns:a16="http://schemas.microsoft.com/office/drawing/2014/main" val="2148332620"/>
                    </a:ext>
                  </a:extLst>
                </a:gridCol>
                <a:gridCol w="2448000">
                  <a:extLst>
                    <a:ext uri="{9D8B030D-6E8A-4147-A177-3AD203B41FA5}">
                      <a16:colId xmlns:a16="http://schemas.microsoft.com/office/drawing/2014/main" val="3713805211"/>
                    </a:ext>
                  </a:extLst>
                </a:gridCol>
              </a:tblGrid>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名称</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電話番号</a:t>
                      </a:r>
                      <a:endParaRPr kumimoji="1" lang="ja-JP" altLang="ja-JP" sz="10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838366383"/>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280766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70522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986350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99291160"/>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31258024"/>
                  </a:ext>
                </a:extLst>
              </a:tr>
            </a:tbl>
          </a:graphicData>
        </a:graphic>
      </p:graphicFrame>
      <p:sp>
        <p:nvSpPr>
          <p:cNvPr id="74907" name="Text Box 155"/>
          <p:cNvSpPr txBox="1">
            <a:spLocks noChangeArrowheads="1"/>
          </p:cNvSpPr>
          <p:nvPr/>
        </p:nvSpPr>
        <p:spPr bwMode="auto">
          <a:xfrm>
            <a:off x="1639795" y="8961759"/>
            <a:ext cx="2737930"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原則として、</a:t>
            </a:r>
            <a:r>
              <a:rPr lang="en-US" altLang="ja-JP" sz="700" dirty="0">
                <a:latin typeface="ＭＳ ゴシック" panose="020B0609070205080204" pitchFamily="49" charset="-128"/>
                <a:ea typeface="ＭＳ ゴシック" panose="020B0609070205080204" pitchFamily="49" charset="-128"/>
              </a:rPr>
              <a:t>Web</a:t>
            </a:r>
            <a:r>
              <a:rPr lang="ja-JP" altLang="en-US" sz="700" dirty="0">
                <a:latin typeface="ＭＳ ゴシック" panose="020B0609070205080204" pitchFamily="49" charset="-128"/>
                <a:ea typeface="ＭＳ ゴシック" panose="020B0609070205080204" pitchFamily="49" charset="-128"/>
              </a:rPr>
              <a:t>１７１も災害用伝言ダイヤルと同時提供されます。</a:t>
            </a:r>
          </a:p>
        </p:txBody>
      </p:sp>
      <p:graphicFrame>
        <p:nvGraphicFramePr>
          <p:cNvPr id="75006" name="Group 254"/>
          <p:cNvGraphicFramePr>
            <a:graphicFrameLocks noGrp="1"/>
          </p:cNvGraphicFramePr>
          <p:nvPr>
            <p:extLst>
              <p:ext uri="{D42A27DB-BD31-4B8C-83A1-F6EECF244321}">
                <p14:modId xmlns:p14="http://schemas.microsoft.com/office/powerpoint/2010/main" val="3503379627"/>
              </p:ext>
            </p:extLst>
          </p:nvPr>
        </p:nvGraphicFramePr>
        <p:xfrm>
          <a:off x="4863497" y="7536904"/>
          <a:ext cx="6694775" cy="1477118"/>
        </p:xfrm>
        <a:graphic>
          <a:graphicData uri="http://schemas.openxmlformats.org/drawingml/2006/table">
            <a:tbl>
              <a:tblPr/>
              <a:tblGrid>
                <a:gridCol w="358775">
                  <a:extLst>
                    <a:ext uri="{9D8B030D-6E8A-4147-A177-3AD203B41FA5}">
                      <a16:colId xmlns:a16="http://schemas.microsoft.com/office/drawing/2014/main" val="2718922618"/>
                    </a:ext>
                  </a:extLst>
                </a:gridCol>
                <a:gridCol w="2268000">
                  <a:extLst>
                    <a:ext uri="{9D8B030D-6E8A-4147-A177-3AD203B41FA5}">
                      <a16:colId xmlns:a16="http://schemas.microsoft.com/office/drawing/2014/main" val="2766348988"/>
                    </a:ext>
                  </a:extLst>
                </a:gridCol>
                <a:gridCol w="1260000">
                  <a:extLst>
                    <a:ext uri="{9D8B030D-6E8A-4147-A177-3AD203B41FA5}">
                      <a16:colId xmlns:a16="http://schemas.microsoft.com/office/drawing/2014/main" val="3752224767"/>
                    </a:ext>
                  </a:extLst>
                </a:gridCol>
                <a:gridCol w="864000">
                  <a:extLst>
                    <a:ext uri="{9D8B030D-6E8A-4147-A177-3AD203B41FA5}">
                      <a16:colId xmlns:a16="http://schemas.microsoft.com/office/drawing/2014/main" val="1983785931"/>
                    </a:ext>
                  </a:extLst>
                </a:gridCol>
                <a:gridCol w="972000">
                  <a:extLst>
                    <a:ext uri="{9D8B030D-6E8A-4147-A177-3AD203B41FA5}">
                      <a16:colId xmlns:a16="http://schemas.microsoft.com/office/drawing/2014/main" val="1959864254"/>
                    </a:ext>
                  </a:extLst>
                </a:gridCol>
                <a:gridCol w="972000">
                  <a:extLst>
                    <a:ext uri="{9D8B030D-6E8A-4147-A177-3AD203B41FA5}">
                      <a16:colId xmlns:a16="http://schemas.microsoft.com/office/drawing/2014/main" val="3872809197"/>
                    </a:ext>
                  </a:extLst>
                </a:gridCol>
              </a:tblGrid>
              <a:tr h="183746">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96760398"/>
                  </a:ext>
                </a:extLst>
              </a:tr>
              <a:tr h="54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災害用キット</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アプリ</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d</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メニュー→災害用安否確認</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（ドコモケータイの場合）</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メニュー→あんしん→災害用伝言板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１電話番号につき</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「災害伝言板」の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「安否の確認」を</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選択</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確認したい人の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電話番号を入力</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・検索</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4476500"/>
                  </a:ext>
                </a:extLst>
              </a:tr>
              <a:tr h="326659">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https://dengon.ezweb.ne.jp/</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＋ﾒｯｾｰｼﾞ公式ｱｶｳﾝﾄ</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5</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2504156"/>
                  </a:ext>
                </a:extLst>
              </a:tr>
              <a:tr h="38761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ソフト</a:t>
                      </a:r>
                    </a:p>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ﾒｲﾝﾒﾆｭｰ→ｻｰﾋﾞｽ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安心機能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32985"/>
                  </a:ext>
                </a:extLst>
              </a:tr>
            </a:tbl>
          </a:graphicData>
        </a:graphic>
      </p:graphicFrame>
      <p:grpSp>
        <p:nvGrpSpPr>
          <p:cNvPr id="11" name="グループ化 10">
            <a:extLst>
              <a:ext uri="{FF2B5EF4-FFF2-40B4-BE49-F238E27FC236}">
                <a16:creationId xmlns:a16="http://schemas.microsoft.com/office/drawing/2014/main" id="{40C5C85B-401F-D26C-500B-F006319AB16C}"/>
              </a:ext>
            </a:extLst>
          </p:cNvPr>
          <p:cNvGrpSpPr/>
          <p:nvPr/>
        </p:nvGrpSpPr>
        <p:grpSpPr>
          <a:xfrm>
            <a:off x="1748282" y="7633472"/>
            <a:ext cx="2392363" cy="1219200"/>
            <a:chOff x="2146300" y="7637463"/>
            <a:chExt cx="2392363" cy="1219200"/>
          </a:xfrm>
        </p:grpSpPr>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１</a:t>
              </a:r>
              <a:r>
                <a:rPr lang="en-US" altLang="ja-JP" sz="800" b="1" dirty="0">
                  <a:solidFill>
                    <a:schemeClr val="bg1"/>
                  </a:solidFill>
                  <a:latin typeface="ＭＳ ゴシック" panose="020B0609070205080204" pitchFamily="49" charset="-128"/>
                  <a:ea typeface="ＭＳ ゴシック" panose="020B0609070205080204" pitchFamily="49" charset="-128"/>
                </a:rPr>
                <a:t>71</a:t>
              </a:r>
              <a:r>
                <a:rPr lang="ja-JP" altLang="en-US" sz="800" b="1" dirty="0">
                  <a:solidFill>
                    <a:schemeClr val="bg1"/>
                  </a:solidFill>
                  <a:latin typeface="ＭＳ ゴシック" panose="020B0609070205080204" pitchFamily="49" charset="-128"/>
                  <a:ea typeface="ＭＳ ゴシック" panose="020B0609070205080204" pitchFamily="49" charset="-128"/>
                </a:rPr>
                <a:t>をダイヤル</a:t>
              </a:r>
            </a:p>
          </p:txBody>
        </p:sp>
        <p:sp>
          <p:nvSpPr>
            <p:cNvPr id="74893" name="Text Box 141"/>
            <p:cNvSpPr txBox="1">
              <a:spLocks noChangeArrowheads="1"/>
            </p:cNvSpPr>
            <p:nvPr/>
          </p:nvSpPr>
          <p:spPr bwMode="auto">
            <a:xfrm>
              <a:off x="2988172" y="8193088"/>
              <a:ext cx="718145"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（被災地の市外局番）－</a:t>
              </a:r>
              <a:r>
                <a:rPr lang="en-US" altLang="ja-JP" sz="800" b="1" dirty="0">
                  <a:solidFill>
                    <a:schemeClr val="bg1"/>
                  </a:solidFill>
                  <a:latin typeface="ＭＳ ゴシック" panose="020B0609070205080204" pitchFamily="49" charset="-128"/>
                  <a:ea typeface="ＭＳ ゴシック" panose="020B0609070205080204" pitchFamily="49" charset="-128"/>
                </a:rPr>
                <a:t>XXX</a:t>
              </a:r>
              <a:r>
                <a:rPr lang="ja-JP" altLang="en-US" sz="800" b="1" dirty="0">
                  <a:solidFill>
                    <a:schemeClr val="bg1"/>
                  </a:solidFill>
                  <a:latin typeface="ＭＳ ゴシック" panose="020B0609070205080204" pitchFamily="49" charset="-128"/>
                  <a:ea typeface="ＭＳ ゴシック" panose="020B0609070205080204" pitchFamily="49" charset="-128"/>
                </a:rPr>
                <a:t>－</a:t>
              </a:r>
              <a:r>
                <a:rPr lang="en-US" altLang="ja-JP" sz="800" b="1" dirty="0">
                  <a:solidFill>
                    <a:schemeClr val="bg1"/>
                  </a:solidFill>
                  <a:latin typeface="ＭＳ ゴシック" panose="020B0609070205080204" pitchFamily="49" charset="-128"/>
                  <a:ea typeface="ＭＳ ゴシック" panose="020B0609070205080204" pitchFamily="49"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録音</a:t>
              </a:r>
            </a:p>
            <a:p>
              <a:pPr algn="ctr">
                <a:lnSpc>
                  <a:spcPct val="85000"/>
                </a:lnSpc>
              </a:pPr>
              <a:r>
                <a:rPr lang="ja-JP" altLang="en-US" sz="700" b="1" dirty="0">
                  <a:solidFill>
                    <a:schemeClr val="bg1"/>
                  </a:solidFill>
                  <a:latin typeface="ＭＳ ゴシック" panose="020B0609070205080204" pitchFamily="49" charset="-128"/>
                  <a:ea typeface="ＭＳ ゴシック" panose="020B0609070205080204" pitchFamily="49" charset="-128"/>
                </a:rPr>
                <a:t>（</a:t>
              </a:r>
              <a:r>
                <a:rPr lang="en-US" altLang="ja-JP" sz="700" b="1" dirty="0">
                  <a:solidFill>
                    <a:schemeClr val="bg1"/>
                  </a:solidFill>
                  <a:latin typeface="ＭＳ ゴシック" panose="020B0609070205080204" pitchFamily="49" charset="-128"/>
                  <a:ea typeface="ＭＳ ゴシック" panose="020B0609070205080204" pitchFamily="49" charset="-128"/>
                </a:rPr>
                <a:t>30</a:t>
              </a:r>
              <a:r>
                <a:rPr lang="ja-JP" altLang="en-US" sz="700" b="1" dirty="0">
                  <a:solidFill>
                    <a:schemeClr val="bg1"/>
                  </a:solidFill>
                  <a:latin typeface="ＭＳ ゴシック" panose="020B0609070205080204" pitchFamily="49" charset="-128"/>
                  <a:ea typeface="ＭＳ ゴシック" panose="020B0609070205080204" pitchFamily="49"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46" name="Text Box 194"/>
            <p:cNvSpPr txBox="1">
              <a:spLocks noChangeArrowheads="1"/>
            </p:cNvSpPr>
            <p:nvPr/>
          </p:nvSpPr>
          <p:spPr bwMode="auto">
            <a:xfrm>
              <a:off x="2730897" y="8678863"/>
              <a:ext cx="123110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伝言を再生</a:t>
              </a:r>
            </a:p>
          </p:txBody>
        </p:sp>
      </p:grpSp>
      <p:sp>
        <p:nvSpPr>
          <p:cNvPr id="74949" name="Text Box 197"/>
          <p:cNvSpPr txBox="1">
            <a:spLocks noChangeArrowheads="1"/>
          </p:cNvSpPr>
          <p:nvPr/>
        </p:nvSpPr>
        <p:spPr bwMode="auto">
          <a:xfrm>
            <a:off x="1439618" y="5592688"/>
            <a:ext cx="3180358" cy="1072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dirty="0">
                <a:latin typeface="ＭＳ ゴシック" panose="020B0609070205080204" pitchFamily="49" charset="-128"/>
                <a:ea typeface="ＭＳ ゴシック" panose="020B0609070205080204" pitchFamily="49" charset="-128"/>
              </a:rPr>
              <a:t>①</a:t>
            </a:r>
            <a:r>
              <a:rPr lang="ja-JP" altLang="en-US" sz="1000" dirty="0">
                <a:latin typeface="ＭＳ ゴシック" panose="020B0609070205080204" pitchFamily="49" charset="-128"/>
                <a:ea typeface="ＭＳ ゴシック" panose="020B0609070205080204" pitchFamily="49" charset="-128"/>
              </a:rPr>
              <a:t>基本ルール</a:t>
            </a:r>
          </a:p>
          <a:p>
            <a:pPr>
              <a:lnSpc>
                <a:spcPct val="85000"/>
              </a:lnSpc>
            </a:pPr>
            <a:r>
              <a:rPr lang="ja-JP" altLang="en-US" sz="800" dirty="0">
                <a:latin typeface="ＭＳ ゴシック" panose="020B0609070205080204" pitchFamily="49" charset="-128"/>
                <a:ea typeface="ＭＳ ゴシック" panose="020B0609070205080204" pitchFamily="49" charset="-128"/>
              </a:rPr>
              <a:t>　・安否情報を所属長へ連絡する。所属長への連絡がつかない場合、</a:t>
            </a:r>
          </a:p>
          <a:p>
            <a:pPr>
              <a:lnSpc>
                <a:spcPct val="85000"/>
              </a:lnSpc>
            </a:pPr>
            <a:r>
              <a:rPr lang="ja-JP" altLang="en-US" sz="800" dirty="0">
                <a:latin typeface="ＭＳ ゴシック" panose="020B0609070205080204" pitchFamily="49" charset="-128"/>
                <a:ea typeface="ＭＳ ゴシック" panose="020B0609070205080204" pitchFamily="49" charset="-128"/>
              </a:rPr>
              <a:t>　　対策本部のアドレスへメールまたは電話を通じて報告する。</a:t>
            </a:r>
          </a:p>
          <a:p>
            <a:pPr>
              <a:lnSpc>
                <a:spcPct val="85000"/>
              </a:lnSpc>
            </a:pPr>
            <a:endParaRPr lang="en-US" altLang="ja-JP" sz="7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②報告内容</a:t>
            </a:r>
          </a:p>
          <a:p>
            <a:pPr lvl="1">
              <a:lnSpc>
                <a:spcPct val="85000"/>
              </a:lnSpc>
            </a:pPr>
            <a:r>
              <a:rPr lang="ja-JP" altLang="en-US" sz="800" dirty="0">
                <a:latin typeface="ＭＳ ゴシック" panose="020B0609070205080204" pitchFamily="49" charset="-128"/>
                <a:ea typeface="ＭＳ ゴシック" panose="020B0609070205080204" pitchFamily="49" charset="-128"/>
              </a:rPr>
              <a:t>　・本人および同居家族の安否</a:t>
            </a:r>
          </a:p>
          <a:p>
            <a:pPr lvl="1">
              <a:lnSpc>
                <a:spcPct val="85000"/>
              </a:lnSpc>
            </a:pPr>
            <a:r>
              <a:rPr lang="ja-JP" altLang="en-US" sz="800" dirty="0">
                <a:latin typeface="ＭＳ ゴシック" panose="020B0609070205080204" pitchFamily="49" charset="-128"/>
                <a:ea typeface="ＭＳ ゴシック" panose="020B0609070205080204" pitchFamily="49" charset="-128"/>
              </a:rPr>
              <a:t>　・自宅の損傷状況、出社の見込み</a:t>
            </a:r>
          </a:p>
          <a:p>
            <a:pPr lvl="1">
              <a:lnSpc>
                <a:spcPct val="85000"/>
              </a:lnSpc>
            </a:pPr>
            <a:r>
              <a:rPr lang="ja-JP" altLang="en-US" sz="800" dirty="0">
                <a:latin typeface="ＭＳ ゴシック" panose="020B0609070205080204" pitchFamily="49" charset="-128"/>
                <a:ea typeface="ＭＳ ゴシック" panose="020B0609070205080204" pitchFamily="49" charset="-128"/>
              </a:rPr>
              <a:t>　・避難している場合、その場所・電話番号</a:t>
            </a:r>
          </a:p>
          <a:p>
            <a:pPr lvl="1">
              <a:lnSpc>
                <a:spcPct val="85000"/>
              </a:lnSpc>
            </a:pPr>
            <a:endParaRPr lang="ja-JP" altLang="en-US" sz="5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③報告を行う場合は以下のいずれか</a:t>
            </a:r>
          </a:p>
        </p:txBody>
      </p:sp>
      <p:graphicFrame>
        <p:nvGraphicFramePr>
          <p:cNvPr id="74992" name="Group 240"/>
          <p:cNvGraphicFramePr>
            <a:graphicFrameLocks noGrp="1"/>
          </p:cNvGraphicFramePr>
          <p:nvPr>
            <p:extLst>
              <p:ext uri="{D42A27DB-BD31-4B8C-83A1-F6EECF244321}">
                <p14:modId xmlns:p14="http://schemas.microsoft.com/office/powerpoint/2010/main" val="2618326537"/>
              </p:ext>
            </p:extLst>
          </p:nvPr>
        </p:nvGraphicFramePr>
        <p:xfrm>
          <a:off x="1338883" y="6715584"/>
          <a:ext cx="3188950" cy="499529"/>
        </p:xfrm>
        <a:graphic>
          <a:graphicData uri="http://schemas.openxmlformats.org/drawingml/2006/table">
            <a:tbl>
              <a:tblPr/>
              <a:tblGrid>
                <a:gridCol w="488950">
                  <a:extLst>
                    <a:ext uri="{9D8B030D-6E8A-4147-A177-3AD203B41FA5}">
                      <a16:colId xmlns:a16="http://schemas.microsoft.com/office/drawing/2014/main" val="1052726897"/>
                    </a:ext>
                  </a:extLst>
                </a:gridCol>
                <a:gridCol w="2700000">
                  <a:extLst>
                    <a:ext uri="{9D8B030D-6E8A-4147-A177-3AD203B41FA5}">
                      <a16:colId xmlns:a16="http://schemas.microsoft.com/office/drawing/2014/main" val="3486453317"/>
                    </a:ext>
                  </a:extLst>
                </a:gridCol>
              </a:tblGrid>
              <a:tr h="49952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実施基準</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1296558"/>
                  </a:ext>
                </a:extLst>
              </a:tr>
            </a:tbl>
          </a:graphicData>
        </a:graphic>
      </p:graphicFrame>
      <p:graphicFrame>
        <p:nvGraphicFramePr>
          <p:cNvPr id="74999" name="Group 247"/>
          <p:cNvGraphicFramePr>
            <a:graphicFrameLocks noGrp="1"/>
          </p:cNvGraphicFramePr>
          <p:nvPr>
            <p:extLst>
              <p:ext uri="{D42A27DB-BD31-4B8C-83A1-F6EECF244321}">
                <p14:modId xmlns:p14="http://schemas.microsoft.com/office/powerpoint/2010/main" val="767109750"/>
              </p:ext>
            </p:extLst>
          </p:nvPr>
        </p:nvGraphicFramePr>
        <p:xfrm>
          <a:off x="6423025" y="2552998"/>
          <a:ext cx="1343025" cy="653760"/>
        </p:xfrm>
        <a:graphic>
          <a:graphicData uri="http://schemas.openxmlformats.org/drawingml/2006/table">
            <a:tbl>
              <a:tblPr/>
              <a:tblGrid>
                <a:gridCol w="1143000">
                  <a:extLst>
                    <a:ext uri="{9D8B030D-6E8A-4147-A177-3AD203B41FA5}">
                      <a16:colId xmlns:a16="http://schemas.microsoft.com/office/drawing/2014/main" val="1557670867"/>
                    </a:ext>
                  </a:extLst>
                </a:gridCol>
                <a:gridCol w="200025">
                  <a:extLst>
                    <a:ext uri="{9D8B030D-6E8A-4147-A177-3AD203B41FA5}">
                      <a16:colId xmlns:a16="http://schemas.microsoft.com/office/drawing/2014/main" val="2421134179"/>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562357265"/>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11666"/>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自分の周囲の機器の電源をオフ</a:t>
                      </a:r>
                      <a:endParaRPr kumimoji="1" lang="en-US" altLang="ja-JP" sz="600" b="0" i="0" u="none" strike="noStrike" cap="none" normalizeH="0" baseline="0" dirty="0">
                        <a:ln>
                          <a:noFill/>
                        </a:ln>
                        <a:solidFill>
                          <a:schemeClr val="tx1"/>
                        </a:solidFill>
                        <a:effectLst/>
                        <a:latin typeface="+mj-ea"/>
                        <a:ea typeface="+mj-ea"/>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26220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dirty="0">
                        <a:ln>
                          <a:noFill/>
                        </a:ln>
                        <a:solidFill>
                          <a:srgbClr val="FF0000"/>
                        </a:solidFill>
                        <a:effectLst/>
                        <a:latin typeface="ＭＳ ゴシック" panose="020B0609070205080204" pitchFamily="49" charset="-128"/>
                        <a:ea typeface="ＭＳ ゴシック" panose="020B0609070205080204" pitchFamily="49"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90904"/>
                  </a:ext>
                </a:extLst>
              </a:tr>
            </a:tbl>
          </a:graphicData>
        </a:graphic>
      </p:graphicFrame>
      <p:sp>
        <p:nvSpPr>
          <p:cNvPr id="74975" name="Text Box 223"/>
          <p:cNvSpPr txBox="1">
            <a:spLocks noChangeArrowheads="1"/>
          </p:cNvSpPr>
          <p:nvPr/>
        </p:nvSpPr>
        <p:spPr bwMode="auto">
          <a:xfrm>
            <a:off x="-5574" y="111125"/>
            <a:ext cx="31854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様式⑫</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従業員携帯カード</a:t>
            </a:r>
          </a:p>
        </p:txBody>
      </p:sp>
      <p:sp>
        <p:nvSpPr>
          <p:cNvPr id="74976" name="Text Box 224"/>
          <p:cNvSpPr txBox="1">
            <a:spLocks noChangeArrowheads="1"/>
          </p:cNvSpPr>
          <p:nvPr/>
        </p:nvSpPr>
        <p:spPr bwMode="auto">
          <a:xfrm>
            <a:off x="12313471"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34</a:t>
            </a:r>
          </a:p>
        </p:txBody>
      </p:sp>
      <p:sp>
        <p:nvSpPr>
          <p:cNvPr id="74978" name="Text Box 226"/>
          <p:cNvSpPr txBox="1">
            <a:spLocks noChangeArrowheads="1"/>
          </p:cNvSpPr>
          <p:nvPr/>
        </p:nvSpPr>
        <p:spPr bwMode="auto">
          <a:xfrm>
            <a:off x="214757" y="636931"/>
            <a:ext cx="65246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lvl="0" algn="l" defTabSz="914400" rtl="0" eaLnBrk="1" fontAlgn="base" latinLnBrk="0" hangingPunct="1">
              <a:lnSpc>
                <a:spcPct val="100000"/>
              </a:lnSpc>
              <a:spcBef>
                <a:spcPct val="0"/>
              </a:spcBef>
              <a:spcAft>
                <a:spcPts val="600"/>
              </a:spcAft>
              <a:buClrTx/>
              <a:buSzTx/>
              <a:tabLst/>
              <a:defRPr/>
            </a:pPr>
            <a:r>
              <a:rPr lang="ja-JP" altLang="en-US" sz="1200" dirty="0">
                <a:latin typeface="ＭＳ ゴシック" panose="020B0609070205080204" pitchFamily="49" charset="-128"/>
                <a:ea typeface="ＭＳ ゴシック" panose="020B0609070205080204" pitchFamily="49" charset="-128"/>
              </a:rPr>
              <a:t>－ポイント－</a:t>
            </a:r>
            <a:endParaRPr lang="en-US" altLang="ja-JP" sz="1200" dirty="0">
              <a:latin typeface="ＭＳ ゴシック" panose="020B0609070205080204" pitchFamily="49" charset="-128"/>
              <a:ea typeface="ＭＳ ゴシック" panose="020B0609070205080204" pitchFamily="49" charset="-128"/>
            </a:endParaRP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各従業員が、被災時の連絡先や自分のやるべきことについて記入しましょう。</a:t>
            </a: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記入したものは、定期入れや財布に納め常に携帯するようにしてください。</a:t>
            </a:r>
          </a:p>
        </p:txBody>
      </p:sp>
      <p:graphicFrame>
        <p:nvGraphicFramePr>
          <p:cNvPr id="2" name="表 1">
            <a:extLst>
              <a:ext uri="{FF2B5EF4-FFF2-40B4-BE49-F238E27FC236}">
                <a16:creationId xmlns:a16="http://schemas.microsoft.com/office/drawing/2014/main" id="{720A9665-1ECF-2520-504A-B341AECE3908}"/>
              </a:ext>
            </a:extLst>
          </p:cNvPr>
          <p:cNvGraphicFramePr>
            <a:graphicFrameLocks noGrp="1"/>
          </p:cNvGraphicFramePr>
          <p:nvPr>
            <p:extLst>
              <p:ext uri="{D42A27DB-BD31-4B8C-83A1-F6EECF244321}">
                <p14:modId xmlns:p14="http://schemas.microsoft.com/office/powerpoint/2010/main" val="489214435"/>
              </p:ext>
            </p:extLst>
          </p:nvPr>
        </p:nvGraphicFramePr>
        <p:xfrm>
          <a:off x="8502842" y="3711971"/>
          <a:ext cx="2876550" cy="1512000"/>
        </p:xfrm>
        <a:graphic>
          <a:graphicData uri="http://schemas.openxmlformats.org/drawingml/2006/table">
            <a:tbl>
              <a:tblPr/>
              <a:tblGrid>
                <a:gridCol w="769938">
                  <a:extLst>
                    <a:ext uri="{9D8B030D-6E8A-4147-A177-3AD203B41FA5}">
                      <a16:colId xmlns:a16="http://schemas.microsoft.com/office/drawing/2014/main" val="2856428671"/>
                    </a:ext>
                  </a:extLst>
                </a:gridCol>
                <a:gridCol w="2106612">
                  <a:extLst>
                    <a:ext uri="{9D8B030D-6E8A-4147-A177-3AD203B41FA5}">
                      <a16:colId xmlns:a16="http://schemas.microsoft.com/office/drawing/2014/main" val="1634145577"/>
                    </a:ext>
                  </a:extLst>
                </a:gridCol>
              </a:tblGrid>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自宅周辺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42690299"/>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94144"/>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30321696"/>
                  </a:ext>
                </a:extLst>
              </a:tr>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3607019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96172577"/>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7614317"/>
                  </a:ext>
                </a:extLst>
              </a:tr>
            </a:tbl>
          </a:graphicData>
        </a:graphic>
      </p:graphicFrame>
      <p:graphicFrame>
        <p:nvGraphicFramePr>
          <p:cNvPr id="10" name="表 9">
            <a:extLst>
              <a:ext uri="{FF2B5EF4-FFF2-40B4-BE49-F238E27FC236}">
                <a16:creationId xmlns:a16="http://schemas.microsoft.com/office/drawing/2014/main" id="{0FE80F6B-F7FF-6499-9CF2-B7A5F73B8C5C}"/>
              </a:ext>
            </a:extLst>
          </p:cNvPr>
          <p:cNvGraphicFramePr>
            <a:graphicFrameLocks noGrp="1"/>
          </p:cNvGraphicFramePr>
          <p:nvPr>
            <p:extLst>
              <p:ext uri="{D42A27DB-BD31-4B8C-83A1-F6EECF244321}">
                <p14:modId xmlns:p14="http://schemas.microsoft.com/office/powerpoint/2010/main" val="1290894350"/>
              </p:ext>
            </p:extLst>
          </p:nvPr>
        </p:nvGraphicFramePr>
        <p:xfrm>
          <a:off x="4851399" y="5615490"/>
          <a:ext cx="3181938" cy="1368000"/>
        </p:xfrm>
        <a:graphic>
          <a:graphicData uri="http://schemas.openxmlformats.org/drawingml/2006/table">
            <a:tbl>
              <a:tblPr/>
              <a:tblGrid>
                <a:gridCol w="360040">
                  <a:extLst>
                    <a:ext uri="{9D8B030D-6E8A-4147-A177-3AD203B41FA5}">
                      <a16:colId xmlns:a16="http://schemas.microsoft.com/office/drawing/2014/main" val="1913160611"/>
                    </a:ext>
                  </a:extLst>
                </a:gridCol>
                <a:gridCol w="409898">
                  <a:extLst>
                    <a:ext uri="{9D8B030D-6E8A-4147-A177-3AD203B41FA5}">
                      <a16:colId xmlns:a16="http://schemas.microsoft.com/office/drawing/2014/main" val="1055058219"/>
                    </a:ext>
                  </a:extLst>
                </a:gridCol>
                <a:gridCol w="2412000">
                  <a:extLst>
                    <a:ext uri="{9D8B030D-6E8A-4147-A177-3AD203B41FA5}">
                      <a16:colId xmlns:a16="http://schemas.microsoft.com/office/drawing/2014/main" val="1742841221"/>
                    </a:ext>
                  </a:extLst>
                </a:gridCol>
              </a:tblGrid>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mn-lt"/>
                          <a:ea typeface="+mn-ea"/>
                        </a:rPr>
                        <a:t>A</a:t>
                      </a:r>
                      <a:endParaRPr kumimoji="1" lang="ja-JP" altLang="en-US" sz="1600" b="1" i="0" u="none" strike="noStrike" cap="none" normalizeH="0" baseline="0" dirty="0">
                        <a:ln>
                          <a:noFill/>
                        </a:ln>
                        <a:solidFill>
                          <a:schemeClr val="bg1"/>
                        </a:solidFill>
                        <a:effectLst/>
                        <a:latin typeface="+mn-lt"/>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ja-JP" altLang="en-US" sz="1000" b="1" i="0" u="none" strike="noStrike" cap="none" normalizeH="0" baseline="0" dirty="0">
                          <a:ln>
                            <a:noFill/>
                          </a:ln>
                          <a:solidFill>
                            <a:schemeClr val="tx1"/>
                          </a:solidFill>
                          <a:effectLst/>
                          <a:latin typeface="+mn-ea"/>
                          <a:ea typeface="+mn-ea"/>
                        </a:rPr>
                        <a:t>　所属長に連絡する（所属長は対策本部へ連絡）</a:t>
                      </a:r>
                      <a:endParaRPr kumimoji="1" lang="ja-JP" altLang="en-US" sz="1000" b="1" dirty="0">
                        <a:latin typeface="+mn-ea"/>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01172720"/>
                  </a:ext>
                </a:extLst>
              </a:tr>
              <a:tr h="288000">
                <a:tc gridSpan="2">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40212800"/>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2443437"/>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38138656"/>
                  </a:ext>
                </a:extLst>
              </a:tr>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rPr>
                        <a:t>B</a:t>
                      </a:r>
                      <a:endParaRPr kumimoji="1" lang="ja-JP" altLang="en-US"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en-US" altLang="ja-JP" sz="1000" dirty="0">
                          <a:latin typeface="+mn-ea"/>
                          <a:ea typeface="+mn-ea"/>
                        </a:rPr>
                        <a:t> </a:t>
                      </a:r>
                      <a:r>
                        <a:rPr kumimoji="1" lang="ja-JP" altLang="en-US" sz="1000" b="1" dirty="0">
                          <a:latin typeface="+mn-ea"/>
                          <a:ea typeface="+mn-ea"/>
                        </a:rPr>
                        <a:t>安否確認システムで報告する</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14107411"/>
                  </a:ext>
                </a:extLst>
              </a:tr>
            </a:tbl>
          </a:graphicData>
        </a:graphic>
      </p:graphicFrame>
      <p:sp>
        <p:nvSpPr>
          <p:cNvPr id="15" name="Text Box 72">
            <a:extLst>
              <a:ext uri="{FF2B5EF4-FFF2-40B4-BE49-F238E27FC236}">
                <a16:creationId xmlns:a16="http://schemas.microsoft.com/office/drawing/2014/main" id="{0F1D858D-8C5F-8B54-BBF3-73A5B8864550}"/>
              </a:ext>
            </a:extLst>
          </p:cNvPr>
          <p:cNvSpPr txBox="1">
            <a:spLocks noChangeArrowheads="1"/>
          </p:cNvSpPr>
          <p:nvPr/>
        </p:nvSpPr>
        <p:spPr bwMode="auto">
          <a:xfrm>
            <a:off x="5277437" y="9049072"/>
            <a:ext cx="5371835"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a:latin typeface="ＭＳ ゴシック" panose="020B0609070205080204" pitchFamily="49" charset="-128"/>
                <a:ea typeface="ＭＳ ゴシック" panose="020B0609070205080204" pitchFamily="49" charset="-128"/>
              </a:rPr>
              <a:t>※</a:t>
            </a:r>
            <a:r>
              <a:rPr lang="ja-JP" altLang="en-US" sz="700" dirty="0">
                <a:latin typeface="ＭＳ ゴシック" panose="020B0609070205080204" pitchFamily="49" charset="-128"/>
                <a:ea typeface="ＭＳ ゴシック" panose="020B0609070205080204" pitchFamily="49" charset="-128"/>
              </a:rPr>
              <a:t>　アプリを利用したい場合、平時にダウンロードしておくことが必要です。</a:t>
            </a:r>
          </a:p>
        </p:txBody>
      </p:sp>
      <p:sp>
        <p:nvSpPr>
          <p:cNvPr id="3" name="Text Box 37">
            <a:extLst>
              <a:ext uri="{FF2B5EF4-FFF2-40B4-BE49-F238E27FC236}">
                <a16:creationId xmlns:a16="http://schemas.microsoft.com/office/drawing/2014/main" id="{4856F215-53EA-F966-C92F-8865062B1CDC}"/>
              </a:ext>
            </a:extLst>
          </p:cNvPr>
          <p:cNvSpPr txBox="1">
            <a:spLocks noChangeArrowheads="1"/>
          </p:cNvSpPr>
          <p:nvPr/>
        </p:nvSpPr>
        <p:spPr bwMode="auto">
          <a:xfrm>
            <a:off x="4844050" y="7055797"/>
            <a:ext cx="317563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　所属長に連絡がつかない場合は対策本部へ直接連絡</a:t>
            </a:r>
          </a:p>
        </p:txBody>
      </p:sp>
      <p:graphicFrame>
        <p:nvGraphicFramePr>
          <p:cNvPr id="4" name="表 3">
            <a:extLst>
              <a:ext uri="{FF2B5EF4-FFF2-40B4-BE49-F238E27FC236}">
                <a16:creationId xmlns:a16="http://schemas.microsoft.com/office/drawing/2014/main" id="{7DE41662-0E4E-24D0-DFFB-0F49464737A4}"/>
              </a:ext>
            </a:extLst>
          </p:cNvPr>
          <p:cNvGraphicFramePr>
            <a:graphicFrameLocks noGrp="1"/>
          </p:cNvGraphicFramePr>
          <p:nvPr>
            <p:extLst>
              <p:ext uri="{D42A27DB-BD31-4B8C-83A1-F6EECF244321}">
                <p14:modId xmlns:p14="http://schemas.microsoft.com/office/powerpoint/2010/main" val="1022496383"/>
              </p:ext>
            </p:extLst>
          </p:nvPr>
        </p:nvGraphicFramePr>
        <p:xfrm>
          <a:off x="8882634" y="2419738"/>
          <a:ext cx="2106612" cy="720000"/>
        </p:xfrm>
        <a:graphic>
          <a:graphicData uri="http://schemas.openxmlformats.org/drawingml/2006/table">
            <a:tbl>
              <a:tblPr/>
              <a:tblGrid>
                <a:gridCol w="398486">
                  <a:extLst>
                    <a:ext uri="{9D8B030D-6E8A-4147-A177-3AD203B41FA5}">
                      <a16:colId xmlns:a16="http://schemas.microsoft.com/office/drawing/2014/main" val="571016927"/>
                    </a:ext>
                  </a:extLst>
                </a:gridCol>
                <a:gridCol w="1708126">
                  <a:extLst>
                    <a:ext uri="{9D8B030D-6E8A-4147-A177-3AD203B41FA5}">
                      <a16:colId xmlns:a16="http://schemas.microsoft.com/office/drawing/2014/main" val="2939242883"/>
                    </a:ext>
                  </a:extLst>
                </a:gridCol>
              </a:tblGrid>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所属</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8633107"/>
                  </a:ext>
                </a:extLst>
              </a:tr>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氏名</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0402215"/>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2448</Words>
  <Application>Microsoft Office PowerPoint</Application>
  <PresentationFormat>A3 297x420 mm</PresentationFormat>
  <Paragraphs>264</Paragraphs>
  <Slides>3</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ゴシック</vt:lpstr>
      <vt:lpstr>ＭＳ 明朝</vt:lpstr>
      <vt:lpstr>Arial</vt:lpstr>
      <vt:lpstr>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2025-08-21T11:14:57Z</dcterms:created>
  <dcterms:modified xsi:type="dcterms:W3CDTF">2025-08-21T11:15:02Z</dcterms:modified>
</cp:coreProperties>
</file>