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3547814725"/>
              </p:ext>
            </p:extLst>
          </p:nvPr>
        </p:nvGraphicFramePr>
        <p:xfrm>
          <a:off x="64305" y="1766918"/>
          <a:ext cx="12672989" cy="7006935"/>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２０２６</a:t>
                      </a: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２０２７</a:t>
                      </a:r>
                      <a:endPar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srgbClr val="C00000"/>
                          </a:solidFill>
                          <a:effectLst/>
                          <a:uLnTx/>
                          <a:uFillTx/>
                          <a:latin typeface="ＭＳ Ｐ明朝" panose="02020600040205080304" pitchFamily="18" charset="-128"/>
                          <a:ea typeface="ＭＳ Ｐ明朝" panose="02020600040205080304" pitchFamily="18" charset="-128"/>
                          <a:cs typeface="+mn-cs"/>
                        </a:rPr>
                        <a:t>２０２８</a:t>
                      </a:r>
                      <a:endParaRPr kumimoji="1" lang="ja-JP" altLang="en-US" sz="10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defRPr/>
                      </a:pPr>
                      <a:r>
                        <a:rPr kumimoji="1" lang="ja-JP" altLang="en-US" sz="1000" b="0" i="0" u="none" strike="noStrike" kern="1200" cap="none" spc="0" normalizeH="0" baseline="0" noProof="0" dirty="0">
                          <a:ln>
                            <a:noFill/>
                          </a:ln>
                          <a:solidFill>
                            <a:srgbClr val="C00000"/>
                          </a:solidFill>
                          <a:effectLst/>
                          <a:uLnTx/>
                          <a:uFillTx/>
                          <a:latin typeface="ＭＳ Ｐ明朝" panose="02020600040205080304" pitchFamily="18" charset="-128"/>
                          <a:ea typeface="ＭＳ Ｐ明朝" panose="02020600040205080304" pitchFamily="18" charset="-128"/>
                          <a:cs typeface="+mn-cs"/>
                        </a:rPr>
                        <a:t>２０２９</a:t>
                      </a:r>
                      <a:endParaRPr kumimoji="1" lang="ja-JP" altLang="en-US" sz="10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（モノ）設備</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作業現場の二次災害防止</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（モノ）施設</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耐震補強対策の実施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（必要に応じて）</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（予定）</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耐震診断結果により検討</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（モノ）施設</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事務所移転の実施</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（必要に応じて）</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融資制度活用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（予定）</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耐震診断結果により検討</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（モノ）設備</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各種ラックの落下防止対策の実施</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200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システム・データ</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cs typeface="Times New Roman" panose="02020603050405020304" pitchFamily="18" charset="0"/>
                        </a:rPr>
                        <a:t>データサーバの固定対策の実施</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kumimoji="1" lang="en-US"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自己資金</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50</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0" marB="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0" marB="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l-GR"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400</a:t>
                      </a:r>
                      <a:b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br>
                      <a:r>
                        <a:rPr kumimoji="1" lang="ja-JP" altLang="el-GR"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l-GR"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α</a:t>
                      </a:r>
                      <a:r>
                        <a:rPr kumimoji="1" lang="ja-JP" altLang="el-GR"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36000" marR="36000" marT="0" marB="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200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100</a:t>
                      </a: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
        <p:nvSpPr>
          <p:cNvPr id="3" name="AutoShape 983">
            <a:extLst>
              <a:ext uri="{FF2B5EF4-FFF2-40B4-BE49-F238E27FC236}">
                <a16:creationId xmlns:a16="http://schemas.microsoft.com/office/drawing/2014/main" id="{E465E71D-B441-91FA-7CAD-6592104697FB}"/>
              </a:ext>
            </a:extLst>
          </p:cNvPr>
          <p:cNvSpPr>
            <a:spLocks noChangeArrowheads="1"/>
          </p:cNvSpPr>
          <p:nvPr/>
        </p:nvSpPr>
        <p:spPr bwMode="auto">
          <a:xfrm>
            <a:off x="1503919" y="8887751"/>
            <a:ext cx="9575800" cy="465137"/>
          </a:xfrm>
          <a:prstGeom prst="roundRect">
            <a:avLst>
              <a:gd name="adj" fmla="val 16667"/>
            </a:avLst>
          </a:prstGeom>
          <a:solidFill>
            <a:schemeClr val="accent5"/>
          </a:solidFill>
          <a:ln w="6350">
            <a:solidFill>
              <a:srgbClr val="003300"/>
            </a:solidFill>
            <a:round/>
            <a:headEnd/>
            <a:tailEnd/>
          </a:ln>
          <a:effectLst/>
        </p:spPr>
        <p:txBody>
          <a:bodyPr wrap="none" lIns="90000" tIns="46800" rIns="90000" bIns="4680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ここまでで、あなたの会社のＢＣＰとして、災害が起こる前までに実施すべき対応策が整理できました。ぜひ計画的にここに挙げた対応策を実施してください。</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次の「３</a:t>
            </a:r>
            <a:r>
              <a:rPr kumimoji="1" lang="en-US" altLang="ja-JP" sz="1000" b="0" i="0" u="none" strike="noStrike" kern="1200" cap="none" spc="0" normalizeH="0" baseline="0" noProof="0" dirty="0">
                <a:ln>
                  <a:noFill/>
                </a:ln>
                <a:solidFill>
                  <a:srgbClr val="0033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　事業継続対応」では、災害発生後にどのように対応するのかを整理し、中心となる担当責任者とその役割を明確にします。</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特に、人命の安全確保に必要な対応策については、より具体的に決定します。</a:t>
            </a:r>
          </a:p>
        </p:txBody>
      </p:sp>
      <p:sp>
        <p:nvSpPr>
          <p:cNvPr id="4" name="AutoShape 1009">
            <a:extLst>
              <a:ext uri="{FF2B5EF4-FFF2-40B4-BE49-F238E27FC236}">
                <a16:creationId xmlns:a16="http://schemas.microsoft.com/office/drawing/2014/main" id="{3F2EF934-3C58-EF87-6E8A-A8E6B4C10DB5}"/>
              </a:ext>
            </a:extLst>
          </p:cNvPr>
          <p:cNvSpPr>
            <a:spLocks noChangeArrowheads="1"/>
          </p:cNvSpPr>
          <p:nvPr/>
        </p:nvSpPr>
        <p:spPr bwMode="auto">
          <a:xfrm>
            <a:off x="6616824" y="3072408"/>
            <a:ext cx="2374900" cy="522287"/>
          </a:xfrm>
          <a:prstGeom prst="wedgeRectCallout">
            <a:avLst>
              <a:gd name="adj1" fmla="val -44852"/>
              <a:gd name="adj2" fmla="val 84648"/>
            </a:avLst>
          </a:prstGeom>
          <a:solidFill>
            <a:schemeClr val="accent5"/>
          </a:solidFill>
          <a:ln w="9525">
            <a:solidFill>
              <a:srgbClr val="003300"/>
            </a:solidFill>
            <a:miter lim="800000"/>
            <a:headEnd/>
            <a:tailEnd/>
          </a:ln>
          <a:effectLst/>
        </p:spPr>
        <p:txBody>
          <a:bodyPr/>
          <a:lstStyle/>
          <a:p>
            <a:r>
              <a:rPr lang="ja-JP" altLang="en-US" sz="900" dirty="0">
                <a:solidFill>
                  <a:srgbClr val="003300"/>
                </a:solidFill>
                <a:latin typeface="+mn-ea"/>
                <a:ea typeface="+mn-ea"/>
              </a:rPr>
              <a:t>ＢＣＰ対応に十分な費用を工面できない</a:t>
            </a:r>
          </a:p>
          <a:p>
            <a:r>
              <a:rPr lang="ja-JP" altLang="en-US" sz="900" dirty="0">
                <a:solidFill>
                  <a:srgbClr val="003300"/>
                </a:solidFill>
                <a:latin typeface="+mn-ea"/>
                <a:ea typeface="+mn-ea"/>
              </a:rPr>
              <a:t>場合には、費用をあまり必要としない対策から取り組みましょう。</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1751939585"/>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営業課長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営業部長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215963696"/>
              </p:ext>
            </p:extLst>
          </p:nvPr>
        </p:nvGraphicFramePr>
        <p:xfrm>
          <a:off x="485775" y="2656333"/>
          <a:ext cx="11830050" cy="96408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社長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志向管理部長</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658819" y="7963346"/>
            <a:ext cx="1412864"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（サービス再開）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1112620067"/>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半田市内で震度５強以上の地震が発生したとき</a:t>
                      </a:r>
                      <a:endParaRPr kumimoji="1" lang="en-US"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その他、社長が必要と判断した場合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3559325994"/>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ＢＣＰ発動基準と同様</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3" name="AutoShape 142">
            <a:extLst>
              <a:ext uri="{FF2B5EF4-FFF2-40B4-BE49-F238E27FC236}">
                <a16:creationId xmlns:a16="http://schemas.microsoft.com/office/drawing/2014/main" id="{7F17DF6B-8EBB-C64D-8449-9D73929E06C1}"/>
              </a:ext>
            </a:extLst>
          </p:cNvPr>
          <p:cNvSpPr>
            <a:spLocks noChangeArrowheads="1"/>
          </p:cNvSpPr>
          <p:nvPr/>
        </p:nvSpPr>
        <p:spPr bwMode="auto">
          <a:xfrm>
            <a:off x="9655146" y="4478090"/>
            <a:ext cx="3012355" cy="367978"/>
          </a:xfrm>
          <a:prstGeom prst="wedgeRectCallout">
            <a:avLst>
              <a:gd name="adj1" fmla="val 10729"/>
              <a:gd name="adj2" fmla="val -296305"/>
            </a:avLst>
          </a:prstGeom>
          <a:solidFill>
            <a:schemeClr val="accent5"/>
          </a:solidFill>
          <a:ln w="9525">
            <a:solidFill>
              <a:srgbClr val="003300"/>
            </a:solidFill>
            <a:miter lim="800000"/>
            <a:headEnd/>
            <a:tailEnd/>
          </a:ln>
          <a:effectLst/>
        </p:spPr>
        <p:txBody>
          <a:bodyPr lIns="90000" tIns="46800" rIns="90000" bIns="46800"/>
          <a:lstStyle/>
          <a:p>
            <a:r>
              <a:rPr lang="ja-JP" altLang="en-US" sz="900" dirty="0">
                <a:solidFill>
                  <a:srgbClr val="003300"/>
                </a:solidFill>
                <a:latin typeface="+mn-ea"/>
                <a:ea typeface="+mn-ea"/>
              </a:rPr>
              <a:t>担当責任者が不在の場合もありますので、第二順位（及び第三順位）の担当者も決めておきましょう。</a:t>
            </a:r>
          </a:p>
        </p:txBody>
      </p:sp>
      <p:sp>
        <p:nvSpPr>
          <p:cNvPr id="5" name="AutoShape 74">
            <a:extLst>
              <a:ext uri="{FF2B5EF4-FFF2-40B4-BE49-F238E27FC236}">
                <a16:creationId xmlns:a16="http://schemas.microsoft.com/office/drawing/2014/main" id="{2ACA6203-34A0-CA86-1516-A2A0E54C7FEC}"/>
              </a:ext>
            </a:extLst>
          </p:cNvPr>
          <p:cNvSpPr>
            <a:spLocks noChangeArrowheads="1"/>
          </p:cNvSpPr>
          <p:nvPr/>
        </p:nvSpPr>
        <p:spPr bwMode="auto">
          <a:xfrm>
            <a:off x="5114925" y="9337104"/>
            <a:ext cx="7200900" cy="193675"/>
          </a:xfrm>
          <a:prstGeom prst="roundRect">
            <a:avLst>
              <a:gd name="adj" fmla="val 16667"/>
            </a:avLst>
          </a:prstGeom>
          <a:solidFill>
            <a:schemeClr val="accent5"/>
          </a:solidFill>
          <a:ln w="6350">
            <a:solidFill>
              <a:srgbClr val="003300"/>
            </a:solidFill>
            <a:round/>
            <a:headEnd/>
            <a:tailEnd/>
          </a:ln>
          <a:effectLst/>
        </p:spPr>
        <p:txBody>
          <a:bodyPr wrap="none" lIns="90000" tIns="46800" rIns="90000" bIns="4680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ここで決めたＢＣＰ対応を従業員に定着させるための方策を、次の「４</a:t>
            </a:r>
            <a:r>
              <a:rPr kumimoji="1" lang="en-US" altLang="ja-JP" sz="1000" b="0" i="0" u="none" strike="noStrike" kern="1200" cap="none" spc="0" normalizeH="0" baseline="0" noProof="0" dirty="0">
                <a:ln>
                  <a:noFill/>
                </a:ln>
                <a:solidFill>
                  <a:srgbClr val="0033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3300"/>
                </a:solidFill>
                <a:effectLst/>
                <a:uLnTx/>
                <a:uFillTx/>
                <a:latin typeface="+mn-ea"/>
                <a:ea typeface="+mn-ea"/>
                <a:cs typeface="+mn-cs"/>
              </a:rPr>
              <a:t>　教育・訓練計画」で検討します。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178302110"/>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花子</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rgbClr val="C00000"/>
                          </a:solidFill>
                          <a:effectLst/>
                          <a:latin typeface="ＭＳ 明朝" panose="02020609040205080304" pitchFamily="17" charset="-128"/>
                          <a:ea typeface="ＭＳ 明朝" panose="02020609040205080304" pitchFamily="17" charset="-128"/>
                        </a:rPr>
                        <a:t>愛知　五郎</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945792212"/>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□□山公園</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235815674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太郎</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名古屋市○○９－９９９９</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１９</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年</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月</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日</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型</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19394794"/>
              </p:ext>
            </p:extLst>
          </p:nvPr>
        </p:nvGraphicFramePr>
        <p:xfrm>
          <a:off x="4844050" y="3672008"/>
          <a:ext cx="3217938" cy="1512000"/>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資材　○○氏　</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建材　○○氏　</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機材レンタル　○○氏　</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警備保障　○○氏　</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 ××</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通運　　○○氏　</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ja-JP" altLang="en-US"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r>
                        <a:rPr kumimoji="1" lang="en-US" altLang="ja-JP" sz="900" b="0" i="0" u="none" strike="noStrike" cap="none" normalizeH="0" baseline="0" dirty="0">
                          <a:ln>
                            <a:noFill/>
                          </a:ln>
                          <a:solidFill>
                            <a:srgbClr val="C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1421122600"/>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72000" marR="0" lvl="0" indent="-72000" algn="l" defTabSz="914400" rtl="0" eaLnBrk="1" fontAlgn="base" latinLnBrk="0" hangingPunct="1">
                        <a:lnSpc>
                          <a:spcPct val="100000"/>
                        </a:lnSpc>
                        <a:spcBef>
                          <a:spcPts val="0"/>
                        </a:spcBef>
                        <a:spcAft>
                          <a:spcPct val="0"/>
                        </a:spcAft>
                        <a:buClrTx/>
                        <a:buSzTx/>
                        <a:buFont typeface="Arial" panose="020B0604020202020204" pitchFamily="34" charset="0"/>
                        <a:buChar char="•"/>
                        <a:tabLst/>
                      </a:pPr>
                      <a:r>
                        <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愛知県内で震度５強以上の地震が発生したとき</a:t>
                      </a:r>
                    </a:p>
                    <a:p>
                      <a:pPr marL="72000" marR="0" lvl="0" indent="-72000" algn="l" defTabSz="914400" rtl="0" eaLnBrk="1" fontAlgn="base" latinLnBrk="0" hangingPunct="1">
                        <a:lnSpc>
                          <a:spcPct val="100000"/>
                        </a:lnSpc>
                        <a:spcBef>
                          <a:spcPts val="0"/>
                        </a:spcBef>
                        <a:spcAft>
                          <a:spcPct val="0"/>
                        </a:spcAft>
                        <a:buClrTx/>
                        <a:buSzTx/>
                        <a:buFont typeface="Arial" panose="020B0604020202020204" pitchFamily="34" charset="0"/>
                        <a:buChar char="•"/>
                        <a:tabLst/>
                      </a:pPr>
                      <a:r>
                        <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rPr>
                        <a:t>その他、社長が必要と判断した場合</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1859950199"/>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□□山公園</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同上</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本社駐車場</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本社周辺　△△ビル屋上</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752821492"/>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ー</a:t>
                      </a: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2711078582"/>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lang="ja-JP" altLang="en-US" sz="900" b="0" i="0" dirty="0">
                          <a:solidFill>
                            <a:srgbClr val="C00000"/>
                          </a:solidFill>
                          <a:ea typeface="ＭＳ 明朝" panose="02020609040205080304" pitchFamily="17" charset="-128"/>
                        </a:rPr>
                        <a:t>株式会社</a:t>
                      </a:r>
                      <a:r>
                        <a:rPr kumimoji="1" lang="ja-JP" altLang="en-US" sz="900" b="0" i="0" u="none" strike="noStrike" cap="none" normalizeH="0" baseline="0" dirty="0">
                          <a:ln>
                            <a:noFill/>
                          </a:ln>
                          <a:solidFill>
                            <a:srgbClr val="C00000"/>
                          </a:solidFill>
                          <a:effectLst/>
                          <a:latin typeface="+mn-ea"/>
                          <a:ea typeface="+mn-ea"/>
                        </a:rPr>
                        <a:t>○○建設</a:t>
                      </a:r>
                      <a:endParaRPr kumimoji="1" lang="ja-JP" altLang="ja-JP" sz="900" b="0" i="0" u="none" strike="noStrike" cap="none" normalizeH="0" baseline="0" dirty="0">
                        <a:ln>
                          <a:noFill/>
                        </a:ln>
                        <a:solidFill>
                          <a:srgbClr val="C00000"/>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愛知　太郎</a:t>
                      </a: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3304</Words>
  <Application>Microsoft Office PowerPoint</Application>
  <PresentationFormat>A3 297x420 mm</PresentationFormat>
  <Paragraphs>349</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HG丸ｺﾞｼｯｸM-PRO</vt:lpstr>
      <vt:lpstr>ＭＳ Ｐ明朝</vt: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2025-08-21T11:16:58Z</dcterms:created>
  <dcterms:modified xsi:type="dcterms:W3CDTF">2025-08-21T11:17:04Z</dcterms:modified>
</cp:coreProperties>
</file>