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49" r:id="rId2"/>
  </p:sldMasterIdLst>
  <p:notesMasterIdLst>
    <p:notesMasterId r:id="rId43"/>
  </p:notesMasterIdLst>
  <p:sldIdLst>
    <p:sldId id="367" r:id="rId3"/>
    <p:sldId id="345" r:id="rId4"/>
    <p:sldId id="325" r:id="rId5"/>
    <p:sldId id="342" r:id="rId6"/>
    <p:sldId id="267" r:id="rId7"/>
    <p:sldId id="268" r:id="rId8"/>
    <p:sldId id="354" r:id="rId9"/>
    <p:sldId id="349" r:id="rId10"/>
    <p:sldId id="347" r:id="rId11"/>
    <p:sldId id="350" r:id="rId12"/>
    <p:sldId id="292" r:id="rId13"/>
    <p:sldId id="368" r:id="rId14"/>
    <p:sldId id="340" r:id="rId15"/>
    <p:sldId id="341" r:id="rId16"/>
    <p:sldId id="324" r:id="rId17"/>
    <p:sldId id="323" r:id="rId18"/>
    <p:sldId id="326" r:id="rId19"/>
    <p:sldId id="328" r:id="rId20"/>
    <p:sldId id="293" r:id="rId21"/>
    <p:sldId id="329" r:id="rId22"/>
    <p:sldId id="355" r:id="rId23"/>
    <p:sldId id="353" r:id="rId24"/>
    <p:sldId id="258" r:id="rId25"/>
    <p:sldId id="297" r:id="rId26"/>
    <p:sldId id="313" r:id="rId27"/>
    <p:sldId id="263" r:id="rId28"/>
    <p:sldId id="264" r:id="rId29"/>
    <p:sldId id="335" r:id="rId30"/>
    <p:sldId id="286" r:id="rId31"/>
    <p:sldId id="366" r:id="rId32"/>
    <p:sldId id="277" r:id="rId33"/>
    <p:sldId id="315" r:id="rId34"/>
    <p:sldId id="295" r:id="rId35"/>
    <p:sldId id="294" r:id="rId36"/>
    <p:sldId id="278" r:id="rId37"/>
    <p:sldId id="316" r:id="rId38"/>
    <p:sldId id="284" r:id="rId39"/>
    <p:sldId id="309" r:id="rId40"/>
    <p:sldId id="346" r:id="rId41"/>
    <p:sldId id="344" r:id="rId42"/>
  </p:sldIdLst>
  <p:sldSz cx="6858000" cy="9906000" type="A4"/>
  <p:notesSz cx="6807200" cy="9939338"/>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852"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808080"/>
    <a:srgbClr val="009999"/>
    <a:srgbClr val="3333FF"/>
    <a:srgbClr val="9999FF"/>
    <a:srgbClr val="CCFF99"/>
    <a:srgbClr val="CCFFCC"/>
    <a:srgbClr val="DDDDDD"/>
    <a:srgbClr val="FF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4521" autoAdjust="0"/>
  </p:normalViewPr>
  <p:slideViewPr>
    <p:cSldViewPr>
      <p:cViewPr varScale="1">
        <p:scale>
          <a:sx n="75" d="100"/>
          <a:sy n="75" d="100"/>
        </p:scale>
        <p:origin x="3360" y="54"/>
      </p:cViewPr>
      <p:guideLst>
        <p:guide orient="horz" pos="852"/>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3" name="Rectangle 3"/>
          <p:cNvSpPr>
            <a:spLocks noGrp="1" noChangeArrowheads="1"/>
          </p:cNvSpPr>
          <p:nvPr>
            <p:ph type="dt" idx="1"/>
          </p:nvPr>
        </p:nvSpPr>
        <p:spPr bwMode="auto">
          <a:xfrm>
            <a:off x="3856038"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2112963" y="744538"/>
            <a:ext cx="2582862"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9450" y="4721225"/>
            <a:ext cx="54483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06" name="Rectangle 6"/>
          <p:cNvSpPr>
            <a:spLocks noGrp="1" noChangeArrowheads="1"/>
          </p:cNvSpPr>
          <p:nvPr>
            <p:ph type="ftr" sz="quarter" idx="4"/>
          </p:nvPr>
        </p:nvSpPr>
        <p:spPr bwMode="auto">
          <a:xfrm>
            <a:off x="0" y="9440863"/>
            <a:ext cx="295116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defTabSz="923957"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7" name="Rectangle 7"/>
          <p:cNvSpPr>
            <a:spLocks noGrp="1" noChangeArrowheads="1"/>
          </p:cNvSpPr>
          <p:nvPr>
            <p:ph type="sldNum" sz="quarter" idx="5"/>
          </p:nvPr>
        </p:nvSpPr>
        <p:spPr bwMode="auto">
          <a:xfrm>
            <a:off x="3856038"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10" tIns="46107" rIns="92210" bIns="46107" numCol="1" anchor="b" anchorCtr="0" compatLnSpc="1">
            <a:prstTxWarp prst="textNoShape">
              <a:avLst/>
            </a:prstTxWarp>
          </a:bodyPr>
          <a:lstStyle>
            <a:lvl1pPr algn="r" defTabSz="923957" eaLnBrk="1" hangingPunct="1">
              <a:defRPr sz="1200" b="0">
                <a:latin typeface="ＭＳ ゴシック" panose="020B0609070205080204" pitchFamily="49" charset="-128"/>
                <a:ea typeface="ＭＳ ゴシック" panose="020B0609070205080204" pitchFamily="49" charset="-128"/>
              </a:defRPr>
            </a:lvl1pPr>
          </a:lstStyle>
          <a:p>
            <a:pPr>
              <a:defRPr/>
            </a:pPr>
            <a:fld id="{241FE78A-704C-4947-A931-74D60657B9B1}"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1pPr>
    <a:lvl2pPr marL="4572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2pPr>
    <a:lvl3pPr marL="9144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3pPr>
    <a:lvl4pPr marL="13716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4pPr>
    <a:lvl5pPr marL="1828800"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明朝" panose="02020609040205080304" pitchFamily="17"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23925">
              <a:defRPr kumimoji="1" sz="1000" b="1">
                <a:solidFill>
                  <a:schemeClr val="tx1"/>
                </a:solidFill>
                <a:latin typeface="Arial" panose="020B0604020202020204" pitchFamily="34" charset="0"/>
                <a:ea typeface="HG丸ｺﾞｼｯｸM-PRO" panose="020F0600000000000000" pitchFamily="50" charset="-128"/>
              </a:defRPr>
            </a:lvl1pPr>
            <a:lvl2pPr marL="749300" indent="-287338" defTabSz="923925">
              <a:defRPr kumimoji="1" sz="1000" b="1">
                <a:solidFill>
                  <a:schemeClr val="tx1"/>
                </a:solidFill>
                <a:latin typeface="Arial" panose="020B0604020202020204" pitchFamily="34" charset="0"/>
                <a:ea typeface="HG丸ｺﾞｼｯｸM-PRO" panose="020F0600000000000000" pitchFamily="50" charset="-128"/>
              </a:defRPr>
            </a:lvl2pPr>
            <a:lvl3pPr marL="1152525" indent="-230188" defTabSz="923925">
              <a:defRPr kumimoji="1" sz="1000" b="1">
                <a:solidFill>
                  <a:schemeClr val="tx1"/>
                </a:solidFill>
                <a:latin typeface="Arial" panose="020B0604020202020204" pitchFamily="34" charset="0"/>
                <a:ea typeface="HG丸ｺﾞｼｯｸM-PRO" panose="020F0600000000000000" pitchFamily="50" charset="-128"/>
              </a:defRPr>
            </a:lvl3pPr>
            <a:lvl4pPr marL="1612900" indent="-230188" defTabSz="923925">
              <a:defRPr kumimoji="1" sz="1000" b="1">
                <a:solidFill>
                  <a:schemeClr val="tx1"/>
                </a:solidFill>
                <a:latin typeface="Arial" panose="020B0604020202020204" pitchFamily="34" charset="0"/>
                <a:ea typeface="HG丸ｺﾞｼｯｸM-PRO" panose="020F0600000000000000" pitchFamily="50" charset="-128"/>
              </a:defRPr>
            </a:lvl4pPr>
            <a:lvl5pPr marL="2074863" indent="-230188" defTabSz="923925">
              <a:defRPr kumimoji="1" sz="1000" b="1">
                <a:solidFill>
                  <a:schemeClr val="tx1"/>
                </a:solidFill>
                <a:latin typeface="Arial" panose="020B0604020202020204" pitchFamily="34" charset="0"/>
                <a:ea typeface="HG丸ｺﾞｼｯｸM-PRO" panose="020F0600000000000000" pitchFamily="50" charset="-128"/>
              </a:defRPr>
            </a:lvl5pPr>
            <a:lvl6pPr marL="25320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892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464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903663" indent="-230188" defTabSz="923925"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9F1CF3A2-240D-46DE-BEA5-DAB2EECF1E96}" type="slidenum">
              <a:rPr lang="en-US" altLang="ja-JP" sz="1200" b="0" smtClean="0">
                <a:latin typeface="ＭＳ ゴシック" panose="020B0609070205080204" pitchFamily="49" charset="-128"/>
                <a:ea typeface="ＭＳ ゴシック" panose="020B0609070205080204" pitchFamily="49" charset="-128"/>
              </a:rPr>
              <a:pPr/>
              <a:t>0</a:t>
            </a:fld>
            <a:endParaRPr lang="en-US" altLang="ja-JP" sz="1200" b="0" dirty="0">
              <a:latin typeface="ＭＳ ゴシック" panose="020B0609070205080204" pitchFamily="49" charset="-128"/>
              <a:ea typeface="ＭＳ ゴシック" panose="020B0609070205080204" pitchFamily="49"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342889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8753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485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71488" y="527050"/>
            <a:ext cx="5915025" cy="8394700"/>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456877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atin typeface="ＭＳ ゴシック" panose="020B0609070205080204" pitchFamily="49" charset="-128"/>
                <a:ea typeface="ＭＳ ゴシック" panose="020B0609070205080204" pitchFamily="49"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p>
        </p:txBody>
      </p:sp>
    </p:spTree>
    <p:extLst>
      <p:ext uri="{BB962C8B-B14F-4D97-AF65-F5344CB8AC3E}">
        <p14:creationId xmlns:p14="http://schemas.microsoft.com/office/powerpoint/2010/main" val="3828764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496914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1201122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69143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875195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Tree>
    <p:extLst>
      <p:ext uri="{BB962C8B-B14F-4D97-AF65-F5344CB8AC3E}">
        <p14:creationId xmlns:p14="http://schemas.microsoft.com/office/powerpoint/2010/main" val="2751042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59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2732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848084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228044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427815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stStyle>
          <a:p>
            <a:r>
              <a:rPr lang="ja-JP" altLang="en-US" dirty="0"/>
              <a:t>マスター タイトルの書式設定</a:t>
            </a:r>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172264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atin typeface="ＭＳ ゴシック" panose="020B0609070205080204" pitchFamily="49" charset="-128"/>
                <a:ea typeface="ＭＳ ゴシック" panose="020B0609070205080204" pitchFamily="49" charset="-128"/>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dirty="0"/>
              <a:t>マスター テキストの書式設定</a:t>
            </a:r>
          </a:p>
        </p:txBody>
      </p:sp>
    </p:spTree>
    <p:extLst>
      <p:ext uri="{BB962C8B-B14F-4D97-AF65-F5344CB8AC3E}">
        <p14:creationId xmlns:p14="http://schemas.microsoft.com/office/powerpoint/2010/main" val="3647524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880320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atin typeface="ＭＳ ゴシック" panose="020B0609070205080204" pitchFamily="49" charset="-128"/>
                <a:ea typeface="ＭＳ ゴシック" panose="020B0609070205080204" pitchFamily="49"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lvl1pPr>
              <a:defRPr>
                <a:latin typeface="ＭＳ ゴシック" panose="020B0609070205080204" pitchFamily="49" charset="-128"/>
                <a:ea typeface="ＭＳ ゴシック" panose="020B0609070205080204" pitchFamily="49" charset="-128"/>
              </a:defRPr>
            </a:lvl1pPr>
            <a:lvl2pPr>
              <a:defRPr>
                <a:latin typeface="ＭＳ ゴシック" panose="020B0609070205080204" pitchFamily="49" charset="-128"/>
                <a:ea typeface="ＭＳ ゴシック" panose="020B0609070205080204" pitchFamily="49" charset="-128"/>
              </a:defRPr>
            </a:lvl2pPr>
            <a:lvl3pPr>
              <a:defRPr>
                <a:latin typeface="ＭＳ ゴシック" panose="020B0609070205080204" pitchFamily="49" charset="-128"/>
                <a:ea typeface="ＭＳ ゴシック" panose="020B0609070205080204" pitchFamily="49" charset="-128"/>
              </a:defRPr>
            </a:lvl3pPr>
            <a:lvl4pPr>
              <a:defRPr>
                <a:latin typeface="ＭＳ ゴシック" panose="020B0609070205080204" pitchFamily="49" charset="-128"/>
                <a:ea typeface="ＭＳ ゴシック" panose="020B0609070205080204" pitchFamily="49" charset="-128"/>
              </a:defRPr>
            </a:lvl4pPr>
            <a:lvl5pPr>
              <a:defRPr>
                <a:latin typeface="ＭＳ ゴシック" panose="020B0609070205080204" pitchFamily="49" charset="-128"/>
                <a:ea typeface="ＭＳ ゴシック" panose="020B0609070205080204" pitchFamily="49"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371869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64419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90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atin typeface="ＭＳ ゴシック" panose="020B0609070205080204" pitchFamily="49" charset="-128"/>
                <a:ea typeface="ＭＳ ゴシック" panose="020B0609070205080204" pitchFamily="49" charset="-128"/>
              </a:defRPr>
            </a:lvl1pPr>
            <a:lvl2pPr>
              <a:defRPr sz="2800">
                <a:latin typeface="ＭＳ ゴシック" panose="020B0609070205080204" pitchFamily="49" charset="-128"/>
                <a:ea typeface="ＭＳ ゴシック" panose="020B0609070205080204" pitchFamily="49" charset="-128"/>
              </a:defRPr>
            </a:lvl2pPr>
            <a:lvl3pPr>
              <a:defRPr sz="2400">
                <a:latin typeface="ＭＳ ゴシック" panose="020B0609070205080204" pitchFamily="49" charset="-128"/>
                <a:ea typeface="ＭＳ ゴシック" panose="020B0609070205080204" pitchFamily="49" charset="-128"/>
              </a:defRPr>
            </a:lvl3pPr>
            <a:lvl4pPr>
              <a:defRPr sz="2000">
                <a:latin typeface="ＭＳ ゴシック" panose="020B0609070205080204" pitchFamily="49" charset="-128"/>
                <a:ea typeface="ＭＳ ゴシック" panose="020B0609070205080204" pitchFamily="49" charset="-128"/>
              </a:defRPr>
            </a:lvl4pPr>
            <a:lvl5pPr>
              <a:defRPr sz="2000">
                <a:latin typeface="ＭＳ ゴシック" panose="020B0609070205080204" pitchFamily="49" charset="-128"/>
                <a:ea typeface="ＭＳ ゴシック" panose="020B0609070205080204" pitchFamily="49" charset="-128"/>
              </a:defRPr>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197803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atin typeface="ＭＳ ゴシック" panose="020B0609070205080204" pitchFamily="49" charset="-128"/>
                <a:ea typeface="ＭＳ ゴシック" panose="020B0609070205080204" pitchFamily="49"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atin typeface="ＭＳ ゴシック" panose="020B0609070205080204" pitchFamily="49" charset="-128"/>
                <a:ea typeface="ＭＳ ゴシック" panose="020B0609070205080204" pitchFamily="49"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dirty="0"/>
              <a:t>マスター テキストの書式設定</a:t>
            </a:r>
          </a:p>
        </p:txBody>
      </p:sp>
    </p:spTree>
    <p:extLst>
      <p:ext uri="{BB962C8B-B14F-4D97-AF65-F5344CB8AC3E}">
        <p14:creationId xmlns:p14="http://schemas.microsoft.com/office/powerpoint/2010/main" val="386229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027" name="Line 9"/>
          <p:cNvSpPr>
            <a:spLocks noChangeShapeType="1"/>
          </p:cNvSpPr>
          <p:nvPr/>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www.jma.go.jp/jma/kishou/know/shindo/kaisetsu.html"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bousai.go.jp/jishin/nankai/rinji/index&#65299;.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ousai.go.jp/jishin/nankai/pdf/rinji_kaizen241220.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5175" y="3081338"/>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3075" name="Rectangle 2"/>
          <p:cNvSpPr>
            <a:spLocks noGrp="1" noChangeArrowheads="1"/>
          </p:cNvSpPr>
          <p:nvPr>
            <p:ph type="ctrTitle"/>
          </p:nvPr>
        </p:nvSpPr>
        <p:spPr bwMode="auto">
          <a:xfrm>
            <a:off x="514350" y="3076575"/>
            <a:ext cx="5829300" cy="2124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eaLnBrk="1" hangingPunct="1"/>
            <a:r>
              <a:rPr lang="ja-JP" altLang="en-US" sz="4000" dirty="0">
                <a:ea typeface="ＭＳ ゴシック" panose="020B0609070205080204" pitchFamily="49" charset="-128"/>
              </a:rPr>
              <a:t>事業継続計画書</a:t>
            </a:r>
            <a:br>
              <a:rPr lang="ja-JP" altLang="en-US" sz="4000" dirty="0">
                <a:ea typeface="ＭＳ ゴシック" panose="020B0609070205080204" pitchFamily="49" charset="-128"/>
              </a:rPr>
            </a:br>
            <a:r>
              <a:rPr lang="ja-JP" altLang="en-US" sz="4000" dirty="0">
                <a:ea typeface="ＭＳ ゴシック" panose="020B0609070205080204" pitchFamily="49" charset="-128"/>
              </a:rPr>
              <a:t>（ＢＣＰ）</a:t>
            </a:r>
          </a:p>
        </p:txBody>
      </p:sp>
      <p:sp>
        <p:nvSpPr>
          <p:cNvPr id="3076" name="Text Box 4"/>
          <p:cNvSpPr txBox="1">
            <a:spLocks noChangeArrowheads="1"/>
          </p:cNvSpPr>
          <p:nvPr/>
        </p:nvSpPr>
        <p:spPr bwMode="auto">
          <a:xfrm>
            <a:off x="128588" y="149225"/>
            <a:ext cx="57246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あいちＢＣＰモデル</a:t>
            </a:r>
          </a:p>
          <a:p>
            <a:pPr eaLnBrk="1" hangingPunct="1"/>
            <a:endParaRPr lang="ja-JP" altLang="en-US" sz="1800" b="0" dirty="0">
              <a:latin typeface="ＭＳ ゴシック" panose="020B0609070205080204" pitchFamily="49" charset="-128"/>
              <a:ea typeface="ＭＳ ゴシック" panose="020B0609070205080204" pitchFamily="49" charset="-128"/>
            </a:endParaRPr>
          </a:p>
          <a:p>
            <a:pPr eaLnBrk="1" hangingPunct="1"/>
            <a:r>
              <a:rPr lang="ja-JP" altLang="en-US" sz="1800" b="0" dirty="0">
                <a:latin typeface="ＭＳ ゴシック" panose="020B0609070205080204" pitchFamily="49" charset="-128"/>
                <a:ea typeface="ＭＳ ゴシック" panose="020B0609070205080204" pitchFamily="49" charset="-128"/>
              </a:rPr>
              <a:t>［中小運輸業向け</a:t>
            </a:r>
            <a:r>
              <a:rPr lang="ja-JP" altLang="en-US" sz="1800" b="0" dirty="0">
                <a:solidFill>
                  <a:srgbClr val="00B050"/>
                </a:solidFill>
                <a:latin typeface="ＭＳ ゴシック" panose="020B0609070205080204" pitchFamily="49" charset="-128"/>
                <a:ea typeface="ＭＳ ゴシック" panose="020B0609070205080204" pitchFamily="49" charset="-128"/>
              </a:rPr>
              <a:t>　</a:t>
            </a:r>
            <a:r>
              <a:rPr lang="ja-JP" altLang="en-US" sz="1800" b="0" dirty="0">
                <a:latin typeface="ＭＳ ゴシック" panose="020B0609070205080204" pitchFamily="49" charset="-128"/>
                <a:ea typeface="ＭＳ ゴシック" panose="020B0609070205080204" pitchFamily="49" charset="-128"/>
              </a:rPr>
              <a:t>標準版（第２版）令和７年改訂］</a:t>
            </a:r>
            <a:endParaRPr lang="ja-JP" altLang="en-US" sz="1400" b="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BBBE647-5F08-301F-A469-EE49FEDC8BA7}"/>
              </a:ext>
            </a:extLst>
          </p:cNvPr>
          <p:cNvGraphicFramePr>
            <a:graphicFrameLocks noGrp="1"/>
          </p:cNvGraphicFramePr>
          <p:nvPr>
            <p:extLst>
              <p:ext uri="{D42A27DB-BD31-4B8C-83A1-F6EECF244321}">
                <p14:modId xmlns:p14="http://schemas.microsoft.com/office/powerpoint/2010/main" val="938396033"/>
              </p:ext>
            </p:extLst>
          </p:nvPr>
        </p:nvGraphicFramePr>
        <p:xfrm>
          <a:off x="886162" y="8697416"/>
          <a:ext cx="5457488" cy="741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561387707"/>
                    </a:ext>
                  </a:extLst>
                </a:gridCol>
                <a:gridCol w="346075">
                  <a:extLst>
                    <a:ext uri="{9D8B030D-6E8A-4147-A177-3AD203B41FA5}">
                      <a16:colId xmlns:a16="http://schemas.microsoft.com/office/drawing/2014/main" val="2991071510"/>
                    </a:ext>
                  </a:extLst>
                </a:gridCol>
                <a:gridCol w="540000">
                  <a:extLst>
                    <a:ext uri="{9D8B030D-6E8A-4147-A177-3AD203B41FA5}">
                      <a16:colId xmlns:a16="http://schemas.microsoft.com/office/drawing/2014/main" val="2574329278"/>
                    </a:ext>
                  </a:extLst>
                </a:gridCol>
                <a:gridCol w="346075">
                  <a:extLst>
                    <a:ext uri="{9D8B030D-6E8A-4147-A177-3AD203B41FA5}">
                      <a16:colId xmlns:a16="http://schemas.microsoft.com/office/drawing/2014/main" val="3572086079"/>
                    </a:ext>
                  </a:extLst>
                </a:gridCol>
                <a:gridCol w="540000">
                  <a:extLst>
                    <a:ext uri="{9D8B030D-6E8A-4147-A177-3AD203B41FA5}">
                      <a16:colId xmlns:a16="http://schemas.microsoft.com/office/drawing/2014/main" val="137647913"/>
                    </a:ext>
                  </a:extLst>
                </a:gridCol>
                <a:gridCol w="346075">
                  <a:extLst>
                    <a:ext uri="{9D8B030D-6E8A-4147-A177-3AD203B41FA5}">
                      <a16:colId xmlns:a16="http://schemas.microsoft.com/office/drawing/2014/main" val="2629816153"/>
                    </a:ext>
                  </a:extLst>
                </a:gridCol>
                <a:gridCol w="576263">
                  <a:extLst>
                    <a:ext uri="{9D8B030D-6E8A-4147-A177-3AD203B41FA5}">
                      <a16:colId xmlns:a16="http://schemas.microsoft.com/office/drawing/2014/main" val="2642732909"/>
                    </a:ext>
                  </a:extLst>
                </a:gridCol>
                <a:gridCol w="571500">
                  <a:extLst>
                    <a:ext uri="{9D8B030D-6E8A-4147-A177-3AD203B41FA5}">
                      <a16:colId xmlns:a16="http://schemas.microsoft.com/office/drawing/2014/main" val="3666064842"/>
                    </a:ext>
                  </a:extLst>
                </a:gridCol>
                <a:gridCol w="540000">
                  <a:extLst>
                    <a:ext uri="{9D8B030D-6E8A-4147-A177-3AD203B41FA5}">
                      <a16:colId xmlns:a16="http://schemas.microsoft.com/office/drawing/2014/main" val="3187512476"/>
                    </a:ext>
                  </a:extLst>
                </a:gridCol>
                <a:gridCol w="571500">
                  <a:extLst>
                    <a:ext uri="{9D8B030D-6E8A-4147-A177-3AD203B41FA5}">
                      <a16:colId xmlns:a16="http://schemas.microsoft.com/office/drawing/2014/main" val="1543798269"/>
                    </a:ext>
                  </a:extLst>
                </a:gridCol>
              </a:tblGrid>
              <a:tr h="370840">
                <a:tc>
                  <a:txBody>
                    <a:bodyPr/>
                    <a:lstStyle/>
                    <a:p>
                      <a:pPr algn="r"/>
                      <a:r>
                        <a:rPr kumimoji="1" lang="ja-JP" altLang="en-US" b="0" dirty="0">
                          <a:solidFill>
                            <a:srgbClr val="C00000"/>
                          </a:solidFill>
                          <a:latin typeface="ＭＳ 明朝" panose="02020609040205080304" pitchFamily="17" charset="-128"/>
                          <a:ea typeface="ＭＳ 明朝" panose="02020609040205080304" pitchFamily="17" charset="-128"/>
                        </a:rPr>
                        <a:t>○○○○</a:t>
                      </a: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r>
                        <a:rPr kumimoji="1" lang="ja-JP" altLang="en-US" b="0" dirty="0">
                          <a:solidFill>
                            <a:srgbClr val="C00000"/>
                          </a:solidFill>
                          <a:latin typeface="ＭＳ 明朝" panose="02020609040205080304" pitchFamily="17" charset="-128"/>
                          <a:ea typeface="ＭＳ 明朝" panose="02020609040205080304" pitchFamily="17" charset="-128"/>
                        </a:rPr>
                        <a:t>○○</a:t>
                      </a: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r>
                        <a:rPr kumimoji="1" lang="ja-JP" altLang="en-US" b="0" dirty="0">
                          <a:solidFill>
                            <a:srgbClr val="C00000"/>
                          </a:solidFill>
                          <a:latin typeface="ＭＳ 明朝" panose="02020609040205080304" pitchFamily="17" charset="-128"/>
                          <a:ea typeface="ＭＳ 明朝" panose="02020609040205080304" pitchFamily="17" charset="-128"/>
                        </a:rPr>
                        <a:t>○○</a:t>
                      </a: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作成</a:t>
                      </a: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tc>
                  <a:txBody>
                    <a:bodyPr/>
                    <a:lstStyle/>
                    <a:p>
                      <a:endParaRPr kumimoji="1" lang="ja-JP" altLang="en-US" b="0" dirty="0">
                        <a:solidFill>
                          <a:schemeClr val="tx1"/>
                        </a:solidFill>
                      </a:endParaRPr>
                    </a:p>
                  </a:txBody>
                  <a:tcPr marL="0" marR="0" marT="36000" marB="36000">
                    <a:noFill/>
                  </a:tcPr>
                </a:tc>
                <a:extLst>
                  <a:ext uri="{0D108BD9-81ED-4DB2-BD59-A6C34878D82A}">
                    <a16:rowId xmlns:a16="http://schemas.microsoft.com/office/drawing/2014/main" val="1033628989"/>
                  </a:ext>
                </a:extLst>
              </a:tr>
              <a:tr h="370840">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年</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月</a:t>
                      </a:r>
                    </a:p>
                  </a:txBody>
                  <a:tcPr marL="0" marR="0" marT="36000" marB="36000">
                    <a:noFill/>
                  </a:tcPr>
                </a:tc>
                <a:tc>
                  <a:txBody>
                    <a:bodyPr/>
                    <a:lstStyle/>
                    <a:p>
                      <a:pPr algn="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日</a:t>
                      </a:r>
                    </a:p>
                  </a:txBody>
                  <a:tcPr marL="0" marR="0" marT="36000" marB="36000">
                    <a:noFill/>
                  </a:tcPr>
                </a:tc>
                <a:tc>
                  <a:txBody>
                    <a:bodyPr/>
                    <a:lstStyle/>
                    <a:p>
                      <a:r>
                        <a:rPr kumimoji="1" lang="ja-JP" altLang="en-US" b="0" dirty="0">
                          <a:solidFill>
                            <a:schemeClr val="tx1"/>
                          </a:solidFill>
                        </a:rPr>
                        <a:t>改定</a:t>
                      </a:r>
                    </a:p>
                  </a:txBody>
                  <a:tcPr marL="0" marR="0" marT="36000" marB="36000">
                    <a:noFill/>
                  </a:tcPr>
                </a:tc>
                <a:tc>
                  <a:txBody>
                    <a:bodyPr/>
                    <a:lstStyle/>
                    <a:p>
                      <a:r>
                        <a:rPr kumimoji="1" lang="ja-JP" altLang="en-US" b="0" dirty="0">
                          <a:solidFill>
                            <a:schemeClr val="tx1"/>
                          </a:solidFill>
                        </a:rPr>
                        <a:t>（第</a:t>
                      </a:r>
                    </a:p>
                  </a:txBody>
                  <a:tcPr marL="0" marR="0" marT="36000" marB="36000">
                    <a:noFill/>
                  </a:tcPr>
                </a:tc>
                <a:tc>
                  <a:txBody>
                    <a:bodyPr/>
                    <a:lstStyle/>
                    <a:p>
                      <a:pPr algn="ctr"/>
                      <a:endParaRPr kumimoji="1" lang="ja-JP" altLang="en-US" b="0" dirty="0">
                        <a:solidFill>
                          <a:srgbClr val="C00000"/>
                        </a:solidFill>
                        <a:latin typeface="ＭＳ 明朝" panose="02020609040205080304" pitchFamily="17" charset="-128"/>
                        <a:ea typeface="ＭＳ 明朝" panose="02020609040205080304" pitchFamily="17" charset="-128"/>
                      </a:endParaRPr>
                    </a:p>
                  </a:txBody>
                  <a:tcPr marL="0" marR="0" marT="36000" marB="36000">
                    <a:noFill/>
                  </a:tcPr>
                </a:tc>
                <a:tc>
                  <a:txBody>
                    <a:bodyPr/>
                    <a:lstStyle/>
                    <a:p>
                      <a:r>
                        <a:rPr kumimoji="1" lang="ja-JP" altLang="en-US" b="0" dirty="0">
                          <a:solidFill>
                            <a:schemeClr val="tx1"/>
                          </a:solidFill>
                        </a:rPr>
                        <a:t>版）</a:t>
                      </a:r>
                    </a:p>
                  </a:txBody>
                  <a:tcPr marL="0" marR="0" marT="36000" marB="36000">
                    <a:noFill/>
                  </a:tcPr>
                </a:tc>
                <a:extLst>
                  <a:ext uri="{0D108BD9-81ED-4DB2-BD59-A6C34878D82A}">
                    <a16:rowId xmlns:a16="http://schemas.microsoft.com/office/drawing/2014/main" val="374122877"/>
                  </a:ext>
                </a:extLst>
              </a:tr>
            </a:tbl>
          </a:graphicData>
        </a:graphic>
      </p:graphicFrame>
      <p:sp>
        <p:nvSpPr>
          <p:cNvPr id="3" name="Text Box 34">
            <a:extLst>
              <a:ext uri="{FF2B5EF4-FFF2-40B4-BE49-F238E27FC236}">
                <a16:creationId xmlns:a16="http://schemas.microsoft.com/office/drawing/2014/main" id="{285997B0-3325-1730-8CF7-744969E1D00B}"/>
              </a:ext>
            </a:extLst>
          </p:cNvPr>
          <p:cNvSpPr txBox="1">
            <a:spLocks noChangeArrowheads="1"/>
          </p:cNvSpPr>
          <p:nvPr/>
        </p:nvSpPr>
        <p:spPr bwMode="auto">
          <a:xfrm>
            <a:off x="3429000" y="1136650"/>
            <a:ext cx="3213100" cy="902428"/>
          </a:xfrm>
          <a:prstGeom prst="rect">
            <a:avLst/>
          </a:prstGeom>
          <a:solidFill>
            <a:schemeClr val="accent5"/>
          </a:solidFill>
          <a:ln w="9525">
            <a:solidFill>
              <a:srgbClr val="003300"/>
            </a:solidFill>
            <a:miter lim="800000"/>
            <a:headEnd/>
            <a:tailEnd/>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050" b="0" dirty="0">
                <a:solidFill>
                  <a:srgbClr val="003300"/>
                </a:solidFill>
                <a:latin typeface="ＭＳ ゴシック" panose="020B0609070205080204" pitchFamily="49" charset="-128"/>
                <a:ea typeface="ＭＳ ゴシック" panose="020B0609070205080204" pitchFamily="49" charset="-128"/>
              </a:rPr>
              <a:t>◇</a:t>
            </a:r>
            <a:r>
              <a:rPr lang="ja-JP" altLang="en-US" sz="1050" b="0" dirty="0">
                <a:solidFill>
                  <a:srgbClr val="003300"/>
                </a:solidFill>
                <a:latin typeface="ＭＳ ゴシック" panose="020B0609070205080204" pitchFamily="49" charset="-128"/>
                <a:ea typeface="ＭＳ ゴシック" panose="020B0609070205080204" pitchFamily="49" charset="-128"/>
              </a:rPr>
              <a:t>記入例の企業概要</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・名称　　株式会社○○フードロジスティクス</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・所在　　半田市に</a:t>
            </a:r>
            <a:r>
              <a:rPr lang="en-US" altLang="ja-JP" sz="1050" b="0" dirty="0">
                <a:solidFill>
                  <a:srgbClr val="003300"/>
                </a:solidFill>
                <a:latin typeface="ＭＳ ゴシック" panose="020B0609070205080204" pitchFamily="49" charset="-128"/>
                <a:ea typeface="ＭＳ ゴシック" panose="020B0609070205080204" pitchFamily="49" charset="-128"/>
              </a:rPr>
              <a:t>2</a:t>
            </a:r>
            <a:r>
              <a:rPr lang="ja-JP" altLang="en-US" sz="1050" b="0" dirty="0">
                <a:solidFill>
                  <a:srgbClr val="003300"/>
                </a:solidFill>
                <a:latin typeface="ＭＳ ゴシック" panose="020B0609070205080204" pitchFamily="49" charset="-128"/>
                <a:ea typeface="ＭＳ ゴシック" panose="020B0609070205080204" pitchFamily="49" charset="-128"/>
              </a:rPr>
              <a:t>拠点（本社、物流倉庫）</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・規模　　３０人程度</a:t>
            </a:r>
          </a:p>
          <a:p>
            <a:pPr eaLnBrk="1" hangingPunct="1"/>
            <a:r>
              <a:rPr lang="ja-JP" altLang="en-US" sz="1050" b="0" dirty="0">
                <a:solidFill>
                  <a:srgbClr val="003300"/>
                </a:solidFill>
                <a:latin typeface="ＭＳ ゴシック" panose="020B0609070205080204" pitchFamily="49" charset="-128"/>
                <a:ea typeface="ＭＳ ゴシック" panose="020B0609070205080204" pitchFamily="49" charset="-128"/>
              </a:rPr>
              <a:t>　・業種　　運輸業</a:t>
            </a:r>
          </a:p>
        </p:txBody>
      </p:sp>
      <p:sp>
        <p:nvSpPr>
          <p:cNvPr id="4" name="Text Box 35">
            <a:extLst>
              <a:ext uri="{FF2B5EF4-FFF2-40B4-BE49-F238E27FC236}">
                <a16:creationId xmlns:a16="http://schemas.microsoft.com/office/drawing/2014/main" id="{9054417C-E453-EC6C-4711-968AAF64B1FB}"/>
              </a:ext>
            </a:extLst>
          </p:cNvPr>
          <p:cNvSpPr txBox="1">
            <a:spLocks noChangeArrowheads="1"/>
          </p:cNvSpPr>
          <p:nvPr/>
        </p:nvSpPr>
        <p:spPr bwMode="auto">
          <a:xfrm>
            <a:off x="2449513" y="5568950"/>
            <a:ext cx="1977121" cy="5254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800" b="0" dirty="0">
                <a:solidFill>
                  <a:srgbClr val="C00000"/>
                </a:solidFill>
                <a:latin typeface="ＭＳ ゴシック" panose="020B0609070205080204" pitchFamily="49" charset="-128"/>
                <a:ea typeface="ＭＳ ゴシック" panose="020B0609070205080204" pitchFamily="49" charset="-128"/>
              </a:rPr>
              <a:t>＜記入例＞</a:t>
            </a:r>
          </a:p>
        </p:txBody>
      </p:sp>
      <p:sp>
        <p:nvSpPr>
          <p:cNvPr id="5" name="Text Box 22">
            <a:extLst>
              <a:ext uri="{FF2B5EF4-FFF2-40B4-BE49-F238E27FC236}">
                <a16:creationId xmlns:a16="http://schemas.microsoft.com/office/drawing/2014/main" id="{09C4BE6F-A559-6A19-6060-A4D51705BC92}"/>
              </a:ext>
            </a:extLst>
          </p:cNvPr>
          <p:cNvSpPr txBox="1">
            <a:spLocks noChangeArrowheads="1"/>
          </p:cNvSpPr>
          <p:nvPr/>
        </p:nvSpPr>
        <p:spPr bwMode="auto">
          <a:xfrm>
            <a:off x="1410113" y="7603660"/>
            <a:ext cx="40559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a:solidFill>
                  <a:srgbClr val="C00000"/>
                </a:solidFill>
                <a:latin typeface="ＭＳ 明朝" panose="02020609040205080304" pitchFamily="17" charset="-128"/>
                <a:ea typeface="ＭＳ 明朝" panose="02020609040205080304" pitchFamily="17" charset="-128"/>
              </a:rPr>
              <a:t>（株）○○フードロジスティクス</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F05-84B2-58FB-573E-6C315DF258FC}"/>
            </a:ext>
          </a:extLst>
        </p:cNvPr>
        <p:cNvGrpSpPr/>
        <p:nvPr/>
      </p:nvGrpSpPr>
      <p:grpSpPr>
        <a:xfrm>
          <a:off x="0" y="0"/>
          <a:ext cx="0" cy="0"/>
          <a:chOff x="0" y="0"/>
          <a:chExt cx="0" cy="0"/>
        </a:xfrm>
      </p:grpSpPr>
      <p:sp>
        <p:nvSpPr>
          <p:cNvPr id="12320" name="Text Box 3">
            <a:extLst>
              <a:ext uri="{FF2B5EF4-FFF2-40B4-BE49-F238E27FC236}">
                <a16:creationId xmlns:a16="http://schemas.microsoft.com/office/drawing/2014/main" id="{E0189780-9AD0-A8F0-A3FB-E9D06A60BB8B}"/>
              </a:ext>
            </a:extLst>
          </p:cNvPr>
          <p:cNvSpPr txBox="1">
            <a:spLocks noChangeArrowheads="1"/>
          </p:cNvSpPr>
          <p:nvPr/>
        </p:nvSpPr>
        <p:spPr bwMode="auto">
          <a:xfrm>
            <a:off x="333375" y="632520"/>
            <a:ext cx="6524625"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③津波</a:t>
            </a:r>
            <a:endParaRPr lang="ja-JP" altLang="en-US"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ここでは、津波に伴う被害発生の危険性について確認してください。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まずは、下表の中に主要拠点の市町村名が有るかをご確認いただき、有る場合は「主要拠点に津波が到達する</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可能性」の「有」に○、無い場合は「無」に○をつけてください。</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「有」に○がついた場合は、主要拠点で想定される最大津波高と最短到達時間について、下表を参考に空欄を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埋めてください。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実際に津波が到達するかどうかは、ハザードマップ等で確認してください。</a:t>
            </a:r>
          </a:p>
        </p:txBody>
      </p:sp>
      <p:sp>
        <p:nvSpPr>
          <p:cNvPr id="66717" name="Text Box 157">
            <a:extLst>
              <a:ext uri="{FF2B5EF4-FFF2-40B4-BE49-F238E27FC236}">
                <a16:creationId xmlns:a16="http://schemas.microsoft.com/office/drawing/2014/main" id="{209136F8-8E6A-6750-2A72-D6076B183F36}"/>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a:extLst>
              <a:ext uri="{FF2B5EF4-FFF2-40B4-BE49-F238E27FC236}">
                <a16:creationId xmlns:a16="http://schemas.microsoft.com/office/drawing/2014/main" id="{B4CA160F-ECEA-4FC1-592F-3F443B108D7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a:extLst>
              <a:ext uri="{FF2B5EF4-FFF2-40B4-BE49-F238E27FC236}">
                <a16:creationId xmlns:a16="http://schemas.microsoft.com/office/drawing/2014/main" id="{CCA9EF3C-ED75-0CD2-601D-DD2806A894B0}"/>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a:extLst>
              <a:ext uri="{FF2B5EF4-FFF2-40B4-BE49-F238E27FC236}">
                <a16:creationId xmlns:a16="http://schemas.microsoft.com/office/drawing/2014/main" id="{8F24CC6E-8B3C-D2DC-3808-510F81F6533E}"/>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a:extLst>
              <a:ext uri="{FF2B5EF4-FFF2-40B4-BE49-F238E27FC236}">
                <a16:creationId xmlns:a16="http://schemas.microsoft.com/office/drawing/2014/main" id="{55BE599F-2F1B-111E-6A1B-03F13610C37B}"/>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a:extLst>
              <a:ext uri="{FF2B5EF4-FFF2-40B4-BE49-F238E27FC236}">
                <a16:creationId xmlns:a16="http://schemas.microsoft.com/office/drawing/2014/main" id="{7E82DCBC-A638-3EE5-12ED-DDB67F4021E5}"/>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a:extLst>
              <a:ext uri="{FF2B5EF4-FFF2-40B4-BE49-F238E27FC236}">
                <a16:creationId xmlns:a16="http://schemas.microsoft.com/office/drawing/2014/main" id="{E89EBF0B-1E6D-69F5-B12F-CB6DF4EB3D57}"/>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6" name="表 5">
            <a:extLst>
              <a:ext uri="{FF2B5EF4-FFF2-40B4-BE49-F238E27FC236}">
                <a16:creationId xmlns:a16="http://schemas.microsoft.com/office/drawing/2014/main" id="{00D9FC13-6CD8-90F9-5A60-C2F4BA4C1049}"/>
              </a:ext>
            </a:extLst>
          </p:cNvPr>
          <p:cNvGraphicFramePr>
            <a:graphicFrameLocks noGrp="1"/>
          </p:cNvGraphicFramePr>
          <p:nvPr>
            <p:extLst>
              <p:ext uri="{D42A27DB-BD31-4B8C-83A1-F6EECF244321}">
                <p14:modId xmlns:p14="http://schemas.microsoft.com/office/powerpoint/2010/main" val="1232412236"/>
              </p:ext>
            </p:extLst>
          </p:nvPr>
        </p:nvGraphicFramePr>
        <p:xfrm>
          <a:off x="347701" y="2360713"/>
          <a:ext cx="2735400" cy="936000"/>
        </p:xfrm>
        <a:graphic>
          <a:graphicData uri="http://schemas.openxmlformats.org/drawingml/2006/table">
            <a:tbl>
              <a:tblPr/>
              <a:tblGrid>
                <a:gridCol w="1295400">
                  <a:extLst>
                    <a:ext uri="{9D8B030D-6E8A-4147-A177-3AD203B41FA5}">
                      <a16:colId xmlns:a16="http://schemas.microsoft.com/office/drawing/2014/main" val="4147707013"/>
                    </a:ext>
                  </a:extLst>
                </a:gridCol>
                <a:gridCol w="1440000">
                  <a:extLst>
                    <a:ext uri="{9D8B030D-6E8A-4147-A177-3AD203B41FA5}">
                      <a16:colId xmlns:a16="http://schemas.microsoft.com/office/drawing/2014/main" val="3311833278"/>
                    </a:ext>
                  </a:extLst>
                </a:gridCol>
              </a:tblGrid>
              <a:tr h="93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主要拠点に</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津波が到達する</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可能性</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有　・　無</a:t>
                      </a:r>
                      <a:endParaRPr kumimoji="1" lang="ja-JP" altLang="en-US" sz="14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9120470"/>
                  </a:ext>
                </a:extLst>
              </a:tr>
            </a:tbl>
          </a:graphicData>
        </a:graphic>
      </p:graphicFrame>
      <p:sp>
        <p:nvSpPr>
          <p:cNvPr id="9" name="二等辺三角形 8">
            <a:extLst>
              <a:ext uri="{FF2B5EF4-FFF2-40B4-BE49-F238E27FC236}">
                <a16:creationId xmlns:a16="http://schemas.microsoft.com/office/drawing/2014/main" id="{07AE4F4B-3DCE-DAAB-2A49-5B979C2F50D3}"/>
              </a:ext>
            </a:extLst>
          </p:cNvPr>
          <p:cNvSpPr/>
          <p:nvPr/>
        </p:nvSpPr>
        <p:spPr bwMode="auto">
          <a:xfrm rot="5400000">
            <a:off x="3157867" y="2705942"/>
            <a:ext cx="767419" cy="31601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1834EDC1-68FB-9F10-C5ED-3DF495DDB4B3}"/>
              </a:ext>
            </a:extLst>
          </p:cNvPr>
          <p:cNvGraphicFramePr>
            <a:graphicFrameLocks noGrp="1"/>
          </p:cNvGraphicFramePr>
          <p:nvPr>
            <p:extLst>
              <p:ext uri="{D42A27DB-BD31-4B8C-83A1-F6EECF244321}">
                <p14:modId xmlns:p14="http://schemas.microsoft.com/office/powerpoint/2010/main" val="3508801888"/>
              </p:ext>
            </p:extLst>
          </p:nvPr>
        </p:nvGraphicFramePr>
        <p:xfrm>
          <a:off x="347701" y="3424646"/>
          <a:ext cx="6300000" cy="2592000"/>
        </p:xfrm>
        <a:graphic>
          <a:graphicData uri="http://schemas.openxmlformats.org/drawingml/2006/table">
            <a:tbl>
              <a:tblPr/>
              <a:tblGrid>
                <a:gridCol w="720000">
                  <a:extLst>
                    <a:ext uri="{9D8B030D-6E8A-4147-A177-3AD203B41FA5}">
                      <a16:colId xmlns:a16="http://schemas.microsoft.com/office/drawing/2014/main" val="2914354804"/>
                    </a:ext>
                  </a:extLst>
                </a:gridCol>
                <a:gridCol w="558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最大値</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田原市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豊橋市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西尾市、知多郡　美浜町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蒲郡市、常滑市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港区、東海市、知多市、</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1294992"/>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半田市、豊川市、碧南市、高浜市、弥富市、海部郡　飛鳥村、知多郡　武豊町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59604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刈谷市、知多郡　東浦町</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569449"/>
                  </a:ext>
                </a:extLst>
              </a:tr>
            </a:tbl>
          </a:graphicData>
        </a:graphic>
      </p:graphicFrame>
      <p:sp>
        <p:nvSpPr>
          <p:cNvPr id="12" name="Text Box 5">
            <a:extLst>
              <a:ext uri="{FF2B5EF4-FFF2-40B4-BE49-F238E27FC236}">
                <a16:creationId xmlns:a16="http://schemas.microsoft.com/office/drawing/2014/main" id="{ECBD47F8-9069-3ED8-FC99-24A16DFB5D99}"/>
              </a:ext>
            </a:extLst>
          </p:cNvPr>
          <p:cNvSpPr txBox="1">
            <a:spLocks noChangeArrowheads="1"/>
          </p:cNvSpPr>
          <p:nvPr/>
        </p:nvSpPr>
        <p:spPr bwMode="auto">
          <a:xfrm>
            <a:off x="347701" y="8902551"/>
            <a:ext cx="6271258"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最短津波到達時間</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１</a:t>
            </a:r>
            <a:r>
              <a:rPr lang="en-US" altLang="ja-JP" b="0" dirty="0">
                <a:latin typeface="ＭＳ ゴシック" panose="020B0609070205080204" pitchFamily="49" charset="-128"/>
                <a:ea typeface="ＭＳ ゴシック" panose="020B0609070205080204" pitchFamily="49" charset="-128"/>
              </a:rPr>
              <a:t>m</a:t>
            </a:r>
            <a:r>
              <a:rPr lang="ja-JP" altLang="en-US" b="0" dirty="0">
                <a:latin typeface="ＭＳ ゴシック" panose="020B0609070205080204" pitchFamily="49" charset="-128"/>
                <a:ea typeface="ＭＳ ゴシック" panose="020B0609070205080204" pitchFamily="49" charset="-128"/>
              </a:rPr>
              <a:t>の津波が到達する最短の時間</a:t>
            </a:r>
            <a:r>
              <a:rPr lang="en-US" altLang="ja-JP" b="0" dirty="0">
                <a:latin typeface="ＭＳ ゴシック" panose="020B0609070205080204" pitchFamily="49" charset="-128"/>
                <a:ea typeface="ＭＳ ゴシック" panose="020B0609070205080204" pitchFamily="49" charset="-128"/>
              </a:rPr>
              <a:t>)</a:t>
            </a:r>
            <a:endParaRPr lang="ja-JP" altLang="en-US"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5" name="表 4">
            <a:extLst>
              <a:ext uri="{FF2B5EF4-FFF2-40B4-BE49-F238E27FC236}">
                <a16:creationId xmlns:a16="http://schemas.microsoft.com/office/drawing/2014/main" id="{EF0B74D6-3B97-8B35-0511-64BA29DCB204}"/>
              </a:ext>
            </a:extLst>
          </p:cNvPr>
          <p:cNvGraphicFramePr>
            <a:graphicFrameLocks noGrp="1"/>
          </p:cNvGraphicFramePr>
          <p:nvPr>
            <p:extLst>
              <p:ext uri="{D42A27DB-BD31-4B8C-83A1-F6EECF244321}">
                <p14:modId xmlns:p14="http://schemas.microsoft.com/office/powerpoint/2010/main" val="2449807829"/>
              </p:ext>
            </p:extLst>
          </p:nvPr>
        </p:nvGraphicFramePr>
        <p:xfrm>
          <a:off x="347701" y="6836151"/>
          <a:ext cx="6300000" cy="2066400"/>
        </p:xfrm>
        <a:graphic>
          <a:graphicData uri="http://schemas.openxmlformats.org/drawingml/2006/table">
            <a:tbl>
              <a:tblPr/>
              <a:tblGrid>
                <a:gridCol w="1260000">
                  <a:extLst>
                    <a:ext uri="{9D8B030D-6E8A-4147-A177-3AD203B41FA5}">
                      <a16:colId xmlns:a16="http://schemas.microsoft.com/office/drawing/2014/main" val="2914354804"/>
                    </a:ext>
                  </a:extLst>
                </a:gridCol>
                <a:gridCol w="504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36000" marR="36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最短到達時間詳細</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mn-ea"/>
                          <a:ea typeface="+mn-ea"/>
                        </a:rPr>
                        <a:t>豊橋市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８分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zh-TW" altLang="en-US" sz="1200" b="0" i="0" u="none" strike="noStrike" cap="none" normalizeH="0" baseline="0" dirty="0">
                          <a:ln>
                            <a:noFill/>
                          </a:ln>
                          <a:solidFill>
                            <a:schemeClr val="tx1"/>
                          </a:solidFill>
                          <a:effectLst/>
                          <a:latin typeface="+mn-ea"/>
                          <a:ea typeface="+mn-ea"/>
                        </a:rPr>
                        <a:t>田原市</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１１分</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zh-TW" altLang="en-US" sz="1200" b="0" i="0" u="none" strike="noStrike" cap="none" normalizeH="0" baseline="0" dirty="0">
                        <a:ln>
                          <a:noFill/>
                        </a:ln>
                        <a:solidFill>
                          <a:schemeClr val="tx1"/>
                        </a:solidFill>
                        <a:effectLst/>
                        <a:latin typeface="+mn-ea"/>
                        <a:ea typeface="+mn-ea"/>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南知多町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３４分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４３分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美浜町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５８分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武豊町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５９分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、碧南市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６１分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７６分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、高浜市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b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８１分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、弥富市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８４分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、蒲郡郡　飛鳥村</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９０分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港区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９５分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知多郡　東浦町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１２４分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１８５分</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1905975"/>
                  </a:ext>
                </a:extLst>
              </a:tr>
            </a:tbl>
          </a:graphicData>
        </a:graphic>
      </p:graphicFrame>
      <p:sp>
        <p:nvSpPr>
          <p:cNvPr id="10" name="Text Box 5">
            <a:extLst>
              <a:ext uri="{FF2B5EF4-FFF2-40B4-BE49-F238E27FC236}">
                <a16:creationId xmlns:a16="http://schemas.microsoft.com/office/drawing/2014/main" id="{1534B3D8-CB42-F1B8-4EF4-FE451D77C101}"/>
              </a:ext>
            </a:extLst>
          </p:cNvPr>
          <p:cNvSpPr txBox="1">
            <a:spLocks noChangeArrowheads="1"/>
          </p:cNvSpPr>
          <p:nvPr/>
        </p:nvSpPr>
        <p:spPr bwMode="auto">
          <a:xfrm>
            <a:off x="333375" y="5995835"/>
            <a:ext cx="6300000"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市町村別最大津波高（最大値）</a:t>
            </a:r>
            <a:endParaRPr lang="en-US" altLang="ja-JP" sz="900" b="0" dirty="0">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spcBef>
                <a:spcPct val="0"/>
              </a:spcBef>
              <a:spcAft>
                <a:spcPts val="300"/>
              </a:spcAft>
              <a:buClrTx/>
              <a:buSzTx/>
              <a:buFontTx/>
              <a:buNone/>
              <a:tabLst/>
              <a:defRPr/>
            </a:pP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2" name="Group 48">
            <a:extLst>
              <a:ext uri="{FF2B5EF4-FFF2-40B4-BE49-F238E27FC236}">
                <a16:creationId xmlns:a16="http://schemas.microsoft.com/office/drawing/2014/main" id="{91734833-166C-2229-8B4A-B332E8B0A33A}"/>
              </a:ext>
            </a:extLst>
          </p:cNvPr>
          <p:cNvGraphicFramePr>
            <a:graphicFrameLocks noGrp="1"/>
          </p:cNvGraphicFramePr>
          <p:nvPr>
            <p:extLst>
              <p:ext uri="{D42A27DB-BD31-4B8C-83A1-F6EECF244321}">
                <p14:modId xmlns:p14="http://schemas.microsoft.com/office/powerpoint/2010/main" val="2862511850"/>
              </p:ext>
            </p:extLst>
          </p:nvPr>
        </p:nvGraphicFramePr>
        <p:xfrm>
          <a:off x="3912301" y="2360712"/>
          <a:ext cx="2735400" cy="936000"/>
        </p:xfrm>
        <a:graphic>
          <a:graphicData uri="http://schemas.openxmlformats.org/drawingml/2006/table">
            <a:tbl>
              <a:tblPr/>
              <a:tblGrid>
                <a:gridCol w="1295400">
                  <a:extLst>
                    <a:ext uri="{9D8B030D-6E8A-4147-A177-3AD203B41FA5}">
                      <a16:colId xmlns:a16="http://schemas.microsoft.com/office/drawing/2014/main" val="1686670757"/>
                    </a:ext>
                  </a:extLst>
                </a:gridCol>
                <a:gridCol w="1080000">
                  <a:extLst>
                    <a:ext uri="{9D8B030D-6E8A-4147-A177-3AD203B41FA5}">
                      <a16:colId xmlns:a16="http://schemas.microsoft.com/office/drawing/2014/main" val="1668626060"/>
                    </a:ext>
                  </a:extLst>
                </a:gridCol>
                <a:gridCol w="360000">
                  <a:extLst>
                    <a:ext uri="{9D8B030D-6E8A-4147-A177-3AD203B41FA5}">
                      <a16:colId xmlns:a16="http://schemas.microsoft.com/office/drawing/2014/main" val="4169444514"/>
                    </a:ext>
                  </a:extLst>
                </a:gridCol>
              </a:tblGrid>
              <a:tr h="46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最大津波高</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４　</a:t>
                      </a:r>
                      <a:endParaRPr kumimoji="1" lang="ja-JP" altLang="en-US" sz="1800" b="0" i="1"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ｍ</a:t>
                      </a:r>
                      <a:endParaRPr kumimoji="1" lang="ja-JP" altLang="en-US" sz="1200" b="1" i="1" u="none" strike="noStrike" cap="none" normalizeH="0" baseline="0" dirty="0">
                        <a:ln>
                          <a:noFill/>
                        </a:ln>
                        <a:solidFill>
                          <a:schemeClr val="tx1"/>
                        </a:solidFill>
                        <a:effectLst/>
                        <a:latin typeface="ＭＳ ゴシック" panose="020B0609070205080204" pitchFamily="49" charset="-128"/>
                        <a:ea typeface="ＭＳ 明朝" panose="02020609040205080304" pitchFamily="17" charset="-128"/>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46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７１</a:t>
                      </a:r>
                      <a:endParaRPr kumimoji="1" lang="ja-JP" altLang="en-US" sz="1800" b="0" i="1"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1" i="1" u="none" strike="noStrike" kern="1200" cap="none" spc="0" normalizeH="0" baseline="0" noProof="0" dirty="0">
                        <a:ln>
                          <a:noFill/>
                        </a:ln>
                        <a:solidFill>
                          <a:srgbClr val="000000"/>
                        </a:solidFill>
                        <a:effectLst/>
                        <a:uLnTx/>
                        <a:uFillTx/>
                        <a:latin typeface="ＭＳ ゴシック" panose="020B0609070205080204" pitchFamily="49" charset="-128"/>
                        <a:ea typeface="ＭＳ 明朝" panose="02020609040205080304" pitchFamily="17" charset="-128"/>
                        <a:cs typeface="+mn-cs"/>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bl>
          </a:graphicData>
        </a:graphic>
      </p:graphicFrame>
      <p:sp>
        <p:nvSpPr>
          <p:cNvPr id="4" name="Text Box 749">
            <a:extLst>
              <a:ext uri="{FF2B5EF4-FFF2-40B4-BE49-F238E27FC236}">
                <a16:creationId xmlns:a16="http://schemas.microsoft.com/office/drawing/2014/main" id="{2DC21B75-510C-9DAB-7AC3-2C786D50BF7B}"/>
              </a:ext>
            </a:extLst>
          </p:cNvPr>
          <p:cNvSpPr txBox="1">
            <a:spLocks noChangeArrowheads="1"/>
          </p:cNvSpPr>
          <p:nvPr/>
        </p:nvSpPr>
        <p:spPr bwMode="auto">
          <a:xfrm>
            <a:off x="1628800" y="2576736"/>
            <a:ext cx="783021" cy="45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2400" b="1"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a:t>
            </a:r>
            <a:endParaRPr kumimoji="1" lang="ja-JP" altLang="en-US" sz="1200" b="1"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p:txBody>
      </p:sp>
      <p:sp>
        <p:nvSpPr>
          <p:cNvPr id="7" name="AutoShape 201">
            <a:extLst>
              <a:ext uri="{FF2B5EF4-FFF2-40B4-BE49-F238E27FC236}">
                <a16:creationId xmlns:a16="http://schemas.microsoft.com/office/drawing/2014/main" id="{63CE1445-E2C2-93E9-9C6F-30BFC8A54413}"/>
              </a:ext>
            </a:extLst>
          </p:cNvPr>
          <p:cNvSpPr>
            <a:spLocks noChangeArrowheads="1"/>
          </p:cNvSpPr>
          <p:nvPr/>
        </p:nvSpPr>
        <p:spPr bwMode="auto">
          <a:xfrm>
            <a:off x="5573712" y="3478171"/>
            <a:ext cx="1150938" cy="576262"/>
          </a:xfrm>
          <a:prstGeom prst="rect">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あなたの事業所の所在地を確認してください。</a:t>
            </a:r>
          </a:p>
        </p:txBody>
      </p:sp>
      <p:sp>
        <p:nvSpPr>
          <p:cNvPr id="8" name="Line 10">
            <a:extLst>
              <a:ext uri="{FF2B5EF4-FFF2-40B4-BE49-F238E27FC236}">
                <a16:creationId xmlns:a16="http://schemas.microsoft.com/office/drawing/2014/main" id="{6843B304-60AC-7FEC-289B-D1E59832E952}"/>
              </a:ext>
            </a:extLst>
          </p:cNvPr>
          <p:cNvSpPr>
            <a:spLocks noChangeShapeType="1"/>
          </p:cNvSpPr>
          <p:nvPr/>
        </p:nvSpPr>
        <p:spPr bwMode="auto">
          <a:xfrm flipV="1">
            <a:off x="1669247" y="3816106"/>
            <a:ext cx="3904465" cy="1749278"/>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1" name="Text Box 749">
            <a:extLst>
              <a:ext uri="{FF2B5EF4-FFF2-40B4-BE49-F238E27FC236}">
                <a16:creationId xmlns:a16="http://schemas.microsoft.com/office/drawing/2014/main" id="{C928CF05-F2B1-5FC6-6544-165C3ED3FDCE}"/>
              </a:ext>
            </a:extLst>
          </p:cNvPr>
          <p:cNvSpPr txBox="1">
            <a:spLocks noChangeArrowheads="1"/>
          </p:cNvSpPr>
          <p:nvPr/>
        </p:nvSpPr>
        <p:spPr bwMode="auto">
          <a:xfrm>
            <a:off x="1128115" y="5482377"/>
            <a:ext cx="514739" cy="235843"/>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3" name="Text Box 749">
            <a:extLst>
              <a:ext uri="{FF2B5EF4-FFF2-40B4-BE49-F238E27FC236}">
                <a16:creationId xmlns:a16="http://schemas.microsoft.com/office/drawing/2014/main" id="{611A8177-92A1-AF29-E0F4-0A146BA90BEB}"/>
              </a:ext>
            </a:extLst>
          </p:cNvPr>
          <p:cNvSpPr txBox="1">
            <a:spLocks noChangeArrowheads="1"/>
          </p:cNvSpPr>
          <p:nvPr/>
        </p:nvSpPr>
        <p:spPr bwMode="auto">
          <a:xfrm>
            <a:off x="2907255" y="7878164"/>
            <a:ext cx="1041901" cy="23739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4" name="Line 10">
            <a:extLst>
              <a:ext uri="{FF2B5EF4-FFF2-40B4-BE49-F238E27FC236}">
                <a16:creationId xmlns:a16="http://schemas.microsoft.com/office/drawing/2014/main" id="{5F300B71-9D4E-C945-B011-960D58E507A8}"/>
              </a:ext>
            </a:extLst>
          </p:cNvPr>
          <p:cNvSpPr>
            <a:spLocks noChangeShapeType="1"/>
          </p:cNvSpPr>
          <p:nvPr/>
        </p:nvSpPr>
        <p:spPr bwMode="auto">
          <a:xfrm flipV="1">
            <a:off x="3429000" y="4054433"/>
            <a:ext cx="2713427" cy="3823731"/>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802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33375" y="632520"/>
            <a:ext cx="6191250"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２．４．２　自社に想定される被害</a:t>
            </a:r>
            <a:endParaRPr lang="en-US" altLang="ja-JP" sz="1400" b="0" dirty="0">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spcBef>
                <a:spcPct val="0"/>
              </a:spcBef>
              <a:spcAft>
                <a:spcPts val="60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１」で確認した、あなたの会社の主要拠点における震度を次頁②に当てはめ、</a:t>
            </a: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あなたの会社の建物や設備等に起こる被害をイメージしてください。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その他経営資源の被害状況については、次頁②から被害をイメージしてください。</a:t>
            </a:r>
          </a:p>
          <a:p>
            <a:pPr marL="90000" marR="0" lvl="0" indent="-90000" algn="l" defTabSz="914400" rtl="0" eaLnBrk="1" fontAlgn="base" latinLnBrk="0" hangingPunct="1">
              <a:spcBef>
                <a:spcPct val="0"/>
              </a:spcBef>
              <a:spcAft>
                <a:spcPts val="600"/>
              </a:spcAft>
              <a:buClrTx/>
              <a:buSzTx/>
              <a:buFontTx/>
              <a:buChar char="•"/>
              <a:tabLst/>
              <a:defRPr/>
            </a:pPr>
            <a:r>
              <a:rPr kumimoji="1" lang="ja-JP" altLang="en-US" sz="1000" b="0" i="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近年の地震発生状況からも「震度７」の被害状況を念頭に置き、ＢＣＰを作成することをお勧めします。</a:t>
            </a:r>
            <a:r>
              <a:rPr lang="ja-JP" altLang="en-US" sz="1600" b="0" u="sng" dirty="0">
                <a:latin typeface="ＭＳ ゴシック" panose="020B0609070205080204" pitchFamily="49" charset="-128"/>
                <a:ea typeface="ＭＳ ゴシック" panose="020B0609070205080204" pitchFamily="49" charset="-128"/>
              </a:rPr>
              <a:t>　</a:t>
            </a:r>
          </a:p>
        </p:txBody>
      </p:sp>
      <p:graphicFrame>
        <p:nvGraphicFramePr>
          <p:cNvPr id="45251" name="Group 195"/>
          <p:cNvGraphicFramePr>
            <a:graphicFrameLocks noGrp="1"/>
          </p:cNvGraphicFramePr>
          <p:nvPr>
            <p:extLst>
              <p:ext uri="{D42A27DB-BD31-4B8C-83A1-F6EECF244321}">
                <p14:modId xmlns:p14="http://schemas.microsoft.com/office/powerpoint/2010/main" val="3676155564"/>
              </p:ext>
            </p:extLst>
          </p:nvPr>
        </p:nvGraphicFramePr>
        <p:xfrm>
          <a:off x="333137" y="2926908"/>
          <a:ext cx="6262688" cy="4183814"/>
        </p:xfrm>
        <a:graphic>
          <a:graphicData uri="http://schemas.openxmlformats.org/drawingml/2006/table">
            <a:tbl>
              <a:tblPr/>
              <a:tblGrid>
                <a:gridCol w="1295400">
                  <a:extLst>
                    <a:ext uri="{9D8B030D-6E8A-4147-A177-3AD203B41FA5}">
                      <a16:colId xmlns:a16="http://schemas.microsoft.com/office/drawing/2014/main" val="1994194374"/>
                    </a:ext>
                  </a:extLst>
                </a:gridCol>
                <a:gridCol w="1655763">
                  <a:extLst>
                    <a:ext uri="{9D8B030D-6E8A-4147-A177-3AD203B41FA5}">
                      <a16:colId xmlns:a16="http://schemas.microsoft.com/office/drawing/2014/main" val="2507180297"/>
                    </a:ext>
                  </a:extLst>
                </a:gridCol>
                <a:gridCol w="1655762">
                  <a:extLst>
                    <a:ext uri="{9D8B030D-6E8A-4147-A177-3AD203B41FA5}">
                      <a16:colId xmlns:a16="http://schemas.microsoft.com/office/drawing/2014/main" val="3125483322"/>
                    </a:ext>
                  </a:extLst>
                </a:gridCol>
                <a:gridCol w="1655763">
                  <a:extLst>
                    <a:ext uri="{9D8B030D-6E8A-4147-A177-3AD203B41FA5}">
                      <a16:colId xmlns:a16="http://schemas.microsoft.com/office/drawing/2014/main" val="252289950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747045"/>
                  </a:ext>
                </a:extLst>
              </a:tr>
              <a:tr h="29957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18795277"/>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1"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5570067"/>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耐震性の低い建物で、壁・梁・柱などに斜めのひび割れがみられるようになり、</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１階や中間階の柱が崩れ、倒れることがあります。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耐震性の低い建物で、壁・梁・柱などに斜めのひび割れがさらに多くみられるようになり、１階や中間階の柱が崩れ、倒れるものが多くなります。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耐震性の高い建物でも、壁・梁・柱などのひび割れがさらに多くなり、１階や中間階が変形し、まれに傾くものがあります。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357750"/>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未固定の設備の多くが移動し、転倒することもあります。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未固定の設備のほとんどが移動し、転倒するものが多くなります。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未固定の設備のほとんどが移動・転倒し、飛ぶこともあります。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843749"/>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未固定の什器類の多くが移動し、転倒することもあります。書類や備品も散乱します。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未固定の什器類のほとんどが移動し、転倒するものが多くなります。書類や備品も散乱します。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未固定の什器類のほとんどが移動・転倒し、飛ぶこともあります。書類や備品も散乱します。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597887"/>
                  </a:ext>
                </a:extLst>
              </a:tr>
            </a:tbl>
          </a:graphicData>
        </a:graphic>
      </p:graphicFrame>
      <p:sp>
        <p:nvSpPr>
          <p:cNvPr id="11301" name="Text Box 59"/>
          <p:cNvSpPr txBox="1">
            <a:spLocks noChangeArrowheads="1"/>
          </p:cNvSpPr>
          <p:nvPr/>
        </p:nvSpPr>
        <p:spPr bwMode="auto">
          <a:xfrm>
            <a:off x="333137" y="2603207"/>
            <a:ext cx="640823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indent="0" eaLnBrk="1" hangingPunct="1"/>
            <a:r>
              <a:rPr lang="ja-JP" altLang="en-US" sz="900" b="0" dirty="0">
                <a:solidFill>
                  <a:schemeClr val="hlink"/>
                </a:solidFill>
                <a:latin typeface="ＭＳ ゴシック" panose="020B0609070205080204" pitchFamily="49" charset="-128"/>
                <a:ea typeface="ＭＳ ゴシック" panose="020B0609070205080204" pitchFamily="49" charset="-128"/>
              </a:rPr>
              <a:t>耐震性の低い建物の目安は、昭和５６年以前の古い耐震基準で設計されている建物で、耐震補強がされていない建物です。</a:t>
            </a:r>
          </a:p>
        </p:txBody>
      </p:sp>
      <p:sp>
        <p:nvSpPr>
          <p:cNvPr id="11302" name="Text Box 61"/>
          <p:cNvSpPr txBox="1">
            <a:spLocks noChangeArrowheads="1"/>
          </p:cNvSpPr>
          <p:nvPr/>
        </p:nvSpPr>
        <p:spPr bwMode="auto">
          <a:xfrm>
            <a:off x="190500" y="2360712"/>
            <a:ext cx="30315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［表① 事業所の被害状況</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震度階級別</a:t>
            </a: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a:t>
            </a:r>
          </a:p>
        </p:txBody>
      </p:sp>
      <p:sp>
        <p:nvSpPr>
          <p:cNvPr id="45136" name="Text Box 80"/>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1343" name="Rectangle 224"/>
          <p:cNvSpPr>
            <a:spLocks noChangeArrowheads="1"/>
          </p:cNvSpPr>
          <p:nvPr/>
        </p:nvSpPr>
        <p:spPr bwMode="auto">
          <a:xfrm>
            <a:off x="4941888" y="2314575"/>
            <a:ext cx="1655762" cy="2951163"/>
          </a:xfrm>
          <a:prstGeom prst="rect">
            <a:avLst/>
          </a:prstGeom>
          <a:noFill/>
          <a:ln>
            <a:noFill/>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4" name="AutoShape 227"/>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5" name="AutoShape 228"/>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6" name="AutoShape 229"/>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1347" name="Text Box 230"/>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1348" name="Text Box 231"/>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1349" name="Text Box 232"/>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5">
            <a:extLst>
              <a:ext uri="{FF2B5EF4-FFF2-40B4-BE49-F238E27FC236}">
                <a16:creationId xmlns:a16="http://schemas.microsoft.com/office/drawing/2014/main" id="{0791F815-B90A-5E3A-02A8-8F4317818C16}"/>
              </a:ext>
            </a:extLst>
          </p:cNvPr>
          <p:cNvSpPr txBox="1">
            <a:spLocks noChangeArrowheads="1"/>
          </p:cNvSpPr>
          <p:nvPr/>
        </p:nvSpPr>
        <p:spPr bwMode="auto">
          <a:xfrm>
            <a:off x="351267" y="7148298"/>
            <a:ext cx="6150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808080"/>
                </a:solidFill>
                <a:latin typeface="ＭＳ ゴシック" panose="020B0609070205080204" pitchFamily="49" charset="-128"/>
                <a:ea typeface="ＭＳ ゴシック" panose="020B0609070205080204" pitchFamily="49" charset="-128"/>
              </a:rPr>
              <a:t>出典：気象庁　震度階級関連解説表</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平成２１年３月３１日改定</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https://www.jma.go.jp/jma/kishou/know/shindo/kaisetsu.html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
        <p:nvSpPr>
          <p:cNvPr id="3" name="AutoShape 223">
            <a:extLst>
              <a:ext uri="{FF2B5EF4-FFF2-40B4-BE49-F238E27FC236}">
                <a16:creationId xmlns:a16="http://schemas.microsoft.com/office/drawing/2014/main" id="{BB212C90-EF58-B375-1FE8-64127F674193}"/>
              </a:ext>
            </a:extLst>
          </p:cNvPr>
          <p:cNvSpPr>
            <a:spLocks noChangeArrowheads="1"/>
          </p:cNvSpPr>
          <p:nvPr/>
        </p:nvSpPr>
        <p:spPr bwMode="auto">
          <a:xfrm>
            <a:off x="2633346" y="3450896"/>
            <a:ext cx="2160587" cy="503238"/>
          </a:xfrm>
          <a:prstGeom prst="wedgeRectCallout">
            <a:avLst>
              <a:gd name="adj1" fmla="val 81026"/>
              <a:gd name="adj2" fmla="val 3979"/>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前項で確認した主要拠点の震度により、どのような被害が起こるのかを確認してください。</a:t>
            </a:r>
          </a:p>
        </p:txBody>
      </p:sp>
      <p:sp>
        <p:nvSpPr>
          <p:cNvPr id="4" name="AutoShape 225">
            <a:extLst>
              <a:ext uri="{FF2B5EF4-FFF2-40B4-BE49-F238E27FC236}">
                <a16:creationId xmlns:a16="http://schemas.microsoft.com/office/drawing/2014/main" id="{5D8CEC4E-FED7-6011-BFEC-9109C6691223}"/>
              </a:ext>
            </a:extLst>
          </p:cNvPr>
          <p:cNvSpPr>
            <a:spLocks noChangeArrowheads="1"/>
          </p:cNvSpPr>
          <p:nvPr/>
        </p:nvSpPr>
        <p:spPr bwMode="auto">
          <a:xfrm>
            <a:off x="3509009" y="7815164"/>
            <a:ext cx="3095625" cy="360362"/>
          </a:xfrm>
          <a:prstGeom prst="wedgeRectCallout">
            <a:avLst>
              <a:gd name="adj1" fmla="val 33723"/>
              <a:gd name="adj2" fmla="val -231238"/>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重要業務への影響の評価や、対応策の検討を行う際には、震度７の被害を参照することをお勧めします。</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72C9-A4F4-A30C-277A-A109E6190554}"/>
            </a:ext>
          </a:extLst>
        </p:cNvPr>
        <p:cNvGrpSpPr/>
        <p:nvPr/>
      </p:nvGrpSpPr>
      <p:grpSpPr>
        <a:xfrm>
          <a:off x="0" y="0"/>
          <a:ext cx="0" cy="0"/>
          <a:chOff x="0" y="0"/>
          <a:chExt cx="0" cy="0"/>
        </a:xfrm>
      </p:grpSpPr>
      <p:sp>
        <p:nvSpPr>
          <p:cNvPr id="45136" name="Text Box 80">
            <a:extLst>
              <a:ext uri="{FF2B5EF4-FFF2-40B4-BE49-F238E27FC236}">
                <a16:creationId xmlns:a16="http://schemas.microsoft.com/office/drawing/2014/main" id="{8710D489-05DD-8ACA-79E3-97216137C8A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rPr>
              <a:t>８</a:t>
            </a:r>
            <a:endParaRPr kumimoji="1" lang="en-US" altLang="ja-JP" sz="1200" b="1" i="0" u="none" strike="noStrike" kern="1200" cap="none" spc="0" normalizeH="0" baseline="0" noProof="0" dirty="0">
              <a:ln>
                <a:noFill/>
              </a:ln>
              <a:solidFill>
                <a:srgbClr val="3333FF"/>
              </a:solidFill>
              <a:effectLst>
                <a:outerShdw blurRad="38100" dist="38100" dir="2700000" algn="tl">
                  <a:srgbClr val="C0C0C0"/>
                </a:outerShdw>
              </a:effectLst>
              <a:uLnTx/>
              <a:uFillTx/>
              <a:latin typeface="ＭＳ ゴシック" panose="020B0609070205080204" pitchFamily="49" charset="-128"/>
              <a:ea typeface="ＭＳ ゴシック" panose="020B0609070205080204" pitchFamily="49" charset="-128"/>
              <a:cs typeface="+mn-cs"/>
            </a:endParaRPr>
          </a:p>
        </p:txBody>
      </p:sp>
      <p:sp>
        <p:nvSpPr>
          <p:cNvPr id="11330" name="Text Box 104">
            <a:extLst>
              <a:ext uri="{FF2B5EF4-FFF2-40B4-BE49-F238E27FC236}">
                <a16:creationId xmlns:a16="http://schemas.microsoft.com/office/drawing/2014/main" id="{53D02A7F-25F7-4511-C0B1-F2BF9B5A0559}"/>
              </a:ext>
            </a:extLst>
          </p:cNvPr>
          <p:cNvSpPr txBox="1">
            <a:spLocks noChangeArrowheads="1"/>
          </p:cNvSpPr>
          <p:nvPr/>
        </p:nvSpPr>
        <p:spPr bwMode="auto">
          <a:xfrm>
            <a:off x="182251" y="704528"/>
            <a:ext cx="27238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［表② その他経営資源の被害状況］</a:t>
            </a:r>
          </a:p>
        </p:txBody>
      </p:sp>
      <p:sp>
        <p:nvSpPr>
          <p:cNvPr id="11344" name="AutoShape 227">
            <a:extLst>
              <a:ext uri="{FF2B5EF4-FFF2-40B4-BE49-F238E27FC236}">
                <a16:creationId xmlns:a16="http://schemas.microsoft.com/office/drawing/2014/main" id="{A1C5F052-AC9B-203C-4DD7-932875390FE4}"/>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5" name="AutoShape 228">
            <a:extLst>
              <a:ext uri="{FF2B5EF4-FFF2-40B4-BE49-F238E27FC236}">
                <a16:creationId xmlns:a16="http://schemas.microsoft.com/office/drawing/2014/main" id="{AAEA8E8A-CCED-7EEF-4332-3740DCA92D06}"/>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6" name="AutoShape 229">
            <a:extLst>
              <a:ext uri="{FF2B5EF4-FFF2-40B4-BE49-F238E27FC236}">
                <a16:creationId xmlns:a16="http://schemas.microsoft.com/office/drawing/2014/main" id="{57241A30-7711-F0C5-8690-DBF5F9947576}"/>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
        <p:nvSpPr>
          <p:cNvPr id="11347" name="Text Box 230">
            <a:extLst>
              <a:ext uri="{FF2B5EF4-FFF2-40B4-BE49-F238E27FC236}">
                <a16:creationId xmlns:a16="http://schemas.microsoft.com/office/drawing/2014/main" id="{393D2605-308A-F7B2-883F-397616E43D83}"/>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目標を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たてる！</a:t>
            </a:r>
          </a:p>
        </p:txBody>
      </p:sp>
      <p:sp>
        <p:nvSpPr>
          <p:cNvPr id="11348" name="Text Box 231">
            <a:extLst>
              <a:ext uri="{FF2B5EF4-FFF2-40B4-BE49-F238E27FC236}">
                <a16:creationId xmlns:a16="http://schemas.microsoft.com/office/drawing/2014/main" id="{19E7C299-D3DD-740F-AEE0-FAD8ACE44FDF}"/>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FF3300"/>
                </a:solidFill>
                <a:effectLst/>
                <a:uLnTx/>
                <a:uFillTx/>
                <a:latin typeface="ＭＳ ゴシック" panose="020B0609070205080204" pitchFamily="49" charset="-128"/>
                <a:ea typeface="ＭＳ ゴシック" panose="020B0609070205080204" pitchFamily="49" charset="-128"/>
                <a:cs typeface="+mn-cs"/>
              </a:rPr>
              <a:t>把握する！</a:t>
            </a:r>
          </a:p>
        </p:txBody>
      </p:sp>
      <p:sp>
        <p:nvSpPr>
          <p:cNvPr id="11349" name="Text Box 232">
            <a:extLst>
              <a:ext uri="{FF2B5EF4-FFF2-40B4-BE49-F238E27FC236}">
                <a16:creationId xmlns:a16="http://schemas.microsoft.com/office/drawing/2014/main" id="{435FF8AE-5D9E-CFCA-6A5A-547D5E23B3FB}"/>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ギャップを</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埋める！</a:t>
            </a:r>
          </a:p>
        </p:txBody>
      </p:sp>
      <p:graphicFrame>
        <p:nvGraphicFramePr>
          <p:cNvPr id="3" name="表 2">
            <a:extLst>
              <a:ext uri="{FF2B5EF4-FFF2-40B4-BE49-F238E27FC236}">
                <a16:creationId xmlns:a16="http://schemas.microsoft.com/office/drawing/2014/main" id="{6A59AC8B-B8C8-4D7F-9DA4-6330E9A1A2FA}"/>
              </a:ext>
            </a:extLst>
          </p:cNvPr>
          <p:cNvGraphicFramePr>
            <a:graphicFrameLocks noGrp="1"/>
          </p:cNvGraphicFramePr>
          <p:nvPr>
            <p:extLst>
              <p:ext uri="{D42A27DB-BD31-4B8C-83A1-F6EECF244321}">
                <p14:modId xmlns:p14="http://schemas.microsoft.com/office/powerpoint/2010/main" val="828558369"/>
              </p:ext>
            </p:extLst>
          </p:nvPr>
        </p:nvGraphicFramePr>
        <p:xfrm>
          <a:off x="331265" y="1014793"/>
          <a:ext cx="6300000" cy="7163886"/>
        </p:xfrm>
        <a:graphic>
          <a:graphicData uri="http://schemas.openxmlformats.org/drawingml/2006/table">
            <a:tbl>
              <a:tblPr>
                <a:tableStyleId>{5C22544A-7EE6-4342-B048-85BDC9FD1C3A}</a:tableStyleId>
              </a:tblPr>
              <a:tblGrid>
                <a:gridCol w="540000">
                  <a:extLst>
                    <a:ext uri="{9D8B030D-6E8A-4147-A177-3AD203B41FA5}">
                      <a16:colId xmlns:a16="http://schemas.microsoft.com/office/drawing/2014/main" val="339254014"/>
                    </a:ext>
                  </a:extLst>
                </a:gridCol>
                <a:gridCol w="1440000">
                  <a:extLst>
                    <a:ext uri="{9D8B030D-6E8A-4147-A177-3AD203B41FA5}">
                      <a16:colId xmlns:a16="http://schemas.microsoft.com/office/drawing/2014/main" val="2921773036"/>
                    </a:ext>
                  </a:extLst>
                </a:gridCol>
                <a:gridCol w="2160000">
                  <a:extLst>
                    <a:ext uri="{9D8B030D-6E8A-4147-A177-3AD203B41FA5}">
                      <a16:colId xmlns:a16="http://schemas.microsoft.com/office/drawing/2014/main" val="4135251424"/>
                    </a:ext>
                  </a:extLst>
                </a:gridCol>
                <a:gridCol w="2160000">
                  <a:extLst>
                    <a:ext uri="{9D8B030D-6E8A-4147-A177-3AD203B41FA5}">
                      <a16:colId xmlns:a16="http://schemas.microsoft.com/office/drawing/2014/main" val="670651765"/>
                    </a:ext>
                  </a:extLst>
                </a:gridCol>
              </a:tblGrid>
              <a:tr h="0">
                <a:tc>
                  <a:txBody>
                    <a:bodyPr/>
                    <a:lstStyle/>
                    <a:p>
                      <a:pPr algn="ctr" fontAlgn="ct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愛知県の被災想定</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初期段階発災～７２時間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zh-TW" altLang="en-US" sz="1000" u="none" strike="noStrike" dirty="0">
                          <a:effectLst/>
                          <a:latin typeface="+mn-ea"/>
                          <a:ea typeface="+mn-ea"/>
                        </a:rPr>
                        <a:t>応急段階～１週間</a:t>
                      </a:r>
                      <a:endParaRPr lang="zh-TW" altLang="en-US" sz="1000" b="0" i="0" u="none" strike="noStrike" dirty="0">
                        <a:solidFill>
                          <a:srgbClr val="000000"/>
                        </a:solidFill>
                        <a:effectLst/>
                        <a:latin typeface="+mn-ea"/>
                        <a:ea typeface="+mn-ea"/>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13989024"/>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電力</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停電率</a:t>
                      </a:r>
                      <a:br>
                        <a:rPr lang="en-US" altLang="zh-TW" sz="1000" u="none" strike="noStrike" dirty="0">
                          <a:effectLst/>
                          <a:latin typeface="+mn-ea"/>
                          <a:ea typeface="+mn-ea"/>
                        </a:rPr>
                      </a:br>
                      <a:r>
                        <a:rPr lang="zh-TW" altLang="en-US" sz="1000" u="none" strike="noStrike" dirty="0">
                          <a:effectLst/>
                          <a:latin typeface="+mn-ea"/>
                          <a:ea typeface="+mn-ea"/>
                        </a:rPr>
                        <a:t>１日後</a:t>
                      </a:r>
                      <a:r>
                        <a:rPr lang="en-US" altLang="zh-TW" sz="1000" u="none" strike="noStrike" dirty="0">
                          <a:effectLst/>
                          <a:latin typeface="+mn-ea"/>
                          <a:ea typeface="+mn-ea"/>
                        </a:rPr>
                        <a:t>:</a:t>
                      </a:r>
                      <a:r>
                        <a:rPr lang="zh-TW" altLang="en-US" sz="1000" u="none" strike="noStrike" dirty="0">
                          <a:effectLst/>
                          <a:latin typeface="+mn-ea"/>
                          <a:ea typeface="+mn-ea"/>
                        </a:rPr>
                        <a:t>５３％</a:t>
                      </a:r>
                      <a:br>
                        <a:rPr lang="en-US" altLang="zh-TW" sz="1000" u="none" strike="noStrike" dirty="0">
                          <a:effectLst/>
                          <a:latin typeface="+mn-ea"/>
                          <a:ea typeface="+mn-ea"/>
                        </a:rPr>
                      </a:br>
                      <a:r>
                        <a:rPr lang="zh-TW" altLang="en-US" sz="1000" u="none" strike="noStrike" dirty="0">
                          <a:effectLst/>
                          <a:latin typeface="+mn-ea"/>
                          <a:ea typeface="+mn-ea"/>
                        </a:rPr>
                        <a:t>４日後：１％</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広域で停電・空調設備やエレベーターが停止、ビル等の使用が困難となる。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スマートフォンや電子機器の充電ができなくなる。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電力の融通が実施されるが、需要を満たすことは困難であり、節電要請や大規模な計画停電が実施される。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25136"/>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情報</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通信</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不通回線率</a:t>
                      </a:r>
                      <a:br>
                        <a:rPr lang="en-US" altLang="zh-TW" sz="1000" u="none" strike="noStrike" dirty="0">
                          <a:effectLst/>
                          <a:latin typeface="+mn-ea"/>
                          <a:ea typeface="+mn-ea"/>
                        </a:rPr>
                      </a:br>
                      <a:r>
                        <a:rPr lang="zh-TW" altLang="en-US" sz="1000" u="none" strike="noStrike" dirty="0">
                          <a:effectLst/>
                          <a:latin typeface="+mn-ea"/>
                          <a:ea typeface="+mn-ea"/>
                        </a:rPr>
                        <a:t>１日後：５３％</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１</a:t>
                      </a:r>
                      <a:r>
                        <a:rPr lang="en-US" altLang="zh-TW" sz="1000" u="none" strike="noStrike" dirty="0">
                          <a:effectLst/>
                          <a:latin typeface="+mn-ea"/>
                          <a:ea typeface="+mn-ea"/>
                        </a:rPr>
                        <a:t>%</a:t>
                      </a:r>
                      <a:endParaRPr lang="en-US" altLang="zh-TW"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音声電話やパケット通信ができなくなり、安否確認が困難となる。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通信回線が輻輳</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ふくそう</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し、被災情報等の入手も困難となる。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電子決済機能に影響が生じる。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燃料枯渇により基地局や中継局の</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非常用電源が切れ、通信や放送が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困難となる。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人口の集中するエリアの一部で、代替手段による機能回復が図られる。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2480582"/>
                  </a:ext>
                </a:extLst>
              </a:tr>
              <a:tr h="75590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上水道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断水率</a:t>
                      </a:r>
                      <a:br>
                        <a:rPr lang="en-US" altLang="zh-TW" sz="1000" u="none" strike="noStrike" dirty="0">
                          <a:effectLst/>
                          <a:latin typeface="+mn-ea"/>
                          <a:ea typeface="+mn-ea"/>
                        </a:rPr>
                      </a:br>
                      <a:r>
                        <a:rPr lang="zh-TW" altLang="en-US" sz="1000" u="none" strike="noStrike" dirty="0">
                          <a:effectLst/>
                          <a:latin typeface="+mn-ea"/>
                          <a:ea typeface="+mn-ea"/>
                        </a:rPr>
                        <a:t>１日後：６０％</a:t>
                      </a:r>
                      <a:br>
                        <a:rPr lang="en-US" altLang="zh-TW" sz="1000" u="none" strike="noStrike" dirty="0">
                          <a:effectLst/>
                          <a:latin typeface="+mn-ea"/>
                          <a:ea typeface="+mn-ea"/>
                        </a:rPr>
                      </a:br>
                      <a:r>
                        <a:rPr lang="zh-TW" altLang="en-US" sz="1000" u="none" strike="noStrike" dirty="0">
                          <a:effectLst/>
                          <a:latin typeface="+mn-ea"/>
                          <a:ea typeface="+mn-ea"/>
                        </a:rPr>
                        <a:t>１週間後：３０％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管路被害や浄水場被害により、断水、風呂やトイレが使用できなくなる。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給水車が派遣されるが、給水可能な範囲は限定的となる。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被害の無かった浄水場において、燃料枯渇により　非常用電源が切れた場合、断水被害が増加する。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339655"/>
                  </a:ext>
                </a:extLst>
              </a:tr>
              <a:tr h="85012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下水道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支障人口率</a:t>
                      </a:r>
                      <a:br>
                        <a:rPr lang="en-US" altLang="zh-TW" sz="1000" u="none" strike="noStrike" dirty="0">
                          <a:effectLst/>
                          <a:latin typeface="+mn-ea"/>
                          <a:ea typeface="+mn-ea"/>
                        </a:rPr>
                      </a:br>
                      <a:r>
                        <a:rPr lang="zh-TW" altLang="en-US" sz="1000" u="none" strike="noStrike" dirty="0">
                          <a:effectLst/>
                          <a:latin typeface="+mn-ea"/>
                          <a:ea typeface="+mn-ea"/>
                        </a:rPr>
                        <a:t>１日後：６２％</a:t>
                      </a:r>
                      <a:br>
                        <a:rPr lang="en-US" altLang="zh-TW" sz="1000" u="none" strike="noStrike" dirty="0">
                          <a:effectLst/>
                          <a:latin typeface="+mn-ea"/>
                          <a:ea typeface="+mn-ea"/>
                        </a:rPr>
                      </a:br>
                      <a:r>
                        <a:rPr lang="zh-TW" altLang="en-US" sz="1000" u="none" strike="noStrike" dirty="0">
                          <a:effectLst/>
                          <a:latin typeface="+mn-ea"/>
                          <a:ea typeface="+mn-ea"/>
                        </a:rPr>
                        <a:t>１週間後：５％</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管路被害や処理被害により、トイレが流せない状況が発生する。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被害の無かった処理場において、燃料枯渇により非常用電源が切れた場合、機能支障が拡大する。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携帯用トイレ等が不足し、衛生状態が悪化する。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949769"/>
                  </a:ext>
                </a:extLst>
              </a:tr>
              <a:tr h="37902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ガス</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供給停止率</a:t>
                      </a:r>
                      <a:br>
                        <a:rPr lang="en-US" altLang="zh-TW" sz="1000" u="none" strike="noStrike" dirty="0">
                          <a:effectLst/>
                          <a:latin typeface="+mn-ea"/>
                          <a:ea typeface="+mn-ea"/>
                        </a:rPr>
                      </a:br>
                      <a:r>
                        <a:rPr lang="zh-TW" altLang="en-US" sz="1000" u="none" strike="noStrike" dirty="0">
                          <a:effectLst/>
                          <a:latin typeface="+mn-ea"/>
                          <a:ea typeface="+mn-ea"/>
                        </a:rPr>
                        <a:t>１日後：５０％</a:t>
                      </a:r>
                      <a:br>
                        <a:rPr lang="en-US" altLang="zh-TW" sz="1000" u="none" strike="noStrike" dirty="0">
                          <a:effectLst/>
                          <a:latin typeface="+mn-ea"/>
                          <a:ea typeface="+mn-ea"/>
                        </a:rPr>
                      </a:br>
                      <a:r>
                        <a:rPr lang="zh-TW" altLang="en-US" sz="1000" u="none" strike="noStrike" dirty="0">
                          <a:effectLst/>
                          <a:latin typeface="+mn-ea"/>
                          <a:ea typeface="+mn-ea"/>
                        </a:rPr>
                        <a:t>１週間後</a:t>
                      </a:r>
                      <a:r>
                        <a:rPr lang="en-US" altLang="zh-TW" sz="1000" u="none" strike="noStrike" dirty="0">
                          <a:effectLst/>
                          <a:latin typeface="+mn-ea"/>
                          <a:ea typeface="+mn-ea"/>
                        </a:rPr>
                        <a:t>:</a:t>
                      </a:r>
                      <a:r>
                        <a:rPr lang="zh-TW" altLang="en-US" sz="1000" u="none" strike="noStrike" dirty="0">
                          <a:effectLst/>
                          <a:latin typeface="+mn-ea"/>
                          <a:ea typeface="+mn-ea"/>
                        </a:rPr>
                        <a:t>４０％</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都市ガスは振動に応じて自動的に　</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供給が停止される。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安全点検や復旧作業により、徐々にガス停止が解消される。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664982"/>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道路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道路設備</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５０００箇所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道路設備の損傷、液状化、土砂災害等で通行止めが発生する。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停電で信号が停止、建物倒壊による道路閉塞や大渋滞が発生し、消防・救命活動に支障をきたす。</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高速道路や直轄国道で仮復旧が進められる。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津波浸水地域に侵入できないほか、</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迂回路も渋滞することで、物流・人流が滞る。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450655"/>
                  </a:ext>
                </a:extLst>
              </a:tr>
              <a:tr h="567462">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鉄道</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zh-TW" altLang="en-US" sz="1000" u="none" strike="noStrike" dirty="0">
                          <a:effectLst/>
                          <a:latin typeface="+mn-ea"/>
                          <a:ea typeface="+mn-ea"/>
                        </a:rPr>
                        <a:t>鉄道施設</a:t>
                      </a:r>
                      <a:br>
                        <a:rPr lang="en-US" altLang="zh-TW" sz="1000" u="none" strike="noStrike" dirty="0">
                          <a:effectLst/>
                          <a:latin typeface="+mn-ea"/>
                          <a:ea typeface="+mn-ea"/>
                        </a:rPr>
                      </a:br>
                      <a:r>
                        <a:rPr lang="zh-TW" altLang="en-US" sz="1000" u="none" strike="noStrike" dirty="0">
                          <a:effectLst/>
                          <a:latin typeface="+mn-ea"/>
                          <a:ea typeface="+mn-ea"/>
                        </a:rPr>
                        <a:t>被害箇所数</a:t>
                      </a:r>
                      <a:br>
                        <a:rPr lang="en-US" altLang="zh-TW" sz="1000" u="none" strike="noStrike" dirty="0">
                          <a:effectLst/>
                          <a:latin typeface="+mn-ea"/>
                          <a:ea typeface="+mn-ea"/>
                        </a:rPr>
                      </a:br>
                      <a:r>
                        <a:rPr lang="zh-TW" altLang="en-US" sz="1000" u="none" strike="noStrike" dirty="0">
                          <a:effectLst/>
                          <a:latin typeface="+mn-ea"/>
                          <a:ea typeface="+mn-ea"/>
                        </a:rPr>
                        <a:t>１８００箇所</a:t>
                      </a:r>
                      <a:endParaRPr lang="zh-TW" altLang="en-US" sz="1000" b="0" i="0" u="none" strike="noStrike" dirty="0">
                        <a:solidFill>
                          <a:srgbClr val="000000"/>
                        </a:solidFill>
                        <a:effectLst/>
                        <a:latin typeface="+mn-ea"/>
                        <a:ea typeface="+mn-ea"/>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新幹線・在来線共に広域にわたり運転を見合わせ、大量の帰宅困難者が発生する。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鉄道輸送が停滞し、内陸部等燃料を鉄道貨物輸送に頼っている地域で燃料不足が発生する。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77945"/>
                  </a:ext>
                </a:extLst>
              </a:tr>
              <a:tr h="944343">
                <a:tc>
                  <a:txBody>
                    <a:bodyPr/>
                    <a:lstStyle/>
                    <a:p>
                      <a:pPr algn="ctr" fontAlgn="ctr"/>
                      <a:r>
                        <a:rPr lang="ja-JP" altLang="en-US" sz="1000" u="none" strike="noStrike" dirty="0">
                          <a:effectLst/>
                          <a:latin typeface="ＭＳ ゴシック" panose="020B0609070205080204" pitchFamily="49" charset="-128"/>
                          <a:ea typeface="ＭＳ ゴシック" panose="020B0609070205080204" pitchFamily="49" charset="-128"/>
                        </a:rPr>
                        <a:t>港湾</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空港</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3600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ctr"/>
                      <a:r>
                        <a:rPr lang="ja-JP" altLang="en-US" sz="1000" u="none" strike="noStrike" dirty="0">
                          <a:effectLst/>
                          <a:latin typeface="ＭＳ ゴシック" panose="020B0609070205080204" pitchFamily="49" charset="-128"/>
                          <a:ea typeface="ＭＳ ゴシック" panose="020B0609070205080204" pitchFamily="49" charset="-128"/>
                        </a:rPr>
                        <a:t>係留施設</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被害箇所数</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岸壁：２２０</a:t>
                      </a:r>
                      <a:br>
                        <a:rPr lang="en-US" altLang="ja-JP" sz="1000" u="none" strike="noStrike" dirty="0">
                          <a:effectLst/>
                          <a:latin typeface="ＭＳ ゴシック" panose="020B0609070205080204" pitchFamily="49" charset="-128"/>
                          <a:ea typeface="ＭＳ ゴシック" panose="020B0609070205080204" pitchFamily="49" charset="-128"/>
                        </a:rPr>
                      </a:br>
                      <a:r>
                        <a:rPr lang="ja-JP" altLang="en-US" sz="1000" u="none" strike="noStrike" dirty="0">
                          <a:effectLst/>
                          <a:latin typeface="ＭＳ ゴシック" panose="020B0609070205080204" pitchFamily="49" charset="-128"/>
                          <a:ea typeface="ＭＳ ゴシック" panose="020B0609070205080204" pitchFamily="49" charset="-128"/>
                        </a:rPr>
                        <a:t>その他係留施設</a:t>
                      </a:r>
                      <a:r>
                        <a:rPr lang="en-US" altLang="ja-JP" sz="1000" u="none" strike="noStrike" dirty="0">
                          <a:effectLst/>
                          <a:latin typeface="ＭＳ ゴシック" panose="020B0609070205080204" pitchFamily="49" charset="-128"/>
                          <a:ea typeface="ＭＳ ゴシック" panose="020B0609070205080204" pitchFamily="49" charset="-128"/>
                        </a:rPr>
                        <a:t>:</a:t>
                      </a:r>
                      <a:r>
                        <a:rPr lang="ja-JP" altLang="en-US" sz="1000" u="none" strike="noStrike" dirty="0">
                          <a:effectLst/>
                          <a:latin typeface="ＭＳ ゴシック" panose="020B0609070205080204" pitchFamily="49" charset="-128"/>
                          <a:ea typeface="ＭＳ ゴシック" panose="020B0609070205080204" pitchFamily="49" charset="-128"/>
                        </a:rPr>
                        <a:t>５１０</a:t>
                      </a:r>
                      <a:endParaRPr lang="en-US" altLang="ja-JP"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揺れにより岸壁に被害が発生、津波により設備や航路に被害が発生、機能が停止する。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被害確認のため、空港が閉鎖される。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被害状況や復旧状況により、救急・救命活動、物資・人員輸送の拠点として使用される場合もある。</a:t>
                      </a:r>
                      <a:endParaRPr lang="en-US" altLang="ja-JP" sz="1000" u="none" strike="noStrike" dirty="0">
                        <a:effectLst/>
                        <a:latin typeface="ＭＳ ゴシック" panose="020B0609070205080204" pitchFamily="49" charset="-128"/>
                        <a:ea typeface="ＭＳ ゴシック" panose="020B0609070205080204" pitchFamily="49" charset="-128"/>
                      </a:endParaRPr>
                    </a:p>
                    <a:p>
                      <a:pPr marL="108000" indent="-108000" algn="l" fontAlgn="ctr">
                        <a:buFont typeface="Arial" panose="020B0604020202020204" pitchFamily="34" charset="0"/>
                        <a:buChar char="•"/>
                      </a:pPr>
                      <a:r>
                        <a:rPr lang="ja-JP" altLang="en-US" sz="1000" u="none" strike="noStrike" dirty="0">
                          <a:effectLst/>
                          <a:latin typeface="ＭＳ ゴシック" panose="020B0609070205080204" pitchFamily="49" charset="-128"/>
                          <a:ea typeface="ＭＳ ゴシック" panose="020B0609070205080204" pitchFamily="49" charset="-128"/>
                        </a:rPr>
                        <a:t>拠点となる空港への航空便は、他空港へ代替運航となる。</a:t>
                      </a:r>
                      <a:endParaRPr lang="ja-JP" altLang="en-US" sz="1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36000" marR="0" marT="72000" marB="72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9103134"/>
                  </a:ext>
                </a:extLst>
              </a:tr>
            </a:tbl>
          </a:graphicData>
        </a:graphic>
      </p:graphicFrame>
      <p:sp>
        <p:nvSpPr>
          <p:cNvPr id="5" name="Text Box 5">
            <a:extLst>
              <a:ext uri="{FF2B5EF4-FFF2-40B4-BE49-F238E27FC236}">
                <a16:creationId xmlns:a16="http://schemas.microsoft.com/office/drawing/2014/main" id="{F7524F4B-09C3-5DF6-5B4E-93B6C550C71E}"/>
              </a:ext>
            </a:extLst>
          </p:cNvPr>
          <p:cNvSpPr txBox="1">
            <a:spLocks noChangeArrowheads="1"/>
          </p:cNvSpPr>
          <p:nvPr/>
        </p:nvSpPr>
        <p:spPr bwMode="auto">
          <a:xfrm>
            <a:off x="331141" y="8303318"/>
            <a:ext cx="6193882"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出典：南海トラフ巨大地震対策ワーキンググループ　・　最大クラス地震における被害想定について</a:t>
            </a:r>
            <a:b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br>
            <a:r>
              <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rPr>
              <a:t>（令和７年３月３１日公表）をもとに加工して作成</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hlinkClick r:id="rId2"/>
              </a:rPr>
              <a:t>https://www.bousai.go.jp/jishin/nankai/taisaku_wg_02/index.html</a:t>
            </a:r>
            <a:endParaRPr kumimoji="1" lang="ja-JP" altLang="en-US" sz="900" b="0" i="0" u="none" strike="noStrike" kern="1200" cap="none" spc="0" normalizeH="0" baseline="0" noProof="0" dirty="0">
              <a:ln>
                <a:noFill/>
              </a:ln>
              <a:solidFill>
                <a:srgbClr val="808080"/>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AutoShape 147">
            <a:extLst>
              <a:ext uri="{FF2B5EF4-FFF2-40B4-BE49-F238E27FC236}">
                <a16:creationId xmlns:a16="http://schemas.microsoft.com/office/drawing/2014/main" id="{C0BAABFF-4AAF-3677-C942-673A9FDAE4B9}"/>
              </a:ext>
            </a:extLst>
          </p:cNvPr>
          <p:cNvSpPr>
            <a:spLocks noChangeArrowheads="1"/>
          </p:cNvSpPr>
          <p:nvPr/>
        </p:nvSpPr>
        <p:spPr bwMode="auto">
          <a:xfrm>
            <a:off x="331141" y="8891207"/>
            <a:ext cx="6275076" cy="445283"/>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ここで主な経営資源の被害イメージをつかみました。</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４</a:t>
            </a:r>
            <a:r>
              <a:rPr kumimoji="1" lang="en-US" altLang="ja-JP"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３　財務面での被害想定」では、操業が停止した場合の財務状況について考えます。</a:t>
            </a:r>
          </a:p>
        </p:txBody>
      </p:sp>
    </p:spTree>
    <p:extLst>
      <p:ext uri="{BB962C8B-B14F-4D97-AF65-F5344CB8AC3E}">
        <p14:creationId xmlns:p14="http://schemas.microsoft.com/office/powerpoint/2010/main" val="370896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33375" y="2432720"/>
            <a:ext cx="1403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手元資金の状況</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114803" name="Group 115"/>
          <p:cNvGraphicFramePr>
            <a:graphicFrameLocks noGrp="1"/>
          </p:cNvGraphicFramePr>
          <p:nvPr>
            <p:extLst>
              <p:ext uri="{D42A27DB-BD31-4B8C-83A1-F6EECF244321}">
                <p14:modId xmlns:p14="http://schemas.microsoft.com/office/powerpoint/2010/main" val="4010139514"/>
              </p:ext>
            </p:extLst>
          </p:nvPr>
        </p:nvGraphicFramePr>
        <p:xfrm>
          <a:off x="333375" y="2707357"/>
          <a:ext cx="5897713" cy="2089169"/>
        </p:xfrm>
        <a:graphic>
          <a:graphicData uri="http://schemas.openxmlformats.org/drawingml/2006/table">
            <a:tbl>
              <a:tblPr/>
              <a:tblGrid>
                <a:gridCol w="1001713">
                  <a:extLst>
                    <a:ext uri="{9D8B030D-6E8A-4147-A177-3AD203B41FA5}">
                      <a16:colId xmlns:a16="http://schemas.microsoft.com/office/drawing/2014/main" val="2033862265"/>
                    </a:ext>
                  </a:extLst>
                </a:gridCol>
                <a:gridCol w="1440000">
                  <a:extLst>
                    <a:ext uri="{9D8B030D-6E8A-4147-A177-3AD203B41FA5}">
                      <a16:colId xmlns:a16="http://schemas.microsoft.com/office/drawing/2014/main" val="1345278266"/>
                    </a:ext>
                  </a:extLst>
                </a:gridCol>
                <a:gridCol w="396000">
                  <a:extLst>
                    <a:ext uri="{9D8B030D-6E8A-4147-A177-3AD203B41FA5}">
                      <a16:colId xmlns:a16="http://schemas.microsoft.com/office/drawing/2014/main" val="1711057269"/>
                    </a:ext>
                  </a:extLst>
                </a:gridCol>
                <a:gridCol w="3060000">
                  <a:extLst>
                    <a:ext uri="{9D8B030D-6E8A-4147-A177-3AD203B41FA5}">
                      <a16:colId xmlns:a16="http://schemas.microsoft.com/office/drawing/2014/main" val="3806888703"/>
                    </a:ext>
                  </a:extLst>
                </a:gridCol>
              </a:tblGrid>
              <a:tr h="2438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種　　類</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金　　　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　　　　考</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41603212"/>
                  </a:ext>
                </a:extLst>
              </a:tr>
              <a:tr h="39677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現金・預金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４</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保有している現金・預金の総額を記入してください。</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566722"/>
                  </a:ext>
                </a:extLst>
              </a:tr>
              <a:tr h="54860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損害保険金</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６</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損害保険の加入対象をチェックし、保険金の補償額を記入してください。</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火災　</a:t>
                      </a: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水害　</a:t>
                      </a: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地震　□事業中断</a:t>
                      </a: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703488"/>
                  </a:ext>
                </a:extLst>
              </a:tr>
              <a:tr h="4427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会社資産</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０００</a:t>
                      </a: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株券等の売却可能な資産を記入してください。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38068"/>
                  </a:ext>
                </a:extLst>
              </a:tr>
              <a:tr h="45716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手元資金</a:t>
                      </a: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a:t>
                      </a:r>
                      <a:endParaRPr kumimoji="1" lang="ja-JP" altLang="en-US" sz="1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１２</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０００</a:t>
                      </a:r>
                    </a:p>
                  </a:txBody>
                  <a:tcPr marL="90000" marR="90000" marT="46800" marB="468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708" marB="4570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2986207"/>
                  </a:ext>
                </a:extLst>
              </a:tr>
            </a:tbl>
          </a:graphicData>
        </a:graphic>
      </p:graphicFrame>
      <p:sp>
        <p:nvSpPr>
          <p:cNvPr id="13342" name="Rectangle 30"/>
          <p:cNvSpPr>
            <a:spLocks noChangeArrowheads="1"/>
          </p:cNvSpPr>
          <p:nvPr/>
        </p:nvSpPr>
        <p:spPr bwMode="auto">
          <a:xfrm>
            <a:off x="333375" y="5142996"/>
            <a:ext cx="247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復旧費用・その他支払額の予測</a:t>
            </a:r>
            <a:endParaRPr lang="ja-JP" altLang="en-US" sz="1800" b="0" dirty="0">
              <a:latin typeface="ＭＳ ゴシック" panose="020B0609070205080204" pitchFamily="49" charset="-128"/>
              <a:ea typeface="ＭＳ ゴシック" panose="020B0609070205080204" pitchFamily="49" charset="-128"/>
            </a:endParaRPr>
          </a:p>
        </p:txBody>
      </p:sp>
      <p:sp>
        <p:nvSpPr>
          <p:cNvPr id="13343" name="Text Box 31"/>
          <p:cNvSpPr txBox="1">
            <a:spLocks noChangeArrowheads="1"/>
          </p:cNvSpPr>
          <p:nvPr/>
        </p:nvSpPr>
        <p:spPr bwMode="auto">
          <a:xfrm>
            <a:off x="333374" y="920750"/>
            <a:ext cx="627125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ポイントｰ</a:t>
            </a:r>
          </a:p>
          <a:p>
            <a:pPr eaLnBrk="1" hangingPunct="1"/>
            <a:endParaRPr lang="ja-JP" altLang="en-US" sz="800" b="0" dirty="0">
              <a:solidFill>
                <a:srgbClr val="808080"/>
              </a:solidFill>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被災により、営業が停止すると、収入が“ゼロ”になってしまいます。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一方、支出は、被害を受けた設備などの復旧費用に加え、従業員の給与の支払いや買掛金の決済など、</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平常時と変わらず行う必要があります。</a:t>
            </a:r>
          </a:p>
          <a:p>
            <a:pPr eaLnBrk="1" hangingPunct="1">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この項目では、あなたの会社で利用できる資金を整理するとともに、被災後の財務状況を簡単に見積もります。</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概算して得られた「手元資金」が、「復旧費用」よりも少ない場合は、緊急貸付についてあらかじめ取引のある金融機関に相談することをお勧めします。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3344" name="Text Box 32"/>
          <p:cNvSpPr txBox="1">
            <a:spLocks noChangeArrowheads="1"/>
          </p:cNvSpPr>
          <p:nvPr/>
        </p:nvSpPr>
        <p:spPr bwMode="auto">
          <a:xfrm>
            <a:off x="333375" y="615950"/>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２．４．３　財務面での被害想定</a:t>
            </a:r>
            <a:endParaRPr lang="ja-JP" altLang="en-US" b="0" dirty="0">
              <a:latin typeface="ＭＳ ゴシック" panose="020B0609070205080204" pitchFamily="49" charset="-128"/>
              <a:ea typeface="ＭＳ ゴシック" panose="020B0609070205080204" pitchFamily="49" charset="-128"/>
            </a:endParaRPr>
          </a:p>
        </p:txBody>
      </p:sp>
      <p:sp>
        <p:nvSpPr>
          <p:cNvPr id="114721" name="Text Box 33"/>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3381" name="Text Box 81"/>
          <p:cNvSpPr txBox="1">
            <a:spLocks noChangeArrowheads="1"/>
          </p:cNvSpPr>
          <p:nvPr/>
        </p:nvSpPr>
        <p:spPr bwMode="auto">
          <a:xfrm>
            <a:off x="333375" y="4796538"/>
            <a:ext cx="61912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808080"/>
                </a:solidFill>
                <a:latin typeface="ＭＳ ゴシック" panose="020B0609070205080204" pitchFamily="49" charset="-128"/>
                <a:ea typeface="ＭＳ ゴシック" panose="020B0609070205080204" pitchFamily="49" charset="-128"/>
              </a:rPr>
              <a:t>過去の被災企業の経験等により、一般的に１か月分の売上高程度を確保することが望ましいと考えられています。（中小企業庁「中小企業ＢＣＰ策定運用指針」より）</a:t>
            </a:r>
          </a:p>
        </p:txBody>
      </p:sp>
      <p:sp>
        <p:nvSpPr>
          <p:cNvPr id="13384" name="AutoShape 108"/>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5" name="AutoShape 109"/>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6" name="AutoShape 110"/>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3387" name="Text Box 111"/>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3388" name="Text Box 112"/>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3389" name="Text Box 113"/>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2">
            <a:extLst>
              <a:ext uri="{FF2B5EF4-FFF2-40B4-BE49-F238E27FC236}">
                <a16:creationId xmlns:a16="http://schemas.microsoft.com/office/drawing/2014/main" id="{70946634-94EA-3BA2-26BC-9146E2EE9FD4}"/>
              </a:ext>
            </a:extLst>
          </p:cNvPr>
          <p:cNvSpPr txBox="1">
            <a:spLocks noChangeArrowheads="1"/>
          </p:cNvSpPr>
          <p:nvPr/>
        </p:nvSpPr>
        <p:spPr bwMode="auto">
          <a:xfrm>
            <a:off x="292572" y="8597900"/>
            <a:ext cx="59769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財務面での被害を細かく予測することは困難です。ここでは目安と考え、概ねの計算で結構です。</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損害保険金は、被災後すぐに支払われない場合もありますので、被災直後の資金繰りへの寄与は期待できないと考えてください。</a:t>
            </a:r>
          </a:p>
          <a:p>
            <a:pPr eaLnBrk="1" hangingPunct="1">
              <a:buFont typeface="HG丸ｺﾞｼｯｸM-PRO" panose="020F0600000000000000" pitchFamily="50" charset="-128"/>
              <a:buChar char="※"/>
            </a:pPr>
            <a:r>
              <a:rPr lang="ja-JP" altLang="en-US" sz="900" b="0" dirty="0">
                <a:solidFill>
                  <a:srgbClr val="777777"/>
                </a:solidFill>
                <a:latin typeface="ＭＳ ゴシック" panose="020B0609070205080204" pitchFamily="49" charset="-128"/>
                <a:ea typeface="ＭＳ ゴシック" panose="020B0609070205080204" pitchFamily="49" charset="-128"/>
              </a:rPr>
              <a:t>復旧期間・再調達期間は、営業停止期間中であっても必要となる給与等の支払額を概算するために用います。</a:t>
            </a:r>
          </a:p>
        </p:txBody>
      </p:sp>
      <p:graphicFrame>
        <p:nvGraphicFramePr>
          <p:cNvPr id="3" name="Group 114">
            <a:extLst>
              <a:ext uri="{FF2B5EF4-FFF2-40B4-BE49-F238E27FC236}">
                <a16:creationId xmlns:a16="http://schemas.microsoft.com/office/drawing/2014/main" id="{110D73C4-17D0-7306-DC63-A39DEA549461}"/>
              </a:ext>
            </a:extLst>
          </p:cNvPr>
          <p:cNvGraphicFramePr>
            <a:graphicFrameLocks noGrp="1"/>
          </p:cNvGraphicFramePr>
          <p:nvPr>
            <p:extLst>
              <p:ext uri="{D42A27DB-BD31-4B8C-83A1-F6EECF244321}">
                <p14:modId xmlns:p14="http://schemas.microsoft.com/office/powerpoint/2010/main" val="1142382969"/>
              </p:ext>
            </p:extLst>
          </p:nvPr>
        </p:nvGraphicFramePr>
        <p:xfrm>
          <a:off x="333375" y="5400171"/>
          <a:ext cx="5878272" cy="3081221"/>
        </p:xfrm>
        <a:graphic>
          <a:graphicData uri="http://schemas.openxmlformats.org/drawingml/2006/table">
            <a:tbl>
              <a:tblPr/>
              <a:tblGrid>
                <a:gridCol w="1440000">
                  <a:extLst>
                    <a:ext uri="{9D8B030D-6E8A-4147-A177-3AD203B41FA5}">
                      <a16:colId xmlns:a16="http://schemas.microsoft.com/office/drawing/2014/main" val="3654223482"/>
                    </a:ext>
                  </a:extLst>
                </a:gridCol>
                <a:gridCol w="1080000">
                  <a:extLst>
                    <a:ext uri="{9D8B030D-6E8A-4147-A177-3AD203B41FA5}">
                      <a16:colId xmlns:a16="http://schemas.microsoft.com/office/drawing/2014/main" val="1908366501"/>
                    </a:ext>
                  </a:extLst>
                </a:gridCol>
                <a:gridCol w="216000">
                  <a:extLst>
                    <a:ext uri="{9D8B030D-6E8A-4147-A177-3AD203B41FA5}">
                      <a16:colId xmlns:a16="http://schemas.microsoft.com/office/drawing/2014/main" val="210246106"/>
                    </a:ext>
                  </a:extLst>
                </a:gridCol>
                <a:gridCol w="442232">
                  <a:extLst>
                    <a:ext uri="{9D8B030D-6E8A-4147-A177-3AD203B41FA5}">
                      <a16:colId xmlns:a16="http://schemas.microsoft.com/office/drawing/2014/main" val="1554978676"/>
                    </a:ext>
                  </a:extLst>
                </a:gridCol>
                <a:gridCol w="468000">
                  <a:extLst>
                    <a:ext uri="{9D8B030D-6E8A-4147-A177-3AD203B41FA5}">
                      <a16:colId xmlns:a16="http://schemas.microsoft.com/office/drawing/2014/main" val="1167693386"/>
                    </a:ext>
                  </a:extLst>
                </a:gridCol>
                <a:gridCol w="360040">
                  <a:extLst>
                    <a:ext uri="{9D8B030D-6E8A-4147-A177-3AD203B41FA5}">
                      <a16:colId xmlns:a16="http://schemas.microsoft.com/office/drawing/2014/main" val="1612614555"/>
                    </a:ext>
                  </a:extLst>
                </a:gridCol>
                <a:gridCol w="360000">
                  <a:extLst>
                    <a:ext uri="{9D8B030D-6E8A-4147-A177-3AD203B41FA5}">
                      <a16:colId xmlns:a16="http://schemas.microsoft.com/office/drawing/2014/main" val="778167531"/>
                    </a:ext>
                  </a:extLst>
                </a:gridCol>
                <a:gridCol w="252000">
                  <a:extLst>
                    <a:ext uri="{9D8B030D-6E8A-4147-A177-3AD203B41FA5}">
                      <a16:colId xmlns:a16="http://schemas.microsoft.com/office/drawing/2014/main" val="617855304"/>
                    </a:ext>
                  </a:extLst>
                </a:gridCol>
                <a:gridCol w="900000">
                  <a:extLst>
                    <a:ext uri="{9D8B030D-6E8A-4147-A177-3AD203B41FA5}">
                      <a16:colId xmlns:a16="http://schemas.microsoft.com/office/drawing/2014/main" val="2852970419"/>
                    </a:ext>
                  </a:extLst>
                </a:gridCol>
                <a:gridCol w="360000">
                  <a:extLst>
                    <a:ext uri="{9D8B030D-6E8A-4147-A177-3AD203B41FA5}">
                      <a16:colId xmlns:a16="http://schemas.microsoft.com/office/drawing/2014/main" val="3863435893"/>
                    </a:ext>
                  </a:extLst>
                </a:gridCol>
              </a:tblGrid>
              <a:tr h="39632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復旧期間・</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再調達期間</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復旧費用・その他支払額</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33446030"/>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９０</a:t>
                      </a:r>
                    </a:p>
                  </a:txBody>
                  <a:tcPr marL="90000" marR="90000" marT="0" marB="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２</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144492"/>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４５</a:t>
                      </a:r>
                    </a:p>
                  </a:txBody>
                  <a:tcPr marL="90000" marR="90000" marT="0" marB="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a:t>
                      </a:r>
                      <a:r>
                        <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8622931"/>
                  </a:ext>
                </a:extLst>
              </a:tr>
              <a:tr h="42672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１０</a:t>
                      </a:r>
                    </a:p>
                  </a:txBody>
                  <a:tcPr marL="90000" marR="90000" marT="0" marB="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tc>
                  <a:txBody>
                    <a:bodyPr/>
                    <a:lstStyle/>
                    <a:p>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230013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小　計</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４</a:t>
                      </a:r>
                      <a:r>
                        <a:rPr kumimoji="1" lang="en-US" altLang="ja-JP"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１００</a:t>
                      </a:r>
                    </a:p>
                  </a:txBody>
                  <a:tcPr marL="72000" marR="72000" marT="36000" marB="36000" anchor="ctr"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8343321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９０</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29002827"/>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平時からの支払</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（従業員給与など）</a:t>
                      </a:r>
                    </a:p>
                  </a:txBody>
                  <a:tcPr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1270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一日</a:t>
                      </a:r>
                      <a:br>
                        <a:rPr kumimoji="1" lang="en-US" altLang="ja-JP"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あたり</a:t>
                      </a:r>
                    </a:p>
                  </a:txBody>
                  <a:tcPr marL="0" marR="0" marT="36000" marB="36000" anchor="ctr" horzOverflow="overflow">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１０</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r>
                        <a:rPr kumimoji="1" lang="en-US" altLang="ja-JP"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９０</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日＝</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９００</a:t>
                      </a:r>
                    </a:p>
                  </a:txBody>
                  <a:tcPr marL="0" marR="0" marT="36000" marB="36000" anchor="ctr" horzOverflow="overflow">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万円</a:t>
                      </a:r>
                      <a:endPar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noFill/>
                  </a:tcPr>
                </a:tc>
                <a:extLst>
                  <a:ext uri="{0D108BD9-81ED-4DB2-BD59-A6C34878D82A}">
                    <a16:rowId xmlns:a16="http://schemas.microsoft.com/office/drawing/2014/main" val="2211502995"/>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９０</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916042623"/>
                  </a:ext>
                </a:extLst>
              </a:tr>
              <a:tr h="21336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合計</a:t>
                      </a:r>
                    </a:p>
                  </a:txBody>
                  <a:tcPr marL="54000" marR="54000" marT="54011" marB="5401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上記の最大値を記入</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endParaRPr kumimoji="1" lang="ja-JP" altLang="en-US" sz="8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B w="6350" cap="flat" cmpd="sng" algn="ctr">
                      <a:noFill/>
                      <a:prstDash val="solid"/>
                      <a:round/>
                      <a:headEnd type="none" w="med" len="med"/>
                      <a:tailEnd type="none" w="med" len="med"/>
                    </a:lnB>
                  </a:tcPr>
                </a:tc>
                <a:tc rowSpan="2"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a:t>
                      </a:r>
                      <a:r>
                        <a:rPr kumimoji="1" lang="en-US" altLang="ja-JP"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800" b="1"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０００</a:t>
                      </a:r>
                    </a:p>
                  </a:txBody>
                  <a:tcPr marL="72000" marR="72000" marT="36000" marB="36000" anchor="ctr" horzOverflow="overflow">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tc>
                <a:tc rowSpan="2" hMerge="1">
                  <a:txBody>
                    <a:bodyPr/>
                    <a:lstStyle/>
                    <a:p>
                      <a:endParaRPr kumimoji="1" lang="ja-JP" alt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rowSpan="2" hMerge="1">
                  <a:txBody>
                    <a:bodyPr/>
                    <a:lstStyle/>
                    <a:p>
                      <a:endParaRPr kumimoji="1" lang="ja-JP" altLang="en-US"/>
                    </a:p>
                  </a:txBody>
                  <a:tcPr/>
                </a:tc>
                <a:tc rowSpan="2">
                  <a:txBody>
                    <a:bodyPr/>
                    <a:lstStyle/>
                    <a:p>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ja-JP" altLang="en-US" b="1" dirty="0">
                        <a:latin typeface="ＭＳ ゴシック" panose="020B0609070205080204" pitchFamily="49" charset="-128"/>
                        <a:ea typeface="ＭＳ ゴシック" panose="020B0609070205080204" pitchFamily="49" charset="-128"/>
                      </a:endParaRPr>
                    </a:p>
                  </a:txBody>
                  <a:tcPr marL="72000" marR="72000" marT="36000" marB="36000" anchor="ctr" horzOverflow="overflow">
                    <a:lnL w="6350" cap="flat" cmpd="sng" algn="ctr">
                      <a:noFill/>
                      <a:prstDash val="solid"/>
                      <a:round/>
                      <a:headEnd type="none" w="med" len="med"/>
                      <a:tailEnd type="none" w="med" len="med"/>
                    </a:lnL>
                  </a:tcPr>
                </a:tc>
                <a:extLst>
                  <a:ext uri="{0D108BD9-81ED-4DB2-BD59-A6C34878D82A}">
                    <a16:rowId xmlns:a16="http://schemas.microsoft.com/office/drawing/2014/main" val="2106992659"/>
                  </a:ext>
                </a:extLst>
              </a:tr>
              <a:tr h="213362">
                <a:tc vMerge="1">
                  <a:txBody>
                    <a:bodyPr/>
                    <a:lstStyle/>
                    <a:p>
                      <a:endParaRPr kumimoji="1" lang="ja-JP" alt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rPr>
                        <a:t>９０</a:t>
                      </a:r>
                    </a:p>
                  </a:txBody>
                  <a:tcPr marL="72000" marR="72000" marT="36000" marB="36000" anchor="b" horzOverflow="overflow">
                    <a:lnL w="1270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endParaRPr kumimoji="1" lang="ja-JP" altLang="en-US" sz="1400" b="1" dirty="0">
                        <a:latin typeface="ＭＳ ゴシック" panose="020B0609070205080204" pitchFamily="49" charset="-128"/>
                        <a:ea typeface="ＭＳ ゴシック" panose="020B0609070205080204" pitchFamily="49" charset="-128"/>
                      </a:endParaRPr>
                    </a:p>
                  </a:txBody>
                  <a:tcPr marL="72000" marR="72000" marT="36000" marB="36000" anchor="b" horzOverflow="overflow">
                    <a:lnL w="6350" cap="flat" cmpd="sng" algn="ctr">
                      <a:noFill/>
                      <a:prstDash val="solid"/>
                      <a:round/>
                      <a:headEnd type="none" w="med" len="med"/>
                      <a:tailEnd type="none" w="med" len="med"/>
                    </a:lnL>
                    <a:lnT w="6350" cap="flat" cmpd="sng" algn="ctr">
                      <a:noFill/>
                      <a:prstDash val="solid"/>
                      <a:round/>
                      <a:headEnd type="none" w="med" len="med"/>
                      <a:tailEnd type="none" w="med" len="med"/>
                    </a:lnT>
                  </a:tcPr>
                </a:tc>
                <a:tc gridSpan="6"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015603490"/>
                  </a:ext>
                </a:extLst>
              </a:tr>
            </a:tbl>
          </a:graphicData>
        </a:graphic>
      </p:graphicFrame>
      <p:sp>
        <p:nvSpPr>
          <p:cNvPr id="4" name="AutoShape 116">
            <a:extLst>
              <a:ext uri="{FF2B5EF4-FFF2-40B4-BE49-F238E27FC236}">
                <a16:creationId xmlns:a16="http://schemas.microsoft.com/office/drawing/2014/main" id="{C91B95A4-4E2D-58A5-837B-B86ACC13FD7B}"/>
              </a:ext>
            </a:extLst>
          </p:cNvPr>
          <p:cNvSpPr>
            <a:spLocks noChangeArrowheads="1"/>
          </p:cNvSpPr>
          <p:nvPr/>
        </p:nvSpPr>
        <p:spPr bwMode="auto">
          <a:xfrm>
            <a:off x="5083906" y="2259294"/>
            <a:ext cx="1584325" cy="504825"/>
          </a:xfrm>
          <a:prstGeom prst="wedgeRectCallout">
            <a:avLst>
              <a:gd name="adj1" fmla="val -39797"/>
              <a:gd name="adj2" fmla="val 82644"/>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応急対策や当面の運転資金として、売上高１か月分を確保しましょう。（</a:t>
            </a:r>
            <a:r>
              <a:rPr lang="en-US" altLang="ja-JP" sz="900" b="0" dirty="0">
                <a:solidFill>
                  <a:srgbClr val="003300"/>
                </a:solidFill>
                <a:latin typeface="ＭＳ ゴシック" panose="020B0609070205080204" pitchFamily="49" charset="-128"/>
                <a:ea typeface="ＭＳ ゴシック" panose="020B0609070205080204" pitchFamily="49" charset="-128"/>
              </a:rPr>
              <a:t>※</a:t>
            </a:r>
            <a:r>
              <a:rPr lang="ja-JP" altLang="en-US" sz="900" b="0" dirty="0">
                <a:solidFill>
                  <a:srgbClr val="003300"/>
                </a:solidFill>
                <a:latin typeface="ＭＳ ゴシック" panose="020B0609070205080204" pitchFamily="49" charset="-128"/>
                <a:ea typeface="ＭＳ ゴシック" panose="020B0609070205080204" pitchFamily="49" charset="-128"/>
              </a:rPr>
              <a:t>）</a:t>
            </a:r>
          </a:p>
        </p:txBody>
      </p:sp>
      <p:sp>
        <p:nvSpPr>
          <p:cNvPr id="5" name="AutoShape 117">
            <a:extLst>
              <a:ext uri="{FF2B5EF4-FFF2-40B4-BE49-F238E27FC236}">
                <a16:creationId xmlns:a16="http://schemas.microsoft.com/office/drawing/2014/main" id="{53C50296-4835-A506-D1F7-A621DC95633D}"/>
              </a:ext>
            </a:extLst>
          </p:cNvPr>
          <p:cNvSpPr>
            <a:spLocks noChangeArrowheads="1"/>
          </p:cNvSpPr>
          <p:nvPr/>
        </p:nvSpPr>
        <p:spPr bwMode="auto">
          <a:xfrm>
            <a:off x="2839341" y="6822030"/>
            <a:ext cx="2139526" cy="371475"/>
          </a:xfrm>
          <a:prstGeom prst="wedgeRectCallout">
            <a:avLst>
              <a:gd name="adj1" fmla="val 31538"/>
              <a:gd name="adj2" fmla="val 18184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「復旧期間の最大値」を用いて、</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その期間に必要な支払額を概算します。</a:t>
            </a:r>
          </a:p>
        </p:txBody>
      </p:sp>
      <p:sp>
        <p:nvSpPr>
          <p:cNvPr id="6" name="AutoShape 71">
            <a:extLst>
              <a:ext uri="{FF2B5EF4-FFF2-40B4-BE49-F238E27FC236}">
                <a16:creationId xmlns:a16="http://schemas.microsoft.com/office/drawing/2014/main" id="{8C3BBC62-29C6-800F-F345-96EF8DB026AC}"/>
              </a:ext>
            </a:extLst>
          </p:cNvPr>
          <p:cNvSpPr>
            <a:spLocks noChangeArrowheads="1"/>
          </p:cNvSpPr>
          <p:nvPr/>
        </p:nvSpPr>
        <p:spPr bwMode="auto">
          <a:xfrm>
            <a:off x="329696" y="9201176"/>
            <a:ext cx="5976938" cy="490537"/>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ここまでに確認したあなたの会社の被害状況を基に、「２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５　被害想定に基づくＢＣＰ対応策の検討」</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では、より詳細に重要業務に必要な経営資源が受ける被害の影響を分析し、目標とする時間内での</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復旧が難しい要因については、その対応策を検討します。</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289">
            <a:extLst>
              <a:ext uri="{FF2B5EF4-FFF2-40B4-BE49-F238E27FC236}">
                <a16:creationId xmlns:a16="http://schemas.microsoft.com/office/drawing/2014/main" id="{2A3B9F92-F039-0BA9-C996-A77A5D16E528}"/>
              </a:ext>
            </a:extLst>
          </p:cNvPr>
          <p:cNvGraphicFramePr>
            <a:graphicFrameLocks noGrp="1"/>
          </p:cNvGraphicFramePr>
          <p:nvPr>
            <p:extLst>
              <p:ext uri="{D42A27DB-BD31-4B8C-83A1-F6EECF244321}">
                <p14:modId xmlns:p14="http://schemas.microsoft.com/office/powerpoint/2010/main" val="516818164"/>
              </p:ext>
            </p:extLst>
          </p:nvPr>
        </p:nvGraphicFramePr>
        <p:xfrm>
          <a:off x="677873" y="2580461"/>
          <a:ext cx="5912838" cy="6634074"/>
        </p:xfrm>
        <a:graphic>
          <a:graphicData uri="http://schemas.openxmlformats.org/drawingml/2006/table">
            <a:tbl>
              <a:tblPr/>
              <a:tblGrid>
                <a:gridCol w="302855">
                  <a:extLst>
                    <a:ext uri="{9D8B030D-6E8A-4147-A177-3AD203B41FA5}">
                      <a16:colId xmlns:a16="http://schemas.microsoft.com/office/drawing/2014/main" val="2104106331"/>
                    </a:ext>
                  </a:extLst>
                </a:gridCol>
                <a:gridCol w="2333983">
                  <a:extLst>
                    <a:ext uri="{9D8B030D-6E8A-4147-A177-3AD203B41FA5}">
                      <a16:colId xmlns:a16="http://schemas.microsoft.com/office/drawing/2014/main" val="2389560408"/>
                    </a:ext>
                  </a:extLst>
                </a:gridCol>
                <a:gridCol w="1440000">
                  <a:extLst>
                    <a:ext uri="{9D8B030D-6E8A-4147-A177-3AD203B41FA5}">
                      <a16:colId xmlns:a16="http://schemas.microsoft.com/office/drawing/2014/main" val="344614311"/>
                    </a:ext>
                  </a:extLst>
                </a:gridCol>
                <a:gridCol w="576000">
                  <a:extLst>
                    <a:ext uri="{9D8B030D-6E8A-4147-A177-3AD203B41FA5}">
                      <a16:colId xmlns:a16="http://schemas.microsoft.com/office/drawing/2014/main" val="3914944808"/>
                    </a:ext>
                  </a:extLst>
                </a:gridCol>
                <a:gridCol w="1260000">
                  <a:extLst>
                    <a:ext uri="{9D8B030D-6E8A-4147-A177-3AD203B41FA5}">
                      <a16:colId xmlns:a16="http://schemas.microsoft.com/office/drawing/2014/main" val="3905054793"/>
                    </a:ext>
                  </a:extLst>
                </a:gridCol>
              </a:tblGrid>
              <a:tr h="234918">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経営資源の区分</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代替性</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の有無</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代替内容</a:t>
                      </a:r>
                    </a:p>
                  </a:txBody>
                  <a:tcPr marL="90000" marR="90000" marT="46793" marB="467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859623418"/>
                  </a:ext>
                </a:extLst>
              </a:tr>
              <a:tr h="217028">
                <a:tc rowSpan="5"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誰が必要ですか？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何人必要ですか？</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運転手　１０名</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4523305"/>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配車担当　１名</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管理者が兼務可能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8428082"/>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運行担当　１名</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資格必須</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1889168"/>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営業担当　１名</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他の担当者が代替可能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57898"/>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3067887"/>
                  </a:ext>
                </a:extLst>
              </a:tr>
              <a:tr h="217028">
                <a:tc rowSpan="1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モノ</a:t>
                      </a:r>
                    </a:p>
                  </a:txBody>
                  <a:tcPr marL="36000" marR="0" marT="36000" marB="36000" vert="eaVert"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どの事務所</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や駐車場、倉庫が</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必要ですか？</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本社事務所</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仮設事務所</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317009"/>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物流倉庫</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テント倉庫　</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常温保管</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76736996"/>
                  </a:ext>
                </a:extLst>
              </a:tr>
              <a:tr h="217028">
                <a:tc vMerge="1">
                  <a:txBody>
                    <a:bodyPr/>
                    <a:lstStyle/>
                    <a:p>
                      <a:endParaRPr kumimoji="1" lang="ja-JP" altLang="en-US"/>
                    </a:p>
                  </a:txBody>
                  <a:tcPr/>
                </a:tc>
                <a:tc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駐車場</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近隣の空き地など</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7869699"/>
                  </a:ext>
                </a:extLst>
              </a:tr>
              <a:tr h="21702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どの設備・備品・車両等が必要ですか？</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トラック　５台</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冷蔵車でも可</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6569101"/>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フォークリフト　２台</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人力作業で代替</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72157052"/>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パレット</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段ボール等</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36489"/>
                  </a:ext>
                </a:extLst>
              </a:tr>
              <a:tr h="217028">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509272"/>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資材・取扱商品</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資材・取扱商品が必要</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ですか？</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加工食品メーカー</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納期は遅れる可能性</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969325"/>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包装資材業者</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代替品で対応可能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5029503"/>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191381"/>
                  </a:ext>
                </a:extLst>
              </a:tr>
              <a:tr h="217028">
                <a:tc v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入荷等に関わる物流はどんなものがありますか？</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0297628"/>
                  </a:ext>
                </a:extLst>
              </a:tr>
              <a:tr h="217028">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5294000"/>
                  </a:ext>
                </a:extLst>
              </a:tr>
              <a:tr h="21702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必要なインフラは？</a:t>
                      </a:r>
                      <a:endPar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電気</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非常用発電機で一部代替</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8272036"/>
                  </a:ext>
                </a:extLst>
              </a:tr>
              <a:tr h="21702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通信</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携帯や無線の利用</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248066"/>
                  </a:ext>
                </a:extLst>
              </a:tr>
              <a:tr h="217028">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道路</a:t>
                      </a:r>
                    </a:p>
                  </a:txBody>
                  <a:tcPr marL="36000" marR="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迂回により配送が遅延する可能性がある</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2249322"/>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システム・データ・書類</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どのシステムが必要ですか？</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データ・書類は何が必要ですか？</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配車・運行管理システム</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手作業</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474719"/>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在庫管理システム</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紙台帳</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2892763"/>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車両・運転手の許認可書類</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なし</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コピーなどの保管が必須</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8407230"/>
                  </a:ext>
                </a:extLst>
              </a:tr>
              <a:tr h="21702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運転資金にどれぐらいの額が必要ですか？</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運転資金として</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250</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万／月必要</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49146158"/>
                  </a:ext>
                </a:extLst>
              </a:tr>
              <a:tr h="217028">
                <a:tc gridSpan="2" vMerge="1">
                  <a:txBody>
                    <a:bodyPr/>
                    <a:lstStyle/>
                    <a:p>
                      <a:endParaRPr kumimoji="1" lang="ja-JP" altLang="en-US"/>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8144943"/>
                  </a:ext>
                </a:extLst>
              </a:tr>
              <a:tr h="21702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400" b="1"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燃料補給</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複数契約先あり</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5921429"/>
                  </a:ext>
                </a:extLst>
              </a:tr>
              <a:tr h="217028">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車両整備</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協力会社で代替可能</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9600804"/>
                  </a:ext>
                </a:extLst>
              </a:tr>
              <a:tr h="217028">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2794911"/>
                  </a:ext>
                </a:extLst>
              </a:tr>
            </a:tbl>
          </a:graphicData>
        </a:graphic>
      </p:graphicFrame>
      <p:grpSp>
        <p:nvGrpSpPr>
          <p:cNvPr id="7" name="グループ化 6">
            <a:extLst>
              <a:ext uri="{FF2B5EF4-FFF2-40B4-BE49-F238E27FC236}">
                <a16:creationId xmlns:a16="http://schemas.microsoft.com/office/drawing/2014/main" id="{B77AB15E-01C2-B821-A6F1-68717FAB5188}"/>
              </a:ext>
            </a:extLst>
          </p:cNvPr>
          <p:cNvGrpSpPr/>
          <p:nvPr/>
        </p:nvGrpSpPr>
        <p:grpSpPr>
          <a:xfrm>
            <a:off x="2227070" y="9345488"/>
            <a:ext cx="2438786" cy="384979"/>
            <a:chOff x="2227070" y="9324820"/>
            <a:chExt cx="2438786" cy="384979"/>
          </a:xfrm>
        </p:grpSpPr>
        <p:sp>
          <p:nvSpPr>
            <p:cNvPr id="4" name="二等辺三角形 3">
              <a:extLst>
                <a:ext uri="{FF2B5EF4-FFF2-40B4-BE49-F238E27FC236}">
                  <a16:creationId xmlns:a16="http://schemas.microsoft.com/office/drawing/2014/main" id="{38227898-BB21-433B-8A90-824177578A39}"/>
                </a:ext>
              </a:extLst>
            </p:cNvPr>
            <p:cNvSpPr/>
            <p:nvPr/>
          </p:nvSpPr>
          <p:spPr bwMode="auto">
            <a:xfrm flipV="1">
              <a:off x="2354247" y="9324820"/>
              <a:ext cx="2184432" cy="384979"/>
            </a:xfrm>
            <a:prstGeom prst="triangle">
              <a:avLst>
                <a:gd name="adj" fmla="val 50000"/>
              </a:avLst>
            </a:prstGeom>
            <a:solidFill>
              <a:schemeClr val="bg2">
                <a:lumMod val="20000"/>
                <a:lumOff val="80000"/>
              </a:schemeClr>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4456" name="Text Box 278"/>
            <p:cNvSpPr txBox="1">
              <a:spLocks noChangeArrowheads="1"/>
            </p:cNvSpPr>
            <p:nvPr/>
          </p:nvSpPr>
          <p:spPr bwMode="auto">
            <a:xfrm>
              <a:off x="2227070" y="9416925"/>
              <a:ext cx="2438786" cy="2637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100" b="0" dirty="0">
                  <a:latin typeface="ＭＳ ゴシック" panose="020B0609070205080204" pitchFamily="49" charset="-128"/>
                  <a:ea typeface="ＭＳ ゴシック" panose="020B0609070205080204" pitchFamily="49" charset="-128"/>
                </a:rPr>
                <a:t>ＳＴＥＰ２の各種経営資源の設問へ</a:t>
              </a:r>
            </a:p>
          </p:txBody>
        </p:sp>
      </p:grpSp>
      <p:sp>
        <p:nvSpPr>
          <p:cNvPr id="14338" name="AutoShape 2"/>
          <p:cNvSpPr>
            <a:spLocks noChangeArrowheads="1"/>
          </p:cNvSpPr>
          <p:nvPr/>
        </p:nvSpPr>
        <p:spPr bwMode="auto">
          <a:xfrm>
            <a:off x="115888" y="1065213"/>
            <a:ext cx="6624637" cy="417512"/>
          </a:xfrm>
          <a:prstGeom prst="roundRect">
            <a:avLst>
              <a:gd name="adj" fmla="val 16667"/>
            </a:avLst>
          </a:prstGeom>
          <a:solidFill>
            <a:srgbClr val="CCFF99"/>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340" name="Text Box 4"/>
          <p:cNvSpPr txBox="1">
            <a:spLocks noChangeArrowheads="1"/>
          </p:cNvSpPr>
          <p:nvPr/>
        </p:nvSpPr>
        <p:spPr bwMode="auto">
          <a:xfrm>
            <a:off x="118889" y="2257409"/>
            <a:ext cx="23391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STEP</a:t>
            </a:r>
            <a:r>
              <a:rPr lang="ja-JP" altLang="en-US" sz="1200" b="0" dirty="0">
                <a:latin typeface="ＭＳ ゴシック" panose="020B0609070205080204" pitchFamily="49" charset="-128"/>
                <a:ea typeface="ＭＳ ゴシック" panose="020B0609070205080204" pitchFamily="49" charset="-128"/>
              </a:rPr>
              <a:t>１　重要な経営資源の抽出</a:t>
            </a:r>
          </a:p>
        </p:txBody>
      </p:sp>
      <p:sp>
        <p:nvSpPr>
          <p:cNvPr id="115717" name="Text Box 5"/>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4424" name="Text Box 117"/>
          <p:cNvSpPr txBox="1">
            <a:spLocks noChangeArrowheads="1"/>
          </p:cNvSpPr>
          <p:nvPr/>
        </p:nvSpPr>
        <p:spPr bwMode="auto">
          <a:xfrm>
            <a:off x="333375" y="623888"/>
            <a:ext cx="6191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２．５　被害想定に基づくＢＣＰ対応策の検討</a:t>
            </a:r>
          </a:p>
        </p:txBody>
      </p:sp>
      <p:sp>
        <p:nvSpPr>
          <p:cNvPr id="14425" name="Text Box 120"/>
          <p:cNvSpPr txBox="1">
            <a:spLocks noChangeArrowheads="1"/>
          </p:cNvSpPr>
          <p:nvPr/>
        </p:nvSpPr>
        <p:spPr bwMode="auto">
          <a:xfrm>
            <a:off x="115888" y="1484313"/>
            <a:ext cx="6669087" cy="7318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で決めた、あなたの会社の重要業務を対象</a:t>
            </a:r>
            <a:r>
              <a:rPr lang="ja-JP" altLang="en-US" b="0">
                <a:latin typeface="ＭＳ ゴシック" panose="020B0609070205080204" pitchFamily="49" charset="-128"/>
                <a:ea typeface="ＭＳ ゴシック" panose="020B0609070205080204" pitchFamily="49" charset="-128"/>
              </a:rPr>
              <a:t>に、</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１</a:t>
            </a:r>
            <a:r>
              <a:rPr lang="ja-JP" altLang="en-US" b="0" dirty="0">
                <a:latin typeface="ＭＳ ゴシック" panose="020B0609070205080204" pitchFamily="49" charset="-128"/>
                <a:ea typeface="ＭＳ ゴシック" panose="020B0609070205080204" pitchFamily="49" charset="-128"/>
              </a:rPr>
              <a:t>では、どのような経営資源が必要なのかを整理</a:t>
            </a:r>
            <a:r>
              <a:rPr lang="ja-JP" altLang="en-US" b="0">
                <a:latin typeface="ＭＳ ゴシック" panose="020B0609070205080204" pitchFamily="49" charset="-128"/>
                <a:ea typeface="ＭＳ ゴシック" panose="020B0609070205080204" pitchFamily="49" charset="-128"/>
              </a:rPr>
              <a:t>し、</a:t>
            </a:r>
            <a:r>
              <a:rPr lang="en-US" altLang="ja-JP" b="0">
                <a:latin typeface="ＭＳ ゴシック" panose="020B0609070205080204" pitchFamily="49" charset="-128"/>
                <a:ea typeface="ＭＳ ゴシック" panose="020B0609070205080204" pitchFamily="49" charset="-128"/>
              </a:rPr>
              <a:t>STEP</a:t>
            </a:r>
            <a:r>
              <a:rPr lang="ja-JP" altLang="en-US" b="0">
                <a:latin typeface="ＭＳ ゴシック" panose="020B0609070205080204" pitchFamily="49" charset="-128"/>
                <a:ea typeface="ＭＳ ゴシック" panose="020B0609070205080204" pitchFamily="49" charset="-128"/>
              </a:rPr>
              <a:t>２</a:t>
            </a:r>
            <a:r>
              <a:rPr lang="ja-JP" altLang="en-US" b="0" dirty="0">
                <a:latin typeface="ＭＳ ゴシック" panose="020B0609070205080204" pitchFamily="49" charset="-128"/>
                <a:ea typeface="ＭＳ ゴシック" panose="020B0609070205080204" pitchFamily="49" charset="-128"/>
              </a:rPr>
              <a:t>では、大規模地震が発生すると、どのような状況（被害）になり、復旧目標までに事業を復旧させるには、どのような対応策を行う必要があるのかを検討します。</a:t>
            </a:r>
          </a:p>
        </p:txBody>
      </p:sp>
      <p:sp>
        <p:nvSpPr>
          <p:cNvPr id="14426" name="Oval 123"/>
          <p:cNvSpPr>
            <a:spLocks noChangeArrowheads="1"/>
          </p:cNvSpPr>
          <p:nvPr/>
        </p:nvSpPr>
        <p:spPr bwMode="auto">
          <a:xfrm>
            <a:off x="187325"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27" name="Text Box 124"/>
          <p:cNvSpPr txBox="1">
            <a:spLocks noChangeArrowheads="1"/>
          </p:cNvSpPr>
          <p:nvPr/>
        </p:nvSpPr>
        <p:spPr bwMode="auto">
          <a:xfrm>
            <a:off x="31180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dirty="0">
                <a:latin typeface="ＭＳ ゴシック" panose="020B0609070205080204" pitchFamily="49" charset="-128"/>
                <a:ea typeface="ＭＳ ゴシック" panose="020B0609070205080204" pitchFamily="49" charset="-128"/>
              </a:rPr>
              <a:t>STEP</a:t>
            </a:r>
            <a:r>
              <a:rPr lang="ja-JP" altLang="en-US" sz="900" b="0" dirty="0">
                <a:latin typeface="ＭＳ ゴシック" panose="020B0609070205080204" pitchFamily="49" charset="-128"/>
                <a:ea typeface="ＭＳ ゴシック" panose="020B0609070205080204" pitchFamily="49" charset="-128"/>
              </a:rPr>
              <a:t>１</a:t>
            </a:r>
            <a:endParaRPr lang="en-US" altLang="ja-JP" sz="900" b="0" dirty="0">
              <a:latin typeface="ＭＳ ゴシック" panose="020B0609070205080204" pitchFamily="49" charset="-128"/>
              <a:ea typeface="ＭＳ ゴシック" panose="020B0609070205080204" pitchFamily="49" charset="-128"/>
            </a:endParaRPr>
          </a:p>
        </p:txBody>
      </p:sp>
      <p:sp>
        <p:nvSpPr>
          <p:cNvPr id="14428" name="Text Box 125"/>
          <p:cNvSpPr txBox="1">
            <a:spLocks noChangeArrowheads="1"/>
          </p:cNvSpPr>
          <p:nvPr/>
        </p:nvSpPr>
        <p:spPr bwMode="auto">
          <a:xfrm>
            <a:off x="836613" y="1085850"/>
            <a:ext cx="719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重要な経営資源の抽出</a:t>
            </a:r>
          </a:p>
        </p:txBody>
      </p:sp>
      <p:sp>
        <p:nvSpPr>
          <p:cNvPr id="14429" name="Oval 126"/>
          <p:cNvSpPr>
            <a:spLocks noChangeArrowheads="1"/>
          </p:cNvSpPr>
          <p:nvPr/>
        </p:nvSpPr>
        <p:spPr bwMode="auto">
          <a:xfrm>
            <a:off x="1778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0" name="Text Box 127"/>
          <p:cNvSpPr txBox="1">
            <a:spLocks noChangeArrowheads="1"/>
          </p:cNvSpPr>
          <p:nvPr/>
        </p:nvSpPr>
        <p:spPr bwMode="auto">
          <a:xfrm>
            <a:off x="1854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２</a:t>
            </a:r>
            <a:endParaRPr lang="en-US" altLang="ja-JP" sz="900" b="0" dirty="0">
              <a:latin typeface="ＭＳ ゴシック" panose="020B0609070205080204" pitchFamily="49" charset="-128"/>
              <a:ea typeface="ＭＳ ゴシック" panose="020B0609070205080204" pitchFamily="49" charset="-128"/>
            </a:endParaRPr>
          </a:p>
        </p:txBody>
      </p:sp>
      <p:sp>
        <p:nvSpPr>
          <p:cNvPr id="14431" name="Text Box 128"/>
          <p:cNvSpPr txBox="1">
            <a:spLocks noChangeArrowheads="1"/>
          </p:cNvSpPr>
          <p:nvPr/>
        </p:nvSpPr>
        <p:spPr bwMode="auto">
          <a:xfrm>
            <a:off x="2419350" y="1085850"/>
            <a:ext cx="86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抽出した経営資源の評価</a:t>
            </a:r>
          </a:p>
        </p:txBody>
      </p:sp>
      <p:sp>
        <p:nvSpPr>
          <p:cNvPr id="14432" name="Oval 129"/>
          <p:cNvSpPr>
            <a:spLocks noChangeArrowheads="1"/>
          </p:cNvSpPr>
          <p:nvPr/>
        </p:nvSpPr>
        <p:spPr bwMode="auto">
          <a:xfrm>
            <a:off x="3429000" y="1138238"/>
            <a:ext cx="649288"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3" name="Text Box 130"/>
          <p:cNvSpPr txBox="1">
            <a:spLocks noChangeArrowheads="1"/>
          </p:cNvSpPr>
          <p:nvPr/>
        </p:nvSpPr>
        <p:spPr bwMode="auto">
          <a:xfrm>
            <a:off x="3505858"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３</a:t>
            </a:r>
            <a:endParaRPr lang="en-US" altLang="ja-JP" sz="900" b="0" dirty="0">
              <a:latin typeface="ＭＳ ゴシック" panose="020B0609070205080204" pitchFamily="49" charset="-128"/>
              <a:ea typeface="ＭＳ ゴシック" panose="020B0609070205080204" pitchFamily="49" charset="-128"/>
            </a:endParaRPr>
          </a:p>
        </p:txBody>
      </p:sp>
      <p:sp>
        <p:nvSpPr>
          <p:cNvPr id="14434" name="Text Box 131"/>
          <p:cNvSpPr txBox="1">
            <a:spLocks noChangeArrowheads="1"/>
          </p:cNvSpPr>
          <p:nvPr/>
        </p:nvSpPr>
        <p:spPr bwMode="auto">
          <a:xfrm>
            <a:off x="4078288" y="1085850"/>
            <a:ext cx="9350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003300"/>
                </a:solidFill>
                <a:latin typeface="ＭＳ ゴシック" panose="020B0609070205080204" pitchFamily="49" charset="-128"/>
                <a:ea typeface="ＭＳ ゴシック" panose="020B0609070205080204" pitchFamily="49" charset="-128"/>
              </a:rPr>
              <a:t>ＢＣＰ対応策の実施時期の決定</a:t>
            </a:r>
          </a:p>
        </p:txBody>
      </p:sp>
      <p:sp>
        <p:nvSpPr>
          <p:cNvPr id="14435" name="Oval 132"/>
          <p:cNvSpPr>
            <a:spLocks noChangeArrowheads="1"/>
          </p:cNvSpPr>
          <p:nvPr/>
        </p:nvSpPr>
        <p:spPr bwMode="auto">
          <a:xfrm>
            <a:off x="5230813" y="1138238"/>
            <a:ext cx="649287" cy="231775"/>
          </a:xfrm>
          <a:prstGeom prst="ellipse">
            <a:avLst/>
          </a:prstGeom>
          <a:gradFill rotWithShape="1">
            <a:gsLst>
              <a:gs pos="0">
                <a:srgbClr val="FFFFFF"/>
              </a:gs>
              <a:gs pos="100000">
                <a:srgbClr val="DDDDDD"/>
              </a:gs>
            </a:gsLst>
            <a:path path="shape">
              <a:fillToRect l="50000" t="50000" r="50000" b="50000"/>
            </a:path>
          </a:gradFill>
          <a:ln w="28575">
            <a:solidFill>
              <a:srgbClr val="77777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36" name="Text Box 133"/>
          <p:cNvSpPr txBox="1">
            <a:spLocks noChangeArrowheads="1"/>
          </p:cNvSpPr>
          <p:nvPr/>
        </p:nvSpPr>
        <p:spPr bwMode="auto">
          <a:xfrm>
            <a:off x="5307670" y="1130300"/>
            <a:ext cx="47493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360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en-US" altLang="ja-JP" sz="900" b="0">
                <a:latin typeface="ＭＳ ゴシック" panose="020B0609070205080204" pitchFamily="49" charset="-128"/>
                <a:ea typeface="ＭＳ ゴシック" panose="020B0609070205080204" pitchFamily="49" charset="-128"/>
              </a:rPr>
              <a:t>STEP</a:t>
            </a:r>
            <a:r>
              <a:rPr lang="ja-JP" altLang="en-US" sz="900" b="0">
                <a:latin typeface="ＭＳ ゴシック" panose="020B0609070205080204" pitchFamily="49" charset="-128"/>
                <a:ea typeface="ＭＳ ゴシック" panose="020B0609070205080204" pitchFamily="49" charset="-128"/>
              </a:rPr>
              <a:t>４</a:t>
            </a:r>
            <a:endParaRPr lang="en-US" altLang="ja-JP" sz="900" b="0" dirty="0">
              <a:latin typeface="ＭＳ ゴシック" panose="020B0609070205080204" pitchFamily="49" charset="-128"/>
              <a:ea typeface="ＭＳ ゴシック" panose="020B0609070205080204" pitchFamily="49" charset="-128"/>
            </a:endParaRPr>
          </a:p>
        </p:txBody>
      </p:sp>
      <p:sp>
        <p:nvSpPr>
          <p:cNvPr id="14437" name="Text Box 134"/>
          <p:cNvSpPr txBox="1">
            <a:spLocks noChangeArrowheads="1"/>
          </p:cNvSpPr>
          <p:nvPr/>
        </p:nvSpPr>
        <p:spPr bwMode="auto">
          <a:xfrm>
            <a:off x="5832475" y="1052513"/>
            <a:ext cx="909638"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lnSpc>
                <a:spcPct val="95000"/>
              </a:lnSpc>
            </a:pPr>
            <a:r>
              <a:rPr lang="ja-JP" altLang="en-US" sz="800" b="0" dirty="0">
                <a:solidFill>
                  <a:srgbClr val="003300"/>
                </a:solidFill>
                <a:latin typeface="ＭＳ ゴシック" panose="020B0609070205080204" pitchFamily="49" charset="-128"/>
                <a:ea typeface="ＭＳ ゴシック" panose="020B0609070205080204" pitchFamily="49" charset="-128"/>
              </a:rPr>
              <a:t>長期的なＢＣＰ対応策の実施 計画立案</a:t>
            </a:r>
          </a:p>
        </p:txBody>
      </p:sp>
      <p:sp>
        <p:nvSpPr>
          <p:cNvPr id="14438" name="Line 135"/>
          <p:cNvSpPr>
            <a:spLocks noChangeShapeType="1"/>
          </p:cNvSpPr>
          <p:nvPr/>
        </p:nvSpPr>
        <p:spPr bwMode="auto">
          <a:xfrm>
            <a:off x="148272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39" name="Line 136"/>
          <p:cNvSpPr>
            <a:spLocks noChangeShapeType="1"/>
          </p:cNvSpPr>
          <p:nvPr/>
        </p:nvSpPr>
        <p:spPr bwMode="auto">
          <a:xfrm>
            <a:off x="3140075"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0" name="Line 137"/>
          <p:cNvSpPr>
            <a:spLocks noChangeShapeType="1"/>
          </p:cNvSpPr>
          <p:nvPr/>
        </p:nvSpPr>
        <p:spPr bwMode="auto">
          <a:xfrm>
            <a:off x="4941888" y="1254125"/>
            <a:ext cx="2159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4441" name="AutoShape 15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2" name="AutoShape 15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3" name="AutoShape 15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4444" name="Text Box 15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4445" name="Text Box 15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4446" name="Text Box 15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B870A273-691B-C6F6-AC86-3466F19064F1}"/>
              </a:ext>
            </a:extLst>
          </p:cNvPr>
          <p:cNvGraphicFramePr>
            <a:graphicFrameLocks noGrp="1"/>
          </p:cNvGraphicFramePr>
          <p:nvPr>
            <p:extLst>
              <p:ext uri="{D42A27DB-BD31-4B8C-83A1-F6EECF244321}">
                <p14:modId xmlns:p14="http://schemas.microsoft.com/office/powerpoint/2010/main" val="791484668"/>
              </p:ext>
            </p:extLst>
          </p:nvPr>
        </p:nvGraphicFramePr>
        <p:xfrm>
          <a:off x="166193" y="2570007"/>
          <a:ext cx="468000" cy="6644529"/>
        </p:xfrm>
        <a:graphic>
          <a:graphicData uri="http://schemas.openxmlformats.org/drawingml/2006/table">
            <a:tbl>
              <a:tblPr/>
              <a:tblGrid>
                <a:gridCol w="468000">
                  <a:extLst>
                    <a:ext uri="{9D8B030D-6E8A-4147-A177-3AD203B41FA5}">
                      <a16:colId xmlns:a16="http://schemas.microsoft.com/office/drawing/2014/main" val="2996627543"/>
                    </a:ext>
                  </a:extLst>
                </a:gridCol>
              </a:tblGrid>
              <a:tr h="127776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1279525" rtl="0" eaLnBrk="1" fontAlgn="ctr" latinLnBrk="0" hangingPunct="1">
                        <a:lnSpc>
                          <a:spcPct val="9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重要業務である</a:t>
                      </a: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4655299"/>
                  </a:ext>
                </a:extLst>
              </a:tr>
              <a:tr h="3389396">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90000"/>
                        </a:lnSpc>
                        <a:spcBef>
                          <a:spcPct val="0"/>
                        </a:spcBef>
                        <a:spcAft>
                          <a:spcPct val="0"/>
                        </a:spcAft>
                        <a:buClrTx/>
                        <a:buSzTx/>
                        <a:buFontTx/>
                        <a:buNone/>
                        <a:tabLst/>
                        <a:defRPr/>
                      </a:pPr>
                      <a:r>
                        <a:rPr kumimoji="1" lang="zh-TW" altLang="en-US" sz="1800" b="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rPr>
                        <a:t>加工食品配送</a:t>
                      </a:r>
                      <a:endParaRPr kumimoji="1" lang="ja-JP" altLang="en-US" sz="1800" b="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endParaRPr>
                    </a:p>
                  </a:txBody>
                  <a:tcPr marL="0" marR="0" marT="0" marB="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70615854"/>
                  </a:ext>
                </a:extLst>
              </a:tr>
              <a:tr h="1977368">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200" b="0" dirty="0">
                          <a:latin typeface="ＭＳ ゴシック" panose="020B0609070205080204" pitchFamily="49" charset="-128"/>
                          <a:ea typeface="ＭＳ ゴシック" panose="020B0609070205080204" pitchFamily="49" charset="-128"/>
                        </a:rPr>
                        <a:t>には右表の経営資源が必要</a:t>
                      </a:r>
                    </a:p>
                  </a:txBody>
                  <a:tcPr marL="0" marR="0" marT="0" marB="0" vert="eaVert" anchor="ctr" horzOverflow="overflow">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87572"/>
                  </a:ext>
                </a:extLst>
              </a:tr>
            </a:tbl>
          </a:graphicData>
        </a:graphic>
      </p:graphicFrame>
      <p:sp>
        <p:nvSpPr>
          <p:cNvPr id="3" name="AutoShape 118">
            <a:extLst>
              <a:ext uri="{FF2B5EF4-FFF2-40B4-BE49-F238E27FC236}">
                <a16:creationId xmlns:a16="http://schemas.microsoft.com/office/drawing/2014/main" id="{05AFBC00-006A-1B6D-3275-042A0B2172AB}"/>
              </a:ext>
            </a:extLst>
          </p:cNvPr>
          <p:cNvSpPr>
            <a:spLocks noChangeArrowheads="1"/>
          </p:cNvSpPr>
          <p:nvPr/>
        </p:nvSpPr>
        <p:spPr bwMode="auto">
          <a:xfrm>
            <a:off x="2668553" y="2164686"/>
            <a:ext cx="4071972" cy="398957"/>
          </a:xfrm>
          <a:prstGeom prst="wedgeRectCallout">
            <a:avLst>
              <a:gd name="adj1" fmla="val -15449"/>
              <a:gd name="adj2" fmla="val 72901"/>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重要業務を行う上で不可欠な経営資源を、もれなく抽出してください。</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重要業務の工程をイメージして、必要な経営資源について考えてください。</a:t>
            </a:r>
          </a:p>
        </p:txBody>
      </p:sp>
      <p:sp>
        <p:nvSpPr>
          <p:cNvPr id="5" name="AutoShape 119">
            <a:extLst>
              <a:ext uri="{FF2B5EF4-FFF2-40B4-BE49-F238E27FC236}">
                <a16:creationId xmlns:a16="http://schemas.microsoft.com/office/drawing/2014/main" id="{77D9FB85-5445-46A8-8F7F-8EE0A3B01ECE}"/>
              </a:ext>
            </a:extLst>
          </p:cNvPr>
          <p:cNvSpPr>
            <a:spLocks noChangeArrowheads="1"/>
          </p:cNvSpPr>
          <p:nvPr/>
        </p:nvSpPr>
        <p:spPr bwMode="auto">
          <a:xfrm>
            <a:off x="1810640" y="3375429"/>
            <a:ext cx="1566552" cy="369332"/>
          </a:xfrm>
          <a:prstGeom prst="wedgeRectCallout">
            <a:avLst>
              <a:gd name="adj1" fmla="val -131968"/>
              <a:gd name="adj2" fmla="val 84964"/>
            </a:avLst>
          </a:prstGeom>
          <a:solidFill>
            <a:schemeClr val="accent5"/>
          </a:solidFill>
          <a:ln w="9525">
            <a:solidFill>
              <a:srgbClr val="003300"/>
            </a:solidFill>
            <a:miter lim="800000"/>
            <a:headEnd/>
            <a:tailEnd/>
          </a:ln>
          <a:effec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２</a:t>
            </a:r>
            <a:r>
              <a:rPr lang="en-US" altLang="ja-JP" sz="900" b="0" dirty="0">
                <a:latin typeface="ＭＳ ゴシック" panose="020B0609070205080204" pitchFamily="49" charset="-128"/>
                <a:ea typeface="ＭＳ ゴシック" panose="020B0609070205080204" pitchFamily="49" charset="-128"/>
              </a:rPr>
              <a:t>.</a:t>
            </a:r>
            <a:r>
              <a:rPr lang="ja-JP" altLang="en-US" sz="900" b="0" dirty="0">
                <a:latin typeface="ＭＳ ゴシック" panose="020B0609070205080204" pitchFamily="49" charset="-128"/>
                <a:ea typeface="ＭＳ ゴシック" panose="020B0609070205080204" pitchFamily="49" charset="-128"/>
              </a:rPr>
              <a:t>２で決定した重要業務</a:t>
            </a:r>
            <a:r>
              <a:rPr lang="ja-JP" altLang="en-US" sz="900" b="0" dirty="0">
                <a:solidFill>
                  <a:srgbClr val="003300"/>
                </a:solidFill>
                <a:latin typeface="ＭＳ ゴシック" panose="020B0609070205080204" pitchFamily="49" charset="-128"/>
                <a:ea typeface="ＭＳ ゴシック" panose="020B0609070205080204" pitchFamily="49" charset="-128"/>
              </a:rPr>
              <a:t>を記入してください。</a:t>
            </a:r>
          </a:p>
        </p:txBody>
      </p:sp>
      <p:sp>
        <p:nvSpPr>
          <p:cNvPr id="6" name="AutoShape 122">
            <a:extLst>
              <a:ext uri="{FF2B5EF4-FFF2-40B4-BE49-F238E27FC236}">
                <a16:creationId xmlns:a16="http://schemas.microsoft.com/office/drawing/2014/main" id="{65FF9E8A-9E08-58AE-CC63-68E63F1D36A5}"/>
              </a:ext>
            </a:extLst>
          </p:cNvPr>
          <p:cNvSpPr>
            <a:spLocks noChangeArrowheads="1"/>
          </p:cNvSpPr>
          <p:nvPr/>
        </p:nvSpPr>
        <p:spPr bwMode="auto">
          <a:xfrm>
            <a:off x="1906993" y="4355063"/>
            <a:ext cx="1373846" cy="369332"/>
          </a:xfrm>
          <a:prstGeom prst="wedgeRectCallout">
            <a:avLst>
              <a:gd name="adj1" fmla="val -67931"/>
              <a:gd name="adj2" fmla="val 47162"/>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着眼する経営資源の</a:t>
            </a:r>
            <a:br>
              <a:rPr lang="en-US" altLang="ja-JP" sz="900" b="0" dirty="0">
                <a:solidFill>
                  <a:srgbClr val="003300"/>
                </a:solidFill>
                <a:latin typeface="ＭＳ ゴシック" panose="020B0609070205080204" pitchFamily="49" charset="-128"/>
                <a:ea typeface="ＭＳ ゴシック" panose="020B0609070205080204" pitchFamily="49" charset="-128"/>
              </a:rPr>
            </a:br>
            <a:r>
              <a:rPr lang="ja-JP" altLang="en-US" sz="900" b="0" dirty="0">
                <a:solidFill>
                  <a:srgbClr val="003300"/>
                </a:solidFill>
                <a:latin typeface="ＭＳ ゴシック" panose="020B0609070205080204" pitchFamily="49" charset="-128"/>
                <a:ea typeface="ＭＳ ゴシック" panose="020B0609070205080204" pitchFamily="49" charset="-128"/>
              </a:rPr>
              <a:t>種類を示しています。</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Text Box 19"/>
          <p:cNvSpPr txBox="1">
            <a:spLocks noChangeArrowheads="1"/>
          </p:cNvSpPr>
          <p:nvPr/>
        </p:nvSpPr>
        <p:spPr bwMode="auto">
          <a:xfrm>
            <a:off x="4360" y="195089"/>
            <a:ext cx="40322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抽出した経営資源の評価（１／３）</a:t>
            </a:r>
          </a:p>
        </p:txBody>
      </p:sp>
      <p:graphicFrame>
        <p:nvGraphicFramePr>
          <p:cNvPr id="93570" name="Group 386"/>
          <p:cNvGraphicFramePr>
            <a:graphicFrameLocks noGrp="1"/>
          </p:cNvGraphicFramePr>
          <p:nvPr>
            <p:extLst>
              <p:ext uri="{D42A27DB-BD31-4B8C-83A1-F6EECF244321}">
                <p14:modId xmlns:p14="http://schemas.microsoft.com/office/powerpoint/2010/main" val="1036992475"/>
              </p:ext>
            </p:extLst>
          </p:nvPr>
        </p:nvGraphicFramePr>
        <p:xfrm>
          <a:off x="405000" y="1425323"/>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安否確認はできますか？（電話が使えない場合）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安否確認用</a:t>
                      </a:r>
                      <a: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LINE</a:t>
                      </a: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グループを作成し、災害時の連絡方法を定める。</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災害時出社基準を明確にし、全従業員に周知する。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初動対応マニュアルを作成する。</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加工食品配送担当の運転手と配車担当者に優先出社を義務付ける。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同業他社との災害時相互支援協定を締結する。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物流倉庫や本社に仮眠室を設ける。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出社・待機の指示はできますか？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従業員の身の回りの安全は確保できていますか？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就業時間外に発災した場合、事業所に出社する要員を決めていますか？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応援要請は可能ですか？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運転手の宿泊施設は確保できていますか？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00B05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
        <p:nvSpPr>
          <p:cNvPr id="93315" name="Text Box 131"/>
          <p:cNvSpPr txBox="1">
            <a:spLocks noChangeArrowheads="1"/>
          </p:cNvSpPr>
          <p:nvPr/>
        </p:nvSpPr>
        <p:spPr bwMode="auto">
          <a:xfrm>
            <a:off x="3183440"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pic>
        <p:nvPicPr>
          <p:cNvPr id="15486" name="Picture 36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1168" y="9377248"/>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93" name="AutoShape 375"/>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4" name="AutoShape 376"/>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5" name="AutoShape 377"/>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5496" name="Text Box 378"/>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5497" name="Text Box 379"/>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5498" name="Text Box 380"/>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2" name="表 1">
            <a:extLst>
              <a:ext uri="{FF2B5EF4-FFF2-40B4-BE49-F238E27FC236}">
                <a16:creationId xmlns:a16="http://schemas.microsoft.com/office/drawing/2014/main" id="{190FF589-41F7-D7D3-02E9-EC58B2DA2B06}"/>
              </a:ext>
            </a:extLst>
          </p:cNvPr>
          <p:cNvGraphicFramePr>
            <a:graphicFrameLocks noGrp="1"/>
          </p:cNvGraphicFramePr>
          <p:nvPr>
            <p:extLst>
              <p:ext uri="{D42A27DB-BD31-4B8C-83A1-F6EECF244321}">
                <p14:modId xmlns:p14="http://schemas.microsoft.com/office/powerpoint/2010/main" val="598089257"/>
              </p:ext>
            </p:extLst>
          </p:nvPr>
        </p:nvGraphicFramePr>
        <p:xfrm>
          <a:off x="416393" y="666164"/>
          <a:ext cx="5981791" cy="638910"/>
        </p:xfrm>
        <a:graphic>
          <a:graphicData uri="http://schemas.openxmlformats.org/drawingml/2006/table">
            <a:tbl>
              <a:tblPr/>
              <a:tblGrid>
                <a:gridCol w="649850">
                  <a:extLst>
                    <a:ext uri="{9D8B030D-6E8A-4147-A177-3AD203B41FA5}">
                      <a16:colId xmlns:a16="http://schemas.microsoft.com/office/drawing/2014/main" val="1817253645"/>
                    </a:ext>
                  </a:extLst>
                </a:gridCol>
                <a:gridCol w="374650">
                  <a:extLst>
                    <a:ext uri="{9D8B030D-6E8A-4147-A177-3AD203B41FA5}">
                      <a16:colId xmlns:a16="http://schemas.microsoft.com/office/drawing/2014/main" val="3593118771"/>
                    </a:ext>
                  </a:extLst>
                </a:gridCol>
                <a:gridCol w="3472198">
                  <a:extLst>
                    <a:ext uri="{9D8B030D-6E8A-4147-A177-3AD203B41FA5}">
                      <a16:colId xmlns:a16="http://schemas.microsoft.com/office/drawing/2014/main" val="4250036833"/>
                    </a:ext>
                  </a:extLst>
                </a:gridCol>
                <a:gridCol w="316109">
                  <a:extLst>
                    <a:ext uri="{9D8B030D-6E8A-4147-A177-3AD203B41FA5}">
                      <a16:colId xmlns:a16="http://schemas.microsoft.com/office/drawing/2014/main" val="4138415489"/>
                    </a:ext>
                  </a:extLst>
                </a:gridCol>
                <a:gridCol w="1168984">
                  <a:extLst>
                    <a:ext uri="{9D8B030D-6E8A-4147-A177-3AD203B41FA5}">
                      <a16:colId xmlns:a16="http://schemas.microsoft.com/office/drawing/2014/main" val="540101505"/>
                    </a:ext>
                  </a:extLst>
                </a:gridCol>
              </a:tblGrid>
              <a:tr h="0">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zh-TW"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加工食品配送</a:t>
                      </a: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C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について、</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12700" cmpd="sng">
                      <a:noFill/>
                      <a:prstDash val="soli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12700" cmpd="sng">
                      <a:noFill/>
                      <a:prstDash val="soli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120315"/>
                  </a:ext>
                </a:extLst>
              </a:tr>
              <a:tr h="0">
                <a:tc grid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defRPr/>
                      </a:pPr>
                      <a:r>
                        <a:rPr lang="ja-JP" altLang="en-US" sz="1000" b="0" dirty="0">
                          <a:latin typeface="ＭＳ ゴシック" panose="020B0609070205080204" pitchFamily="49" charset="-128"/>
                          <a:ea typeface="ＭＳ ゴシック" panose="020B0609070205080204" pitchFamily="49" charset="-128"/>
                        </a:rPr>
                        <a:t>震度７の地震が発生した場合にも、</a:t>
                      </a: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90000" marR="90000" marT="46793" marB="46793"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defRPr/>
                      </a:pPr>
                      <a:endParaRPr lang="ja-JP" altLang="en-US" sz="1000" b="0" dirty="0">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63994005"/>
                  </a:ext>
                </a:extLst>
              </a:tr>
              <a:tr h="0">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復旧目標である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solidFill>
                        <a:srgbClr val="FFC000"/>
                      </a:solid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Ｐ明朝" panose="02020600040205080304" pitchFamily="18" charset="-128"/>
                        <a:ea typeface="ＭＳ Ｐ明朝" panose="02020600040205080304" pitchFamily="18" charset="-128"/>
                      </a:endParaRPr>
                    </a:p>
                  </a:txBody>
                  <a:tcPr marL="72000" marR="7200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３日以内に、主要顧客への配送頻度を通常の３０％再開</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を目指す。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79525" rtl="0" eaLnBrk="1" fontAlgn="ctr" latinLnBrk="0" hangingPunct="1">
                        <a:lnSpc>
                          <a:spcPct val="9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を目指す。</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38100" cap="flat" cmpd="sng" algn="ctr">
                      <a:noFill/>
                      <a:prstDash val="solid"/>
                      <a:round/>
                      <a:headEnd type="none" w="med" len="med"/>
                      <a:tailEnd type="none" w="med" len="med"/>
                    </a:lnL>
                    <a:lnR w="38100" cap="flat" cmpd="sng" algn="ctr">
                      <a:solidFill>
                        <a:srgbClr val="FFC000"/>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C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73890259"/>
                  </a:ext>
                </a:extLst>
              </a:tr>
            </a:tbl>
          </a:graphicData>
        </a:graphic>
      </p:graphicFrame>
      <p:graphicFrame>
        <p:nvGraphicFramePr>
          <p:cNvPr id="5" name="Group 386">
            <a:extLst>
              <a:ext uri="{FF2B5EF4-FFF2-40B4-BE49-F238E27FC236}">
                <a16:creationId xmlns:a16="http://schemas.microsoft.com/office/drawing/2014/main" id="{A6F26760-54F0-B188-33C5-8E86EBF383CC}"/>
              </a:ext>
            </a:extLst>
          </p:cNvPr>
          <p:cNvGraphicFramePr>
            <a:graphicFrameLocks noGrp="1"/>
          </p:cNvGraphicFramePr>
          <p:nvPr>
            <p:extLst>
              <p:ext uri="{D42A27DB-BD31-4B8C-83A1-F6EECF244321}">
                <p14:modId xmlns:p14="http://schemas.microsoft.com/office/powerpoint/2010/main" val="3184746492"/>
              </p:ext>
            </p:extLst>
          </p:nvPr>
        </p:nvGraphicFramePr>
        <p:xfrm>
          <a:off x="394075" y="4180603"/>
          <a:ext cx="6048000" cy="2096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新耐震設計法（昭和５６年以降）による設計ですか？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6">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必要に応じて事務所を新耐震の建物に移転する</a:t>
                      </a:r>
                      <a:r>
                        <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endParaRP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必要に応じて耐震診断／耐震補強対策を検討する。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災害時の対応拠点について検討する。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耐震診断／耐震補強は実施済みですか？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ＢＣＰ対応拠点を複数検討していますか？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施設が使えない時の代替候補はありますか？</a:t>
                      </a:r>
                      <a:endParaRPr kumimoji="1" lang="ja-JP" altLang="ja-JP" sz="10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C73047E8-7780-DF71-1ED7-207B1D5B81B3}"/>
              </a:ext>
            </a:extLst>
          </p:cNvPr>
          <p:cNvGraphicFramePr>
            <a:graphicFrameLocks noGrp="1"/>
          </p:cNvGraphicFramePr>
          <p:nvPr>
            <p:extLst>
              <p:ext uri="{D42A27DB-BD31-4B8C-83A1-F6EECF244321}">
                <p14:modId xmlns:p14="http://schemas.microsoft.com/office/powerpoint/2010/main" val="649767675"/>
              </p:ext>
            </p:extLst>
          </p:nvPr>
        </p:nvGraphicFramePr>
        <p:xfrm>
          <a:off x="394075" y="6369480"/>
          <a:ext cx="6048000" cy="29193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設備・備品・車両等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什器の固定対策は実施済みですか？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什器等の移動・転倒防止対策を実施する。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地震発生時に使えなくなる設備・</a:t>
                      </a:r>
                      <a:b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備品を確認する。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電子機器の漏電対策を行う。</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設備メーカーの緊急時の連絡先をリスト化しておく。</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県外の配送業者と災害時協力について相談する。</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駐車場を２か所以上に分散させる。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自社設備の耐震性を把握していますか？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物資の保管状況は万全ですか？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出火のおそれがある設備に地震感知器等を設置していますか？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設備の点検・調整は必要ありますか（自社で対応可能ですか）？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車両の代替調達計画はありますか？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車両の分散保管を行っていますか？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009710471"/>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
        <p:nvSpPr>
          <p:cNvPr id="3" name="AutoShape 381">
            <a:extLst>
              <a:ext uri="{FF2B5EF4-FFF2-40B4-BE49-F238E27FC236}">
                <a16:creationId xmlns:a16="http://schemas.microsoft.com/office/drawing/2014/main" id="{741D9AA9-9C48-3A2C-4679-F55A50F0EEAC}"/>
              </a:ext>
            </a:extLst>
          </p:cNvPr>
          <p:cNvSpPr>
            <a:spLocks noChangeArrowheads="1"/>
          </p:cNvSpPr>
          <p:nvPr/>
        </p:nvSpPr>
        <p:spPr bwMode="auto">
          <a:xfrm>
            <a:off x="792017" y="3631589"/>
            <a:ext cx="2364535" cy="345626"/>
          </a:xfrm>
          <a:prstGeom prst="wedgeRectCallout">
            <a:avLst>
              <a:gd name="adj1" fmla="val 72955"/>
              <a:gd name="adj2" fmla="val -77451"/>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b="0" dirty="0">
                <a:solidFill>
                  <a:srgbClr val="003300"/>
                </a:solidFill>
                <a:latin typeface="ＭＳ ゴシック" panose="020B0609070205080204" pitchFamily="49" charset="-128"/>
                <a:ea typeface="ＭＳ ゴシック" panose="020B0609070205080204" pitchFamily="49" charset="-128"/>
              </a:rPr>
              <a:t>STEP1</a:t>
            </a:r>
            <a:r>
              <a:rPr lang="ja-JP" altLang="en-US" sz="900" b="0" dirty="0">
                <a:solidFill>
                  <a:srgbClr val="003300"/>
                </a:solidFill>
                <a:latin typeface="ＭＳ ゴシック" panose="020B0609070205080204" pitchFamily="49" charset="-128"/>
                <a:ea typeface="ＭＳ ゴシック" panose="020B0609070205080204" pitchFamily="49" charset="-128"/>
              </a:rPr>
              <a:t>で抽出した経営資源に対する設問に、</a:t>
            </a:r>
            <a:br>
              <a:rPr lang="en-US" altLang="ja-JP" sz="900" b="0" dirty="0">
                <a:solidFill>
                  <a:srgbClr val="003300"/>
                </a:solidFill>
                <a:latin typeface="ＭＳ ゴシック" panose="020B0609070205080204" pitchFamily="49" charset="-128"/>
                <a:ea typeface="ＭＳ ゴシック" panose="020B0609070205080204" pitchFamily="49" charset="-128"/>
              </a:rPr>
            </a:br>
            <a:r>
              <a:rPr lang="ja-JP" altLang="en-US" sz="900" b="0" dirty="0">
                <a:solidFill>
                  <a:srgbClr val="003300"/>
                </a:solidFill>
                <a:latin typeface="ＭＳ ゴシック" panose="020B0609070205080204" pitchFamily="49" charset="-128"/>
                <a:ea typeface="ＭＳ ゴシック" panose="020B0609070205080204" pitchFamily="49" charset="-128"/>
              </a:rPr>
              <a:t>「はい」「いいえ」で答えてください。</a:t>
            </a:r>
          </a:p>
        </p:txBody>
      </p:sp>
      <p:sp>
        <p:nvSpPr>
          <p:cNvPr id="4" name="AutoShape 383">
            <a:extLst>
              <a:ext uri="{FF2B5EF4-FFF2-40B4-BE49-F238E27FC236}">
                <a16:creationId xmlns:a16="http://schemas.microsoft.com/office/drawing/2014/main" id="{0AA7DAA0-FC3F-8F2C-2168-1B7B1028EBD0}"/>
              </a:ext>
            </a:extLst>
          </p:cNvPr>
          <p:cNvSpPr>
            <a:spLocks noChangeArrowheads="1"/>
          </p:cNvSpPr>
          <p:nvPr/>
        </p:nvSpPr>
        <p:spPr bwMode="auto">
          <a:xfrm>
            <a:off x="955652" y="5817822"/>
            <a:ext cx="2270168" cy="503238"/>
          </a:xfrm>
          <a:prstGeom prst="wedgeRectCallout">
            <a:avLst>
              <a:gd name="adj1" fmla="val 96070"/>
              <a:gd name="adj2" fmla="val -6942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ja-JP" sz="900" b="0" dirty="0">
                <a:solidFill>
                  <a:srgbClr val="003300"/>
                </a:solidFill>
                <a:latin typeface="ＭＳ ゴシック" panose="020B0609070205080204" pitchFamily="49" charset="-128"/>
                <a:ea typeface="ＭＳ ゴシック" panose="020B0609070205080204" pitchFamily="49" charset="-128"/>
              </a:rPr>
              <a:t>「いいえ」の場合には、重要業務を継続・早期復旧するための対応策を検討し、記入してください。</a:t>
            </a:r>
            <a:endParaRPr lang="ja-JP" altLang="en-US" sz="900" b="0" dirty="0">
              <a:solidFill>
                <a:srgbClr val="003300"/>
              </a:solidFill>
              <a:latin typeface="ＭＳ ゴシック" panose="020B0609070205080204" pitchFamily="49" charset="-128"/>
              <a:ea typeface="ＭＳ ゴシック" panose="020B0609070205080204" pitchFamily="49" charset="-128"/>
            </a:endParaRPr>
          </a:p>
        </p:txBody>
      </p:sp>
      <p:sp>
        <p:nvSpPr>
          <p:cNvPr id="7" name="AutoShape 384">
            <a:extLst>
              <a:ext uri="{FF2B5EF4-FFF2-40B4-BE49-F238E27FC236}">
                <a16:creationId xmlns:a16="http://schemas.microsoft.com/office/drawing/2014/main" id="{FDB5B8D3-C634-7D74-716A-1CBB09D34CAC}"/>
              </a:ext>
            </a:extLst>
          </p:cNvPr>
          <p:cNvSpPr>
            <a:spLocks noChangeArrowheads="1"/>
          </p:cNvSpPr>
          <p:nvPr/>
        </p:nvSpPr>
        <p:spPr bwMode="auto">
          <a:xfrm>
            <a:off x="2025248" y="9053029"/>
            <a:ext cx="2376488" cy="373614"/>
          </a:xfrm>
          <a:prstGeom prst="wedgeRectCallout">
            <a:avLst>
              <a:gd name="adj1" fmla="val 48286"/>
              <a:gd name="adj2" fmla="val -18337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対応策を検討する際には他企業等との連携の可能性についても考慮してください。</a:t>
            </a:r>
          </a:p>
        </p:txBody>
      </p:sp>
      <p:sp>
        <p:nvSpPr>
          <p:cNvPr id="8" name="AutoShape 275">
            <a:extLst>
              <a:ext uri="{FF2B5EF4-FFF2-40B4-BE49-F238E27FC236}">
                <a16:creationId xmlns:a16="http://schemas.microsoft.com/office/drawing/2014/main" id="{FD47687A-A83E-3450-AD4D-DA126B84DBA4}"/>
              </a:ext>
            </a:extLst>
          </p:cNvPr>
          <p:cNvSpPr>
            <a:spLocks noChangeArrowheads="1"/>
          </p:cNvSpPr>
          <p:nvPr/>
        </p:nvSpPr>
        <p:spPr bwMode="auto">
          <a:xfrm>
            <a:off x="3183440" y="647256"/>
            <a:ext cx="1584325" cy="360363"/>
          </a:xfrm>
          <a:prstGeom prst="wedgeRectCallout">
            <a:avLst>
              <a:gd name="adj1" fmla="val -66833"/>
              <a:gd name="adj2" fmla="val 4691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chemeClr val="hlink"/>
                </a:solidFill>
                <a:latin typeface="HG丸ｺﾞｼｯｸM-PRO" panose="020F0600000000000000" pitchFamily="50" charset="-128"/>
              </a:rPr>
              <a:t>２</a:t>
            </a:r>
            <a:r>
              <a:rPr lang="en-US" altLang="ja-JP" sz="900" b="0" dirty="0">
                <a:solidFill>
                  <a:schemeClr val="hlink"/>
                </a:solidFill>
                <a:latin typeface="HG丸ｺﾞｼｯｸM-PRO" panose="020F0600000000000000" pitchFamily="50" charset="-128"/>
              </a:rPr>
              <a:t>.</a:t>
            </a:r>
            <a:r>
              <a:rPr lang="ja-JP" altLang="en-US" sz="900" b="0" dirty="0">
                <a:solidFill>
                  <a:schemeClr val="hlink"/>
                </a:solidFill>
                <a:latin typeface="HG丸ｺﾞｼｯｸM-PRO" panose="020F0600000000000000" pitchFamily="50" charset="-128"/>
              </a:rPr>
              <a:t>２、</a:t>
            </a:r>
            <a:r>
              <a:rPr lang="en-US" altLang="ja-JP" sz="900" b="0" dirty="0">
                <a:solidFill>
                  <a:schemeClr val="hlink"/>
                </a:solidFill>
                <a:latin typeface="HG丸ｺﾞｼｯｸM-PRO" panose="020F0600000000000000" pitchFamily="50" charset="-128"/>
              </a:rPr>
              <a:t>2.3</a:t>
            </a:r>
            <a:r>
              <a:rPr lang="ja-JP" altLang="en-US" sz="900" b="0" dirty="0">
                <a:solidFill>
                  <a:schemeClr val="hlink"/>
                </a:solidFill>
                <a:latin typeface="HG丸ｺﾞｼｯｸM-PRO" panose="020F0600000000000000" pitchFamily="50" charset="-128"/>
              </a:rPr>
              <a:t>で決定した重要業務・復旧目標</a:t>
            </a:r>
            <a:r>
              <a:rPr lang="ja-JP" altLang="en-US" sz="900" b="0" dirty="0">
                <a:solidFill>
                  <a:srgbClr val="003300"/>
                </a:solidFill>
                <a:latin typeface="HG丸ｺﾞｼｯｸM-PRO" panose="020F0600000000000000" pitchFamily="50" charset="-128"/>
              </a:rPr>
              <a:t>を記入</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0" name="Text Box 210"/>
          <p:cNvSpPr txBox="1">
            <a:spLocks noChangeArrowheads="1"/>
          </p:cNvSpPr>
          <p:nvPr/>
        </p:nvSpPr>
        <p:spPr bwMode="auto">
          <a:xfrm>
            <a:off x="24573" y="210387"/>
            <a:ext cx="41036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抽出した経営資源の評価（２／３）</a:t>
            </a:r>
          </a:p>
        </p:txBody>
      </p:sp>
      <p:sp>
        <p:nvSpPr>
          <p:cNvPr id="92294" name="Text Box 134"/>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6511" name="AutoShape 316"/>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2" name="AutoShape 317"/>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3" name="AutoShape 318"/>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6514" name="Text Box 319"/>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6515" name="Text Box 3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6516" name="Text Box 321"/>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595A7834-0A66-7143-CB06-FDADC805A5A2}"/>
              </a:ext>
            </a:extLst>
          </p:cNvPr>
          <p:cNvGraphicFramePr>
            <a:graphicFrameLocks noGrp="1"/>
          </p:cNvGraphicFramePr>
          <p:nvPr>
            <p:extLst>
              <p:ext uri="{D42A27DB-BD31-4B8C-83A1-F6EECF244321}">
                <p14:modId xmlns:p14="http://schemas.microsoft.com/office/powerpoint/2010/main" val="1949953308"/>
              </p:ext>
            </p:extLst>
          </p:nvPr>
        </p:nvGraphicFramePr>
        <p:xfrm>
          <a:off x="405000" y="842118"/>
          <a:ext cx="6048000" cy="260088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1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　資材・取扱商品　</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資材・取扱商品の在庫状況はすぐに把握できますか？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6400" marR="0" lvl="0" indent="-864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代替調達先候補のリストを作成しておく。</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86400" marR="0" lvl="0" indent="-864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仕入先担当者と緊急時の連絡先・連絡方法を確認しておく。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rPr>
                        <a:t>資材・取扱商品の代替調達先を確保していますか？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仕入先とすぐに連絡が取れますか？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F8D5C114-0ECF-3DF8-9F73-ED39223C9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B1C5A4B9-9AD2-4103-129C-B60FC869A1B1}"/>
              </a:ext>
            </a:extLst>
          </p:cNvPr>
          <p:cNvGraphicFramePr>
            <a:graphicFrameLocks noGrp="1"/>
          </p:cNvGraphicFramePr>
          <p:nvPr>
            <p:extLst>
              <p:ext uri="{D42A27DB-BD31-4B8C-83A1-F6EECF244321}">
                <p14:modId xmlns:p14="http://schemas.microsoft.com/office/powerpoint/2010/main" val="2098083386"/>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lumMod val="95000"/>
                              <a:lumOff val="5000"/>
                            </a:schemeClr>
                          </a:solidFill>
                          <a:effectLst/>
                          <a:latin typeface="ＭＳ ゴシック" panose="020B0609070205080204" pitchFamily="49" charset="-128"/>
                          <a:ea typeface="ＭＳ ゴシック" panose="020B0609070205080204" pitchFamily="49" charset="-128"/>
                        </a:rPr>
                        <a:t>交通網の被災状況をすぐに把握できますか？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自治体および近隣の同業者と、災害時に主要道路の被災状況を共有する協定を検討する。</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地域防災計画や地震被害想定結果により緊急輸送路となる幹線道路や、土砂災害などにより通行が不可能となる可能性が高い道路を事前に確認し、それ以外の通行可能ルートを確認する。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近隣の道路について、通行できない場合の代替ルートはありますか？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CFC3365-53F9-B967-F854-9FF6EF209256}"/>
              </a:ext>
            </a:extLst>
          </p:cNvPr>
          <p:cNvGraphicFramePr>
            <a:graphicFrameLocks noGrp="1"/>
          </p:cNvGraphicFramePr>
          <p:nvPr>
            <p:extLst>
              <p:ext uri="{D42A27DB-BD31-4B8C-83A1-F6EECF244321}">
                <p14:modId xmlns:p14="http://schemas.microsoft.com/office/powerpoint/2010/main" val="190883417"/>
              </p:ext>
            </p:extLst>
          </p:nvPr>
        </p:nvGraphicFramePr>
        <p:xfrm>
          <a:off x="405000" y="6443298"/>
          <a:ext cx="6048000" cy="2672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操業に必要なインフラを把握していますか？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5725" marR="0" lvl="0" indent="-85725" algn="l" defTabSz="914400" rtl="0" eaLnBrk="1" fontAlgn="auto" latinLnBrk="0" hangingPunct="1">
                        <a:lnSpc>
                          <a:spcPct val="100000"/>
                        </a:lnSpc>
                        <a:spcBef>
                          <a:spcPts val="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物流倉庫にポータブル発電機を導入する。</a:t>
                      </a:r>
                    </a:p>
                    <a:p>
                      <a:pPr marL="85725" marR="0" lvl="0" indent="-85725" algn="l" defTabSz="914400" rtl="0" eaLnBrk="1" fontAlgn="auto" latinLnBrk="0" hangingPunct="1">
                        <a:lnSpc>
                          <a:spcPct val="100000"/>
                        </a:lnSpc>
                        <a:spcBef>
                          <a:spcPts val="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災害時に備え、従業員全員の電話番号だけでなく個人用メールアドレスもリスト化する。</a:t>
                      </a:r>
                    </a:p>
                    <a:p>
                      <a:pPr marL="85725" marR="0" lvl="0" indent="-85725" algn="l" defTabSz="914400" rtl="0" eaLnBrk="1" fontAlgn="auto" latinLnBrk="0" hangingPunct="1">
                        <a:lnSpc>
                          <a:spcPct val="100000"/>
                        </a:lnSpc>
                        <a:spcBef>
                          <a:spcPts val="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事務所・物流倉庫にポータブルトイレを用意する。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電気・ガス・水道などが長期に停止した場合を想定した対処をしていますか？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非常時の通信手段を検討していますか？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断水した時のトイレの対策はありますか？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8"/>
          <p:cNvSpPr txBox="1">
            <a:spLocks noChangeArrowheads="1"/>
          </p:cNvSpPr>
          <p:nvPr/>
        </p:nvSpPr>
        <p:spPr bwMode="auto">
          <a:xfrm>
            <a:off x="-1244" y="202337"/>
            <a:ext cx="38877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２　抽出した経営資源の評価（３／３）</a:t>
            </a:r>
          </a:p>
        </p:txBody>
      </p:sp>
      <p:sp>
        <p:nvSpPr>
          <p:cNvPr id="97399" name="Text Box 119"/>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7536" name="AutoShape 281"/>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7" name="AutoShape 282"/>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8" name="AutoShape 283"/>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7539" name="Text Box 28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7540" name="Text Box 28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7541" name="Text Box 28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3" name="Group 386">
            <a:extLst>
              <a:ext uri="{FF2B5EF4-FFF2-40B4-BE49-F238E27FC236}">
                <a16:creationId xmlns:a16="http://schemas.microsoft.com/office/drawing/2014/main" id="{C06F8247-0C55-964A-6057-6E2F15099897}"/>
              </a:ext>
            </a:extLst>
          </p:cNvPr>
          <p:cNvGraphicFramePr>
            <a:graphicFrameLocks noGrp="1"/>
          </p:cNvGraphicFramePr>
          <p:nvPr>
            <p:extLst>
              <p:ext uri="{D42A27DB-BD31-4B8C-83A1-F6EECF244321}">
                <p14:modId xmlns:p14="http://schemas.microsoft.com/office/powerpoint/2010/main" val="3722536439"/>
              </p:ext>
            </p:extLst>
          </p:nvPr>
        </p:nvGraphicFramePr>
        <p:xfrm>
          <a:off x="405000" y="824790"/>
          <a:ext cx="6048000" cy="27417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ｼｽﾃﾑ・ﾃﾞｰﾀ・書類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基幹ｼｽﾃﾑ、ﾃﾞｰﾀｻｰﾊﾞの耐震対策は万全ですか？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本社サーバーの固定と、クラウドへ毎日自動バックアップする体制を構築する。</a:t>
                      </a:r>
                    </a:p>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重要データは、クラウドとの二重保管とし、自動共有する仕組みに変更する。</a:t>
                      </a:r>
                    </a:p>
                    <a:p>
                      <a:pPr marL="85725" marR="0" lvl="0" indent="-85725" algn="l" defTabSz="914400" rtl="0" eaLnBrk="1" fontAlgn="base" latinLnBrk="0" hangingPunct="1">
                        <a:lnSpc>
                          <a:spcPct val="100000"/>
                        </a:lnSpc>
                        <a:spcBef>
                          <a:spcPct val="20000"/>
                        </a:spcBef>
                        <a:spcAft>
                          <a:spcPct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許認可書類、契約書等の重要書類をデジタル化し、複数の場所で保管する。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ﾃﾞｰﾀのﾊﾞｯｸｱｯﾌﾟは定期的に行っていますか？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特に重要なﾃﾞｰﾀは特別な保管を行っていますか？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重要な書類はすぐに持ち出せる状態ですか？</a:t>
                      </a: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1821193372"/>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pic>
        <p:nvPicPr>
          <p:cNvPr id="4" name="Picture 366">
            <a:extLst>
              <a:ext uri="{FF2B5EF4-FFF2-40B4-BE49-F238E27FC236}">
                <a16:creationId xmlns:a16="http://schemas.microsoft.com/office/drawing/2014/main" id="{E1D601BB-F275-E4DC-275D-11C4B64240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5759" y="9312576"/>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Group 386">
            <a:extLst>
              <a:ext uri="{FF2B5EF4-FFF2-40B4-BE49-F238E27FC236}">
                <a16:creationId xmlns:a16="http://schemas.microsoft.com/office/drawing/2014/main" id="{623AF2AA-7CCC-F97E-2A83-267C21E3BEB7}"/>
              </a:ext>
            </a:extLst>
          </p:cNvPr>
          <p:cNvGraphicFramePr>
            <a:graphicFrameLocks noGrp="1"/>
          </p:cNvGraphicFramePr>
          <p:nvPr>
            <p:extLst>
              <p:ext uri="{D42A27DB-BD31-4B8C-83A1-F6EECF244321}">
                <p14:modId xmlns:p14="http://schemas.microsoft.com/office/powerpoint/2010/main" val="4232910960"/>
              </p:ext>
            </p:extLst>
          </p:nvPr>
        </p:nvGraphicFramePr>
        <p:xfrm>
          <a:off x="405000" y="3773221"/>
          <a:ext cx="6048000" cy="2384253"/>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　</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必要な運転資金を把握していますか？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7">
                  <a:txBody>
                    <a:bodyPr/>
                    <a:lstStyle/>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1</a:t>
                      </a: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週間、</a:t>
                      </a:r>
                      <a:r>
                        <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2</a:t>
                      </a: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週間、</a:t>
                      </a:r>
                      <a:r>
                        <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1</a:t>
                      </a: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ヶ月の営業停止を想定した資金計画を立てる。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商工会議所や△△信金と緊急時の資金繰りに関して事前に協議しておく。</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公的融資制度を事前に調査する。</a:t>
                      </a:r>
                    </a:p>
                    <a:p>
                      <a:pPr marL="85725" marR="0" lvl="0" indent="-85725" algn="l" defTabSz="914400" rtl="0" eaLnBrk="1" fontAlgn="auto" latinLnBrk="0" hangingPunct="1">
                        <a:lnSpc>
                          <a:spcPct val="100000"/>
                        </a:lnSpc>
                        <a:spcBef>
                          <a:spcPct val="20000"/>
                        </a:spcBef>
                        <a:spcAft>
                          <a:spcPts val="0"/>
                        </a:spcAft>
                        <a:buClrTx/>
                        <a:buSzTx/>
                        <a:buFontTx/>
                        <a:buChar char="•"/>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明朝" panose="02020609040205080304" pitchFamily="17" charset="-128"/>
                          <a:cs typeface="+mn-cs"/>
                        </a:rPr>
                        <a:t>設備復旧費用を見積もり、リスト化する。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操業が停止した場合の影響を検討していますか？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現在の手持ち資金で対応可能ですか？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被害が発生した際の概算復旧費用を把握していますか？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en-US" altLang="ja-JP" sz="10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graphicFrame>
        <p:nvGraphicFramePr>
          <p:cNvPr id="6" name="Group 386">
            <a:extLst>
              <a:ext uri="{FF2B5EF4-FFF2-40B4-BE49-F238E27FC236}">
                <a16:creationId xmlns:a16="http://schemas.microsoft.com/office/drawing/2014/main" id="{ABED1635-ACBB-E1FB-4D47-6A68C9A935B0}"/>
              </a:ext>
            </a:extLst>
          </p:cNvPr>
          <p:cNvGraphicFramePr>
            <a:graphicFrameLocks noGrp="1"/>
          </p:cNvGraphicFramePr>
          <p:nvPr>
            <p:extLst>
              <p:ext uri="{D42A27DB-BD31-4B8C-83A1-F6EECF244321}">
                <p14:modId xmlns:p14="http://schemas.microsoft.com/office/powerpoint/2010/main" val="2528750250"/>
              </p:ext>
            </p:extLst>
          </p:nvPr>
        </p:nvGraphicFramePr>
        <p:xfrm>
          <a:off x="405000" y="6364145"/>
          <a:ext cx="6048000" cy="2830560"/>
        </p:xfrm>
        <a:graphic>
          <a:graphicData uri="http://schemas.openxmlformats.org/drawingml/2006/table">
            <a:tbl>
              <a:tblPr/>
              <a:tblGrid>
                <a:gridCol w="2880000">
                  <a:extLst>
                    <a:ext uri="{9D8B030D-6E8A-4147-A177-3AD203B41FA5}">
                      <a16:colId xmlns:a16="http://schemas.microsoft.com/office/drawing/2014/main" val="3416415048"/>
                    </a:ext>
                  </a:extLst>
                </a:gridCol>
                <a:gridCol w="504000">
                  <a:extLst>
                    <a:ext uri="{9D8B030D-6E8A-4147-A177-3AD203B41FA5}">
                      <a16:colId xmlns:a16="http://schemas.microsoft.com/office/drawing/2014/main" val="3005084830"/>
                    </a:ext>
                  </a:extLst>
                </a:gridCol>
                <a:gridCol w="504000">
                  <a:extLst>
                    <a:ext uri="{9D8B030D-6E8A-4147-A177-3AD203B41FA5}">
                      <a16:colId xmlns:a16="http://schemas.microsoft.com/office/drawing/2014/main" val="2890129880"/>
                    </a:ext>
                  </a:extLst>
                </a:gridCol>
                <a:gridCol w="2160000">
                  <a:extLst>
                    <a:ext uri="{9D8B030D-6E8A-4147-A177-3AD203B41FA5}">
                      <a16:colId xmlns:a16="http://schemas.microsoft.com/office/drawing/2014/main" val="218707236"/>
                    </a:ext>
                  </a:extLst>
                </a:gridCol>
              </a:tblGrid>
              <a:tr h="27945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１で抽出した</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2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その他（協力会社等）</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はい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（いいえの場合）対応策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19801287"/>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顧客と緊急時に連絡する方法は決めていますか？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顧客の連絡先を複数確認しておく。</a:t>
                      </a:r>
                      <a:endPar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協力会社の代替先リストを作成する。</a:t>
                      </a:r>
                      <a:endPar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90000" marR="0" lvl="0" indent="-900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災害時、県外の業者から優先的に冷蔵コンテナをレンタルできるよう事前調整する。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6830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協力会社の代替はありますか？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4646369"/>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温度管理が必要な荷物の代替保管手段はありますか？</a:t>
                      </a: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0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946200"/>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4055294"/>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830138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7162257"/>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2441820973"/>
                  </a:ext>
                </a:extLst>
              </a:tr>
              <a:tr h="28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8" marB="468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970626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099" name="Group 771"/>
          <p:cNvGraphicFramePr>
            <a:graphicFrameLocks noGrp="1"/>
          </p:cNvGraphicFramePr>
          <p:nvPr>
            <p:extLst>
              <p:ext uri="{D42A27DB-BD31-4B8C-83A1-F6EECF244321}">
                <p14:modId xmlns:p14="http://schemas.microsoft.com/office/powerpoint/2010/main" val="403774414"/>
              </p:ext>
            </p:extLst>
          </p:nvPr>
        </p:nvGraphicFramePr>
        <p:xfrm>
          <a:off x="116632" y="1168400"/>
          <a:ext cx="6598266" cy="8280954"/>
        </p:xfrm>
        <a:graphic>
          <a:graphicData uri="http://schemas.openxmlformats.org/drawingml/2006/table">
            <a:tbl>
              <a:tblPr/>
              <a:tblGrid>
                <a:gridCol w="202517">
                  <a:extLst>
                    <a:ext uri="{9D8B030D-6E8A-4147-A177-3AD203B41FA5}">
                      <a16:colId xmlns:a16="http://schemas.microsoft.com/office/drawing/2014/main" val="2002059075"/>
                    </a:ext>
                  </a:extLst>
                </a:gridCol>
                <a:gridCol w="605334">
                  <a:extLst>
                    <a:ext uri="{9D8B030D-6E8A-4147-A177-3AD203B41FA5}">
                      <a16:colId xmlns:a16="http://schemas.microsoft.com/office/drawing/2014/main" val="976099030"/>
                    </a:ext>
                  </a:extLst>
                </a:gridCol>
                <a:gridCol w="873877">
                  <a:extLst>
                    <a:ext uri="{9D8B030D-6E8A-4147-A177-3AD203B41FA5}">
                      <a16:colId xmlns:a16="http://schemas.microsoft.com/office/drawing/2014/main" val="2802308037"/>
                    </a:ext>
                  </a:extLst>
                </a:gridCol>
                <a:gridCol w="2520000">
                  <a:extLst>
                    <a:ext uri="{9D8B030D-6E8A-4147-A177-3AD203B41FA5}">
                      <a16:colId xmlns:a16="http://schemas.microsoft.com/office/drawing/2014/main" val="413831855"/>
                    </a:ext>
                  </a:extLst>
                </a:gridCol>
                <a:gridCol w="437681">
                  <a:extLst>
                    <a:ext uri="{9D8B030D-6E8A-4147-A177-3AD203B41FA5}">
                      <a16:colId xmlns:a16="http://schemas.microsoft.com/office/drawing/2014/main" val="3733411244"/>
                    </a:ext>
                  </a:extLst>
                </a:gridCol>
                <a:gridCol w="437680">
                  <a:extLst>
                    <a:ext uri="{9D8B030D-6E8A-4147-A177-3AD203B41FA5}">
                      <a16:colId xmlns:a16="http://schemas.microsoft.com/office/drawing/2014/main" val="1771347423"/>
                    </a:ext>
                  </a:extLst>
                </a:gridCol>
                <a:gridCol w="720000">
                  <a:extLst>
                    <a:ext uri="{9D8B030D-6E8A-4147-A177-3AD203B41FA5}">
                      <a16:colId xmlns:a16="http://schemas.microsoft.com/office/drawing/2014/main" val="1331527130"/>
                    </a:ext>
                  </a:extLst>
                </a:gridCol>
                <a:gridCol w="801177">
                  <a:extLst>
                    <a:ext uri="{9D8B030D-6E8A-4147-A177-3AD203B41FA5}">
                      <a16:colId xmlns:a16="http://schemas.microsoft.com/office/drawing/2014/main" val="1332629120"/>
                    </a:ext>
                  </a:extLst>
                </a:gridCol>
              </a:tblGrid>
              <a:tr h="393220">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a:t>
                      </a:r>
                    </a:p>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hMerge="1">
                  <a:txBody>
                    <a:bodyPr/>
                    <a:lstStyle/>
                    <a:p>
                      <a:endParaRPr kumimoji="1" lang="ja-JP" altLang="en-US"/>
                    </a:p>
                  </a:txBody>
                  <a:tcPr/>
                </a:tc>
                <a:tc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対応策の実施計画</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対応のため整備・使用する様式</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24619843"/>
                  </a:ext>
                </a:extLst>
              </a:tr>
              <a:tr h="22861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対応策</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短期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1279525" rtl="0" eaLnBrk="1" fontAlgn="ctr"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期限</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kumimoji="1" lang="ja-JP" altLang="en-US"/>
                    </a:p>
                  </a:txBody>
                  <a:tcPr/>
                </a:tc>
                <a:extLst>
                  <a:ext uri="{0D108BD9-81ED-4DB2-BD59-A6C34878D82A}">
                    <a16:rowId xmlns:a16="http://schemas.microsoft.com/office/drawing/2014/main" val="799108628"/>
                  </a:ext>
                </a:extLst>
              </a:tr>
              <a:tr h="246018">
                <a:tc rowSpan="5"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ヒト</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安否確認手段、ルール整備</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安否確認用</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LINE</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グループを作成し、災害時の連絡方法を定める。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様式⑥</a:t>
                      </a:r>
                    </a:p>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様式⑫</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186943"/>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連絡・指示</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災害時出社基準を明確にし、全従業員に周知する。</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初動対応マニュアルを作成する。</a:t>
                      </a:r>
                      <a:endPar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様式⑤</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2249469"/>
                  </a:ext>
                </a:extLst>
              </a:tr>
              <a:tr h="261957">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ＢＣＰ対応要員の決定</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運転手と配車担当者に優先出社を義務付ける。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様式⑤</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9049642"/>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応援要請先の検討</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同業他社との災害時相互支援協定を締結する。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様式⑨</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0048550"/>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運転手の宿泊施設</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物流倉庫や本社に仮眠室を設ける。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4518844"/>
                  </a:ext>
                </a:extLst>
              </a:tr>
              <a:tr h="246018">
                <a:tc rowSpan="16">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モノ</a:t>
                      </a:r>
                    </a:p>
                  </a:txBody>
                  <a:tcPr marL="0" marR="0" marT="46803" marB="46803"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施設</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事務所移転</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必要に応じて事務所を新耐震の建物に移転する</a:t>
                      </a:r>
                      <a:r>
                        <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2029</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14493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耐震補強</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必要に応じて耐震補強対策を実施する</a:t>
                      </a:r>
                      <a:r>
                        <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2029</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812773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BCP</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対応拠点の複数化</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災害時の対応拠点について検討する。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8604179"/>
                  </a:ext>
                </a:extLst>
              </a:tr>
              <a:tr h="246018">
                <a:tc vMerge="1">
                  <a:txBody>
                    <a:bodyPr/>
                    <a:lstStyle/>
                    <a:p>
                      <a:endParaRPr kumimoji="1" lang="ja-JP" altLang="en-US"/>
                    </a:p>
                  </a:txBody>
                  <a:tcPr/>
                </a:tc>
                <a:tc rowSpan="4">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設備・</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備品・</a:t>
                      </a:r>
                      <a:endPar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車両等</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設備固定</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什器等の移動・転倒防止対策を実施する。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2028</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4971210"/>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設備点検・調整</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設備メーカーの緊急時の連絡先をリスト化しておく。</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電子機器の漏電対策を行う。</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様式⑨</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1864628"/>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設備点検・調整</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地震発生時に使えなくなる設備・備品を確認する。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5604119"/>
                  </a:ext>
                </a:extLst>
              </a:tr>
              <a:tr h="266719">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車両の代替</a:t>
                      </a:r>
                    </a:p>
                  </a:txBody>
                  <a:tcPr marL="36000" marR="0" marT="0" marB="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県外の配送業者と災害時協力について相談する。</a:t>
                      </a: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駐車場を２か所以上に分散させる。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124691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資材・</a:t>
                      </a:r>
                      <a:endParaRPr kumimoji="1" lang="en-US" altLang="ja-JP"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取扱商品</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代替調達</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代替調達先候補のリストを作成しておく。</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36560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仕入先との調整</a:t>
                      </a: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仕入先担当者と緊急時の連絡先・連絡方法を確認しておく。</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2027</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年</a:t>
                      </a:r>
                      <a:r>
                        <a:rPr kumimoji="1" lang="en-US" altLang="ja-JP"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8994383"/>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782394"/>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物流</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事前調整</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自治体および近隣の同業者と、災害時に主要道路の被災状況を共有する協定を検討する。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426597"/>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通行可能ﾙｰﾄの把握</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緊急輸送路となる幹線道路や、土砂災害などにより通行が不可能となる可能性が高い道路を事前に確認する</a:t>
                      </a:r>
                      <a:r>
                        <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2082348"/>
                  </a:ext>
                </a:extLst>
              </a:tr>
              <a:tr h="246018">
                <a:tc vMerge="1">
                  <a:txBody>
                    <a:bodyPr/>
                    <a:lstStyle/>
                    <a:p>
                      <a:endParaRPr kumimoji="1" lang="ja-JP" altLang="en-US"/>
                    </a:p>
                  </a:txBody>
                  <a:tcPr/>
                </a:tc>
                <a:tc vMerge="1">
                  <a:txBody>
                    <a:bodyPr/>
                    <a:lstStyle/>
                    <a:p>
                      <a:endParaRPr kumimoji="1" lang="ja-JP" altLang="en-US" dirty="0"/>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0000138"/>
                  </a:ext>
                </a:extLst>
              </a:tr>
              <a:tr h="246018">
                <a:tc vMerge="1">
                  <a:txBody>
                    <a:bodyPr/>
                    <a:lstStyle/>
                    <a:p>
                      <a:endParaRPr kumimoji="1" lang="ja-JP" altLang="en-US"/>
                    </a:p>
                  </a:txBody>
                  <a:tcPr/>
                </a:tc>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インフラ</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電気</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物流倉庫にポータブル発電機を導入する。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682538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通信</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災害時に備え、従業員全員の電話番号だけでなく個人用メールアドレスもリスト化する。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3137941"/>
                  </a:ext>
                </a:extLst>
              </a:tr>
              <a:tr h="246018">
                <a:tc vMerge="1">
                  <a:txBody>
                    <a:bodyPr/>
                    <a:lstStyle/>
                    <a:p>
                      <a:endParaRPr kumimoji="1" lang="ja-JP" altLang="en-US"/>
                    </a:p>
                  </a:txBody>
                  <a:tcPr/>
                </a:tc>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トイレ</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物流倉庫・事務所にポータブルトイレを用意する。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9903434"/>
                  </a:ext>
                </a:extLst>
              </a:tr>
              <a:tr h="246018">
                <a:tc rowSpan="3"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3333FF"/>
                          </a:solidFill>
                          <a:effectLst/>
                          <a:uLnTx/>
                          <a:uFillTx/>
                          <a:latin typeface="ＭＳ ゴシック" panose="020B0609070205080204" pitchFamily="49" charset="-128"/>
                          <a:ea typeface="ＭＳ ゴシック" panose="020B0609070205080204" pitchFamily="49" charset="-128"/>
                          <a:cs typeface="+mn-cs"/>
                        </a:rPr>
                        <a:t>ｼｽﾃﾑ・ﾃﾞｰﾀ・書類</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バックアップ</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本社サーバーの固定と、クラウドへ毎日自動バックアップする体制を構築する。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2028</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様式⑪</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120781"/>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重要な書類の保管</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重要データは、クラウドとの二重保管とし、自動共有する仕組みに変更する。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様式⑪</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5243369"/>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重要な書類の保管</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許認可書類、契約書等の重要書類をデジタル化し、複数の場所で保管する。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様式⑪</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6824933"/>
                  </a:ext>
                </a:extLst>
              </a:tr>
              <a:tr h="246018">
                <a:tc rowSpan="2"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カネ</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運転資金の把握</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週間、</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週間、</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ヶ月の営業停止を想定した資金計画を立てる。</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設備復旧費用を見積もり、リスト化する。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1626478"/>
                  </a:ext>
                </a:extLst>
              </a:tr>
              <a:tr h="246018">
                <a:tc gridSpan="2" vMerge="1">
                  <a:txBody>
                    <a:bodyPr/>
                    <a:lstStyle/>
                    <a:p>
                      <a:endParaRPr kumimoji="1" lang="ja-JP" altLang="en-US"/>
                    </a:p>
                  </a:txBody>
                  <a:tcPr/>
                </a:tc>
                <a:tc hMerge="1"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資金の調達</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商工会議所や△△信金と緊急時の資金繰りに関して事前に協議しておく。</a:t>
                      </a: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公的融資制度を事前に調査する。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8597916"/>
                  </a:ext>
                </a:extLst>
              </a:tr>
              <a:tr h="216000">
                <a:tc rowSpan="4" grid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その他</a:t>
                      </a:r>
                      <a:endPar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endParaRPr>
                    </a:p>
                    <a:p>
                      <a:pPr marL="0" marR="0" lvl="0" indent="0" algn="ctr"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協力会社等</a:t>
                      </a:r>
                      <a:r>
                        <a:rPr kumimoji="1" lang="en-US" altLang="ja-JP" sz="10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a:t>
                      </a:r>
                    </a:p>
                  </a:txBody>
                  <a:tcPr marL="0" marR="0"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4" h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顧客との連絡</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顧客の連絡先を複数確認しておく。</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8708306"/>
                  </a:ext>
                </a:extLst>
              </a:tr>
              <a:tr h="216000">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協力会社との連絡</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協力会社の代替先リストを作成する。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03808659"/>
                  </a:ext>
                </a:extLst>
              </a:tr>
              <a:tr h="216000">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協力会社との連絡</a:t>
                      </a: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災害時、県外の業者から優先的に冷蔵コンテナをレンタルできるよう事前調整する。</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2027</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年</a:t>
                      </a: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0621108"/>
                  </a:ext>
                </a:extLst>
              </a:tr>
              <a:tr h="216000">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defRPr/>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1" lang="en-US" altLang="ja-JP" sz="8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56078569"/>
                  </a:ext>
                </a:extLst>
              </a:tr>
            </a:tbl>
          </a:graphicData>
        </a:graphic>
      </p:graphicFrame>
      <p:sp>
        <p:nvSpPr>
          <p:cNvPr id="18634" name="Text Box 195"/>
          <p:cNvSpPr txBox="1">
            <a:spLocks noChangeArrowheads="1"/>
          </p:cNvSpPr>
          <p:nvPr/>
        </p:nvSpPr>
        <p:spPr bwMode="auto">
          <a:xfrm>
            <a:off x="23793" y="161950"/>
            <a:ext cx="34163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３　ＢＣＰ対応策の実施時期の決定</a:t>
            </a:r>
          </a:p>
        </p:txBody>
      </p:sp>
      <p:sp>
        <p:nvSpPr>
          <p:cNvPr id="18635" name="Text Box 197"/>
          <p:cNvSpPr txBox="1">
            <a:spLocks noChangeArrowheads="1"/>
          </p:cNvSpPr>
          <p:nvPr/>
        </p:nvSpPr>
        <p:spPr bwMode="auto">
          <a:xfrm>
            <a:off x="115888" y="590550"/>
            <a:ext cx="66976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buFont typeface="Arial" panose="020B0604020202020204" pitchFamily="34" charset="0"/>
              <a:buChar char="•"/>
            </a:pPr>
            <a:r>
              <a:rPr lang="en-US" altLang="ja-JP" b="0">
                <a:solidFill>
                  <a:schemeClr val="hlink"/>
                </a:solidFill>
                <a:latin typeface="ＭＳ ゴシック" panose="020B0609070205080204" pitchFamily="49" charset="-128"/>
                <a:ea typeface="ＭＳ ゴシック" panose="020B0609070205080204" pitchFamily="49" charset="-128"/>
              </a:rPr>
              <a:t>STEP</a:t>
            </a:r>
            <a:r>
              <a:rPr lang="ja-JP" altLang="en-US" b="0">
                <a:solidFill>
                  <a:schemeClr val="hlink"/>
                </a:solidFill>
                <a:latin typeface="ＭＳ ゴシック" panose="020B0609070205080204" pitchFamily="49" charset="-128"/>
                <a:ea typeface="ＭＳ ゴシック" panose="020B0609070205080204" pitchFamily="49" charset="-128"/>
              </a:rPr>
              <a:t>２</a:t>
            </a:r>
            <a:r>
              <a:rPr lang="ja-JP" altLang="en-US" b="0" dirty="0">
                <a:solidFill>
                  <a:schemeClr val="hlink"/>
                </a:solidFill>
                <a:latin typeface="ＭＳ ゴシック" panose="020B0609070205080204" pitchFamily="49" charset="-128"/>
                <a:ea typeface="ＭＳ ゴシック" panose="020B0609070205080204" pitchFamily="49" charset="-128"/>
              </a:rPr>
              <a:t>で洗い出した対応策を、「ＢＣＰ対応策一覧」としてまとめ、短期的に実施する項目か、長期的に実施</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する項目かに分けましょう。</a:t>
            </a:r>
          </a:p>
        </p:txBody>
      </p:sp>
      <p:sp>
        <p:nvSpPr>
          <p:cNvPr id="99526" name="Text Box 198"/>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8637" name="AutoShape 619"/>
          <p:cNvSpPr>
            <a:spLocks noChangeArrowheads="1"/>
          </p:cNvSpPr>
          <p:nvPr/>
        </p:nvSpPr>
        <p:spPr bwMode="auto">
          <a:xfrm flipH="1">
            <a:off x="4605338" y="63500"/>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endParaRPr lang="ja-JP" altLang="ja-JP" b="0" dirty="0">
              <a:solidFill>
                <a:schemeClr val="bg2"/>
              </a:solidFill>
              <a:latin typeface="ＭＳ ゴシック" panose="020B0609070205080204" pitchFamily="49" charset="-128"/>
              <a:ea typeface="ＭＳ ゴシック" panose="020B0609070205080204" pitchFamily="49" charset="-128"/>
            </a:endParaRPr>
          </a:p>
        </p:txBody>
      </p:sp>
      <p:sp>
        <p:nvSpPr>
          <p:cNvPr id="18638" name="Text Box 620"/>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18639" name="AutoShape 621"/>
          <p:cNvSpPr>
            <a:spLocks noChangeArrowheads="1"/>
          </p:cNvSpPr>
          <p:nvPr/>
        </p:nvSpPr>
        <p:spPr bwMode="auto">
          <a:xfrm flipH="1">
            <a:off x="5627688" y="60325"/>
            <a:ext cx="1042987" cy="38735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0" name="AutoShape 622"/>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8641" name="Text Box 623"/>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8642" name="Text Box 624"/>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埋める！</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Text Box 206"/>
          <p:cNvSpPr txBox="1">
            <a:spLocks noChangeArrowheads="1"/>
          </p:cNvSpPr>
          <p:nvPr/>
        </p:nvSpPr>
        <p:spPr bwMode="auto">
          <a:xfrm>
            <a:off x="0" y="190989"/>
            <a:ext cx="47649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400" b="0" dirty="0">
                <a:latin typeface="ＭＳ ゴシック" panose="020B0609070205080204" pitchFamily="49" charset="-128"/>
                <a:ea typeface="ＭＳ ゴシック" panose="020B0609070205080204" pitchFamily="49" charset="-128"/>
              </a:rPr>
              <a:t>STEP</a:t>
            </a:r>
            <a:r>
              <a:rPr lang="ja-JP" altLang="en-US" sz="1400" b="0" dirty="0">
                <a:latin typeface="ＭＳ ゴシック" panose="020B0609070205080204" pitchFamily="49" charset="-128"/>
                <a:ea typeface="ＭＳ ゴシック" panose="020B0609070205080204" pitchFamily="49" charset="-128"/>
              </a:rPr>
              <a:t>４　長期的なＢＣＰ対応策の実施計画立案　</a:t>
            </a:r>
          </a:p>
        </p:txBody>
      </p:sp>
      <p:sp>
        <p:nvSpPr>
          <p:cNvPr id="19458" name="Text Box 167"/>
          <p:cNvSpPr txBox="1">
            <a:spLocks noChangeArrowheads="1"/>
          </p:cNvSpPr>
          <p:nvPr/>
        </p:nvSpPr>
        <p:spPr bwMode="auto">
          <a:xfrm>
            <a:off x="1628775" y="40894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46252" name="Text Box 172"/>
          <p:cNvSpPr txBox="1">
            <a:spLocks noChangeArrowheads="1"/>
          </p:cNvSpPr>
          <p:nvPr/>
        </p:nvSpPr>
        <p:spPr bwMode="auto">
          <a:xfrm>
            <a:off x="3184233"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9460" name="AutoShape 198"/>
          <p:cNvSpPr>
            <a:spLocks noChangeArrowheads="1"/>
          </p:cNvSpPr>
          <p:nvPr/>
        </p:nvSpPr>
        <p:spPr bwMode="auto">
          <a:xfrm flipH="1">
            <a:off x="5949950" y="176213"/>
            <a:ext cx="647700" cy="241300"/>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1" name="AutoShape 199"/>
          <p:cNvSpPr>
            <a:spLocks noChangeArrowheads="1"/>
          </p:cNvSpPr>
          <p:nvPr/>
        </p:nvSpPr>
        <p:spPr bwMode="auto">
          <a:xfrm flipH="1">
            <a:off x="5314950" y="177800"/>
            <a:ext cx="64770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2" name="AutoShape 200"/>
          <p:cNvSpPr>
            <a:spLocks noChangeArrowheads="1"/>
          </p:cNvSpPr>
          <p:nvPr/>
        </p:nvSpPr>
        <p:spPr bwMode="auto">
          <a:xfrm flipH="1">
            <a:off x="4673600" y="176213"/>
            <a:ext cx="654050" cy="24130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9463" name="Text Box 201"/>
          <p:cNvSpPr txBox="1">
            <a:spLocks noChangeArrowheads="1"/>
          </p:cNvSpPr>
          <p:nvPr/>
        </p:nvSpPr>
        <p:spPr bwMode="auto">
          <a:xfrm>
            <a:off x="4757738" y="128588"/>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9464" name="Text Box 202"/>
          <p:cNvSpPr txBox="1">
            <a:spLocks noChangeArrowheads="1"/>
          </p:cNvSpPr>
          <p:nvPr/>
        </p:nvSpPr>
        <p:spPr bwMode="auto">
          <a:xfrm>
            <a:off x="5382424" y="130175"/>
            <a:ext cx="592127"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bg2"/>
                </a:solidFill>
                <a:latin typeface="ＭＳ ゴシック" panose="020B0609070205080204" pitchFamily="49" charset="-128"/>
                <a:ea typeface="ＭＳ ゴシック" panose="020B0609070205080204" pitchFamily="49" charset="-128"/>
              </a:rPr>
              <a:t>の把握！</a:t>
            </a:r>
          </a:p>
        </p:txBody>
      </p:sp>
      <p:sp>
        <p:nvSpPr>
          <p:cNvPr id="19465" name="Text Box 203"/>
          <p:cNvSpPr txBox="1">
            <a:spLocks noChangeArrowheads="1"/>
          </p:cNvSpPr>
          <p:nvPr/>
        </p:nvSpPr>
        <p:spPr bwMode="auto">
          <a:xfrm>
            <a:off x="5877272" y="128588"/>
            <a:ext cx="797311"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　を埋める！</a:t>
            </a:r>
          </a:p>
        </p:txBody>
      </p:sp>
      <p:sp>
        <p:nvSpPr>
          <p:cNvPr id="4" name="正方形/長方形 3">
            <a:extLst>
              <a:ext uri="{FF2B5EF4-FFF2-40B4-BE49-F238E27FC236}">
                <a16:creationId xmlns:a16="http://schemas.microsoft.com/office/drawing/2014/main" id="{AC6912FA-5585-FD0E-8150-58F8F0548E52}"/>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 name="正方形/長方形 4">
            <a:extLst>
              <a:ext uri="{FF2B5EF4-FFF2-40B4-BE49-F238E27FC236}">
                <a16:creationId xmlns:a16="http://schemas.microsoft.com/office/drawing/2014/main" id="{346A1AB9-10AE-E808-9F5E-1D242D9E596E}"/>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Text Box 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0484" name="Text Box 220"/>
          <p:cNvSpPr txBox="1">
            <a:spLocks noChangeArrowheads="1"/>
          </p:cNvSpPr>
          <p:nvPr/>
        </p:nvSpPr>
        <p:spPr bwMode="auto">
          <a:xfrm>
            <a:off x="1627188" y="4206081"/>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
        <p:nvSpPr>
          <p:cNvPr id="6" name="正方形/長方形 5">
            <a:extLst>
              <a:ext uri="{FF2B5EF4-FFF2-40B4-BE49-F238E27FC236}">
                <a16:creationId xmlns:a16="http://schemas.microsoft.com/office/drawing/2014/main" id="{CE1D2C9A-539A-DEC5-CC8F-B5C82E70721A}"/>
              </a:ext>
            </a:extLst>
          </p:cNvPr>
          <p:cNvSpPr/>
          <p:nvPr/>
        </p:nvSpPr>
        <p:spPr bwMode="auto">
          <a:xfrm>
            <a:off x="766976" y="920552"/>
            <a:ext cx="5544616" cy="42733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 name="正方形/長方形 6">
            <a:extLst>
              <a:ext uri="{FF2B5EF4-FFF2-40B4-BE49-F238E27FC236}">
                <a16:creationId xmlns:a16="http://schemas.microsoft.com/office/drawing/2014/main" id="{371D0E5F-364B-B9D6-3F56-FEC87B04F203}"/>
              </a:ext>
            </a:extLst>
          </p:cNvPr>
          <p:cNvSpPr/>
          <p:nvPr/>
        </p:nvSpPr>
        <p:spPr bwMode="auto">
          <a:xfrm>
            <a:off x="838984" y="980392"/>
            <a:ext cx="5400600" cy="307652"/>
          </a:xfrm>
          <a:prstGeom prst="rect">
            <a:avLst/>
          </a:prstGeom>
          <a:solidFill>
            <a:schemeClr val="bg1"/>
          </a:solidFill>
          <a:ln w="28575" cap="flat" cmpd="sng" algn="ctr">
            <a:solidFill>
              <a:srgbClr val="3333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i="0" u="none" strike="noStrike" cap="none" spc="1000" normalizeH="0" dirty="0">
                <a:ln>
                  <a:noFill/>
                </a:ln>
                <a:solidFill>
                  <a:srgbClr val="3333FF"/>
                </a:solidFill>
                <a:effectLst/>
                <a:latin typeface="ＭＳ ゴシック" panose="020B0609070205080204" pitchFamily="49" charset="-128"/>
                <a:ea typeface="ＭＳ ゴシック" panose="020B0609070205080204" pitchFamily="49" charset="-128"/>
              </a:rPr>
              <a:t>のりしろ</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501B-C27D-C0C7-F6D4-440D3067FC3B}"/>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DC498C70-ADFE-8F5D-DC31-32280052123E}"/>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0019FF24-CD32-9CDE-A0D1-6D1A51098B68}"/>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sp>
        <p:nvSpPr>
          <p:cNvPr id="2" name="Text Box 16">
            <a:extLst>
              <a:ext uri="{FF2B5EF4-FFF2-40B4-BE49-F238E27FC236}">
                <a16:creationId xmlns:a16="http://schemas.microsoft.com/office/drawing/2014/main" id="{AABFC919-4DA8-AB73-2224-BCC0495E70DF}"/>
              </a:ext>
            </a:extLst>
          </p:cNvPr>
          <p:cNvSpPr txBox="1">
            <a:spLocks noChangeArrowheads="1"/>
          </p:cNvSpPr>
          <p:nvPr/>
        </p:nvSpPr>
        <p:spPr bwMode="auto">
          <a:xfrm>
            <a:off x="343040" y="1111051"/>
            <a:ext cx="6192688" cy="615515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南海トラフ地震臨時情報」は、南海トラフ沿いで異常な現象を観測された場合や地震発生の可能性が相対的に高まっていると評価された場合等に、気象庁から発表される情報です。情報名の後にキーワードが付記され「南海トラフ地震臨時情報（調査中）」等の形で情報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気象庁において、マグニチュード６</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８以上の地震等の異常な現象を観測した後、５～３０分後に南海トラフ地震臨時情報（調査中）が発表されます。その後、「南海トラフ沿いの地震に関する評価検討会」の臨時会合における調査結果を受けて、該当するキーワードを付した臨時情報が発表されます。  </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政府や自治体から、キーワードに応じた防災対応が呼びかけられますので、呼びかけの内容に応じた防災対応をとってください。</a:t>
            </a:r>
          </a:p>
        </p:txBody>
      </p:sp>
      <p:sp>
        <p:nvSpPr>
          <p:cNvPr id="3" name="Text Box 74">
            <a:extLst>
              <a:ext uri="{FF2B5EF4-FFF2-40B4-BE49-F238E27FC236}">
                <a16:creationId xmlns:a16="http://schemas.microsoft.com/office/drawing/2014/main" id="{A6C4C39C-5D4C-9881-E38E-824DAEB33B01}"/>
              </a:ext>
            </a:extLst>
          </p:cNvPr>
          <p:cNvSpPr txBox="1">
            <a:spLocks noChangeArrowheads="1"/>
          </p:cNvSpPr>
          <p:nvPr/>
        </p:nvSpPr>
        <p:spPr bwMode="auto">
          <a:xfrm>
            <a:off x="477977" y="920552"/>
            <a:ext cx="2573506" cy="342932"/>
          </a:xfrm>
          <a:prstGeom prst="roundRect">
            <a:avLst/>
          </a:prstGeom>
          <a:solidFill>
            <a:srgbClr val="CCFF99"/>
          </a:solidFill>
          <a:ln>
            <a:solidFill>
              <a:schemeClr val="tx1"/>
            </a:solidFill>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南海トラフ地震臨時情報とは</a:t>
            </a:r>
          </a:p>
        </p:txBody>
      </p:sp>
      <p:sp>
        <p:nvSpPr>
          <p:cNvPr id="4" name="Text Box 5">
            <a:extLst>
              <a:ext uri="{FF2B5EF4-FFF2-40B4-BE49-F238E27FC236}">
                <a16:creationId xmlns:a16="http://schemas.microsoft.com/office/drawing/2014/main" id="{115919BD-0D86-2EA1-1DA2-9F51EA840916}"/>
              </a:ext>
            </a:extLst>
          </p:cNvPr>
          <p:cNvSpPr txBox="1">
            <a:spLocks noChangeArrowheads="1"/>
          </p:cNvSpPr>
          <p:nvPr/>
        </p:nvSpPr>
        <p:spPr bwMode="auto">
          <a:xfrm>
            <a:off x="336574" y="7424268"/>
            <a:ext cx="61816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南海トラフ地震臨時情報が発表されたら！　をもとに加工して作成</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r>
              <a:rPr lang="en-US" altLang="ja-JP" sz="900" b="0" dirty="0">
                <a:solidFill>
                  <a:srgbClr val="808080"/>
                </a:solidFill>
                <a:latin typeface="ＭＳ ゴシック" panose="020B0609070205080204" pitchFamily="49" charset="-128"/>
                <a:ea typeface="ＭＳ ゴシック" panose="020B0609070205080204" pitchFamily="49" charset="-128"/>
              </a:rPr>
              <a:t> </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https://www.bousai.go.jp/jishin/nankai/rinji/index3.html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5" name="表 4">
            <a:extLst>
              <a:ext uri="{FF2B5EF4-FFF2-40B4-BE49-F238E27FC236}">
                <a16:creationId xmlns:a16="http://schemas.microsoft.com/office/drawing/2014/main" id="{4E1CB4D3-3CDF-09B5-3C48-88E835A5B225}"/>
              </a:ext>
            </a:extLst>
          </p:cNvPr>
          <p:cNvGraphicFramePr>
            <a:graphicFrameLocks noGrp="1"/>
          </p:cNvGraphicFramePr>
          <p:nvPr>
            <p:extLst>
              <p:ext uri="{D42A27DB-BD31-4B8C-83A1-F6EECF244321}">
                <p14:modId xmlns:p14="http://schemas.microsoft.com/office/powerpoint/2010/main" val="2014567306"/>
              </p:ext>
            </p:extLst>
          </p:nvPr>
        </p:nvGraphicFramePr>
        <p:xfrm>
          <a:off x="418889" y="3152800"/>
          <a:ext cx="6017046" cy="3854760"/>
        </p:xfrm>
        <a:graphic>
          <a:graphicData uri="http://schemas.openxmlformats.org/drawingml/2006/table">
            <a:tbl>
              <a:tblPr firstRow="1" bandRow="1">
                <a:tableStyleId>{5C22544A-7EE6-4342-B048-85BDC9FD1C3A}</a:tableStyleId>
              </a:tblPr>
              <a:tblGrid>
                <a:gridCol w="437046">
                  <a:extLst>
                    <a:ext uri="{9D8B030D-6E8A-4147-A177-3AD203B41FA5}">
                      <a16:colId xmlns:a16="http://schemas.microsoft.com/office/drawing/2014/main" val="3640834512"/>
                    </a:ext>
                  </a:extLst>
                </a:gridCol>
                <a:gridCol w="1260000">
                  <a:extLst>
                    <a:ext uri="{9D8B030D-6E8A-4147-A177-3AD203B41FA5}">
                      <a16:colId xmlns:a16="http://schemas.microsoft.com/office/drawing/2014/main" val="1935132153"/>
                    </a:ext>
                  </a:extLst>
                </a:gridCol>
                <a:gridCol w="4320000">
                  <a:extLst>
                    <a:ext uri="{9D8B030D-6E8A-4147-A177-3AD203B41FA5}">
                      <a16:colId xmlns:a16="http://schemas.microsoft.com/office/drawing/2014/main" val="3418633814"/>
                    </a:ext>
                  </a:extLst>
                </a:gridCol>
              </a:tblGrid>
              <a:tr h="720000">
                <a:tc>
                  <a:txBody>
                    <a:bodyPr/>
                    <a:lstStyle/>
                    <a:p>
                      <a:pPr algn="r"/>
                      <a:r>
                        <a:rPr kumimoji="1" lang="ja-JP" altLang="en-US" sz="1200" b="1" dirty="0">
                          <a:solidFill>
                            <a:schemeClr val="bg1"/>
                          </a:solidFill>
                          <a:latin typeface="ＭＳ ゴシック" panose="020B0609070205080204" pitchFamily="49" charset="-128"/>
                          <a:ea typeface="ＭＳ ゴシック" panose="020B0609070205080204" pitchFamily="49" charset="-128"/>
                        </a:rPr>
                        <a:t>発表条件</a:t>
                      </a:r>
                    </a:p>
                  </a:txBody>
                  <a:tcPr vert="eaVert"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solidFill>
                  </a:tcPr>
                </a:tc>
                <a:tc gridSpan="2">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南海トラフ沿いで異常な現象が観測され、その現象が南海トラフ沿いの大規模な地震と関連するかどうか調査を開始した場合、または調査を継続している場合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p>
                      <a:pPr marL="171450" indent="-171450">
                        <a:spcAft>
                          <a:spcPts val="300"/>
                        </a:spcAft>
                        <a:buFont typeface="Arial" panose="020B0604020202020204" pitchFamily="34" charset="0"/>
                        <a:buChar char="•"/>
                      </a:pPr>
                      <a:r>
                        <a:rPr kumimoji="1" lang="ja-JP" altLang="en-US" sz="1000" b="0" dirty="0">
                          <a:solidFill>
                            <a:schemeClr val="tx1"/>
                          </a:solidFill>
                        </a:rPr>
                        <a:t>観測された異常な現象の調査結果を発表する場合</a:t>
                      </a:r>
                      <a:endParaRPr kumimoji="1" lang="en-US" altLang="ja-JP" sz="1000" b="0" dirty="0">
                        <a:solidFill>
                          <a:schemeClr val="tx1"/>
                        </a:solidFill>
                      </a:endParaRPr>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875374175"/>
                  </a:ext>
                </a:extLst>
              </a:tr>
              <a:tr h="180000">
                <a:tc gridSpan="2">
                  <a:txBody>
                    <a:bodyPr/>
                    <a:lstStyle/>
                    <a:p>
                      <a:pPr algn="r"/>
                      <a:endParaRPr kumimoji="1" lang="ja-JP" altLang="en-US"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a:txBody>
                    <a:bodyPr/>
                    <a:lstStyle/>
                    <a:p>
                      <a:pPr marL="171450" indent="-171450">
                        <a:buFont typeface="Arial" panose="020B0604020202020204" pitchFamily="34" charset="0"/>
                        <a:buChar char="•"/>
                      </a:pPr>
                      <a:endParaRPr kumimoji="1" lang="en-US" altLang="ja-JP" sz="800" b="0" dirty="0">
                        <a:solidFill>
                          <a:schemeClr val="tx1"/>
                        </a:solidFill>
                        <a:latin typeface="ＭＳ ゴシック" panose="020B0609070205080204" pitchFamily="49" charset="-128"/>
                        <a:ea typeface="ＭＳ ゴシック" panose="020B0609070205080204" pitchFamily="49"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3391467"/>
                  </a:ext>
                </a:extLst>
              </a:tr>
              <a:tr h="370840">
                <a:tc rowSpan="4">
                  <a:txBody>
                    <a:bodyPr/>
                    <a:lstStyle/>
                    <a:p>
                      <a:pPr algn="ctr"/>
                      <a:r>
                        <a:rPr kumimoji="1" lang="ja-JP" altLang="en-US" sz="1200" b="1" dirty="0">
                          <a:solidFill>
                            <a:schemeClr val="bg1"/>
                          </a:solidFill>
                          <a:latin typeface="ＭＳ ゴシック" panose="020B0609070205080204" pitchFamily="49" charset="-128"/>
                          <a:ea typeface="ＭＳ ゴシック" panose="020B0609070205080204" pitchFamily="49" charset="-128"/>
                        </a:rPr>
                        <a:t>キーワード</a:t>
                      </a:r>
                    </a:p>
                  </a:txBody>
                  <a:tcPr marT="108000" marB="108000" vert="eaVert" anchor="ctr">
                    <a:lnL w="6350" cap="flat" cmpd="sng" algn="ctr">
                      <a:solidFill>
                        <a:schemeClr val="tx1"/>
                      </a:solidFill>
                      <a:prstDash val="solid"/>
                      <a:round/>
                      <a:headEnd type="none" w="med" len="med"/>
                      <a:tailEnd type="none" w="med" len="med"/>
                    </a:lnL>
                    <a:lnR w="9525" cap="flat" cmpd="sng" algn="ctr">
                      <a:solidFill>
                        <a:schemeClr val="accent4"/>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調査中</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観測された異常な現象が南海トラフ沿いの大規模な地震と関連するかどうか調査を開始した場合、または調査を継続している場合</a:t>
                      </a:r>
                      <a:endParaRPr kumimoji="1" lang="en-US" altLang="ja-JP" sz="1000" b="0" dirty="0">
                        <a:solidFill>
                          <a:schemeClr val="tx1"/>
                        </a:solidFill>
                        <a:ea typeface="ＭＳ ゴシック" panose="020B0609070205080204" pitchFamily="49" charset="-128"/>
                      </a:endParaRP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776938965"/>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巨大地震警戒</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８</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以上の地震が発生したと評価した場合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75316357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巨大地震注意</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南海トラフ沿いの想定震源域内のプレート境界において</a:t>
                      </a:r>
                      <a:r>
                        <a:rPr kumimoji="1" lang="en-US" altLang="ja-JP" sz="1000" b="0" dirty="0">
                          <a:solidFill>
                            <a:schemeClr val="tx1"/>
                          </a:solidFill>
                          <a:ea typeface="ＭＳ ゴシック" panose="020B0609070205080204" pitchFamily="49" charset="-128"/>
                        </a:rPr>
                        <a:t>M</a:t>
                      </a:r>
                      <a:r>
                        <a:rPr kumimoji="1" lang="ja-JP" altLang="en-US" sz="1000" b="0" dirty="0">
                          <a:solidFill>
                            <a:schemeClr val="tx1"/>
                          </a:solidFill>
                          <a:ea typeface="ＭＳ ゴシック" panose="020B0609070205080204" pitchFamily="49" charset="-128"/>
                        </a:rPr>
                        <a:t>７</a:t>
                      </a:r>
                      <a:r>
                        <a:rPr kumimoji="1" lang="en-US" altLang="ja-JP" sz="1000" b="0" dirty="0">
                          <a:solidFill>
                            <a:schemeClr val="tx1"/>
                          </a:solidFill>
                          <a:ea typeface="ＭＳ ゴシック" panose="020B0609070205080204" pitchFamily="49" charset="-128"/>
                        </a:rPr>
                        <a:t>.</a:t>
                      </a:r>
                      <a:r>
                        <a:rPr kumimoji="1" lang="ja-JP" altLang="en-US" sz="1000" b="0" dirty="0">
                          <a:solidFill>
                            <a:schemeClr val="tx1"/>
                          </a:solidFill>
                          <a:ea typeface="ＭＳ ゴシック" panose="020B0609070205080204" pitchFamily="49" charset="-128"/>
                        </a:rPr>
                        <a:t>０</a:t>
                      </a:r>
                      <a:r>
                        <a:rPr kumimoji="1" lang="ja-JP" altLang="en-US" sz="1000" b="0" dirty="0">
                          <a:solidFill>
                            <a:schemeClr val="tx1"/>
                          </a:solidFill>
                        </a:rPr>
                        <a:t>以上、</a:t>
                      </a:r>
                      <a:r>
                        <a:rPr kumimoji="1" lang="en-US" altLang="ja-JP" sz="1000" b="0" dirty="0">
                          <a:solidFill>
                            <a:schemeClr val="tx1"/>
                          </a:solidFill>
                        </a:rPr>
                        <a:t>M</a:t>
                      </a:r>
                      <a:r>
                        <a:rPr kumimoji="1" lang="ja-JP" altLang="en-US" sz="1000" b="0" dirty="0">
                          <a:solidFill>
                            <a:schemeClr val="tx1"/>
                          </a:solidFill>
                        </a:rPr>
                        <a:t>８</a:t>
                      </a:r>
                      <a:r>
                        <a:rPr kumimoji="1" lang="en-US" altLang="ja-JP" sz="1000" b="0" dirty="0">
                          <a:solidFill>
                            <a:schemeClr val="tx1"/>
                          </a:solidFill>
                        </a:rPr>
                        <a:t>.</a:t>
                      </a:r>
                      <a:r>
                        <a:rPr kumimoji="1" lang="ja-JP" altLang="en-US" sz="1000" b="0" dirty="0">
                          <a:solidFill>
                            <a:schemeClr val="tx1"/>
                          </a:solidFill>
                        </a:rPr>
                        <a:t>０未満の地震が発生したと評価した場合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想定震源域内のプレート境界以外や、想定震源域の海溝軸外側５０</a:t>
                      </a:r>
                      <a:r>
                        <a:rPr kumimoji="1" lang="en-US" altLang="ja-JP" sz="1000" b="0" dirty="0">
                          <a:solidFill>
                            <a:schemeClr val="tx1"/>
                          </a:solidFill>
                        </a:rPr>
                        <a:t>km</a:t>
                      </a:r>
                      <a:r>
                        <a:rPr kumimoji="1" lang="ja-JP" altLang="en-US" sz="1000" b="0" dirty="0">
                          <a:solidFill>
                            <a:schemeClr val="tx1"/>
                          </a:solidFill>
                        </a:rPr>
                        <a:t>程度までの範囲で</a:t>
                      </a:r>
                      <a:r>
                        <a:rPr kumimoji="1" lang="en-US" altLang="ja-JP" sz="1000" b="0" dirty="0">
                          <a:solidFill>
                            <a:schemeClr val="tx1"/>
                          </a:solidFill>
                        </a:rPr>
                        <a:t>M</a:t>
                      </a:r>
                      <a:r>
                        <a:rPr kumimoji="1" lang="ja-JP" altLang="en-US" sz="1000" b="0" dirty="0">
                          <a:solidFill>
                            <a:schemeClr val="tx1"/>
                          </a:solidFill>
                        </a:rPr>
                        <a:t>７</a:t>
                      </a:r>
                      <a:r>
                        <a:rPr kumimoji="1" lang="en-US" altLang="ja-JP" sz="1000" b="0" dirty="0">
                          <a:solidFill>
                            <a:schemeClr val="tx1"/>
                          </a:solidFill>
                        </a:rPr>
                        <a:t>.</a:t>
                      </a:r>
                      <a:r>
                        <a:rPr kumimoji="1" lang="ja-JP" altLang="en-US" sz="1000" b="0" dirty="0">
                          <a:solidFill>
                            <a:schemeClr val="tx1"/>
                          </a:solidFill>
                        </a:rPr>
                        <a:t>０以上の地震が発生したと評価した場合</a:t>
                      </a:r>
                      <a:endParaRPr kumimoji="1" lang="en-US" altLang="ja-JP" sz="1000" b="0" dirty="0">
                        <a:solidFill>
                          <a:schemeClr val="tx1"/>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1000" b="0" dirty="0">
                          <a:solidFill>
                            <a:schemeClr val="tx1"/>
                          </a:solidFill>
                        </a:rPr>
                        <a:t>ひずみ計等で有意な変化として捉えられる、短い期間にプレート境界の固着状態が明らかに変化しているような通常とは異なるゆっくりすべりが観測された場合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1893594142"/>
                  </a:ext>
                </a:extLst>
              </a:tr>
              <a:tr h="37084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2"/>
                    </a:solidFill>
                  </a:tcPr>
                </a:tc>
                <a:tc>
                  <a:txBody>
                    <a:bodyPr/>
                    <a:lstStyle/>
                    <a:p>
                      <a:pPr algn="r"/>
                      <a:r>
                        <a:rPr kumimoji="1" lang="ja-JP" altLang="en-US" sz="1200" b="0" dirty="0">
                          <a:solidFill>
                            <a:schemeClr val="tx1"/>
                          </a:solidFill>
                          <a:latin typeface="ＭＳ ゴシック" panose="020B0609070205080204" pitchFamily="49" charset="-128"/>
                          <a:ea typeface="ＭＳ ゴシック" panose="020B0609070205080204" pitchFamily="49" charset="-128"/>
                        </a:rPr>
                        <a:t>調査終了</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2">
                        <a:lumMod val="20000"/>
                        <a:lumOff val="80000"/>
                      </a:schemeClr>
                    </a:solidFill>
                  </a:tcPr>
                </a:tc>
                <a:tc>
                  <a:txBody>
                    <a:bodyPr/>
                    <a:lstStyle/>
                    <a:p>
                      <a:pPr marL="171450" indent="-171450">
                        <a:spcAft>
                          <a:spcPts val="300"/>
                        </a:spcAft>
                        <a:buFont typeface="Arial" panose="020B0604020202020204" pitchFamily="34" charset="0"/>
                        <a:buChar char="•"/>
                      </a:pPr>
                      <a:r>
                        <a:rPr kumimoji="1" lang="ja-JP" altLang="en-US" sz="1000" b="0" dirty="0">
                          <a:solidFill>
                            <a:schemeClr val="tx1"/>
                          </a:solidFill>
                          <a:latin typeface="ＭＳ ゴシック" panose="020B0609070205080204" pitchFamily="49" charset="-128"/>
                          <a:ea typeface="ＭＳ ゴシック" panose="020B0609070205080204" pitchFamily="49" charset="-128"/>
                        </a:rPr>
                        <a:t>巨大地震警戒、巨大地震注意のいずれにも当てはまらない現象と評価した場合</a:t>
                      </a:r>
                    </a:p>
                  </a:txBody>
                  <a:tcPr marT="108000" marB="108000" anchor="ctr">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9525"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130966553"/>
                  </a:ext>
                </a:extLst>
              </a:tr>
            </a:tbl>
          </a:graphicData>
        </a:graphic>
      </p:graphicFrame>
    </p:spTree>
    <p:extLst>
      <p:ext uri="{BB962C8B-B14F-4D97-AF65-F5344CB8AC3E}">
        <p14:creationId xmlns:p14="http://schemas.microsoft.com/office/powerpoint/2010/main" val="2124075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1DB6C-4433-CD19-E70A-8D266B4E24C1}"/>
            </a:ext>
          </a:extLst>
        </p:cNvPr>
        <p:cNvGrpSpPr/>
        <p:nvPr/>
      </p:nvGrpSpPr>
      <p:grpSpPr>
        <a:xfrm>
          <a:off x="0" y="0"/>
          <a:ext cx="0" cy="0"/>
          <a:chOff x="0" y="0"/>
          <a:chExt cx="0" cy="0"/>
        </a:xfrm>
      </p:grpSpPr>
      <p:sp>
        <p:nvSpPr>
          <p:cNvPr id="100357" name="Text Box 5">
            <a:extLst>
              <a:ext uri="{FF2B5EF4-FFF2-40B4-BE49-F238E27FC236}">
                <a16:creationId xmlns:a16="http://schemas.microsoft.com/office/drawing/2014/main" id="{192254E5-9BEE-9E02-E06C-C88EF95DE974}"/>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0483" name="Text Box 218">
            <a:extLst>
              <a:ext uri="{FF2B5EF4-FFF2-40B4-BE49-F238E27FC236}">
                <a16:creationId xmlns:a16="http://schemas.microsoft.com/office/drawing/2014/main" id="{29601739-0C45-4EDF-55B1-C8908586D26E}"/>
              </a:ext>
            </a:extLst>
          </p:cNvPr>
          <p:cNvSpPr txBox="1">
            <a:spLocks noChangeArrowheads="1"/>
          </p:cNvSpPr>
          <p:nvPr/>
        </p:nvSpPr>
        <p:spPr bwMode="auto">
          <a:xfrm>
            <a:off x="44450" y="57150"/>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３．事業継続対応</a:t>
            </a:r>
          </a:p>
        </p:txBody>
      </p:sp>
      <p:grpSp>
        <p:nvGrpSpPr>
          <p:cNvPr id="2" name="グループ化 1">
            <a:extLst>
              <a:ext uri="{FF2B5EF4-FFF2-40B4-BE49-F238E27FC236}">
                <a16:creationId xmlns:a16="http://schemas.microsoft.com/office/drawing/2014/main" id="{FC5020A5-D961-A0F2-BEB7-FE53F34F52ED}"/>
              </a:ext>
            </a:extLst>
          </p:cNvPr>
          <p:cNvGrpSpPr/>
          <p:nvPr/>
        </p:nvGrpSpPr>
        <p:grpSpPr>
          <a:xfrm>
            <a:off x="265616" y="992560"/>
            <a:ext cx="6323593" cy="7774686"/>
            <a:chOff x="265616" y="776536"/>
            <a:chExt cx="6323593" cy="7774686"/>
          </a:xfrm>
        </p:grpSpPr>
        <p:grpSp>
          <p:nvGrpSpPr>
            <p:cNvPr id="11" name="グループ化 10">
              <a:extLst>
                <a:ext uri="{FF2B5EF4-FFF2-40B4-BE49-F238E27FC236}">
                  <a16:creationId xmlns:a16="http://schemas.microsoft.com/office/drawing/2014/main" id="{C4DE1AC8-C513-9A0A-5DEE-D085D637A660}"/>
                </a:ext>
              </a:extLst>
            </p:cNvPr>
            <p:cNvGrpSpPr/>
            <p:nvPr/>
          </p:nvGrpSpPr>
          <p:grpSpPr>
            <a:xfrm>
              <a:off x="265616" y="776536"/>
              <a:ext cx="6323593" cy="7774686"/>
              <a:chOff x="273759" y="5819037"/>
              <a:chExt cx="6323593" cy="7774686"/>
            </a:xfrm>
          </p:grpSpPr>
          <p:sp>
            <p:nvSpPr>
              <p:cNvPr id="7" name="Text Box 16">
                <a:extLst>
                  <a:ext uri="{FF2B5EF4-FFF2-40B4-BE49-F238E27FC236}">
                    <a16:creationId xmlns:a16="http://schemas.microsoft.com/office/drawing/2014/main" id="{91F81F5E-87E7-BD52-501A-BFF84435CD3E}"/>
                  </a:ext>
                </a:extLst>
              </p:cNvPr>
              <p:cNvSpPr txBox="1">
                <a:spLocks noChangeArrowheads="1"/>
              </p:cNvSpPr>
              <p:nvPr/>
            </p:nvSpPr>
            <p:spPr bwMode="auto">
              <a:xfrm>
                <a:off x="332656" y="6009537"/>
                <a:ext cx="6192688" cy="7010300"/>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br>
                  <a:rPr lang="en-US" altLang="ja-JP" b="0" dirty="0">
                    <a:latin typeface="ＭＳ ゴシック" panose="020B0609070205080204" pitchFamily="49" charset="-128"/>
                    <a:ea typeface="ＭＳ ゴシック" panose="020B0609070205080204" pitchFamily="49" charset="-128"/>
                  </a:rPr>
                </a:b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巨大地震警戒</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1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①津波到達が早く、事前の避難が必要な地域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事前避難対象地域</a:t>
                </a:r>
                <a:r>
                  <a:rPr lang="en-US" altLang="ja-JP" u="sng" dirty="0">
                    <a:latin typeface="ＭＳ ゴシック" panose="020B0609070205080204" pitchFamily="49" charset="-128"/>
                    <a:ea typeface="ＭＳ ゴシック" panose="020B0609070205080204" pitchFamily="49" charset="-128"/>
                  </a:rPr>
                  <a:t>)</a:t>
                </a:r>
                <a:r>
                  <a:rPr lang="ja-JP" altLang="en-US" u="sng" dirty="0">
                    <a:latin typeface="ＭＳ ゴシック" panose="020B0609070205080204" pitchFamily="49" charset="-128"/>
                    <a:ea typeface="ＭＳ ゴシック" panose="020B0609070205080204" pitchFamily="49" charset="-128"/>
                  </a:rPr>
                  <a:t>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し、通常通りの企業活動をした場合に従業員や利用者等の生命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に危険が及ぶ場合には、それを回避するため、市町村が発令する</a:t>
                </a:r>
                <a:r>
                  <a:rPr lang="ja-JP" altLang="en-US" dirty="0">
                    <a:solidFill>
                      <a:srgbClr val="009999"/>
                    </a:solidFill>
                    <a:latin typeface="ＭＳ ゴシック" panose="020B0609070205080204" pitchFamily="49" charset="-128"/>
                    <a:ea typeface="ＭＳ ゴシック" panose="020B0609070205080204" pitchFamily="49" charset="-128"/>
                  </a:rPr>
                  <a:t>避難指示に従い、従業員や利用者等</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を避難させる</a:t>
                </a:r>
                <a:r>
                  <a:rPr lang="ja-JP" altLang="en-US" b="0" dirty="0">
                    <a:latin typeface="ＭＳ ゴシック" panose="020B0609070205080204" pitchFamily="49" charset="-128"/>
                    <a:ea typeface="ＭＳ ゴシック" panose="020B0609070205080204" pitchFamily="49" charset="-128"/>
                  </a:rPr>
                  <a:t>等の措置を実施。</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ただし、事業継続しながら危機回避措置をとることができる場合は、十分な危機回避措置をとった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上で、事業を継続。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000" dirty="0">
                    <a:latin typeface="ＭＳ ゴシック" panose="020B0609070205080204" pitchFamily="49" charset="-128"/>
                    <a:ea typeface="ＭＳ ゴシック" panose="020B0609070205080204" pitchFamily="49" charset="-128"/>
                  </a:rPr>
                  <a:t>　</a:t>
                </a:r>
                <a:r>
                  <a:rPr lang="ja-JP" altLang="en-US" u="sng" dirty="0">
                    <a:latin typeface="ＭＳ ゴシック" panose="020B0609070205080204" pitchFamily="49" charset="-128"/>
                    <a:ea typeface="ＭＳ ゴシック" panose="020B0609070205080204" pitchFamily="49" charset="-128"/>
                  </a:rPr>
                  <a:t>②</a:t>
                </a:r>
                <a:r>
                  <a:rPr lang="ja-JP" altLang="en-US" sz="1000" u="sng" dirty="0">
                    <a:latin typeface="ＭＳ ゴシック" panose="020B0609070205080204" pitchFamily="49" charset="-128"/>
                    <a:ea typeface="ＭＳ ゴシック" panose="020B0609070205080204" pitchFamily="49" charset="-128"/>
                  </a:rPr>
                  <a:t>臨時情報の発表に伴い防災対応をとるべき地域に位置する事業者等の皆様</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事前に作成した事業継続計画等を確認</a:t>
                </a:r>
                <a:r>
                  <a:rPr lang="ja-JP" altLang="en-US" b="0" dirty="0">
                    <a:latin typeface="ＭＳ ゴシック" panose="020B0609070205080204" pitchFamily="49" charset="-128"/>
                    <a:ea typeface="ＭＳ ゴシック" panose="020B0609070205080204" pitchFamily="49" charset="-128"/>
                  </a:rPr>
                  <a:t>し、</a:t>
                </a:r>
                <a:endParaRPr lang="en-US" altLang="ja-JP" b="0" dirty="0">
                  <a:latin typeface="ＭＳ ゴシック" panose="020B0609070205080204" pitchFamily="49" charset="-128"/>
                  <a:ea typeface="ＭＳ ゴシック" panose="020B0609070205080204" pitchFamily="49" charset="-128"/>
                </a:endParaRPr>
              </a:p>
              <a:p>
                <a:pPr marL="177800" indent="88900" eaLnBrk="1" hangingPunct="1">
                  <a:spcAft>
                    <a:spcPts val="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新たな大規模地震が発生した場合に被害が生じるおそれのある施設や設備の破損等を防止するための</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点検・確認</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marL="177800" indent="88900" eaLnBrk="1" hangingPunct="1">
                  <a:spcAft>
                    <a:spcPts val="600"/>
                  </a:spcAft>
                  <a:buSzPct val="70000"/>
                  <a:buFont typeface="Arial" panose="020B0604020202020204" pitchFamily="34" charset="0"/>
                  <a:buChar char="•"/>
                  <a:tabLst>
                    <a:tab pos="92075" algn="l"/>
                  </a:tabLst>
                </a:pPr>
                <a:r>
                  <a:rPr lang="ja-JP" altLang="en-US" b="0" dirty="0">
                    <a:latin typeface="ＭＳ ゴシック" panose="020B0609070205080204" pitchFamily="49" charset="-128"/>
                    <a:ea typeface="ＭＳ ゴシック" panose="020B0609070205080204" pitchFamily="49" charset="-128"/>
                  </a:rPr>
                  <a:t>後発地震が発生した場合に</a:t>
                </a:r>
                <a:r>
                  <a:rPr lang="ja-JP" altLang="en-US" dirty="0">
                    <a:solidFill>
                      <a:srgbClr val="009999"/>
                    </a:solidFill>
                    <a:latin typeface="ＭＳ ゴシック" panose="020B0609070205080204" pitchFamily="49" charset="-128"/>
                    <a:ea typeface="ＭＳ ゴシック" panose="020B0609070205080204" pitchFamily="49" charset="-128"/>
                  </a:rPr>
                  <a:t>被災リスクの高い活動の回避</a:t>
                </a:r>
                <a:endParaRPr lang="en-US" altLang="ja-JP"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等の措置を実施した上で一部の従業員が出社できない可能性があることや被災地における関連業務</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　　への影響等を踏まえ、</a:t>
                </a:r>
                <a:r>
                  <a:rPr lang="ja-JP" altLang="en-US" dirty="0">
                    <a:solidFill>
                      <a:srgbClr val="009999"/>
                    </a:solidFill>
                    <a:latin typeface="ＭＳ ゴシック" panose="020B0609070205080204" pitchFamily="49" charset="-128"/>
                    <a:ea typeface="ＭＳ ゴシック" panose="020B0609070205080204" pitchFamily="49" charset="-128"/>
                  </a:rPr>
                  <a:t>企業活動を効率的に継続するための措置を実施。</a:t>
                </a:r>
                <a:endParaRPr lang="en-US" altLang="ja-JP" b="0" dirty="0">
                  <a:solidFill>
                    <a:srgbClr val="009999"/>
                  </a:solidFill>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sz="1200" dirty="0">
                    <a:latin typeface="ＭＳ ゴシック" panose="020B0609070205080204" pitchFamily="49" charset="-128"/>
                    <a:ea typeface="ＭＳ ゴシック" panose="020B0609070205080204" pitchFamily="49" charset="-128"/>
                  </a:rPr>
                  <a:t>○南海トラフ地震臨時情報　（</a:t>
                </a:r>
                <a:r>
                  <a:rPr lang="ja-JP" altLang="en-US" sz="1200" dirty="0">
                    <a:solidFill>
                      <a:srgbClr val="009999"/>
                    </a:solidFill>
                    <a:latin typeface="ＭＳ ゴシック" panose="020B0609070205080204" pitchFamily="49" charset="-128"/>
                    <a:ea typeface="ＭＳ ゴシック" panose="020B0609070205080204" pitchFamily="49" charset="-128"/>
                  </a:rPr>
                  <a:t>巨大地震注意</a:t>
                </a:r>
                <a:r>
                  <a:rPr lang="ja-JP" altLang="en-US" sz="1200" dirty="0">
                    <a:latin typeface="ＭＳ ゴシック" panose="020B0609070205080204" pitchFamily="49" charset="-128"/>
                    <a:ea typeface="ＭＳ ゴシック" panose="020B0609070205080204" pitchFamily="49" charset="-128"/>
                  </a:rPr>
                  <a:t>）　発表時</a:t>
                </a:r>
                <a:endParaRPr lang="en-US" altLang="ja-JP" sz="1200" dirty="0">
                  <a:latin typeface="ＭＳ ゴシック" panose="020B0609070205080204" pitchFamily="49" charset="-128"/>
                  <a:ea typeface="ＭＳ ゴシック" panose="020B0609070205080204" pitchFamily="49" charset="-128"/>
                </a:endParaRPr>
              </a:p>
              <a:p>
                <a:pPr marL="182563" indent="-90488"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避難場所、避難経路及び避難誘導⼿順の再確認の徹底や、</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従業員や施設利⽤者への情報の正確かつ迅速な伝達など、</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a:t>
                </a:r>
                <a:r>
                  <a:rPr lang="ja-JP" altLang="en-US" dirty="0">
                    <a:solidFill>
                      <a:srgbClr val="009999"/>
                    </a:solidFill>
                    <a:latin typeface="ＭＳ ゴシック" panose="020B0609070205080204" pitchFamily="49" charset="-128"/>
                    <a:ea typeface="ＭＳ ゴシック" panose="020B0609070205080204" pitchFamily="49" charset="-128"/>
                  </a:rPr>
                  <a:t>揺れを感じたり、津波警報等が発表されたりした場合に、</a:t>
                </a:r>
                <a:br>
                  <a:rPr lang="en-US" altLang="ja-JP"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　従業員や施設利⽤者が直ちに避難できる態勢</a:t>
                </a:r>
                <a:r>
                  <a:rPr lang="ja-JP" altLang="en-US" b="0" dirty="0">
                    <a:latin typeface="ＭＳ ゴシック" panose="020B0609070205080204" pitchFamily="49" charset="-128"/>
                    <a:ea typeface="ＭＳ ゴシック" panose="020B0609070205080204" pitchFamily="49" charset="-128"/>
                  </a:rPr>
                  <a:t>をとった上で、社会経済活動を継続。</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pPr>
                <a:r>
                  <a:rPr kumimoji="1" lang="ja-JP" altLang="en-US"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○南海トラフ地震臨時情報　呼びかけ終了時</a:t>
                </a:r>
                <a:endParaRPr kumimoji="1" lang="en-US" altLang="ja-JP" sz="12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政府からの</a:t>
                </a:r>
                <a:r>
                  <a:rPr lang="ja-JP" altLang="en-US" dirty="0">
                    <a:solidFill>
                      <a:srgbClr val="009999"/>
                    </a:solidFill>
                    <a:latin typeface="ＭＳ ゴシック" panose="020B0609070205080204" pitchFamily="49" charset="-128"/>
                    <a:ea typeface="ＭＳ ゴシック" panose="020B0609070205080204" pitchFamily="49" charset="-128"/>
                  </a:rPr>
                  <a:t>呼びかけが終了したとしても、大規模地震発生の可能性がなくなったわけではない。</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日頃からの地震への備えは、引き続き実施</a:t>
                </a:r>
                <a:r>
                  <a:rPr lang="ja-JP" altLang="en-US" b="0" dirty="0">
                    <a:latin typeface="ＭＳ ゴシック" panose="020B0609070205080204" pitchFamily="49" charset="-128"/>
                    <a:ea typeface="ＭＳ ゴシック" panose="020B0609070205080204" pitchFamily="49" charset="-128"/>
                  </a:rPr>
                  <a:t>する。</a:t>
                </a:r>
                <a:endParaRPr lang="en-US" altLang="ja-JP" b="0" dirty="0">
                  <a:latin typeface="ＭＳ ゴシック" panose="020B0609070205080204" pitchFamily="49" charset="-128"/>
                  <a:ea typeface="ＭＳ ゴシック" panose="020B0609070205080204" pitchFamily="49" charset="-128"/>
                </a:endParaRPr>
              </a:p>
              <a:p>
                <a:pPr marL="182563" indent="-90488" eaLnBrk="1" hangingPunct="1">
                  <a:spcAft>
                    <a:spcPts val="60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呼びかけ期間に地震の備えについて再確認した際に、もし、</a:t>
                </a:r>
                <a:r>
                  <a:rPr lang="ja-JP" altLang="en-US" dirty="0">
                    <a:solidFill>
                      <a:srgbClr val="009999"/>
                    </a:solidFill>
                    <a:latin typeface="ＭＳ ゴシック" panose="020B0609070205080204" pitchFamily="49" charset="-128"/>
                    <a:ea typeface="ＭＳ ゴシック" panose="020B0609070205080204" pitchFamily="49" charset="-128"/>
                  </a:rPr>
                  <a:t>備えに不十分なところがあれば、</a:t>
                </a:r>
                <a:br>
                  <a:rPr lang="ja-JP" altLang="en-US" dirty="0">
                    <a:solidFill>
                      <a:srgbClr val="009999"/>
                    </a:solidFill>
                    <a:latin typeface="ＭＳ ゴシック" panose="020B0609070205080204" pitchFamily="49" charset="-128"/>
                    <a:ea typeface="ＭＳ ゴシック" panose="020B0609070205080204" pitchFamily="49" charset="-128"/>
                  </a:rPr>
                </a:br>
                <a:r>
                  <a:rPr lang="ja-JP" altLang="en-US" dirty="0">
                    <a:solidFill>
                      <a:srgbClr val="009999"/>
                    </a:solidFill>
                    <a:latin typeface="ＭＳ ゴシック" panose="020B0609070205080204" pitchFamily="49" charset="-128"/>
                    <a:ea typeface="ＭＳ ゴシック" panose="020B0609070205080204" pitchFamily="49" charset="-128"/>
                  </a:rPr>
                  <a:t>十分な備えとするよう取り組む。</a:t>
                </a:r>
                <a:endParaRPr lang="en-US" altLang="ja-JP" dirty="0">
                  <a:solidFill>
                    <a:srgbClr val="009999"/>
                  </a:solidFill>
                  <a:latin typeface="ＭＳ ゴシック" panose="020B0609070205080204" pitchFamily="49" charset="-128"/>
                  <a:ea typeface="ＭＳ ゴシック" panose="020B0609070205080204" pitchFamily="49" charset="-128"/>
                </a:endParaRPr>
              </a:p>
            </p:txBody>
          </p:sp>
          <p:sp>
            <p:nvSpPr>
              <p:cNvPr id="8" name="Text Box 74">
                <a:extLst>
                  <a:ext uri="{FF2B5EF4-FFF2-40B4-BE49-F238E27FC236}">
                    <a16:creationId xmlns:a16="http://schemas.microsoft.com/office/drawing/2014/main" id="{F7DF33E3-D10A-5320-4678-796E07B75046}"/>
                  </a:ext>
                </a:extLst>
              </p:cNvPr>
              <p:cNvSpPr txBox="1">
                <a:spLocks noChangeArrowheads="1"/>
              </p:cNvSpPr>
              <p:nvPr/>
            </p:nvSpPr>
            <p:spPr bwMode="auto">
              <a:xfrm>
                <a:off x="467593" y="5819037"/>
                <a:ext cx="2177515" cy="342932"/>
              </a:xfrm>
              <a:prstGeom prst="roundRect">
                <a:avLst/>
              </a:prstGeom>
              <a:solidFill>
                <a:srgbClr val="CCFF99"/>
              </a:solidFill>
              <a:ln>
                <a:solidFill>
                  <a:schemeClr val="tx1"/>
                </a:solidFill>
              </a:ln>
              <a:effec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事業者等がとるべき対応</a:t>
                </a:r>
              </a:p>
            </p:txBody>
          </p:sp>
          <p:sp>
            <p:nvSpPr>
              <p:cNvPr id="9" name="Text Box 5">
                <a:extLst>
                  <a:ext uri="{FF2B5EF4-FFF2-40B4-BE49-F238E27FC236}">
                    <a16:creationId xmlns:a16="http://schemas.microsoft.com/office/drawing/2014/main" id="{339E78EE-6544-F278-9CC7-430B6FBBC9D9}"/>
                  </a:ext>
                </a:extLst>
              </p:cNvPr>
              <p:cNvSpPr txBox="1">
                <a:spLocks noChangeArrowheads="1"/>
              </p:cNvSpPr>
              <p:nvPr/>
            </p:nvSpPr>
            <p:spPr bwMode="auto">
              <a:xfrm>
                <a:off x="273759" y="13085892"/>
                <a:ext cx="632359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808080"/>
                    </a:solidFill>
                    <a:latin typeface="ＭＳ ゴシック" panose="020B0609070205080204" pitchFamily="49" charset="-128"/>
                    <a:ea typeface="ＭＳ ゴシック" panose="020B0609070205080204" pitchFamily="49" charset="-128"/>
                  </a:rPr>
                  <a:t>出典：内閣府　南海トラフ地震臨時情報</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巨大地震注意</a:t>
                </a:r>
                <a:r>
                  <a:rPr lang="en-US" altLang="ja-JP" sz="900" b="0" dirty="0">
                    <a:solidFill>
                      <a:srgbClr val="808080"/>
                    </a:solidFill>
                    <a:latin typeface="ＭＳ ゴシック" panose="020B0609070205080204" pitchFamily="49" charset="-128"/>
                    <a:ea typeface="ＭＳ ゴシック" panose="020B0609070205080204" pitchFamily="49" charset="-128"/>
                  </a:rPr>
                  <a:t>)</a:t>
                </a:r>
                <a:r>
                  <a:rPr lang="ja-JP" altLang="en-US" sz="900" b="0" dirty="0">
                    <a:solidFill>
                      <a:srgbClr val="808080"/>
                    </a:solidFill>
                    <a:latin typeface="ＭＳ ゴシック" panose="020B0609070205080204" pitchFamily="49" charset="-128"/>
                    <a:ea typeface="ＭＳ ゴシック" panose="020B0609070205080204" pitchFamily="49" charset="-128"/>
                  </a:rPr>
                  <a:t>発表を受けての防災対応に関する検証と改善方策</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（令和６年１２月２０日）をもとに加工して作成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https://www.bousai.go.jp/jishin/nankai/pdf/rinji_kaizen</a:t>
                </a:r>
                <a:r>
                  <a:rPr lang="ja-JP" altLang="en-US" sz="900" b="0" dirty="0">
                    <a:solidFill>
                      <a:srgbClr val="808080"/>
                    </a:solidFill>
                    <a:latin typeface="ＭＳ ゴシック" panose="020B0609070205080204" pitchFamily="49" charset="-128"/>
                    <a:ea typeface="ＭＳ ゴシック" panose="020B0609070205080204" pitchFamily="49" charset="-128"/>
                    <a:hlinkClick r:id="rId2"/>
                  </a:rPr>
                  <a:t>２４１２２０</a:t>
                </a: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.pdf</a:t>
                </a:r>
                <a:endParaRPr lang="en-US" altLang="ja-JP" sz="900" b="0" dirty="0">
                  <a:solidFill>
                    <a:srgbClr val="808080"/>
                  </a:solidFill>
                  <a:latin typeface="ＭＳ ゴシック" panose="020B0609070205080204" pitchFamily="49" charset="-128"/>
                  <a:ea typeface="ＭＳ ゴシック" panose="020B0609070205080204" pitchFamily="49" charset="-128"/>
                </a:endParaRPr>
              </a:p>
            </p:txBody>
          </p:sp>
        </p:grpSp>
        <p:sp>
          <p:nvSpPr>
            <p:cNvPr id="12" name="Text Box 16">
              <a:extLst>
                <a:ext uri="{FF2B5EF4-FFF2-40B4-BE49-F238E27FC236}">
                  <a16:creationId xmlns:a16="http://schemas.microsoft.com/office/drawing/2014/main" id="{78A73157-3211-F23E-44FE-7CFEFA1AEC15}"/>
                </a:ext>
              </a:extLst>
            </p:cNvPr>
            <p:cNvSpPr txBox="1">
              <a:spLocks noChangeArrowheads="1"/>
            </p:cNvSpPr>
            <p:nvPr/>
          </p:nvSpPr>
          <p:spPr bwMode="auto">
            <a:xfrm>
              <a:off x="459333"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施設や設備等の点検・確認</a:t>
              </a:r>
              <a:endParaRPr lang="en-US" altLang="ja-JP" u="sng"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主要生産設備の点検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施設の耐震診断結果に基づく危険箇所の点検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転倒・落下物の危険箇所の点検</a:t>
              </a:r>
              <a:endParaRPr lang="en-US" altLang="ja-JP"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緊急用自動車の点検　等</a:t>
              </a:r>
              <a:endParaRPr lang="en-US" altLang="ja-JP" b="0" dirty="0">
                <a:latin typeface="ＭＳ ゴシック" panose="020B0609070205080204" pitchFamily="49" charset="-128"/>
                <a:ea typeface="ＭＳ ゴシック" panose="020B0609070205080204" pitchFamily="49" charset="-128"/>
              </a:endParaRPr>
            </a:p>
          </p:txBody>
        </p:sp>
        <p:sp>
          <p:nvSpPr>
            <p:cNvPr id="13" name="Text Box 16">
              <a:extLst>
                <a:ext uri="{FF2B5EF4-FFF2-40B4-BE49-F238E27FC236}">
                  <a16:creationId xmlns:a16="http://schemas.microsoft.com/office/drawing/2014/main" id="{363EDBBC-32FB-BADD-9D2D-AF27F72E463E}"/>
                </a:ext>
              </a:extLst>
            </p:cNvPr>
            <p:cNvSpPr txBox="1">
              <a:spLocks noChangeArrowheads="1"/>
            </p:cNvSpPr>
            <p:nvPr/>
          </p:nvSpPr>
          <p:spPr bwMode="auto">
            <a:xfrm>
              <a:off x="3488637" y="4022536"/>
              <a:ext cx="2846911" cy="1137326"/>
            </a:xfrm>
            <a:prstGeom prst="rect">
              <a:avLst/>
            </a:prstGeom>
            <a:solidFill>
              <a:schemeClr val="bg1"/>
            </a:solidFill>
            <a:ln w="9525">
              <a:solidFill>
                <a:schemeClr val="tx1"/>
              </a:solidFill>
              <a:prstDash val="lgDash"/>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u="sng" dirty="0">
                  <a:latin typeface="ＭＳ ゴシック" panose="020B0609070205080204" pitchFamily="49" charset="-128"/>
                  <a:ea typeface="ＭＳ ゴシック" panose="020B0609070205080204" pitchFamily="49" charset="-128"/>
                </a:rPr>
                <a:t>被災リスクの高い活動の回避</a:t>
              </a:r>
              <a:endParaRPr lang="en-US" altLang="ja-JP" u="sng"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輸送時や移動時の使用道路の変更</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事前避難対象地域に位置する関連企業の対応</a:t>
              </a:r>
              <a:br>
                <a:rPr lang="ja-JP" altLang="en-US"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状況の確認</a:t>
              </a:r>
              <a:endParaRPr lang="en-US" altLang="ja-JP"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b="0" dirty="0">
                  <a:latin typeface="ＭＳ ゴシック" panose="020B0609070205080204" pitchFamily="49" charset="-128"/>
                  <a:ea typeface="ＭＳ ゴシック" panose="020B0609070205080204" pitchFamily="49" charset="-128"/>
                </a:rPr>
                <a:t>住まいや出勤経路が事前避難対象地域に位置する従業員の対応指示　等</a:t>
              </a:r>
            </a:p>
          </p:txBody>
        </p:sp>
      </p:grpSp>
    </p:spTree>
    <p:extLst>
      <p:ext uri="{BB962C8B-B14F-4D97-AF65-F5344CB8AC3E}">
        <p14:creationId xmlns:p14="http://schemas.microsoft.com/office/powerpoint/2010/main" val="416172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9" name="Text Box 62"/>
          <p:cNvSpPr txBox="1">
            <a:spLocks noChangeArrowheads="1"/>
          </p:cNvSpPr>
          <p:nvPr/>
        </p:nvSpPr>
        <p:spPr bwMode="auto">
          <a:xfrm>
            <a:off x="601663" y="6077376"/>
            <a:ext cx="56515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はじめは消火訓練など簡単な訓練でも構いませんので、定期的に訓練を実施し、従業員の理解に応じて、より広範な訓練を実施していくことが重要です。</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特に、初動対応については、従業員携帯カードなどを活用した研修や、安否確認訓練などを実施し、確実に必要な行動が取れるようにしましょう。</a:t>
            </a:r>
          </a:p>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訓練の結果に応じて、このＢＣＰの見直しをしましょう。</a:t>
            </a:r>
          </a:p>
        </p:txBody>
      </p:sp>
      <p:sp>
        <p:nvSpPr>
          <p:cNvPr id="21540" name="Text Box 66"/>
          <p:cNvSpPr txBox="1">
            <a:spLocks noChangeArrowheads="1"/>
          </p:cNvSpPr>
          <p:nvPr/>
        </p:nvSpPr>
        <p:spPr bwMode="auto">
          <a:xfrm>
            <a:off x="188913" y="704850"/>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171450" indent="-17145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被災時に、これまでに検討してきたＢＣＰ対応を、従業員の皆様が迅速かつ的確に行うには、各自の役割とその対応内容を十分理解しておく必要があります。そのためには、従業員への教育や訓練が欠かせません。</a:t>
            </a:r>
            <a:endParaRPr lang="en-US" altLang="ja-JP" sz="1200" b="0" dirty="0">
              <a:latin typeface="ＭＳ ゴシック" panose="020B0609070205080204" pitchFamily="49" charset="-128"/>
              <a:ea typeface="ＭＳ ゴシック" panose="020B0609070205080204" pitchFamily="49" charset="-128"/>
            </a:endParaRPr>
          </a:p>
        </p:txBody>
      </p:sp>
      <p:sp>
        <p:nvSpPr>
          <p:cNvPr id="21541" name="Text Box 75"/>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４．教育・訓練計画</a:t>
            </a:r>
          </a:p>
        </p:txBody>
      </p:sp>
      <p:sp>
        <p:nvSpPr>
          <p:cNvPr id="4278" name="Text Box 182"/>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 name="Text Box 175">
            <a:extLst>
              <a:ext uri="{FF2B5EF4-FFF2-40B4-BE49-F238E27FC236}">
                <a16:creationId xmlns:a16="http://schemas.microsoft.com/office/drawing/2014/main" id="{C0CC43AA-41E6-03C0-F43C-5E1282C56951}"/>
              </a:ext>
            </a:extLst>
          </p:cNvPr>
          <p:cNvSpPr txBox="1">
            <a:spLocks noChangeArrowheads="1"/>
          </p:cNvSpPr>
          <p:nvPr/>
        </p:nvSpPr>
        <p:spPr bwMode="auto">
          <a:xfrm>
            <a:off x="2347913" y="7636288"/>
            <a:ext cx="374491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333399"/>
                </a:solidFill>
                <a:latin typeface="ＭＳ ゴシック" panose="020B0609070205080204" pitchFamily="49" charset="-128"/>
                <a:ea typeface="ＭＳ ゴシック" panose="020B0609070205080204" pitchFamily="49" charset="-128"/>
              </a:rPr>
              <a:t>地域住民と連携した訓練も検討してみましょう。</a:t>
            </a:r>
          </a:p>
        </p:txBody>
      </p:sp>
      <p:grpSp>
        <p:nvGrpSpPr>
          <p:cNvPr id="3" name="Group 177">
            <a:extLst>
              <a:ext uri="{FF2B5EF4-FFF2-40B4-BE49-F238E27FC236}">
                <a16:creationId xmlns:a16="http://schemas.microsoft.com/office/drawing/2014/main" id="{D341820F-0692-8E99-B07A-FCF0A5694C20}"/>
              </a:ext>
            </a:extLst>
          </p:cNvPr>
          <p:cNvGrpSpPr>
            <a:grpSpLocks/>
          </p:cNvGrpSpPr>
          <p:nvPr/>
        </p:nvGrpSpPr>
        <p:grpSpPr bwMode="auto">
          <a:xfrm>
            <a:off x="1123950" y="7591003"/>
            <a:ext cx="1584325" cy="314325"/>
            <a:chOff x="2675" y="4828"/>
            <a:chExt cx="998" cy="198"/>
          </a:xfrm>
        </p:grpSpPr>
        <p:sp>
          <p:nvSpPr>
            <p:cNvPr id="4" name="AutoShape 178">
              <a:extLst>
                <a:ext uri="{FF2B5EF4-FFF2-40B4-BE49-F238E27FC236}">
                  <a16:creationId xmlns:a16="http://schemas.microsoft.com/office/drawing/2014/main" id="{7041128C-5777-E137-5711-96C1EF211B4B}"/>
                </a:ext>
              </a:extLst>
            </p:cNvPr>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5" name="Picture 179" descr="j0305433">
              <a:extLst>
                <a:ext uri="{FF2B5EF4-FFF2-40B4-BE49-F238E27FC236}">
                  <a16:creationId xmlns:a16="http://schemas.microsoft.com/office/drawing/2014/main" id="{A3B3D30C-0D40-241B-F494-7A57B3A6E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Group 293">
            <a:extLst>
              <a:ext uri="{FF2B5EF4-FFF2-40B4-BE49-F238E27FC236}">
                <a16:creationId xmlns:a16="http://schemas.microsoft.com/office/drawing/2014/main" id="{B246E4F5-AE81-2A92-17E1-AB637624E2FE}"/>
              </a:ext>
            </a:extLst>
          </p:cNvPr>
          <p:cNvGraphicFramePr>
            <a:graphicFrameLocks noGrp="1"/>
          </p:cNvGraphicFramePr>
          <p:nvPr>
            <p:extLst>
              <p:ext uri="{D42A27DB-BD31-4B8C-83A1-F6EECF244321}">
                <p14:modId xmlns:p14="http://schemas.microsoft.com/office/powerpoint/2010/main" val="1425945436"/>
              </p:ext>
            </p:extLst>
          </p:nvPr>
        </p:nvGraphicFramePr>
        <p:xfrm>
          <a:off x="437587" y="2182226"/>
          <a:ext cx="5979651" cy="3123899"/>
        </p:xfrm>
        <a:graphic>
          <a:graphicData uri="http://schemas.openxmlformats.org/drawingml/2006/table">
            <a:tbl>
              <a:tblPr/>
              <a:tblGrid>
                <a:gridCol w="284725">
                  <a:extLst>
                    <a:ext uri="{9D8B030D-6E8A-4147-A177-3AD203B41FA5}">
                      <a16:colId xmlns:a16="http://schemas.microsoft.com/office/drawing/2014/main" val="4009308589"/>
                    </a:ext>
                  </a:extLst>
                </a:gridCol>
                <a:gridCol w="394263">
                  <a:extLst>
                    <a:ext uri="{9D8B030D-6E8A-4147-A177-3AD203B41FA5}">
                      <a16:colId xmlns:a16="http://schemas.microsoft.com/office/drawing/2014/main" val="1190168296"/>
                    </a:ext>
                  </a:extLst>
                </a:gridCol>
                <a:gridCol w="1196975">
                  <a:extLst>
                    <a:ext uri="{9D8B030D-6E8A-4147-A177-3AD203B41FA5}">
                      <a16:colId xmlns:a16="http://schemas.microsoft.com/office/drawing/2014/main" val="2121137349"/>
                    </a:ext>
                  </a:extLst>
                </a:gridCol>
                <a:gridCol w="1296988">
                  <a:extLst>
                    <a:ext uri="{9D8B030D-6E8A-4147-A177-3AD203B41FA5}">
                      <a16:colId xmlns:a16="http://schemas.microsoft.com/office/drawing/2014/main" val="2890098283"/>
                    </a:ext>
                  </a:extLst>
                </a:gridCol>
                <a:gridCol w="1511300">
                  <a:extLst>
                    <a:ext uri="{9D8B030D-6E8A-4147-A177-3AD203B41FA5}">
                      <a16:colId xmlns:a16="http://schemas.microsoft.com/office/drawing/2014/main" val="4231593200"/>
                    </a:ext>
                  </a:extLst>
                </a:gridCol>
                <a:gridCol w="1295400">
                  <a:extLst>
                    <a:ext uri="{9D8B030D-6E8A-4147-A177-3AD203B41FA5}">
                      <a16:colId xmlns:a16="http://schemas.microsoft.com/office/drawing/2014/main" val="1577616056"/>
                    </a:ext>
                  </a:extLst>
                </a:gridCol>
              </a:tblGrid>
              <a:tr h="243899">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区分</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内　容</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目　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対象者</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rPr>
                        <a:t>頻度・時期</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34354440"/>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ＢＣＰ研修</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全従業員へのＢＣＰ対応の周知</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グループごとに実施</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毎年１回</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71868"/>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dirty="0"/>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50494962"/>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避難訓練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避難時の対応の周知徹底</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毎年１回</a:t>
                      </a:r>
                      <a:r>
                        <a:rPr kumimoji="1" lang="en-US" altLang="ja-JP"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９月実施</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397310"/>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extLst>
                  <a:ext uri="{0D108BD9-81ED-4DB2-BD59-A6C34878D82A}">
                    <a16:rowId xmlns:a16="http://schemas.microsoft.com/office/drawing/2014/main" val="3509542266"/>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安否確認連絡訓練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安否確認手段の周知徹底</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a:ln>
                            <a:noFill/>
                          </a:ln>
                          <a:solidFill>
                            <a:srgbClr val="C00000"/>
                          </a:solidFill>
                          <a:effectLst/>
                          <a:latin typeface="ＭＳ 明朝" panose="02020609040205080304" pitchFamily="17" charset="-128"/>
                          <a:ea typeface="ＭＳ 明朝" panose="02020609040205080304" pitchFamily="17" charset="-128"/>
                        </a:rPr>
                        <a:t>全従業員</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最低年２回</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ﾒｰﾘﾝｸﾞﾘｽﾄ</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/web171)</a:t>
                      </a:r>
                      <a:endPar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890303"/>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39323355"/>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a:t>
                      </a:r>
                    </a:p>
                  </a:txBody>
                  <a:tcPr marL="36000" marR="36000" marT="36000" marB="36000" anchor="b"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地域防災訓練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消火活動の訓練</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全従業員及び</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○○町内会</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毎年</a:t>
                      </a:r>
                      <a:r>
                        <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回</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927072"/>
                  </a:ext>
                </a:extLst>
              </a:tr>
              <a:tr h="3600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
                      </a:r>
                      <a:endPar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訓練</a:t>
                      </a:r>
                    </a:p>
                  </a:txBody>
                  <a:tcPr marL="36000" marR="36000" marT="36000" marB="36000"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tc vMerge="1">
                  <a:txBody>
                    <a:bodyPr/>
                    <a:lstStyle/>
                    <a:p>
                      <a:endParaRPr kumimoji="1" lang="ja-JP" altLang="en-US"/>
                    </a:p>
                  </a:txBody>
                  <a:tcPr/>
                </a:tc>
                <a:extLst>
                  <a:ext uri="{0D108BD9-81ED-4DB2-BD59-A6C34878D82A}">
                    <a16:rowId xmlns:a16="http://schemas.microsoft.com/office/drawing/2014/main" val="2081978242"/>
                  </a:ext>
                </a:extLst>
              </a:tr>
            </a:tbl>
          </a:graphicData>
        </a:graphic>
      </p:graphicFrame>
      <p:sp>
        <p:nvSpPr>
          <p:cNvPr id="6" name="AutoShape 226">
            <a:extLst>
              <a:ext uri="{FF2B5EF4-FFF2-40B4-BE49-F238E27FC236}">
                <a16:creationId xmlns:a16="http://schemas.microsoft.com/office/drawing/2014/main" id="{29B19D6E-A06E-312E-4454-4A73CC2A29C0}"/>
              </a:ext>
            </a:extLst>
          </p:cNvPr>
          <p:cNvSpPr>
            <a:spLocks noChangeArrowheads="1"/>
          </p:cNvSpPr>
          <p:nvPr/>
        </p:nvSpPr>
        <p:spPr bwMode="auto">
          <a:xfrm>
            <a:off x="4699437" y="5306711"/>
            <a:ext cx="1584325" cy="433387"/>
          </a:xfrm>
          <a:prstGeom prst="wedgeRectCallout">
            <a:avLst>
              <a:gd name="adj1" fmla="val -42787"/>
              <a:gd name="adj2" fmla="val -9578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誰を対象に教育・訓練を実施するのか明確にします。</a:t>
            </a:r>
          </a:p>
        </p:txBody>
      </p:sp>
      <p:sp>
        <p:nvSpPr>
          <p:cNvPr id="8" name="AutoShape 227">
            <a:extLst>
              <a:ext uri="{FF2B5EF4-FFF2-40B4-BE49-F238E27FC236}">
                <a16:creationId xmlns:a16="http://schemas.microsoft.com/office/drawing/2014/main" id="{921D6C4F-1AE0-D0B1-92A5-5BFA4D6480AC}"/>
              </a:ext>
            </a:extLst>
          </p:cNvPr>
          <p:cNvSpPr>
            <a:spLocks noChangeArrowheads="1"/>
          </p:cNvSpPr>
          <p:nvPr/>
        </p:nvSpPr>
        <p:spPr bwMode="auto">
          <a:xfrm>
            <a:off x="4581525" y="1567855"/>
            <a:ext cx="2087563" cy="504825"/>
          </a:xfrm>
          <a:prstGeom prst="wedgeRectCallout">
            <a:avLst>
              <a:gd name="adj1" fmla="val -10306"/>
              <a:gd name="adj2" fmla="val 7924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教育・訓練を計画的に実施するため、実施時期や頻度を明確にします。</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年１回以上の実施をしてください。</a:t>
            </a:r>
          </a:p>
        </p:txBody>
      </p:sp>
      <p:sp>
        <p:nvSpPr>
          <p:cNvPr id="9" name="AutoShape 228">
            <a:extLst>
              <a:ext uri="{FF2B5EF4-FFF2-40B4-BE49-F238E27FC236}">
                <a16:creationId xmlns:a16="http://schemas.microsoft.com/office/drawing/2014/main" id="{7BAA6408-CF0E-AE07-1CC0-CFD2A032575E}"/>
              </a:ext>
            </a:extLst>
          </p:cNvPr>
          <p:cNvSpPr>
            <a:spLocks noChangeArrowheads="1"/>
          </p:cNvSpPr>
          <p:nvPr/>
        </p:nvSpPr>
        <p:spPr bwMode="auto">
          <a:xfrm>
            <a:off x="2641600" y="1638126"/>
            <a:ext cx="1619250" cy="433388"/>
          </a:xfrm>
          <a:prstGeom prst="wedgeRectCallout">
            <a:avLst>
              <a:gd name="adj1" fmla="val -39806"/>
              <a:gd name="adj2" fmla="val 8223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何を目的に教育・訓練を実施するのかを明確にします。</a:t>
            </a:r>
          </a:p>
        </p:txBody>
      </p:sp>
      <p:sp>
        <p:nvSpPr>
          <p:cNvPr id="10" name="AutoShape 235">
            <a:extLst>
              <a:ext uri="{FF2B5EF4-FFF2-40B4-BE49-F238E27FC236}">
                <a16:creationId xmlns:a16="http://schemas.microsoft.com/office/drawing/2014/main" id="{A2154621-E624-AE5C-D5C9-36C6A597ACD1}"/>
              </a:ext>
            </a:extLst>
          </p:cNvPr>
          <p:cNvSpPr>
            <a:spLocks noChangeArrowheads="1"/>
          </p:cNvSpPr>
          <p:nvPr/>
        </p:nvSpPr>
        <p:spPr bwMode="auto">
          <a:xfrm>
            <a:off x="260350" y="1639292"/>
            <a:ext cx="1512888" cy="433388"/>
          </a:xfrm>
          <a:prstGeom prst="wedgeRectCallout">
            <a:avLst>
              <a:gd name="adj1" fmla="val -23139"/>
              <a:gd name="adj2" fmla="val 7930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教育・訓練のどちらかにチェックしてください。</a:t>
            </a:r>
          </a:p>
        </p:txBody>
      </p:sp>
      <p:sp>
        <p:nvSpPr>
          <p:cNvPr id="11" name="AutoShape 220">
            <a:extLst>
              <a:ext uri="{FF2B5EF4-FFF2-40B4-BE49-F238E27FC236}">
                <a16:creationId xmlns:a16="http://schemas.microsoft.com/office/drawing/2014/main" id="{D7C6B105-15EC-CE10-6286-E0CCE826E6C7}"/>
              </a:ext>
            </a:extLst>
          </p:cNvPr>
          <p:cNvSpPr>
            <a:spLocks noChangeArrowheads="1"/>
          </p:cNvSpPr>
          <p:nvPr/>
        </p:nvSpPr>
        <p:spPr bwMode="auto">
          <a:xfrm>
            <a:off x="619125" y="7073715"/>
            <a:ext cx="5761038" cy="198437"/>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次の「５</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　点検・是正措置・見直し」では、このＢＣＰの運用について検討します。</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1"/>
          <p:cNvSpPr txBox="1">
            <a:spLocks noChangeArrowheads="1"/>
          </p:cNvSpPr>
          <p:nvPr/>
        </p:nvSpPr>
        <p:spPr bwMode="auto">
          <a:xfrm>
            <a:off x="333375" y="776288"/>
            <a:ext cx="6335713"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ＢＣＰで決めた各種対応策の実施状況を踏まえ、定期的な見直しを行う必要があります。また、それ</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以外に見直しを行うべき場合も、あらかじめ決めておきましょう。</a:t>
            </a:r>
          </a:p>
        </p:txBody>
      </p:sp>
      <p:sp>
        <p:nvSpPr>
          <p:cNvPr id="22531" name="Text Box 34"/>
          <p:cNvSpPr txBox="1">
            <a:spLocks noChangeArrowheads="1"/>
          </p:cNvSpPr>
          <p:nvPr/>
        </p:nvSpPr>
        <p:spPr bwMode="auto">
          <a:xfrm>
            <a:off x="44450" y="57150"/>
            <a:ext cx="36718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５．点検・是正措置・見直し</a:t>
            </a:r>
          </a:p>
        </p:txBody>
      </p:sp>
      <p:graphicFrame>
        <p:nvGraphicFramePr>
          <p:cNvPr id="53404" name="Group 156"/>
          <p:cNvGraphicFramePr>
            <a:graphicFrameLocks noGrp="1"/>
          </p:cNvGraphicFramePr>
          <p:nvPr>
            <p:extLst>
              <p:ext uri="{D42A27DB-BD31-4B8C-83A1-F6EECF244321}">
                <p14:modId xmlns:p14="http://schemas.microsoft.com/office/powerpoint/2010/main" val="1761307106"/>
              </p:ext>
            </p:extLst>
          </p:nvPr>
        </p:nvGraphicFramePr>
        <p:xfrm>
          <a:off x="476250" y="3032222"/>
          <a:ext cx="5905500" cy="2019301"/>
        </p:xfrm>
        <a:graphic>
          <a:graphicData uri="http://schemas.openxmlformats.org/drawingml/2006/table">
            <a:tbl>
              <a:tblPr/>
              <a:tblGrid>
                <a:gridCol w="5905500">
                  <a:extLst>
                    <a:ext uri="{9D8B030D-6E8A-4147-A177-3AD203B41FA5}">
                      <a16:colId xmlns:a16="http://schemas.microsoft.com/office/drawing/2014/main" val="3460361290"/>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9631801"/>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毎年３月の経営者会議において定期的な見直しを実施する。</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060169"/>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事務所の移転や人事異動の際には、ＢＣＰを全て見直す。</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507248"/>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1" i="1" u="none" strike="noStrike" cap="none" normalizeH="0" baseline="0" dirty="0">
                        <a:ln>
                          <a:noFill/>
                        </a:ln>
                        <a:solidFill>
                          <a:srgbClr val="8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0339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702531"/>
                  </a:ext>
                </a:extLst>
              </a:tr>
            </a:tbl>
          </a:graphicData>
        </a:graphic>
      </p:graphicFrame>
      <p:sp>
        <p:nvSpPr>
          <p:cNvPr id="53333" name="Text Box 85"/>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53373" name="Group 125"/>
          <p:cNvGraphicFramePr>
            <a:graphicFrameLocks noGrp="1"/>
          </p:cNvGraphicFramePr>
          <p:nvPr>
            <p:extLst>
              <p:ext uri="{D42A27DB-BD31-4B8C-83A1-F6EECF244321}">
                <p14:modId xmlns:p14="http://schemas.microsoft.com/office/powerpoint/2010/main" val="3354412738"/>
              </p:ext>
            </p:extLst>
          </p:nvPr>
        </p:nvGraphicFramePr>
        <p:xfrm>
          <a:off x="1916113" y="5710335"/>
          <a:ext cx="4465637" cy="1258889"/>
        </p:xfrm>
        <a:graphic>
          <a:graphicData uri="http://schemas.openxmlformats.org/drawingml/2006/table">
            <a:tbl>
              <a:tblPr/>
              <a:tblGrid>
                <a:gridCol w="3817937">
                  <a:extLst>
                    <a:ext uri="{9D8B030D-6E8A-4147-A177-3AD203B41FA5}">
                      <a16:colId xmlns:a16="http://schemas.microsoft.com/office/drawing/2014/main" val="1833438368"/>
                    </a:ext>
                  </a:extLst>
                </a:gridCol>
                <a:gridCol w="647700">
                  <a:extLst>
                    <a:ext uri="{9D8B030D-6E8A-4147-A177-3AD203B41FA5}">
                      <a16:colId xmlns:a16="http://schemas.microsoft.com/office/drawing/2014/main" val="3067283136"/>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a:t>
                      </a:r>
                    </a:p>
                  </a:txBody>
                  <a:tcPr marL="36000" marR="36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41171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主要なサービスや取引先に変更はないか？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2130367"/>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12151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67920"/>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569386"/>
                  </a:ext>
                </a:extLst>
              </a:tr>
            </a:tbl>
          </a:graphicData>
        </a:graphic>
      </p:graphicFrame>
      <p:sp>
        <p:nvSpPr>
          <p:cNvPr id="22567" name="Text Box 149"/>
          <p:cNvSpPr txBox="1">
            <a:spLocks noChangeArrowheads="1"/>
          </p:cNvSpPr>
          <p:nvPr/>
        </p:nvSpPr>
        <p:spPr bwMode="auto">
          <a:xfrm>
            <a:off x="404813" y="2216150"/>
            <a:ext cx="6138862" cy="648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20000"/>
              </a:spcBef>
            </a:pPr>
            <a:r>
              <a:rPr lang="ja-JP" altLang="en-US" sz="1200" b="0" dirty="0">
                <a:latin typeface="ＭＳ ゴシック" panose="020B0609070205080204" pitchFamily="49" charset="-128"/>
                <a:ea typeface="ＭＳ ゴシック" panose="020B0609070205080204" pitchFamily="49" charset="-128"/>
              </a:rPr>
              <a:t>以下の基準に該当する場合には、経営者及び各部門長で見直しを行い、必要に応じて</a:t>
            </a:r>
            <a:br>
              <a:rPr lang="en-US" altLang="ja-JP" sz="1200" b="0" dirty="0">
                <a:latin typeface="ＭＳ ゴシック" panose="020B0609070205080204" pitchFamily="49" charset="-128"/>
                <a:ea typeface="ＭＳ ゴシック" panose="020B0609070205080204" pitchFamily="49" charset="-128"/>
              </a:rPr>
            </a:br>
            <a:r>
              <a:rPr lang="ja-JP" altLang="en-US" sz="1200" b="0" dirty="0">
                <a:latin typeface="ＭＳ ゴシック" panose="020B0609070205080204" pitchFamily="49" charset="-128"/>
                <a:ea typeface="ＭＳ ゴシック" panose="020B0609070205080204" pitchFamily="49" charset="-128"/>
              </a:rPr>
              <a:t>更新する。</a:t>
            </a:r>
          </a:p>
          <a:p>
            <a:pPr eaLnBrk="1" hangingPunct="1"/>
            <a:endParaRPr lang="en-US" altLang="ja-JP" sz="1200" dirty="0">
              <a:latin typeface="ＭＳ ゴシック" panose="020B0609070205080204" pitchFamily="49" charset="-128"/>
              <a:ea typeface="ＭＳ ゴシック" panose="020B0609070205080204" pitchFamily="49" charset="-128"/>
            </a:endParaRPr>
          </a:p>
        </p:txBody>
      </p:sp>
      <p:sp>
        <p:nvSpPr>
          <p:cNvPr id="2" name="AutoShape 124">
            <a:extLst>
              <a:ext uri="{FF2B5EF4-FFF2-40B4-BE49-F238E27FC236}">
                <a16:creationId xmlns:a16="http://schemas.microsoft.com/office/drawing/2014/main" id="{63AAFB10-A2CF-E2E9-D6E6-9556010EF524}"/>
              </a:ext>
            </a:extLst>
          </p:cNvPr>
          <p:cNvSpPr>
            <a:spLocks noChangeArrowheads="1"/>
          </p:cNvSpPr>
          <p:nvPr/>
        </p:nvSpPr>
        <p:spPr bwMode="auto">
          <a:xfrm>
            <a:off x="4797425" y="2505075"/>
            <a:ext cx="1800225" cy="431800"/>
          </a:xfrm>
          <a:prstGeom prst="wedgeRectCallout">
            <a:avLst>
              <a:gd name="adj1" fmla="val -40565"/>
              <a:gd name="adj2" fmla="val 91546"/>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年１回以上の見直しをしてください。</a:t>
            </a:r>
          </a:p>
        </p:txBody>
      </p:sp>
      <p:sp>
        <p:nvSpPr>
          <p:cNvPr id="3" name="AutoShape 145">
            <a:extLst>
              <a:ext uri="{FF2B5EF4-FFF2-40B4-BE49-F238E27FC236}">
                <a16:creationId xmlns:a16="http://schemas.microsoft.com/office/drawing/2014/main" id="{DD95A094-2228-7EBB-AD1C-C990ABE96BED}"/>
              </a:ext>
            </a:extLst>
          </p:cNvPr>
          <p:cNvSpPr>
            <a:spLocks noChangeArrowheads="1"/>
          </p:cNvSpPr>
          <p:nvPr/>
        </p:nvSpPr>
        <p:spPr bwMode="auto">
          <a:xfrm>
            <a:off x="4652963" y="5067734"/>
            <a:ext cx="2016125" cy="431800"/>
          </a:xfrm>
          <a:prstGeom prst="wedgeRectCallout">
            <a:avLst>
              <a:gd name="adj1" fmla="val -45829"/>
              <a:gd name="adj2" fmla="val 10183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例えば、以下のような着眼点で、見直しを行ってください。</a:t>
            </a:r>
          </a:p>
        </p:txBody>
      </p:sp>
      <p:sp>
        <p:nvSpPr>
          <p:cNvPr id="4" name="AutoShape 91">
            <a:extLst>
              <a:ext uri="{FF2B5EF4-FFF2-40B4-BE49-F238E27FC236}">
                <a16:creationId xmlns:a16="http://schemas.microsoft.com/office/drawing/2014/main" id="{0A949DA5-7F6C-67AA-F418-ECFDFA6BB4DE}"/>
              </a:ext>
            </a:extLst>
          </p:cNvPr>
          <p:cNvSpPr>
            <a:spLocks noChangeArrowheads="1"/>
          </p:cNvSpPr>
          <p:nvPr/>
        </p:nvSpPr>
        <p:spPr bwMode="auto">
          <a:xfrm>
            <a:off x="549275" y="8106887"/>
            <a:ext cx="5761038" cy="765651"/>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あなたの会社のＢＣＰは、ほぼ形になりました。</a:t>
            </a:r>
          </a:p>
          <a:p>
            <a:pPr eaLnBrk="1" hangingPunct="1"/>
            <a:r>
              <a:rPr lang="ja-JP" altLang="en-US" b="0" dirty="0">
                <a:latin typeface="ＭＳ ゴシック" panose="020B0609070205080204" pitchFamily="49" charset="-128"/>
                <a:ea typeface="ＭＳ ゴシック" panose="020B0609070205080204" pitchFamily="49" charset="-128"/>
              </a:rPr>
              <a:t>このＢＣＰの実効性を高めるために、</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次ページ以降の</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をそれぞれ記入してＢＣＰを完成させましょう。</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3"/>
          <p:cNvSpPr txBox="1">
            <a:spLocks noChangeArrowheads="1"/>
          </p:cNvSpPr>
          <p:nvPr/>
        </p:nvSpPr>
        <p:spPr bwMode="auto">
          <a:xfrm>
            <a:off x="234950" y="128588"/>
            <a:ext cx="3416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様式①</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ＢＣＰ対応拠点一覧</a:t>
            </a:r>
          </a:p>
        </p:txBody>
      </p:sp>
      <p:sp>
        <p:nvSpPr>
          <p:cNvPr id="23557" name="Text Box 67"/>
          <p:cNvSpPr txBox="1">
            <a:spLocks noChangeArrowheads="1"/>
          </p:cNvSpPr>
          <p:nvPr/>
        </p:nvSpPr>
        <p:spPr bwMode="auto">
          <a:xfrm>
            <a:off x="333374" y="849313"/>
            <a:ext cx="6298525"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事業を継続または早期に復旧させるには、従業員の安否確認、取引先との連絡、情報の集約、指揮などを行うための重要拠点を明確にし、全従業員に周知する必要があります。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事業所に立ち入れなくなる場合も想定して、 ３か所程度のＢＣＰ対応を行う拠点を、あらかじめ決めておきましょう。</a:t>
            </a:r>
          </a:p>
        </p:txBody>
      </p:sp>
      <p:sp>
        <p:nvSpPr>
          <p:cNvPr id="23558" name="Text Box 68"/>
          <p:cNvSpPr txBox="1">
            <a:spLocks noChangeArrowheads="1"/>
          </p:cNvSpPr>
          <p:nvPr/>
        </p:nvSpPr>
        <p:spPr bwMode="auto">
          <a:xfrm>
            <a:off x="439062" y="6930062"/>
            <a:ext cx="61928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dirty="0">
                <a:solidFill>
                  <a:srgbClr val="808080"/>
                </a:solidFill>
                <a:latin typeface="ＭＳ ゴシック" panose="020B0609070205080204" pitchFamily="49" charset="-128"/>
                <a:ea typeface="ＭＳ ゴシック" panose="020B0609070205080204" pitchFamily="49" charset="-128"/>
              </a:rPr>
              <a:t>※</a:t>
            </a:r>
            <a:r>
              <a:rPr lang="ja-JP" altLang="en-US" b="0" dirty="0">
                <a:solidFill>
                  <a:srgbClr val="808080"/>
                </a:solidFill>
                <a:latin typeface="ＭＳ ゴシック" panose="020B0609070205080204" pitchFamily="49" charset="-128"/>
                <a:ea typeface="ＭＳ ゴシック" panose="020B0609070205080204" pitchFamily="49" charset="-128"/>
              </a:rPr>
              <a:t>上記の重要拠点には、ＢＣＰ対応に必要な連絡先リストなど、必要なツールを事前に整備しましょう。</a:t>
            </a:r>
          </a:p>
        </p:txBody>
      </p:sp>
      <p:sp>
        <p:nvSpPr>
          <p:cNvPr id="81044" name="Text Box 148"/>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4" name="Group 234">
            <a:extLst>
              <a:ext uri="{FF2B5EF4-FFF2-40B4-BE49-F238E27FC236}">
                <a16:creationId xmlns:a16="http://schemas.microsoft.com/office/drawing/2014/main" id="{0CDA098E-BABE-8DB8-7E4B-5662933869A0}"/>
              </a:ext>
            </a:extLst>
          </p:cNvPr>
          <p:cNvGraphicFramePr>
            <a:graphicFrameLocks/>
          </p:cNvGraphicFramePr>
          <p:nvPr>
            <p:extLst>
              <p:ext uri="{D42A27DB-BD31-4B8C-83A1-F6EECF244321}">
                <p14:modId xmlns:p14="http://schemas.microsoft.com/office/powerpoint/2010/main" val="2318211772"/>
              </p:ext>
            </p:extLst>
          </p:nvPr>
        </p:nvGraphicFramePr>
        <p:xfrm>
          <a:off x="439062" y="2090437"/>
          <a:ext cx="6201912" cy="4634125"/>
        </p:xfrm>
        <a:graphic>
          <a:graphicData uri="http://schemas.openxmlformats.org/drawingml/2006/table">
            <a:tbl>
              <a:tblPr/>
              <a:tblGrid>
                <a:gridCol w="965200">
                  <a:extLst>
                    <a:ext uri="{9D8B030D-6E8A-4147-A177-3AD203B41FA5}">
                      <a16:colId xmlns:a16="http://schemas.microsoft.com/office/drawing/2014/main" val="4172571851"/>
                    </a:ext>
                  </a:extLst>
                </a:gridCol>
                <a:gridCol w="1636712">
                  <a:extLst>
                    <a:ext uri="{9D8B030D-6E8A-4147-A177-3AD203B41FA5}">
                      <a16:colId xmlns:a16="http://schemas.microsoft.com/office/drawing/2014/main" val="729499173"/>
                    </a:ext>
                  </a:extLst>
                </a:gridCol>
                <a:gridCol w="3600000">
                  <a:extLst>
                    <a:ext uri="{9D8B030D-6E8A-4147-A177-3AD203B41FA5}">
                      <a16:colId xmlns:a16="http://schemas.microsoft.com/office/drawing/2014/main" val="3866472241"/>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22753186"/>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本店</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ＦＡＸ： ○○○</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メール：**＠**</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.co.jp</a:t>
                      </a:r>
                      <a:endParaRPr kumimoji="1" lang="en-US" altLang="ja-JP" sz="1200" b="0" i="0" u="sng"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867154"/>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物流倉庫</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携帯電話：○○○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メール：**＠**</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.co.jp</a:t>
                      </a:r>
                    </a:p>
                  </a:txBody>
                  <a:tcPr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231905"/>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社長の自宅</a:t>
                      </a: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携帯電話：○○○</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メール：**＠**</a:t>
                      </a: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.co.jp</a:t>
                      </a:r>
                    </a:p>
                  </a:txBody>
                  <a:tcPr marT="45717" marB="45717"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77277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3"/>
          <p:cNvSpPr txBox="1">
            <a:spLocks noChangeArrowheads="1"/>
          </p:cNvSpPr>
          <p:nvPr/>
        </p:nvSpPr>
        <p:spPr bwMode="auto">
          <a:xfrm>
            <a:off x="241300" y="133350"/>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様式②</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避難経路図・避難計画　</a:t>
            </a:r>
          </a:p>
        </p:txBody>
      </p:sp>
      <p:sp>
        <p:nvSpPr>
          <p:cNvPr id="24581" name="Rectangle 29"/>
          <p:cNvSpPr>
            <a:spLocks noChangeArrowheads="1"/>
          </p:cNvSpPr>
          <p:nvPr/>
        </p:nvSpPr>
        <p:spPr bwMode="auto">
          <a:xfrm>
            <a:off x="387350" y="2389188"/>
            <a:ext cx="5995988" cy="368141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582" name="Text Box 31"/>
          <p:cNvSpPr txBox="1">
            <a:spLocks noChangeArrowheads="1"/>
          </p:cNvSpPr>
          <p:nvPr/>
        </p:nvSpPr>
        <p:spPr bwMode="auto">
          <a:xfrm>
            <a:off x="188913" y="631825"/>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避難経路図</a:t>
            </a:r>
          </a:p>
        </p:txBody>
      </p:sp>
      <p:sp>
        <p:nvSpPr>
          <p:cNvPr id="24584" name="Text Box 34"/>
          <p:cNvSpPr txBox="1">
            <a:spLocks noChangeArrowheads="1"/>
          </p:cNvSpPr>
          <p:nvPr/>
        </p:nvSpPr>
        <p:spPr bwMode="auto">
          <a:xfrm>
            <a:off x="188913" y="6301641"/>
            <a:ext cx="6524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latin typeface="ＭＳ ゴシック" panose="020B0609070205080204" pitchFamily="49" charset="-128"/>
                <a:ea typeface="ＭＳ ゴシック" panose="020B0609070205080204" pitchFamily="49" charset="-128"/>
              </a:rPr>
              <a:t>避難計画</a:t>
            </a:r>
          </a:p>
        </p:txBody>
      </p:sp>
      <p:sp>
        <p:nvSpPr>
          <p:cNvPr id="24585" name="Text Box 35"/>
          <p:cNvSpPr txBox="1">
            <a:spLocks noChangeArrowheads="1"/>
          </p:cNvSpPr>
          <p:nvPr/>
        </p:nvSpPr>
        <p:spPr bwMode="auto">
          <a:xfrm>
            <a:off x="188913" y="6573838"/>
            <a:ext cx="6524625"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600"/>
              </a:spcAft>
              <a:buFont typeface="Arial" panose="020B0604020202020204" pitchFamily="34" charset="0"/>
              <a:buChar cha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火災や倒壊の危険がない場合は、事業所内にとどまる方が安全な場合があります。避難誘導責任者には、</a:t>
            </a:r>
            <a:br>
              <a:rPr kumimoji="1" lang="en-US" altLang="ja-JP"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b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臨機応変な対応が求められます。</a:t>
            </a:r>
          </a:p>
        </p:txBody>
      </p:sp>
      <p:sp>
        <p:nvSpPr>
          <p:cNvPr id="24586" name="Text Box 167"/>
          <p:cNvSpPr txBox="1">
            <a:spLocks noChangeArrowheads="1"/>
          </p:cNvSpPr>
          <p:nvPr/>
        </p:nvSpPr>
        <p:spPr bwMode="auto">
          <a:xfrm>
            <a:off x="246856" y="869970"/>
            <a:ext cx="640873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取引先や来客、従業員が、安全な場所へスムーズに避難できるように、避難計画を作成しましょう。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避難経路を決める際には、事業所内で爆発や延焼の可能性のある危険物の設置場所を把握しておくことが、重要です。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安全な避難のため、経路だけでなく、危険物の保管場所、消火器や工具などの保管場所、また、非常口や</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非常階段の場所を記載しておきましょう。</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この経路図は、事業所内に掲示板として設置しましょう。</a:t>
            </a:r>
          </a:p>
        </p:txBody>
      </p:sp>
      <p:graphicFrame>
        <p:nvGraphicFramePr>
          <p:cNvPr id="12618" name="Group 330"/>
          <p:cNvGraphicFramePr>
            <a:graphicFrameLocks noGrp="1"/>
          </p:cNvGraphicFramePr>
          <p:nvPr>
            <p:extLst>
              <p:ext uri="{D42A27DB-BD31-4B8C-83A1-F6EECF244321}">
                <p14:modId xmlns:p14="http://schemas.microsoft.com/office/powerpoint/2010/main" val="2903549434"/>
              </p:ext>
            </p:extLst>
          </p:nvPr>
        </p:nvGraphicFramePr>
        <p:xfrm>
          <a:off x="692150" y="7337425"/>
          <a:ext cx="5499100" cy="1644667"/>
        </p:xfrm>
        <a:graphic>
          <a:graphicData uri="http://schemas.openxmlformats.org/drawingml/2006/table">
            <a:tbl>
              <a:tblPr/>
              <a:tblGrid>
                <a:gridCol w="1755775">
                  <a:extLst>
                    <a:ext uri="{9D8B030D-6E8A-4147-A177-3AD203B41FA5}">
                      <a16:colId xmlns:a16="http://schemas.microsoft.com/office/drawing/2014/main" val="1800595330"/>
                    </a:ext>
                  </a:extLst>
                </a:gridCol>
                <a:gridCol w="3743325">
                  <a:extLst>
                    <a:ext uri="{9D8B030D-6E8A-4147-A177-3AD203B41FA5}">
                      <a16:colId xmlns:a16="http://schemas.microsoft.com/office/drawing/2014/main" val="2175001877"/>
                    </a:ext>
                  </a:extLst>
                </a:gridCol>
              </a:tblGrid>
              <a:tr h="3237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057907"/>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（集合場所）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本社駐車場</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841371"/>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避難誘導責任者</a:t>
                      </a:r>
                      <a:b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（代理責任者）</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管理本部長（管理課長）</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404065"/>
                  </a:ext>
                </a:extLst>
              </a:tr>
              <a:tr h="5284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備考</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避難誘導責任者は、従業員等の避難に際して、危険エリアの注意喚起を行う。</a:t>
                      </a:r>
                    </a:p>
                  </a:txBody>
                  <a:tcPr marL="90000" marR="90000" marT="46804" marB="468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516522"/>
                  </a:ext>
                </a:extLst>
              </a:tr>
            </a:tbl>
          </a:graphicData>
        </a:graphic>
      </p:graphicFrame>
      <p:sp>
        <p:nvSpPr>
          <p:cNvPr id="12595" name="Text Box 30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4605" name="Rectangle 309"/>
          <p:cNvSpPr>
            <a:spLocks noChangeArrowheads="1"/>
          </p:cNvSpPr>
          <p:nvPr/>
        </p:nvSpPr>
        <p:spPr bwMode="auto">
          <a:xfrm>
            <a:off x="593725" y="2566988"/>
            <a:ext cx="571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避難図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6" name="Rectangle 310"/>
          <p:cNvSpPr>
            <a:spLocks noChangeArrowheads="1"/>
          </p:cNvSpPr>
          <p:nvPr/>
        </p:nvSpPr>
        <p:spPr bwMode="auto">
          <a:xfrm>
            <a:off x="1327150" y="2566988"/>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07" name="Rectangle 311"/>
          <p:cNvSpPr>
            <a:spLocks noChangeArrowheads="1"/>
          </p:cNvSpPr>
          <p:nvPr/>
        </p:nvSpPr>
        <p:spPr bwMode="auto">
          <a:xfrm>
            <a:off x="1876425" y="2566988"/>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80808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08" name="Rectangle 312"/>
          <p:cNvSpPr>
            <a:spLocks noChangeArrowheads="1"/>
          </p:cNvSpPr>
          <p:nvPr/>
        </p:nvSpPr>
        <p:spPr bwMode="auto">
          <a:xfrm>
            <a:off x="593725" y="2741613"/>
            <a:ext cx="2605088" cy="7937"/>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09" name="Rectangle 313"/>
          <p:cNvSpPr>
            <a:spLocks noChangeArrowheads="1"/>
          </p:cNvSpPr>
          <p:nvPr/>
        </p:nvSpPr>
        <p:spPr bwMode="auto">
          <a:xfrm>
            <a:off x="500063" y="2481263"/>
            <a:ext cx="2827337" cy="327025"/>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0" name="Rectangle 314"/>
          <p:cNvSpPr>
            <a:spLocks noChangeArrowheads="1"/>
          </p:cNvSpPr>
          <p:nvPr/>
        </p:nvSpPr>
        <p:spPr bwMode="auto">
          <a:xfrm>
            <a:off x="500063" y="2481263"/>
            <a:ext cx="2827337" cy="327025"/>
          </a:xfrm>
          <a:prstGeom prst="rect">
            <a:avLst/>
          </a:prstGeom>
          <a:noFill/>
          <a:ln w="23813"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1" name="Rectangle 315"/>
          <p:cNvSpPr>
            <a:spLocks noChangeArrowheads="1"/>
          </p:cNvSpPr>
          <p:nvPr/>
        </p:nvSpPr>
        <p:spPr bwMode="auto">
          <a:xfrm>
            <a:off x="476250" y="2459038"/>
            <a:ext cx="2827338" cy="3254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2" name="Rectangle 316"/>
          <p:cNvSpPr>
            <a:spLocks noChangeArrowheads="1"/>
          </p:cNvSpPr>
          <p:nvPr/>
        </p:nvSpPr>
        <p:spPr bwMode="auto">
          <a:xfrm>
            <a:off x="476250" y="2459038"/>
            <a:ext cx="2827338" cy="325437"/>
          </a:xfrm>
          <a:prstGeom prst="rect">
            <a:avLst/>
          </a:prstGeom>
          <a:noFill/>
          <a:ln w="23813" cap="rnd">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3" name="Rectangle 317"/>
          <p:cNvSpPr>
            <a:spLocks noChangeArrowheads="1"/>
          </p:cNvSpPr>
          <p:nvPr/>
        </p:nvSpPr>
        <p:spPr bwMode="auto">
          <a:xfrm>
            <a:off x="569913"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避難経路図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4" name="Rectangle 318"/>
          <p:cNvSpPr>
            <a:spLocks noChangeArrowheads="1"/>
          </p:cNvSpPr>
          <p:nvPr/>
        </p:nvSpPr>
        <p:spPr bwMode="auto">
          <a:xfrm>
            <a:off x="1693863" y="2466975"/>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及び</a:t>
            </a:r>
            <a:endParaRPr lang="ja-JP" altLang="en-US" sz="1800" b="0" dirty="0">
              <a:latin typeface="ＭＳ ゴシック" panose="020B0609070205080204" pitchFamily="49" charset="-128"/>
              <a:ea typeface="ＭＳ ゴシック" panose="020B0609070205080204" pitchFamily="49" charset="-128"/>
            </a:endParaRPr>
          </a:p>
        </p:txBody>
      </p:sp>
      <p:sp>
        <p:nvSpPr>
          <p:cNvPr id="24615" name="Rectangle 319"/>
          <p:cNvSpPr>
            <a:spLocks noChangeArrowheads="1"/>
          </p:cNvSpPr>
          <p:nvPr/>
        </p:nvSpPr>
        <p:spPr bwMode="auto">
          <a:xfrm>
            <a:off x="2206625" y="2466975"/>
            <a:ext cx="952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500" b="0" dirty="0">
                <a:solidFill>
                  <a:srgbClr val="000000"/>
                </a:solidFill>
                <a:latin typeface="ＭＳ ゴシック" panose="020B0609070205080204" pitchFamily="49" charset="-128"/>
                <a:ea typeface="ＭＳ ゴシック" panose="020B0609070205080204" pitchFamily="49" charset="-128"/>
              </a:rPr>
              <a:t>危険マップ</a:t>
            </a:r>
            <a:endParaRPr lang="ja-JP" altLang="en-US" sz="1800" b="0" dirty="0">
              <a:latin typeface="ＭＳ ゴシック" panose="020B0609070205080204" pitchFamily="49" charset="-128"/>
              <a:ea typeface="ＭＳ ゴシック" panose="020B0609070205080204" pitchFamily="49" charset="-128"/>
            </a:endParaRPr>
          </a:p>
        </p:txBody>
      </p:sp>
      <p:sp>
        <p:nvSpPr>
          <p:cNvPr id="24616" name="Rectangle 320"/>
          <p:cNvSpPr>
            <a:spLocks noChangeArrowheads="1"/>
          </p:cNvSpPr>
          <p:nvPr/>
        </p:nvSpPr>
        <p:spPr bwMode="auto">
          <a:xfrm>
            <a:off x="569913" y="2717800"/>
            <a:ext cx="2605087"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4617" name="Text Box 329"/>
          <p:cNvSpPr txBox="1">
            <a:spLocks noChangeArrowheads="1"/>
          </p:cNvSpPr>
          <p:nvPr/>
        </p:nvSpPr>
        <p:spPr bwMode="auto">
          <a:xfrm>
            <a:off x="4005263" y="6032500"/>
            <a:ext cx="28527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Char char="※"/>
            </a:pPr>
            <a:r>
              <a:rPr lang="ja-JP" altLang="en-US" b="0" dirty="0">
                <a:solidFill>
                  <a:srgbClr val="808080"/>
                </a:solidFill>
                <a:latin typeface="ＭＳ ゴシック" panose="020B0609070205080204" pitchFamily="49" charset="-128"/>
                <a:ea typeface="ＭＳ ゴシック" panose="020B0609070205080204" pitchFamily="49" charset="-128"/>
              </a:rPr>
              <a:t>この様式の大きさにかかわらず、</a:t>
            </a:r>
            <a:br>
              <a:rPr lang="en-US" altLang="ja-JP" b="0" dirty="0">
                <a:solidFill>
                  <a:srgbClr val="808080"/>
                </a:solidFill>
                <a:latin typeface="ＭＳ ゴシック" panose="020B0609070205080204" pitchFamily="49" charset="-128"/>
                <a:ea typeface="ＭＳ ゴシック" panose="020B0609070205080204" pitchFamily="49" charset="-128"/>
              </a:rPr>
            </a:br>
            <a:r>
              <a:rPr lang="ja-JP" altLang="en-US" b="0" dirty="0">
                <a:solidFill>
                  <a:srgbClr val="808080"/>
                </a:solidFill>
                <a:latin typeface="ＭＳ ゴシック" panose="020B0609070205080204" pitchFamily="49" charset="-128"/>
                <a:ea typeface="ＭＳ ゴシック" panose="020B0609070205080204" pitchFamily="49" charset="-128"/>
              </a:rPr>
              <a:t>できるだけ大きく張り出してください。</a:t>
            </a:r>
          </a:p>
        </p:txBody>
      </p:sp>
      <p:sp>
        <p:nvSpPr>
          <p:cNvPr id="12607" name="AutoShape 128">
            <a:extLst>
              <a:ext uri="{FF2B5EF4-FFF2-40B4-BE49-F238E27FC236}">
                <a16:creationId xmlns:a16="http://schemas.microsoft.com/office/drawing/2014/main" id="{D8E1F187-15B7-5BDA-2C06-00953E1308C9}"/>
              </a:ext>
            </a:extLst>
          </p:cNvPr>
          <p:cNvSpPr>
            <a:spLocks noChangeArrowheads="1"/>
          </p:cNvSpPr>
          <p:nvPr/>
        </p:nvSpPr>
        <p:spPr bwMode="auto">
          <a:xfrm>
            <a:off x="188913" y="8913813"/>
            <a:ext cx="1971675" cy="719137"/>
          </a:xfrm>
          <a:prstGeom prst="wedgeRectCallout">
            <a:avLst>
              <a:gd name="adj1" fmla="val 57005"/>
              <a:gd name="adj2" fmla="val -54417"/>
            </a:avLst>
          </a:prstGeom>
          <a:solidFill>
            <a:schemeClr val="accent5"/>
          </a:solidFill>
          <a:ln w="9525">
            <a:solidFill>
              <a:srgbClr val="003300"/>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dirty="0">
                <a:solidFill>
                  <a:srgbClr val="003300"/>
                </a:solidFill>
                <a:latin typeface="ＭＳ ゴシック" panose="020B0609070205080204" pitchFamily="49" charset="-128"/>
                <a:ea typeface="ＭＳ ゴシック" panose="020B0609070205080204" pitchFamily="49" charset="-128"/>
              </a:rPr>
              <a:t>火災発生等により避難が必要な場合に備えて、避難場所、避難誘導を行う際の注意点を明確にしておきましょう。</a:t>
            </a:r>
          </a:p>
        </p:txBody>
      </p:sp>
      <p:graphicFrame>
        <p:nvGraphicFramePr>
          <p:cNvPr id="33" name="表 32">
            <a:extLst>
              <a:ext uri="{FF2B5EF4-FFF2-40B4-BE49-F238E27FC236}">
                <a16:creationId xmlns:a16="http://schemas.microsoft.com/office/drawing/2014/main" id="{D6D0562A-6700-FA67-C6B6-EA8C811ACCA3}"/>
              </a:ext>
            </a:extLst>
          </p:cNvPr>
          <p:cNvGraphicFramePr>
            <a:graphicFrameLocks noGrp="1"/>
          </p:cNvGraphicFramePr>
          <p:nvPr>
            <p:extLst>
              <p:ext uri="{D42A27DB-BD31-4B8C-83A1-F6EECF244321}">
                <p14:modId xmlns:p14="http://schemas.microsoft.com/office/powerpoint/2010/main" val="160921332"/>
              </p:ext>
            </p:extLst>
          </p:nvPr>
        </p:nvGraphicFramePr>
        <p:xfrm>
          <a:off x="474662" y="2857331"/>
          <a:ext cx="5674561" cy="3135481"/>
        </p:xfrm>
        <a:graphic>
          <a:graphicData uri="http://schemas.openxmlformats.org/drawingml/2006/table">
            <a:tbl>
              <a:tblPr firstRow="1" bandRow="1">
                <a:tableStyleId>{5C22544A-7EE6-4342-B048-85BDC9FD1C3A}</a:tableStyleId>
              </a:tblPr>
              <a:tblGrid>
                <a:gridCol w="434058">
                  <a:extLst>
                    <a:ext uri="{9D8B030D-6E8A-4147-A177-3AD203B41FA5}">
                      <a16:colId xmlns:a16="http://schemas.microsoft.com/office/drawing/2014/main" val="3339932304"/>
                    </a:ext>
                  </a:extLst>
                </a:gridCol>
                <a:gridCol w="1584176">
                  <a:extLst>
                    <a:ext uri="{9D8B030D-6E8A-4147-A177-3AD203B41FA5}">
                      <a16:colId xmlns:a16="http://schemas.microsoft.com/office/drawing/2014/main" val="1924792070"/>
                    </a:ext>
                  </a:extLst>
                </a:gridCol>
                <a:gridCol w="432048">
                  <a:extLst>
                    <a:ext uri="{9D8B030D-6E8A-4147-A177-3AD203B41FA5}">
                      <a16:colId xmlns:a16="http://schemas.microsoft.com/office/drawing/2014/main" val="3188603142"/>
                    </a:ext>
                  </a:extLst>
                </a:gridCol>
                <a:gridCol w="576064">
                  <a:extLst>
                    <a:ext uri="{9D8B030D-6E8A-4147-A177-3AD203B41FA5}">
                      <a16:colId xmlns:a16="http://schemas.microsoft.com/office/drawing/2014/main" val="1448506649"/>
                    </a:ext>
                  </a:extLst>
                </a:gridCol>
                <a:gridCol w="1080120">
                  <a:extLst>
                    <a:ext uri="{9D8B030D-6E8A-4147-A177-3AD203B41FA5}">
                      <a16:colId xmlns:a16="http://schemas.microsoft.com/office/drawing/2014/main" val="4247029172"/>
                    </a:ext>
                  </a:extLst>
                </a:gridCol>
                <a:gridCol w="144016">
                  <a:extLst>
                    <a:ext uri="{9D8B030D-6E8A-4147-A177-3AD203B41FA5}">
                      <a16:colId xmlns:a16="http://schemas.microsoft.com/office/drawing/2014/main" val="2593003468"/>
                    </a:ext>
                  </a:extLst>
                </a:gridCol>
                <a:gridCol w="1424079">
                  <a:extLst>
                    <a:ext uri="{9D8B030D-6E8A-4147-A177-3AD203B41FA5}">
                      <a16:colId xmlns:a16="http://schemas.microsoft.com/office/drawing/2014/main" val="1706681482"/>
                    </a:ext>
                  </a:extLst>
                </a:gridCol>
              </a:tblGrid>
              <a:tr h="0">
                <a:tc>
                  <a:txBody>
                    <a:bodyPr/>
                    <a:lstStyle/>
                    <a:p>
                      <a:pPr algn="ctr"/>
                      <a:endParaRPr kumimoji="1" lang="ja-JP" altLang="en-US" sz="1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8" gridSpan="2">
                  <a:txBody>
                    <a:bodyPr/>
                    <a:lstStyle/>
                    <a:p>
                      <a:endParaRPr kumimoji="1" lang="ja-JP" altLang="en-US"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8" hMerge="1">
                  <a:txBody>
                    <a:bodyPr/>
                    <a:lstStyle/>
                    <a:p>
                      <a:endParaRPr kumimoji="1" lang="ja-JP" altLang="en-US"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kumimoji="1" lang="ja-JP" altLang="en-US" sz="800" b="0" dirty="0">
                          <a:solidFill>
                            <a:schemeClr val="tx1"/>
                          </a:solidFill>
                        </a:rPr>
                        <a:t>会議室</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kumimoji="1" lang="ja-JP" altLang="en-US"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ctr"/>
                      <a:r>
                        <a:rPr kumimoji="1" lang="ja-JP" altLang="en-US" sz="800" b="0" dirty="0">
                          <a:solidFill>
                            <a:schemeClr val="tx1"/>
                          </a:solidFill>
                        </a:rPr>
                        <a:t>棚</a:t>
                      </a:r>
                    </a:p>
                  </a:txBody>
                  <a:tcPr marL="0" marR="0" marT="0" marB="0" vert="ea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rowSpan="6">
                  <a:txBody>
                    <a:bodyPr/>
                    <a:lstStyle/>
                    <a:p>
                      <a:pPr algn="ctr"/>
                      <a:endParaRPr kumimoji="1" lang="ja-JP" altLang="en-US" sz="1000" b="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pattFill prst="pct70">
                      <a:fgClr>
                        <a:schemeClr val="bg1"/>
                      </a:fgClr>
                      <a:bgClr>
                        <a:srgbClr val="00B050"/>
                      </a:bgClr>
                    </a:pattFill>
                  </a:tcPr>
                </a:tc>
                <a:extLst>
                  <a:ext uri="{0D108BD9-81ED-4DB2-BD59-A6C34878D82A}">
                    <a16:rowId xmlns:a16="http://schemas.microsoft.com/office/drawing/2014/main" val="4092759698"/>
                  </a:ext>
                </a:extLst>
              </a:tr>
              <a:tr h="149800">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rPr>
                        <a:t>事務室</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418777655"/>
                  </a:ext>
                </a:extLst>
              </a:tr>
              <a:tr h="264579">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gridSpan="2" vMerge="1">
                  <a:txBody>
                    <a:bodyPr/>
                    <a:lstStyle/>
                    <a:p>
                      <a:endParaRPr kumimoji="1" lang="ja-JP" altLang="en-US"/>
                    </a:p>
                  </a:txBody>
                  <a:tcPr/>
                </a:tc>
                <a:tc hMerge="1" vMerge="1">
                  <a:txBody>
                    <a:bodyPr/>
                    <a:lstStyle/>
                    <a:p>
                      <a:endParaRPr kumimoji="1" lang="ja-JP" altLang="en-US"/>
                    </a:p>
                  </a:txBody>
                  <a:tcPr/>
                </a:tc>
                <a:tc rowSpan="2">
                  <a:txBody>
                    <a:bodyPr/>
                    <a:lstStyle/>
                    <a:p>
                      <a:pPr algn="ctr"/>
                      <a:r>
                        <a:rPr kumimoji="1" lang="ja-JP" altLang="en-US" sz="800" b="0" dirty="0">
                          <a:solidFill>
                            <a:schemeClr val="tx1"/>
                          </a:solidFill>
                        </a:rPr>
                        <a:t>会議室</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kumimoji="1" lang="ja-JP" altLang="en-US"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dirty="0"/>
                    </a:p>
                  </a:txBody>
                  <a:tcPr>
                    <a:lnL w="12700" cap="flat" cmpd="sng" algn="ctr">
                      <a:solidFill>
                        <a:schemeClr val="tx1"/>
                      </a:solidFill>
                      <a:prstDash val="solid"/>
                      <a:round/>
                      <a:headEnd type="none" w="med" len="med"/>
                      <a:tailEnd type="none" w="med" len="med"/>
                    </a:lnL>
                  </a:tcPr>
                </a:tc>
                <a:tc vMerge="1">
                  <a:txBody>
                    <a:bodyPr/>
                    <a:lstStyle/>
                    <a:p>
                      <a:endParaRPr kumimoji="1" lang="ja-JP" altLang="en-US"/>
                    </a:p>
                  </a:txBody>
                  <a:tcPr>
                    <a:lnT w="38100" cmpd="sng">
                      <a:noFill/>
                    </a:lnT>
                  </a:tcPr>
                </a:tc>
                <a:extLst>
                  <a:ext uri="{0D108BD9-81ED-4DB2-BD59-A6C34878D82A}">
                    <a16:rowId xmlns:a16="http://schemas.microsoft.com/office/drawing/2014/main" val="4200507070"/>
                  </a:ext>
                </a:extLst>
              </a:tr>
              <a:tr h="0">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rPr>
                        <a:t>給湯室</a:t>
                      </a:r>
                    </a:p>
                  </a:txBody>
                  <a:tcPr marL="0" marR="0" marT="0" marB="0" vert="eaVert"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vMerge="1">
                  <a:txBody>
                    <a:bodyPr/>
                    <a:lstStyle/>
                    <a:p>
                      <a:endParaRPr kumimoji="1" lang="ja-JP" altLang="en-US"/>
                    </a:p>
                  </a:txBody>
                  <a:tcPr/>
                </a:tc>
                <a:extLst>
                  <a:ext uri="{0D108BD9-81ED-4DB2-BD59-A6C34878D82A}">
                    <a16:rowId xmlns:a16="http://schemas.microsoft.com/office/drawing/2014/main" val="798955046"/>
                  </a:ext>
                </a:extLst>
              </a:tr>
              <a:tr h="0">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rowSpan="2">
                  <a:txBody>
                    <a:bodyPr/>
                    <a:lstStyle/>
                    <a:p>
                      <a:endParaRPr kumimoji="1" lang="ja-JP" altLang="en-US" sz="1000" b="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endParaRPr kumimoji="1" lang="ja-JP" altLang="en-US" sz="1000" b="0" dirty="0">
                        <a:solidFill>
                          <a:schemeClr val="tx1"/>
                        </a:solidFill>
                      </a:endParaRPr>
                    </a:p>
                  </a:txBody>
                  <a:tcP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5766187"/>
                  </a:ext>
                </a:extLst>
              </a:tr>
              <a:tr h="272557">
                <a:tc rowSpan="2">
                  <a:txBody>
                    <a:bodyPr/>
                    <a:lstStyle/>
                    <a:p>
                      <a:pPr algn="ctr"/>
                      <a:r>
                        <a:rPr kumimoji="1" lang="ja-JP" altLang="en-US" sz="1000" b="0" dirty="0">
                          <a:solidFill>
                            <a:schemeClr val="tx1"/>
                          </a:solidFill>
                        </a:rPr>
                        <a:t>休憩</a:t>
                      </a:r>
                      <a:endParaRPr kumimoji="1" lang="en-US" altLang="ja-JP" sz="1000" b="0" dirty="0">
                        <a:solidFill>
                          <a:schemeClr val="tx1"/>
                        </a:solidFill>
                      </a:endParaRPr>
                    </a:p>
                    <a:p>
                      <a:pPr algn="ctr"/>
                      <a:r>
                        <a:rPr kumimoji="1" lang="ja-JP" altLang="en-US" sz="1000" b="0" dirty="0">
                          <a:solidFill>
                            <a:schemeClr val="tx1"/>
                          </a:solidFill>
                        </a:rPr>
                        <a:t>スペース</a:t>
                      </a:r>
                    </a:p>
                  </a:txBody>
                  <a:tcPr vert="eaVert"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kumimoji="1" lang="ja-JP" altLang="en-US"/>
                    </a:p>
                  </a:txBody>
                  <a:tcPr>
                    <a:lnL w="12700" cap="flat" cmpd="sng" algn="ctr">
                      <a:solidFill>
                        <a:schemeClr val="tx1"/>
                      </a:solidFill>
                      <a:prstDash val="solid"/>
                      <a:round/>
                      <a:headEnd type="none" w="med" len="med"/>
                      <a:tailEnd type="none" w="med" len="med"/>
                    </a:lnL>
                  </a:tcPr>
                </a:tc>
                <a:tc hMerge="1" vMerge="1">
                  <a:txBody>
                    <a:bodyPr/>
                    <a:lstStyle/>
                    <a:p>
                      <a:endParaRPr kumimoji="1" lang="ja-JP" altLang="en-US"/>
                    </a:p>
                  </a:txBody>
                  <a:tcPr/>
                </a:tc>
                <a:tc vMerge="1">
                  <a:txBody>
                    <a:bodyPr/>
                    <a:lstStyle/>
                    <a:p>
                      <a:endParaRPr kumimoji="1" lang="ja-JP" altLang="en-US"/>
                    </a:p>
                  </a:txBody>
                  <a:tcPr>
                    <a:lnT w="12700" cap="flat" cmpd="sng" algn="ctr">
                      <a:noFill/>
                      <a:prstDash val="solid"/>
                      <a:round/>
                      <a:headEnd type="none" w="med" len="med"/>
                      <a:tailEnd type="none" w="med" len="med"/>
                    </a:lnT>
                  </a:tcPr>
                </a:tc>
                <a:tc vMerge="1">
                  <a:txBody>
                    <a:bodyPr/>
                    <a:lstStyle/>
                    <a:p>
                      <a:endParaRPr kumimoji="1" lang="ja-JP" altLang="en-US"/>
                    </a:p>
                  </a:txBody>
                  <a:tcPr>
                    <a:lnT w="38100" cap="flat" cmpd="sng" algn="ctr">
                      <a:solidFill>
                        <a:schemeClr val="tx1"/>
                      </a:solidFill>
                      <a:prstDash val="solid"/>
                      <a:round/>
                      <a:headEnd type="none" w="med" len="med"/>
                      <a:tailEnd type="none" w="med" len="med"/>
                    </a:lnT>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915485478"/>
                  </a:ext>
                </a:extLst>
              </a:tr>
              <a:tr h="282886">
                <a:tc vMerge="1">
                  <a:txBody>
                    <a:bodyPr/>
                    <a:lstStyle/>
                    <a:p>
                      <a:endParaRPr kumimoji="1" lang="ja-JP" altLang="en-US" sz="1000" b="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kumimoji="1" lang="ja-JP" altLang="en-US" dirty="0"/>
                    </a:p>
                  </a:txBody>
                  <a:tcP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vMerge="1">
                  <a:txBody>
                    <a:bodyPr/>
                    <a:lstStyle/>
                    <a:p>
                      <a:endParaRPr kumimoji="1" lang="ja-JP" altLang="en-US"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gridSpan="4">
                  <a:txBody>
                    <a:bodyPr/>
                    <a:lstStyle/>
                    <a:p>
                      <a:endParaRPr kumimoji="1" lang="ja-JP" altLang="en-US" sz="1000" b="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B050"/>
                      </a:fgClr>
                      <a:bgClr>
                        <a:schemeClr val="bg1"/>
                      </a:bgClr>
                    </a:pattFill>
                  </a:tcPr>
                </a:tc>
                <a:tc rowSpan="3" hMerge="1">
                  <a:txBody>
                    <a:bodyPr/>
                    <a:lstStyle/>
                    <a:p>
                      <a:pPr algn="ctr"/>
                      <a:endParaRPr kumimoji="1" lang="ja-JP" altLang="en-US" sz="1000" b="0" dirty="0">
                        <a:solidFill>
                          <a:schemeClr val="tx1"/>
                        </a:solidFill>
                      </a:endParaRPr>
                    </a:p>
                  </a:txBody>
                  <a:tcPr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wdUpDiag">
                      <a:fgClr>
                        <a:srgbClr val="00B050"/>
                      </a:fgClr>
                      <a:bgClr>
                        <a:schemeClr val="bg1"/>
                      </a:bgClr>
                    </a:pattFill>
                  </a:tcPr>
                </a:tc>
                <a:tc rowSpan="3" hMerge="1">
                  <a:txBody>
                    <a:bodyPr/>
                    <a:lstStyle/>
                    <a:p>
                      <a:endParaRPr kumimoji="1" lang="ja-JP" altLang="en-US"/>
                    </a:p>
                  </a:txBody>
                  <a:tcPr/>
                </a:tc>
                <a:tc rowSpan="3" hMerge="1">
                  <a:txBody>
                    <a:bodyPr/>
                    <a:lstStyle/>
                    <a:p>
                      <a:endParaRPr kumimoji="1" lang="ja-JP" altLang="en-US" dirty="0"/>
                    </a:p>
                  </a:txBody>
                  <a:tcP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6892994"/>
                  </a:ext>
                </a:extLst>
              </a:tr>
              <a:tr h="555443">
                <a:tc>
                  <a:txBody>
                    <a:bodyPr/>
                    <a:lstStyle/>
                    <a:p>
                      <a:endParaRPr kumimoji="1" lang="ja-JP" altLang="en-US" sz="1000" b="0" dirty="0">
                        <a:solidFill>
                          <a:schemeClr val="tx1"/>
                        </a:solidFill>
                      </a:endParaRPr>
                    </a:p>
                  </a:txBody>
                  <a:tcPr>
                    <a:lnL w="381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vMerge="1">
                  <a:txBody>
                    <a:bodyPr/>
                    <a:lstStyle/>
                    <a:p>
                      <a:endParaRPr kumimoji="1" lang="ja-JP" altLang="en-US"/>
                    </a:p>
                  </a:txBody>
                  <a:tcPr/>
                </a:tc>
                <a:tc hMerge="1" vMerge="1">
                  <a:txBody>
                    <a:bodyPr/>
                    <a:lstStyle/>
                    <a:p>
                      <a:endParaRPr kumimoji="1" lang="ja-JP" altLang="en-US"/>
                    </a:p>
                  </a:txBody>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2041550282"/>
                  </a:ext>
                </a:extLst>
              </a:tr>
              <a:tr h="1224136">
                <a:tc>
                  <a:txBody>
                    <a:bodyPr/>
                    <a:lstStyle/>
                    <a:p>
                      <a:endParaRPr kumimoji="1" lang="ja-JP" altLang="en-US" sz="1000" b="0" dirty="0">
                        <a:solidFill>
                          <a:schemeClr val="tx1"/>
                        </a:solidFill>
                      </a:endParaRP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b="0" dirty="0">
                        <a:solidFill>
                          <a:schemeClr val="tx1"/>
                        </a:solidFill>
                      </a:endParaRPr>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1000" b="0" dirty="0">
                        <a:solidFill>
                          <a:schemeClr val="tx1"/>
                        </a:solidFill>
                      </a:endParaRPr>
                    </a:p>
                  </a:txBody>
                  <a:tcPr>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4"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137761820"/>
                  </a:ext>
                </a:extLst>
              </a:tr>
            </a:tbl>
          </a:graphicData>
        </a:graphic>
      </p:graphicFrame>
      <p:pic>
        <p:nvPicPr>
          <p:cNvPr id="34" name="Picture 492">
            <a:extLst>
              <a:ext uri="{FF2B5EF4-FFF2-40B4-BE49-F238E27FC236}">
                <a16:creationId xmlns:a16="http://schemas.microsoft.com/office/drawing/2014/main" id="{925D7B89-237A-C17E-8C70-B1B889E706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6646" y="3677545"/>
            <a:ext cx="4302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グループ化 34">
            <a:extLst>
              <a:ext uri="{FF2B5EF4-FFF2-40B4-BE49-F238E27FC236}">
                <a16:creationId xmlns:a16="http://schemas.microsoft.com/office/drawing/2014/main" id="{E2B18453-144E-01FD-B4C7-A94FF27B5345}"/>
              </a:ext>
            </a:extLst>
          </p:cNvPr>
          <p:cNvGrpSpPr/>
          <p:nvPr/>
        </p:nvGrpSpPr>
        <p:grpSpPr>
          <a:xfrm>
            <a:off x="5757406" y="3463122"/>
            <a:ext cx="318890" cy="416798"/>
            <a:chOff x="4070350" y="3563938"/>
            <a:chExt cx="318890" cy="416798"/>
          </a:xfrm>
        </p:grpSpPr>
        <p:sp>
          <p:nvSpPr>
            <p:cNvPr id="36" name="Rectangle 485">
              <a:extLst>
                <a:ext uri="{FF2B5EF4-FFF2-40B4-BE49-F238E27FC236}">
                  <a16:creationId xmlns:a16="http://schemas.microsoft.com/office/drawing/2014/main" id="{DCB7CAFF-2474-A5B3-198E-54A6F6AF99EA}"/>
                </a:ext>
              </a:extLst>
            </p:cNvPr>
            <p:cNvSpPr>
              <a:spLocks noChangeArrowheads="1"/>
            </p:cNvSpPr>
            <p:nvPr/>
          </p:nvSpPr>
          <p:spPr bwMode="auto">
            <a:xfrm>
              <a:off x="4070350" y="3563938"/>
              <a:ext cx="255587" cy="257175"/>
            </a:xfrm>
            <a:prstGeom prst="rect">
              <a:avLst/>
            </a:prstGeom>
            <a:solidFill>
              <a:srgbClr val="FFFFCC"/>
            </a:solidFill>
            <a:ln w="127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488">
              <a:extLst>
                <a:ext uri="{FF2B5EF4-FFF2-40B4-BE49-F238E27FC236}">
                  <a16:creationId xmlns:a16="http://schemas.microsoft.com/office/drawing/2014/main" id="{65DE3A9C-26D2-6859-F6B0-FC0A9DE0F58B}"/>
                </a:ext>
              </a:extLst>
            </p:cNvPr>
            <p:cNvSpPr>
              <a:spLocks/>
            </p:cNvSpPr>
            <p:nvPr/>
          </p:nvSpPr>
          <p:spPr bwMode="auto">
            <a:xfrm>
              <a:off x="4122738" y="3576638"/>
              <a:ext cx="146050" cy="225425"/>
            </a:xfrm>
            <a:custGeom>
              <a:avLst/>
              <a:gdLst>
                <a:gd name="T0" fmla="*/ 58 w 92"/>
                <a:gd name="T1" fmla="*/ 141 h 142"/>
                <a:gd name="T2" fmla="*/ 65 w 92"/>
                <a:gd name="T3" fmla="*/ 140 h 142"/>
                <a:gd name="T4" fmla="*/ 75 w 92"/>
                <a:gd name="T5" fmla="*/ 135 h 142"/>
                <a:gd name="T6" fmla="*/ 85 w 92"/>
                <a:gd name="T7" fmla="*/ 124 h 142"/>
                <a:gd name="T8" fmla="*/ 91 w 92"/>
                <a:gd name="T9" fmla="*/ 105 h 142"/>
                <a:gd name="T10" fmla="*/ 92 w 92"/>
                <a:gd name="T11" fmla="*/ 87 h 142"/>
                <a:gd name="T12" fmla="*/ 90 w 92"/>
                <a:gd name="T13" fmla="*/ 89 h 142"/>
                <a:gd name="T14" fmla="*/ 88 w 92"/>
                <a:gd name="T15" fmla="*/ 92 h 142"/>
                <a:gd name="T16" fmla="*/ 87 w 92"/>
                <a:gd name="T17" fmla="*/ 88 h 142"/>
                <a:gd name="T18" fmla="*/ 87 w 92"/>
                <a:gd name="T19" fmla="*/ 69 h 142"/>
                <a:gd name="T20" fmla="*/ 79 w 92"/>
                <a:gd name="T21" fmla="*/ 54 h 142"/>
                <a:gd name="T22" fmla="*/ 79 w 92"/>
                <a:gd name="T23" fmla="*/ 61 h 142"/>
                <a:gd name="T24" fmla="*/ 77 w 92"/>
                <a:gd name="T25" fmla="*/ 75 h 142"/>
                <a:gd name="T26" fmla="*/ 74 w 92"/>
                <a:gd name="T27" fmla="*/ 77 h 142"/>
                <a:gd name="T28" fmla="*/ 74 w 92"/>
                <a:gd name="T29" fmla="*/ 58 h 142"/>
                <a:gd name="T30" fmla="*/ 65 w 92"/>
                <a:gd name="T31" fmla="*/ 33 h 142"/>
                <a:gd name="T32" fmla="*/ 59 w 92"/>
                <a:gd name="T33" fmla="*/ 36 h 142"/>
                <a:gd name="T34" fmla="*/ 59 w 92"/>
                <a:gd name="T35" fmla="*/ 45 h 142"/>
                <a:gd name="T36" fmla="*/ 50 w 92"/>
                <a:gd name="T37" fmla="*/ 27 h 142"/>
                <a:gd name="T38" fmla="*/ 41 w 92"/>
                <a:gd name="T39" fmla="*/ 5 h 142"/>
                <a:gd name="T40" fmla="*/ 39 w 92"/>
                <a:gd name="T41" fmla="*/ 2 h 142"/>
                <a:gd name="T42" fmla="*/ 37 w 92"/>
                <a:gd name="T43" fmla="*/ 15 h 142"/>
                <a:gd name="T44" fmla="*/ 38 w 92"/>
                <a:gd name="T45" fmla="*/ 37 h 142"/>
                <a:gd name="T46" fmla="*/ 34 w 92"/>
                <a:gd name="T47" fmla="*/ 34 h 142"/>
                <a:gd name="T48" fmla="*/ 28 w 92"/>
                <a:gd name="T49" fmla="*/ 28 h 142"/>
                <a:gd name="T50" fmla="*/ 24 w 92"/>
                <a:gd name="T51" fmla="*/ 26 h 142"/>
                <a:gd name="T52" fmla="*/ 26 w 92"/>
                <a:gd name="T53" fmla="*/ 42 h 142"/>
                <a:gd name="T54" fmla="*/ 25 w 92"/>
                <a:gd name="T55" fmla="*/ 61 h 142"/>
                <a:gd name="T56" fmla="*/ 23 w 92"/>
                <a:gd name="T57" fmla="*/ 64 h 142"/>
                <a:gd name="T58" fmla="*/ 20 w 92"/>
                <a:gd name="T59" fmla="*/ 56 h 142"/>
                <a:gd name="T60" fmla="*/ 10 w 92"/>
                <a:gd name="T61" fmla="*/ 50 h 142"/>
                <a:gd name="T62" fmla="*/ 12 w 92"/>
                <a:gd name="T63" fmla="*/ 55 h 142"/>
                <a:gd name="T64" fmla="*/ 14 w 92"/>
                <a:gd name="T65" fmla="*/ 71 h 142"/>
                <a:gd name="T66" fmla="*/ 12 w 92"/>
                <a:gd name="T67" fmla="*/ 88 h 142"/>
                <a:gd name="T68" fmla="*/ 10 w 92"/>
                <a:gd name="T69" fmla="*/ 82 h 142"/>
                <a:gd name="T70" fmla="*/ 3 w 92"/>
                <a:gd name="T71" fmla="*/ 77 h 142"/>
                <a:gd name="T72" fmla="*/ 1 w 92"/>
                <a:gd name="T73" fmla="*/ 79 h 142"/>
                <a:gd name="T74" fmla="*/ 5 w 92"/>
                <a:gd name="T75" fmla="*/ 89 h 142"/>
                <a:gd name="T76" fmla="*/ 7 w 92"/>
                <a:gd name="T77" fmla="*/ 101 h 142"/>
                <a:gd name="T78" fmla="*/ 7 w 92"/>
                <a:gd name="T79" fmla="*/ 117 h 142"/>
                <a:gd name="T80" fmla="*/ 15 w 92"/>
                <a:gd name="T81" fmla="*/ 133 h 142"/>
                <a:gd name="T82" fmla="*/ 32 w 92"/>
                <a:gd name="T83" fmla="*/ 140 h 142"/>
                <a:gd name="T84" fmla="*/ 42 w 92"/>
                <a:gd name="T85" fmla="*/ 141 h 142"/>
                <a:gd name="T86" fmla="*/ 48 w 92"/>
                <a:gd name="T87" fmla="*/ 142 h 142"/>
                <a:gd name="T88" fmla="*/ 53 w 92"/>
                <a:gd name="T89" fmla="*/ 142 h 142"/>
                <a:gd name="T90" fmla="*/ 55 w 92"/>
                <a:gd name="T91"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142">
                  <a:moveTo>
                    <a:pt x="56" y="141"/>
                  </a:moveTo>
                  <a:lnTo>
                    <a:pt x="56" y="141"/>
                  </a:lnTo>
                  <a:lnTo>
                    <a:pt x="58" y="141"/>
                  </a:lnTo>
                  <a:lnTo>
                    <a:pt x="60" y="141"/>
                  </a:lnTo>
                  <a:lnTo>
                    <a:pt x="62" y="141"/>
                  </a:lnTo>
                  <a:lnTo>
                    <a:pt x="65" y="140"/>
                  </a:lnTo>
                  <a:lnTo>
                    <a:pt x="68" y="139"/>
                  </a:lnTo>
                  <a:lnTo>
                    <a:pt x="71" y="137"/>
                  </a:lnTo>
                  <a:lnTo>
                    <a:pt x="75" y="135"/>
                  </a:lnTo>
                  <a:lnTo>
                    <a:pt x="78" y="132"/>
                  </a:lnTo>
                  <a:lnTo>
                    <a:pt x="82" y="129"/>
                  </a:lnTo>
                  <a:lnTo>
                    <a:pt x="85" y="124"/>
                  </a:lnTo>
                  <a:lnTo>
                    <a:pt x="87" y="119"/>
                  </a:lnTo>
                  <a:lnTo>
                    <a:pt x="90" y="113"/>
                  </a:lnTo>
                  <a:lnTo>
                    <a:pt x="91" y="105"/>
                  </a:lnTo>
                  <a:lnTo>
                    <a:pt x="92" y="97"/>
                  </a:lnTo>
                  <a:lnTo>
                    <a:pt x="92" y="87"/>
                  </a:lnTo>
                  <a:lnTo>
                    <a:pt x="92" y="87"/>
                  </a:lnTo>
                  <a:lnTo>
                    <a:pt x="92" y="88"/>
                  </a:lnTo>
                  <a:lnTo>
                    <a:pt x="91" y="88"/>
                  </a:lnTo>
                  <a:lnTo>
                    <a:pt x="90" y="89"/>
                  </a:lnTo>
                  <a:lnTo>
                    <a:pt x="90" y="90"/>
                  </a:lnTo>
                  <a:lnTo>
                    <a:pt x="89" y="91"/>
                  </a:lnTo>
                  <a:lnTo>
                    <a:pt x="88" y="92"/>
                  </a:lnTo>
                  <a:lnTo>
                    <a:pt x="87" y="94"/>
                  </a:lnTo>
                  <a:lnTo>
                    <a:pt x="87" y="92"/>
                  </a:lnTo>
                  <a:lnTo>
                    <a:pt x="87" y="88"/>
                  </a:lnTo>
                  <a:lnTo>
                    <a:pt x="87" y="82"/>
                  </a:lnTo>
                  <a:lnTo>
                    <a:pt x="87" y="76"/>
                  </a:lnTo>
                  <a:lnTo>
                    <a:pt x="87" y="69"/>
                  </a:lnTo>
                  <a:lnTo>
                    <a:pt x="85" y="62"/>
                  </a:lnTo>
                  <a:lnTo>
                    <a:pt x="83" y="57"/>
                  </a:lnTo>
                  <a:lnTo>
                    <a:pt x="79" y="54"/>
                  </a:lnTo>
                  <a:lnTo>
                    <a:pt x="79" y="55"/>
                  </a:lnTo>
                  <a:lnTo>
                    <a:pt x="79" y="57"/>
                  </a:lnTo>
                  <a:lnTo>
                    <a:pt x="79" y="61"/>
                  </a:lnTo>
                  <a:lnTo>
                    <a:pt x="78" y="66"/>
                  </a:lnTo>
                  <a:lnTo>
                    <a:pt x="77" y="70"/>
                  </a:lnTo>
                  <a:lnTo>
                    <a:pt x="77" y="75"/>
                  </a:lnTo>
                  <a:lnTo>
                    <a:pt x="75" y="78"/>
                  </a:lnTo>
                  <a:lnTo>
                    <a:pt x="74" y="79"/>
                  </a:lnTo>
                  <a:lnTo>
                    <a:pt x="74" y="77"/>
                  </a:lnTo>
                  <a:lnTo>
                    <a:pt x="74" y="73"/>
                  </a:lnTo>
                  <a:lnTo>
                    <a:pt x="74" y="66"/>
                  </a:lnTo>
                  <a:lnTo>
                    <a:pt x="74" y="58"/>
                  </a:lnTo>
                  <a:lnTo>
                    <a:pt x="72" y="49"/>
                  </a:lnTo>
                  <a:lnTo>
                    <a:pt x="69" y="41"/>
                  </a:lnTo>
                  <a:lnTo>
                    <a:pt x="65" y="33"/>
                  </a:lnTo>
                  <a:lnTo>
                    <a:pt x="58" y="27"/>
                  </a:lnTo>
                  <a:lnTo>
                    <a:pt x="58" y="30"/>
                  </a:lnTo>
                  <a:lnTo>
                    <a:pt x="59" y="36"/>
                  </a:lnTo>
                  <a:lnTo>
                    <a:pt x="60" y="43"/>
                  </a:lnTo>
                  <a:lnTo>
                    <a:pt x="60" y="47"/>
                  </a:lnTo>
                  <a:lnTo>
                    <a:pt x="59" y="45"/>
                  </a:lnTo>
                  <a:lnTo>
                    <a:pt x="57" y="41"/>
                  </a:lnTo>
                  <a:lnTo>
                    <a:pt x="54" y="34"/>
                  </a:lnTo>
                  <a:lnTo>
                    <a:pt x="50" y="27"/>
                  </a:lnTo>
                  <a:lnTo>
                    <a:pt x="47" y="19"/>
                  </a:lnTo>
                  <a:lnTo>
                    <a:pt x="43" y="11"/>
                  </a:lnTo>
                  <a:lnTo>
                    <a:pt x="41" y="5"/>
                  </a:lnTo>
                  <a:lnTo>
                    <a:pt x="40" y="0"/>
                  </a:lnTo>
                  <a:lnTo>
                    <a:pt x="40" y="1"/>
                  </a:lnTo>
                  <a:lnTo>
                    <a:pt x="39" y="2"/>
                  </a:lnTo>
                  <a:lnTo>
                    <a:pt x="38" y="5"/>
                  </a:lnTo>
                  <a:lnTo>
                    <a:pt x="37" y="10"/>
                  </a:lnTo>
                  <a:lnTo>
                    <a:pt x="37" y="15"/>
                  </a:lnTo>
                  <a:lnTo>
                    <a:pt x="36" y="21"/>
                  </a:lnTo>
                  <a:lnTo>
                    <a:pt x="37" y="29"/>
                  </a:lnTo>
                  <a:lnTo>
                    <a:pt x="38" y="37"/>
                  </a:lnTo>
                  <a:lnTo>
                    <a:pt x="38" y="37"/>
                  </a:lnTo>
                  <a:lnTo>
                    <a:pt x="36" y="36"/>
                  </a:lnTo>
                  <a:lnTo>
                    <a:pt x="34" y="34"/>
                  </a:lnTo>
                  <a:lnTo>
                    <a:pt x="32" y="32"/>
                  </a:lnTo>
                  <a:lnTo>
                    <a:pt x="30" y="30"/>
                  </a:lnTo>
                  <a:lnTo>
                    <a:pt x="28" y="28"/>
                  </a:lnTo>
                  <a:lnTo>
                    <a:pt x="25" y="26"/>
                  </a:lnTo>
                  <a:lnTo>
                    <a:pt x="24" y="25"/>
                  </a:lnTo>
                  <a:lnTo>
                    <a:pt x="24" y="26"/>
                  </a:lnTo>
                  <a:lnTo>
                    <a:pt x="24" y="30"/>
                  </a:lnTo>
                  <a:lnTo>
                    <a:pt x="25" y="35"/>
                  </a:lnTo>
                  <a:lnTo>
                    <a:pt x="26" y="42"/>
                  </a:lnTo>
                  <a:lnTo>
                    <a:pt x="26" y="48"/>
                  </a:lnTo>
                  <a:lnTo>
                    <a:pt x="26" y="55"/>
                  </a:lnTo>
                  <a:lnTo>
                    <a:pt x="25" y="61"/>
                  </a:lnTo>
                  <a:lnTo>
                    <a:pt x="24" y="66"/>
                  </a:lnTo>
                  <a:lnTo>
                    <a:pt x="24" y="65"/>
                  </a:lnTo>
                  <a:lnTo>
                    <a:pt x="23" y="64"/>
                  </a:lnTo>
                  <a:lnTo>
                    <a:pt x="22" y="61"/>
                  </a:lnTo>
                  <a:lnTo>
                    <a:pt x="21" y="58"/>
                  </a:lnTo>
                  <a:lnTo>
                    <a:pt x="20" y="56"/>
                  </a:lnTo>
                  <a:lnTo>
                    <a:pt x="17" y="53"/>
                  </a:lnTo>
                  <a:lnTo>
                    <a:pt x="14" y="51"/>
                  </a:lnTo>
                  <a:lnTo>
                    <a:pt x="10" y="50"/>
                  </a:lnTo>
                  <a:lnTo>
                    <a:pt x="10" y="50"/>
                  </a:lnTo>
                  <a:lnTo>
                    <a:pt x="11" y="52"/>
                  </a:lnTo>
                  <a:lnTo>
                    <a:pt x="12" y="55"/>
                  </a:lnTo>
                  <a:lnTo>
                    <a:pt x="13" y="59"/>
                  </a:lnTo>
                  <a:lnTo>
                    <a:pt x="14" y="64"/>
                  </a:lnTo>
                  <a:lnTo>
                    <a:pt x="14" y="71"/>
                  </a:lnTo>
                  <a:lnTo>
                    <a:pt x="14" y="79"/>
                  </a:lnTo>
                  <a:lnTo>
                    <a:pt x="12" y="88"/>
                  </a:lnTo>
                  <a:lnTo>
                    <a:pt x="12" y="88"/>
                  </a:lnTo>
                  <a:lnTo>
                    <a:pt x="12" y="86"/>
                  </a:lnTo>
                  <a:lnTo>
                    <a:pt x="11" y="84"/>
                  </a:lnTo>
                  <a:lnTo>
                    <a:pt x="10" y="82"/>
                  </a:lnTo>
                  <a:lnTo>
                    <a:pt x="8" y="80"/>
                  </a:lnTo>
                  <a:lnTo>
                    <a:pt x="6" y="78"/>
                  </a:lnTo>
                  <a:lnTo>
                    <a:pt x="3" y="77"/>
                  </a:lnTo>
                  <a:lnTo>
                    <a:pt x="0" y="77"/>
                  </a:lnTo>
                  <a:lnTo>
                    <a:pt x="0" y="78"/>
                  </a:lnTo>
                  <a:lnTo>
                    <a:pt x="1" y="79"/>
                  </a:lnTo>
                  <a:lnTo>
                    <a:pt x="2" y="82"/>
                  </a:lnTo>
                  <a:lnTo>
                    <a:pt x="4" y="85"/>
                  </a:lnTo>
                  <a:lnTo>
                    <a:pt x="5" y="89"/>
                  </a:lnTo>
                  <a:lnTo>
                    <a:pt x="6" y="93"/>
                  </a:lnTo>
                  <a:lnTo>
                    <a:pt x="7" y="97"/>
                  </a:lnTo>
                  <a:lnTo>
                    <a:pt x="7" y="101"/>
                  </a:lnTo>
                  <a:lnTo>
                    <a:pt x="6" y="105"/>
                  </a:lnTo>
                  <a:lnTo>
                    <a:pt x="6" y="111"/>
                  </a:lnTo>
                  <a:lnTo>
                    <a:pt x="7" y="117"/>
                  </a:lnTo>
                  <a:lnTo>
                    <a:pt x="8" y="123"/>
                  </a:lnTo>
                  <a:lnTo>
                    <a:pt x="11" y="128"/>
                  </a:lnTo>
                  <a:lnTo>
                    <a:pt x="15" y="133"/>
                  </a:lnTo>
                  <a:lnTo>
                    <a:pt x="20" y="137"/>
                  </a:lnTo>
                  <a:lnTo>
                    <a:pt x="28" y="139"/>
                  </a:lnTo>
                  <a:lnTo>
                    <a:pt x="32" y="140"/>
                  </a:lnTo>
                  <a:lnTo>
                    <a:pt x="35" y="141"/>
                  </a:lnTo>
                  <a:lnTo>
                    <a:pt x="39" y="141"/>
                  </a:lnTo>
                  <a:lnTo>
                    <a:pt x="42" y="141"/>
                  </a:lnTo>
                  <a:lnTo>
                    <a:pt x="44" y="142"/>
                  </a:lnTo>
                  <a:lnTo>
                    <a:pt x="47" y="142"/>
                  </a:lnTo>
                  <a:lnTo>
                    <a:pt x="48" y="142"/>
                  </a:lnTo>
                  <a:lnTo>
                    <a:pt x="50" y="142"/>
                  </a:lnTo>
                  <a:lnTo>
                    <a:pt x="52" y="142"/>
                  </a:lnTo>
                  <a:lnTo>
                    <a:pt x="53" y="142"/>
                  </a:lnTo>
                  <a:lnTo>
                    <a:pt x="54" y="142"/>
                  </a:lnTo>
                  <a:lnTo>
                    <a:pt x="55" y="142"/>
                  </a:lnTo>
                  <a:lnTo>
                    <a:pt x="55" y="141"/>
                  </a:lnTo>
                  <a:lnTo>
                    <a:pt x="56" y="141"/>
                  </a:lnTo>
                  <a:lnTo>
                    <a:pt x="56" y="14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Rectangle 490">
              <a:extLst>
                <a:ext uri="{FF2B5EF4-FFF2-40B4-BE49-F238E27FC236}">
                  <a16:creationId xmlns:a16="http://schemas.microsoft.com/office/drawing/2014/main" id="{02D4718E-AD1A-3C81-01D4-4C1A4B29EB92}"/>
                </a:ext>
              </a:extLst>
            </p:cNvPr>
            <p:cNvSpPr>
              <a:spLocks noChangeArrowheads="1"/>
            </p:cNvSpPr>
            <p:nvPr/>
          </p:nvSpPr>
          <p:spPr bwMode="auto">
            <a:xfrm>
              <a:off x="4081463" y="3857625"/>
              <a:ext cx="307777" cy="123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出火！</a:t>
              </a:r>
              <a:endParaRPr kumimoji="0" lang="ja-JP" altLang="ja-JP" sz="1800" b="1" i="0" u="none" strike="noStrike" cap="none" normalizeH="0" baseline="0" dirty="0">
                <a:ln>
                  <a:noFill/>
                </a:ln>
                <a:solidFill>
                  <a:schemeClr val="tx1"/>
                </a:solidFill>
                <a:effectLst/>
                <a:latin typeface="Arial" panose="020B0604020202020204" pitchFamily="34" charset="0"/>
              </a:endParaRPr>
            </a:p>
          </p:txBody>
        </p:sp>
      </p:grpSp>
      <p:grpSp>
        <p:nvGrpSpPr>
          <p:cNvPr id="39" name="グループ化 38">
            <a:extLst>
              <a:ext uri="{FF2B5EF4-FFF2-40B4-BE49-F238E27FC236}">
                <a16:creationId xmlns:a16="http://schemas.microsoft.com/office/drawing/2014/main" id="{3AB1EBB5-4241-2796-4E1E-1F7A5DB2E74B}"/>
              </a:ext>
            </a:extLst>
          </p:cNvPr>
          <p:cNvGrpSpPr/>
          <p:nvPr/>
        </p:nvGrpSpPr>
        <p:grpSpPr>
          <a:xfrm>
            <a:off x="546678" y="4258976"/>
            <a:ext cx="332797" cy="429127"/>
            <a:chOff x="6944892" y="3532647"/>
            <a:chExt cx="332797" cy="429127"/>
          </a:xfrm>
        </p:grpSpPr>
        <p:pic>
          <p:nvPicPr>
            <p:cNvPr id="40" name="グラフィックス 39" descr="消火器 単色塗りつぶし">
              <a:extLst>
                <a:ext uri="{FF2B5EF4-FFF2-40B4-BE49-F238E27FC236}">
                  <a16:creationId xmlns:a16="http://schemas.microsoft.com/office/drawing/2014/main" id="{3B8AEC92-3A9F-80A8-EB8B-2B8731E7EF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4892" y="3532647"/>
              <a:ext cx="297804" cy="297804"/>
            </a:xfrm>
            <a:prstGeom prst="rect">
              <a:avLst/>
            </a:prstGeom>
          </p:spPr>
        </p:pic>
        <p:sp>
          <p:nvSpPr>
            <p:cNvPr id="41" name="Rectangle 446">
              <a:extLst>
                <a:ext uri="{FF2B5EF4-FFF2-40B4-BE49-F238E27FC236}">
                  <a16:creationId xmlns:a16="http://schemas.microsoft.com/office/drawing/2014/main" id="{09E1AED9-0300-A77D-E178-1868AA885571}"/>
                </a:ext>
              </a:extLst>
            </p:cNvPr>
            <p:cNvSpPr>
              <a:spLocks noChangeArrowheads="1"/>
            </p:cNvSpPr>
            <p:nvPr/>
          </p:nvSpPr>
          <p:spPr bwMode="auto">
            <a:xfrm>
              <a:off x="6969912" y="3838663"/>
              <a:ext cx="307777"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800" b="1" dirty="0">
                  <a:solidFill>
                    <a:srgbClr val="FF0000"/>
                  </a:solidFill>
                  <a:latin typeface="ＭＳ Ｐゴシック" panose="020B0600070205080204" pitchFamily="50" charset="-128"/>
                  <a:ea typeface="ＭＳ Ｐゴシック" panose="020B0600070205080204" pitchFamily="50" charset="-128"/>
                </a:rPr>
                <a:t>消火器</a:t>
              </a:r>
              <a:endParaRPr kumimoji="0" lang="ja-JP" altLang="ja-JP" sz="1800" b="1" i="0" u="none" strike="noStrike" cap="none" normalizeH="0" baseline="0" dirty="0">
                <a:ln>
                  <a:noFill/>
                </a:ln>
                <a:solidFill>
                  <a:schemeClr val="tx1"/>
                </a:solidFill>
                <a:effectLst/>
              </a:endParaRPr>
            </a:p>
          </p:txBody>
        </p:sp>
      </p:grpSp>
      <p:sp>
        <p:nvSpPr>
          <p:cNvPr id="42" name="正方形/長方形 41">
            <a:extLst>
              <a:ext uri="{FF2B5EF4-FFF2-40B4-BE49-F238E27FC236}">
                <a16:creationId xmlns:a16="http://schemas.microsoft.com/office/drawing/2014/main" id="{EC198725-5F99-ED61-A7C7-BFB2B816E859}"/>
              </a:ext>
            </a:extLst>
          </p:cNvPr>
          <p:cNvSpPr/>
          <p:nvPr/>
        </p:nvSpPr>
        <p:spPr bwMode="auto">
          <a:xfrm>
            <a:off x="4000957" y="4665833"/>
            <a:ext cx="1215678" cy="213455"/>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駐車場</a:t>
            </a:r>
          </a:p>
        </p:txBody>
      </p:sp>
      <p:sp>
        <p:nvSpPr>
          <p:cNvPr id="43" name="正方形/長方形 42">
            <a:extLst>
              <a:ext uri="{FF2B5EF4-FFF2-40B4-BE49-F238E27FC236}">
                <a16:creationId xmlns:a16="http://schemas.microsoft.com/office/drawing/2014/main" id="{8EFEE083-3A50-6591-1C91-3D44AE50AF69}"/>
              </a:ext>
            </a:extLst>
          </p:cNvPr>
          <p:cNvSpPr/>
          <p:nvPr/>
        </p:nvSpPr>
        <p:spPr bwMode="auto">
          <a:xfrm>
            <a:off x="4965478" y="3219226"/>
            <a:ext cx="918070" cy="213455"/>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r>
              <a:rPr lang="ja-JP" altLang="en-US" b="0" dirty="0">
                <a:latin typeface="+mn-ea"/>
                <a:ea typeface="+mn-ea"/>
              </a:rPr>
              <a:t>給油設備</a:t>
            </a:r>
          </a:p>
        </p:txBody>
      </p:sp>
      <p:graphicFrame>
        <p:nvGraphicFramePr>
          <p:cNvPr id="44" name="表 43">
            <a:extLst>
              <a:ext uri="{FF2B5EF4-FFF2-40B4-BE49-F238E27FC236}">
                <a16:creationId xmlns:a16="http://schemas.microsoft.com/office/drawing/2014/main" id="{3414E182-7886-460E-55BF-A69723BCEA59}"/>
              </a:ext>
            </a:extLst>
          </p:cNvPr>
          <p:cNvGraphicFramePr>
            <a:graphicFrameLocks noGrp="1"/>
          </p:cNvGraphicFramePr>
          <p:nvPr>
            <p:extLst>
              <p:ext uri="{D42A27DB-BD31-4B8C-83A1-F6EECF244321}">
                <p14:modId xmlns:p14="http://schemas.microsoft.com/office/powerpoint/2010/main" val="3730520056"/>
              </p:ext>
            </p:extLst>
          </p:nvPr>
        </p:nvGraphicFramePr>
        <p:xfrm>
          <a:off x="4216499" y="3126911"/>
          <a:ext cx="216000" cy="594378"/>
        </p:xfrm>
        <a:graphic>
          <a:graphicData uri="http://schemas.openxmlformats.org/drawingml/2006/table">
            <a:tbl>
              <a:tblPr firstRow="1" bandRow="1">
                <a:tableStyleId>{5C22544A-7EE6-4342-B048-85BDC9FD1C3A}</a:tableStyleId>
              </a:tblPr>
              <a:tblGrid>
                <a:gridCol w="108000">
                  <a:extLst>
                    <a:ext uri="{9D8B030D-6E8A-4147-A177-3AD203B41FA5}">
                      <a16:colId xmlns:a16="http://schemas.microsoft.com/office/drawing/2014/main" val="1905620659"/>
                    </a:ext>
                  </a:extLst>
                </a:gridCol>
                <a:gridCol w="108000">
                  <a:extLst>
                    <a:ext uri="{9D8B030D-6E8A-4147-A177-3AD203B41FA5}">
                      <a16:colId xmlns:a16="http://schemas.microsoft.com/office/drawing/2014/main" val="1291706624"/>
                    </a:ext>
                  </a:extLst>
                </a:gridCol>
              </a:tblGrid>
              <a:tr h="108000">
                <a:tc gridSpan="2">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endParaRPr kumimoji="1" lang="ja-JP" altLang="en-US" sz="500" b="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694232"/>
                  </a:ext>
                </a:extLst>
              </a:tr>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893516540"/>
                  </a:ext>
                </a:extLst>
              </a:tr>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198066126"/>
                  </a:ext>
                </a:extLst>
              </a:tr>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409898682"/>
                  </a:ext>
                </a:extLst>
              </a:tr>
            </a:tbl>
          </a:graphicData>
        </a:graphic>
      </p:graphicFrame>
      <p:graphicFrame>
        <p:nvGraphicFramePr>
          <p:cNvPr id="45" name="表 44">
            <a:extLst>
              <a:ext uri="{FF2B5EF4-FFF2-40B4-BE49-F238E27FC236}">
                <a16:creationId xmlns:a16="http://schemas.microsoft.com/office/drawing/2014/main" id="{E726971B-ED49-E26A-68F9-C7C53990AD57}"/>
              </a:ext>
            </a:extLst>
          </p:cNvPr>
          <p:cNvGraphicFramePr>
            <a:graphicFrameLocks noGrp="1"/>
          </p:cNvGraphicFramePr>
          <p:nvPr>
            <p:extLst>
              <p:ext uri="{D42A27DB-BD31-4B8C-83A1-F6EECF244321}">
                <p14:modId xmlns:p14="http://schemas.microsoft.com/office/powerpoint/2010/main" val="463882766"/>
              </p:ext>
            </p:extLst>
          </p:nvPr>
        </p:nvGraphicFramePr>
        <p:xfrm>
          <a:off x="3819113" y="3128730"/>
          <a:ext cx="216000" cy="594378"/>
        </p:xfrm>
        <a:graphic>
          <a:graphicData uri="http://schemas.openxmlformats.org/drawingml/2006/table">
            <a:tbl>
              <a:tblPr firstRow="1" bandRow="1">
                <a:tableStyleId>{5C22544A-7EE6-4342-B048-85BDC9FD1C3A}</a:tableStyleId>
              </a:tblPr>
              <a:tblGrid>
                <a:gridCol w="108000">
                  <a:extLst>
                    <a:ext uri="{9D8B030D-6E8A-4147-A177-3AD203B41FA5}">
                      <a16:colId xmlns:a16="http://schemas.microsoft.com/office/drawing/2014/main" val="1905620659"/>
                    </a:ext>
                  </a:extLst>
                </a:gridCol>
                <a:gridCol w="108000">
                  <a:extLst>
                    <a:ext uri="{9D8B030D-6E8A-4147-A177-3AD203B41FA5}">
                      <a16:colId xmlns:a16="http://schemas.microsoft.com/office/drawing/2014/main" val="1291706624"/>
                    </a:ext>
                  </a:extLst>
                </a:gridCol>
              </a:tblGrid>
              <a:tr h="108000">
                <a:tc gridSpan="2">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hMerge="1">
                  <a:txBody>
                    <a:bodyPr/>
                    <a:lstStyle/>
                    <a:p>
                      <a:endParaRPr kumimoji="1" lang="ja-JP" altLang="en-US" sz="500" b="0" dirty="0">
                        <a:solidFill>
                          <a:schemeClr val="tx1"/>
                        </a:solidFill>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694232"/>
                  </a:ext>
                </a:extLst>
              </a:tr>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893516540"/>
                  </a:ext>
                </a:extLst>
              </a:tr>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198066126"/>
                  </a:ext>
                </a:extLst>
              </a:tr>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409898682"/>
                  </a:ext>
                </a:extLst>
              </a:tr>
            </a:tbl>
          </a:graphicData>
        </a:graphic>
      </p:graphicFrame>
      <p:graphicFrame>
        <p:nvGraphicFramePr>
          <p:cNvPr id="46" name="表 45">
            <a:extLst>
              <a:ext uri="{FF2B5EF4-FFF2-40B4-BE49-F238E27FC236}">
                <a16:creationId xmlns:a16="http://schemas.microsoft.com/office/drawing/2014/main" id="{67CFF58D-82B8-CECD-6E6D-F5FDFC1AF79B}"/>
              </a:ext>
            </a:extLst>
          </p:cNvPr>
          <p:cNvGraphicFramePr>
            <a:graphicFrameLocks noGrp="1"/>
          </p:cNvGraphicFramePr>
          <p:nvPr>
            <p:extLst>
              <p:ext uri="{D42A27DB-BD31-4B8C-83A1-F6EECF244321}">
                <p14:modId xmlns:p14="http://schemas.microsoft.com/office/powerpoint/2010/main" val="49159145"/>
              </p:ext>
            </p:extLst>
          </p:nvPr>
        </p:nvGraphicFramePr>
        <p:xfrm>
          <a:off x="1139660" y="3185985"/>
          <a:ext cx="1358586" cy="324252"/>
        </p:xfrm>
        <a:graphic>
          <a:graphicData uri="http://schemas.openxmlformats.org/drawingml/2006/table">
            <a:tbl>
              <a:tblPr firstRow="1" bandRow="1">
                <a:tableStyleId>{5C22544A-7EE6-4342-B048-85BDC9FD1C3A}</a:tableStyleId>
              </a:tblPr>
              <a:tblGrid>
                <a:gridCol w="452862">
                  <a:extLst>
                    <a:ext uri="{9D8B030D-6E8A-4147-A177-3AD203B41FA5}">
                      <a16:colId xmlns:a16="http://schemas.microsoft.com/office/drawing/2014/main" val="1905620659"/>
                    </a:ext>
                  </a:extLst>
                </a:gridCol>
                <a:gridCol w="452862">
                  <a:extLst>
                    <a:ext uri="{9D8B030D-6E8A-4147-A177-3AD203B41FA5}">
                      <a16:colId xmlns:a16="http://schemas.microsoft.com/office/drawing/2014/main" val="4289812343"/>
                    </a:ext>
                  </a:extLst>
                </a:gridCol>
                <a:gridCol w="452862">
                  <a:extLst>
                    <a:ext uri="{9D8B030D-6E8A-4147-A177-3AD203B41FA5}">
                      <a16:colId xmlns:a16="http://schemas.microsoft.com/office/drawing/2014/main" val="1291706624"/>
                    </a:ext>
                  </a:extLst>
                </a:gridCol>
              </a:tblGrid>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893516540"/>
                  </a:ext>
                </a:extLst>
              </a:tr>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198066126"/>
                  </a:ext>
                </a:extLst>
              </a:tr>
            </a:tbl>
          </a:graphicData>
        </a:graphic>
      </p:graphicFrame>
      <p:graphicFrame>
        <p:nvGraphicFramePr>
          <p:cNvPr id="47" name="表 46">
            <a:extLst>
              <a:ext uri="{FF2B5EF4-FFF2-40B4-BE49-F238E27FC236}">
                <a16:creationId xmlns:a16="http://schemas.microsoft.com/office/drawing/2014/main" id="{2C243FA8-209B-2EB6-BCE6-1C05B649E2A4}"/>
              </a:ext>
            </a:extLst>
          </p:cNvPr>
          <p:cNvGraphicFramePr>
            <a:graphicFrameLocks noGrp="1"/>
          </p:cNvGraphicFramePr>
          <p:nvPr>
            <p:extLst>
              <p:ext uri="{D42A27DB-BD31-4B8C-83A1-F6EECF244321}">
                <p14:modId xmlns:p14="http://schemas.microsoft.com/office/powerpoint/2010/main" val="1753704698"/>
              </p:ext>
            </p:extLst>
          </p:nvPr>
        </p:nvGraphicFramePr>
        <p:xfrm>
          <a:off x="1025526" y="4997142"/>
          <a:ext cx="1327149" cy="324252"/>
        </p:xfrm>
        <a:graphic>
          <a:graphicData uri="http://schemas.openxmlformats.org/drawingml/2006/table">
            <a:tbl>
              <a:tblPr firstRow="1" bandRow="1">
                <a:tableStyleId>{5C22544A-7EE6-4342-B048-85BDC9FD1C3A}</a:tableStyleId>
              </a:tblPr>
              <a:tblGrid>
                <a:gridCol w="442383">
                  <a:extLst>
                    <a:ext uri="{9D8B030D-6E8A-4147-A177-3AD203B41FA5}">
                      <a16:colId xmlns:a16="http://schemas.microsoft.com/office/drawing/2014/main" val="1905620659"/>
                    </a:ext>
                  </a:extLst>
                </a:gridCol>
                <a:gridCol w="442383">
                  <a:extLst>
                    <a:ext uri="{9D8B030D-6E8A-4147-A177-3AD203B41FA5}">
                      <a16:colId xmlns:a16="http://schemas.microsoft.com/office/drawing/2014/main" val="4289812343"/>
                    </a:ext>
                  </a:extLst>
                </a:gridCol>
                <a:gridCol w="442383">
                  <a:extLst>
                    <a:ext uri="{9D8B030D-6E8A-4147-A177-3AD203B41FA5}">
                      <a16:colId xmlns:a16="http://schemas.microsoft.com/office/drawing/2014/main" val="1291706624"/>
                    </a:ext>
                  </a:extLst>
                </a:gridCol>
              </a:tblGrid>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893516540"/>
                  </a:ext>
                </a:extLst>
              </a:tr>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198066126"/>
                  </a:ext>
                </a:extLst>
              </a:tr>
            </a:tbl>
          </a:graphicData>
        </a:graphic>
      </p:graphicFrame>
      <p:graphicFrame>
        <p:nvGraphicFramePr>
          <p:cNvPr id="48" name="表 47">
            <a:extLst>
              <a:ext uri="{FF2B5EF4-FFF2-40B4-BE49-F238E27FC236}">
                <a16:creationId xmlns:a16="http://schemas.microsoft.com/office/drawing/2014/main" id="{4F040EA5-38DD-6A98-FABD-D9AC5BDAEA59}"/>
              </a:ext>
            </a:extLst>
          </p:cNvPr>
          <p:cNvGraphicFramePr>
            <a:graphicFrameLocks noGrp="1"/>
          </p:cNvGraphicFramePr>
          <p:nvPr>
            <p:extLst>
              <p:ext uri="{D42A27DB-BD31-4B8C-83A1-F6EECF244321}">
                <p14:modId xmlns:p14="http://schemas.microsoft.com/office/powerpoint/2010/main" val="3846155171"/>
              </p:ext>
            </p:extLst>
          </p:nvPr>
        </p:nvGraphicFramePr>
        <p:xfrm>
          <a:off x="1025526" y="5492844"/>
          <a:ext cx="1327149" cy="324252"/>
        </p:xfrm>
        <a:graphic>
          <a:graphicData uri="http://schemas.openxmlformats.org/drawingml/2006/table">
            <a:tbl>
              <a:tblPr firstRow="1" bandRow="1">
                <a:tableStyleId>{5C22544A-7EE6-4342-B048-85BDC9FD1C3A}</a:tableStyleId>
              </a:tblPr>
              <a:tblGrid>
                <a:gridCol w="442383">
                  <a:extLst>
                    <a:ext uri="{9D8B030D-6E8A-4147-A177-3AD203B41FA5}">
                      <a16:colId xmlns:a16="http://schemas.microsoft.com/office/drawing/2014/main" val="1905620659"/>
                    </a:ext>
                  </a:extLst>
                </a:gridCol>
                <a:gridCol w="442383">
                  <a:extLst>
                    <a:ext uri="{9D8B030D-6E8A-4147-A177-3AD203B41FA5}">
                      <a16:colId xmlns:a16="http://schemas.microsoft.com/office/drawing/2014/main" val="4289812343"/>
                    </a:ext>
                  </a:extLst>
                </a:gridCol>
                <a:gridCol w="442383">
                  <a:extLst>
                    <a:ext uri="{9D8B030D-6E8A-4147-A177-3AD203B41FA5}">
                      <a16:colId xmlns:a16="http://schemas.microsoft.com/office/drawing/2014/main" val="1291706624"/>
                    </a:ext>
                  </a:extLst>
                </a:gridCol>
              </a:tblGrid>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893516540"/>
                  </a:ext>
                </a:extLst>
              </a:tr>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198066126"/>
                  </a:ext>
                </a:extLst>
              </a:tr>
            </a:tbl>
          </a:graphicData>
        </a:graphic>
      </p:graphicFrame>
      <p:graphicFrame>
        <p:nvGraphicFramePr>
          <p:cNvPr id="49" name="表 48">
            <a:extLst>
              <a:ext uri="{FF2B5EF4-FFF2-40B4-BE49-F238E27FC236}">
                <a16:creationId xmlns:a16="http://schemas.microsoft.com/office/drawing/2014/main" id="{0A1ACD7C-C03F-5C17-99E4-A53766161A50}"/>
              </a:ext>
            </a:extLst>
          </p:cNvPr>
          <p:cNvGraphicFramePr>
            <a:graphicFrameLocks noGrp="1"/>
          </p:cNvGraphicFramePr>
          <p:nvPr>
            <p:extLst>
              <p:ext uri="{D42A27DB-BD31-4B8C-83A1-F6EECF244321}">
                <p14:modId xmlns:p14="http://schemas.microsoft.com/office/powerpoint/2010/main" val="1795011997"/>
              </p:ext>
            </p:extLst>
          </p:nvPr>
        </p:nvGraphicFramePr>
        <p:xfrm>
          <a:off x="1139660" y="3658458"/>
          <a:ext cx="1358586" cy="324252"/>
        </p:xfrm>
        <a:graphic>
          <a:graphicData uri="http://schemas.openxmlformats.org/drawingml/2006/table">
            <a:tbl>
              <a:tblPr firstRow="1" bandRow="1">
                <a:tableStyleId>{5C22544A-7EE6-4342-B048-85BDC9FD1C3A}</a:tableStyleId>
              </a:tblPr>
              <a:tblGrid>
                <a:gridCol w="452862">
                  <a:extLst>
                    <a:ext uri="{9D8B030D-6E8A-4147-A177-3AD203B41FA5}">
                      <a16:colId xmlns:a16="http://schemas.microsoft.com/office/drawing/2014/main" val="1905620659"/>
                    </a:ext>
                  </a:extLst>
                </a:gridCol>
                <a:gridCol w="452862">
                  <a:extLst>
                    <a:ext uri="{9D8B030D-6E8A-4147-A177-3AD203B41FA5}">
                      <a16:colId xmlns:a16="http://schemas.microsoft.com/office/drawing/2014/main" val="4289812343"/>
                    </a:ext>
                  </a:extLst>
                </a:gridCol>
                <a:gridCol w="452862">
                  <a:extLst>
                    <a:ext uri="{9D8B030D-6E8A-4147-A177-3AD203B41FA5}">
                      <a16:colId xmlns:a16="http://schemas.microsoft.com/office/drawing/2014/main" val="1291706624"/>
                    </a:ext>
                  </a:extLst>
                </a:gridCol>
              </a:tblGrid>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893516540"/>
                  </a:ext>
                </a:extLst>
              </a:tr>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198066126"/>
                  </a:ext>
                </a:extLst>
              </a:tr>
            </a:tbl>
          </a:graphicData>
        </a:graphic>
      </p:graphicFrame>
      <p:graphicFrame>
        <p:nvGraphicFramePr>
          <p:cNvPr id="50" name="表 49">
            <a:extLst>
              <a:ext uri="{FF2B5EF4-FFF2-40B4-BE49-F238E27FC236}">
                <a16:creationId xmlns:a16="http://schemas.microsoft.com/office/drawing/2014/main" id="{C6E13679-F67A-C99E-391E-540AAAEE583A}"/>
              </a:ext>
            </a:extLst>
          </p:cNvPr>
          <p:cNvGraphicFramePr>
            <a:graphicFrameLocks noGrp="1"/>
          </p:cNvGraphicFramePr>
          <p:nvPr>
            <p:extLst>
              <p:ext uri="{D42A27DB-BD31-4B8C-83A1-F6EECF244321}">
                <p14:modId xmlns:p14="http://schemas.microsoft.com/office/powerpoint/2010/main" val="2255790207"/>
              </p:ext>
            </p:extLst>
          </p:nvPr>
        </p:nvGraphicFramePr>
        <p:xfrm>
          <a:off x="1139660" y="4140000"/>
          <a:ext cx="1358586" cy="324252"/>
        </p:xfrm>
        <a:graphic>
          <a:graphicData uri="http://schemas.openxmlformats.org/drawingml/2006/table">
            <a:tbl>
              <a:tblPr firstRow="1" bandRow="1">
                <a:tableStyleId>{5C22544A-7EE6-4342-B048-85BDC9FD1C3A}</a:tableStyleId>
              </a:tblPr>
              <a:tblGrid>
                <a:gridCol w="452862">
                  <a:extLst>
                    <a:ext uri="{9D8B030D-6E8A-4147-A177-3AD203B41FA5}">
                      <a16:colId xmlns:a16="http://schemas.microsoft.com/office/drawing/2014/main" val="1905620659"/>
                    </a:ext>
                  </a:extLst>
                </a:gridCol>
                <a:gridCol w="452862">
                  <a:extLst>
                    <a:ext uri="{9D8B030D-6E8A-4147-A177-3AD203B41FA5}">
                      <a16:colId xmlns:a16="http://schemas.microsoft.com/office/drawing/2014/main" val="4289812343"/>
                    </a:ext>
                  </a:extLst>
                </a:gridCol>
                <a:gridCol w="452862">
                  <a:extLst>
                    <a:ext uri="{9D8B030D-6E8A-4147-A177-3AD203B41FA5}">
                      <a16:colId xmlns:a16="http://schemas.microsoft.com/office/drawing/2014/main" val="1291706624"/>
                    </a:ext>
                  </a:extLst>
                </a:gridCol>
              </a:tblGrid>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893516540"/>
                  </a:ext>
                </a:extLst>
              </a:tr>
              <a:tr h="162126">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500" b="0" dirty="0">
                        <a:solidFill>
                          <a:schemeClr val="tx1"/>
                        </a:solidFil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2198066126"/>
                  </a:ext>
                </a:extLst>
              </a:tr>
            </a:tbl>
          </a:graphicData>
        </a:graphic>
      </p:graphicFrame>
      <p:grpSp>
        <p:nvGrpSpPr>
          <p:cNvPr id="51" name="グループ化 50">
            <a:extLst>
              <a:ext uri="{FF2B5EF4-FFF2-40B4-BE49-F238E27FC236}">
                <a16:creationId xmlns:a16="http://schemas.microsoft.com/office/drawing/2014/main" id="{ADD31656-8A97-5ED2-66D4-0A6969AABB87}"/>
              </a:ext>
            </a:extLst>
          </p:cNvPr>
          <p:cNvGrpSpPr/>
          <p:nvPr/>
        </p:nvGrpSpPr>
        <p:grpSpPr>
          <a:xfrm>
            <a:off x="2193200" y="3388676"/>
            <a:ext cx="584002" cy="246221"/>
            <a:chOff x="2420938" y="3831296"/>
            <a:chExt cx="584002" cy="246221"/>
          </a:xfrm>
        </p:grpSpPr>
        <p:sp>
          <p:nvSpPr>
            <p:cNvPr id="52" name="Rectangle 429">
              <a:extLst>
                <a:ext uri="{FF2B5EF4-FFF2-40B4-BE49-F238E27FC236}">
                  <a16:creationId xmlns:a16="http://schemas.microsoft.com/office/drawing/2014/main" id="{EA69FAD6-CCB7-06EC-6A68-B489C0326BA1}"/>
                </a:ext>
              </a:extLst>
            </p:cNvPr>
            <p:cNvSpPr>
              <a:spLocks noChangeArrowheads="1"/>
            </p:cNvSpPr>
            <p:nvPr/>
          </p:nvSpPr>
          <p:spPr bwMode="auto">
            <a:xfrm>
              <a:off x="2420938" y="3851275"/>
              <a:ext cx="249237" cy="225425"/>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30">
              <a:extLst>
                <a:ext uri="{FF2B5EF4-FFF2-40B4-BE49-F238E27FC236}">
                  <a16:creationId xmlns:a16="http://schemas.microsoft.com/office/drawing/2014/main" id="{1968ECB0-A4D6-6382-CF19-51087083DE12}"/>
                </a:ext>
              </a:extLst>
            </p:cNvPr>
            <p:cNvSpPr>
              <a:spLocks/>
            </p:cNvSpPr>
            <p:nvPr/>
          </p:nvSpPr>
          <p:spPr bwMode="auto">
            <a:xfrm>
              <a:off x="2446338" y="3941763"/>
              <a:ext cx="158750" cy="125413"/>
            </a:xfrm>
            <a:custGeom>
              <a:avLst/>
              <a:gdLst>
                <a:gd name="T0" fmla="*/ 23 w 100"/>
                <a:gd name="T1" fmla="*/ 0 h 79"/>
                <a:gd name="T2" fmla="*/ 0 w 100"/>
                <a:gd name="T3" fmla="*/ 42 h 79"/>
                <a:gd name="T4" fmla="*/ 77 w 100"/>
                <a:gd name="T5" fmla="*/ 79 h 79"/>
                <a:gd name="T6" fmla="*/ 100 w 100"/>
                <a:gd name="T7" fmla="*/ 38 h 79"/>
                <a:gd name="T8" fmla="*/ 23 w 100"/>
                <a:gd name="T9" fmla="*/ 0 h 79"/>
              </a:gdLst>
              <a:ahLst/>
              <a:cxnLst>
                <a:cxn ang="0">
                  <a:pos x="T0" y="T1"/>
                </a:cxn>
                <a:cxn ang="0">
                  <a:pos x="T2" y="T3"/>
                </a:cxn>
                <a:cxn ang="0">
                  <a:pos x="T4" y="T5"/>
                </a:cxn>
                <a:cxn ang="0">
                  <a:pos x="T6" y="T7"/>
                </a:cxn>
                <a:cxn ang="0">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Line 431">
              <a:extLst>
                <a:ext uri="{FF2B5EF4-FFF2-40B4-BE49-F238E27FC236}">
                  <a16:creationId xmlns:a16="http://schemas.microsoft.com/office/drawing/2014/main" id="{45AFF01C-C738-8180-9863-D9EE7B8D4413}"/>
                </a:ext>
              </a:extLst>
            </p:cNvPr>
            <p:cNvSpPr>
              <a:spLocks noChangeShapeType="1"/>
            </p:cNvSpPr>
            <p:nvPr/>
          </p:nvSpPr>
          <p:spPr bwMode="auto">
            <a:xfrm>
              <a:off x="2546350" y="3875088"/>
              <a:ext cx="0" cy="8096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Line 432">
              <a:extLst>
                <a:ext uri="{FF2B5EF4-FFF2-40B4-BE49-F238E27FC236}">
                  <a16:creationId xmlns:a16="http://schemas.microsoft.com/office/drawing/2014/main" id="{9BD1BBA2-AB61-3CC1-6FBD-8DA8AF1D5033}"/>
                </a:ext>
              </a:extLst>
            </p:cNvPr>
            <p:cNvSpPr>
              <a:spLocks noChangeShapeType="1"/>
            </p:cNvSpPr>
            <p:nvPr/>
          </p:nvSpPr>
          <p:spPr bwMode="auto">
            <a:xfrm>
              <a:off x="2571750" y="3892550"/>
              <a:ext cx="0" cy="79375"/>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Line 433">
              <a:extLst>
                <a:ext uri="{FF2B5EF4-FFF2-40B4-BE49-F238E27FC236}">
                  <a16:creationId xmlns:a16="http://schemas.microsoft.com/office/drawing/2014/main" id="{C9818B53-1AFF-F531-CE35-6CC24BE95F03}"/>
                </a:ext>
              </a:extLst>
            </p:cNvPr>
            <p:cNvSpPr>
              <a:spLocks noChangeShapeType="1"/>
            </p:cNvSpPr>
            <p:nvPr/>
          </p:nvSpPr>
          <p:spPr bwMode="auto">
            <a:xfrm>
              <a:off x="2520950" y="3859213"/>
              <a:ext cx="0" cy="80963"/>
            </a:xfrm>
            <a:prstGeom prst="line">
              <a:avLst/>
            </a:prstGeom>
            <a:noFill/>
            <a:ln w="9525"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Rectangle 448">
              <a:extLst>
                <a:ext uri="{FF2B5EF4-FFF2-40B4-BE49-F238E27FC236}">
                  <a16:creationId xmlns:a16="http://schemas.microsoft.com/office/drawing/2014/main" id="{2F14D263-31CE-03AD-9F6D-BCFD6A3ED785}"/>
                </a:ext>
              </a:extLst>
            </p:cNvPr>
            <p:cNvSpPr>
              <a:spLocks noChangeArrowheads="1"/>
            </p:cNvSpPr>
            <p:nvPr/>
          </p:nvSpPr>
          <p:spPr bwMode="auto">
            <a:xfrm>
              <a:off x="2697163" y="3831296"/>
              <a:ext cx="307777" cy="2462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FF6600"/>
                  </a:solidFill>
                  <a:effectLst/>
                  <a:latin typeface="ＭＳ Ｐゴシック" panose="020B0600070205080204" pitchFamily="50" charset="-128"/>
                  <a:ea typeface="ＭＳ Ｐゴシック" panose="020B0600070205080204" pitchFamily="50" charset="-128"/>
                </a:rPr>
                <a:t>転倒・</a:t>
              </a:r>
              <a:br>
                <a:rPr kumimoji="0" lang="en-US" altLang="ja-JP" sz="800" b="1" i="0" u="none" strike="noStrike" cap="none" normalizeH="0" baseline="0" dirty="0">
                  <a:ln>
                    <a:noFill/>
                  </a:ln>
                  <a:solidFill>
                    <a:srgbClr val="FF6600"/>
                  </a:solidFill>
                  <a:effectLst/>
                  <a:latin typeface="ＭＳ Ｐゴシック" panose="020B0600070205080204" pitchFamily="50" charset="-128"/>
                  <a:ea typeface="ＭＳ Ｐゴシック" panose="020B0600070205080204" pitchFamily="50" charset="-128"/>
                </a:rPr>
              </a:br>
              <a:r>
                <a:rPr kumimoji="0" lang="ja-JP" altLang="ja-JP" sz="800" b="1" i="0" u="none" strike="noStrike" cap="none" normalizeH="0" baseline="0" dirty="0">
                  <a:ln>
                    <a:noFill/>
                  </a:ln>
                  <a:solidFill>
                    <a:srgbClr val="FF6600"/>
                  </a:solidFill>
                  <a:effectLst/>
                  <a:latin typeface="ＭＳ Ｐゴシック" panose="020B0600070205080204" pitchFamily="50" charset="-128"/>
                  <a:ea typeface="ＭＳ Ｐゴシック" panose="020B0600070205080204" pitchFamily="50" charset="-128"/>
                </a:rPr>
                <a:t>落下！</a:t>
              </a:r>
              <a:endParaRPr kumimoji="0" lang="ja-JP" altLang="ja-JP" sz="1800" b="1" i="0" u="none" strike="noStrike" cap="none" normalizeH="0" baseline="0" dirty="0">
                <a:ln>
                  <a:noFill/>
                </a:ln>
                <a:solidFill>
                  <a:schemeClr val="tx1"/>
                </a:solidFill>
                <a:effectLst/>
                <a:latin typeface="Arial" panose="020B0604020202020204" pitchFamily="34" charset="0"/>
              </a:endParaRPr>
            </a:p>
          </p:txBody>
        </p:sp>
      </p:grpSp>
      <p:sp>
        <p:nvSpPr>
          <p:cNvPr id="58" name="正方形/長方形 57">
            <a:extLst>
              <a:ext uri="{FF2B5EF4-FFF2-40B4-BE49-F238E27FC236}">
                <a16:creationId xmlns:a16="http://schemas.microsoft.com/office/drawing/2014/main" id="{E755F6E9-5365-93E0-BCC3-E0CCDC7D0768}"/>
              </a:ext>
            </a:extLst>
          </p:cNvPr>
          <p:cNvSpPr/>
          <p:nvPr/>
        </p:nvSpPr>
        <p:spPr bwMode="auto">
          <a:xfrm>
            <a:off x="1481620" y="3728864"/>
            <a:ext cx="656021" cy="193654"/>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r>
              <a:rPr lang="ja-JP" altLang="en-US" b="0" dirty="0">
                <a:latin typeface="+mn-ea"/>
                <a:ea typeface="+mn-ea"/>
              </a:rPr>
              <a:t>保管庫</a:t>
            </a:r>
          </a:p>
        </p:txBody>
      </p:sp>
      <p:sp>
        <p:nvSpPr>
          <p:cNvPr id="59" name="正方形/長方形 58">
            <a:extLst>
              <a:ext uri="{FF2B5EF4-FFF2-40B4-BE49-F238E27FC236}">
                <a16:creationId xmlns:a16="http://schemas.microsoft.com/office/drawing/2014/main" id="{C93229D0-DF76-2A25-F913-C0E32973A1E0}"/>
              </a:ext>
            </a:extLst>
          </p:cNvPr>
          <p:cNvSpPr/>
          <p:nvPr/>
        </p:nvSpPr>
        <p:spPr bwMode="auto">
          <a:xfrm>
            <a:off x="1361089" y="5080806"/>
            <a:ext cx="656021" cy="193654"/>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r>
              <a:rPr lang="ja-JP" altLang="en-US" b="0" dirty="0">
                <a:latin typeface="+mn-ea"/>
                <a:ea typeface="+mn-ea"/>
              </a:rPr>
              <a:t>保管庫</a:t>
            </a:r>
          </a:p>
        </p:txBody>
      </p:sp>
      <p:grpSp>
        <p:nvGrpSpPr>
          <p:cNvPr id="60" name="グループ化 59">
            <a:extLst>
              <a:ext uri="{FF2B5EF4-FFF2-40B4-BE49-F238E27FC236}">
                <a16:creationId xmlns:a16="http://schemas.microsoft.com/office/drawing/2014/main" id="{5DBA3C9C-4D47-A430-465B-77083C735E13}"/>
              </a:ext>
            </a:extLst>
          </p:cNvPr>
          <p:cNvGrpSpPr/>
          <p:nvPr/>
        </p:nvGrpSpPr>
        <p:grpSpPr>
          <a:xfrm>
            <a:off x="3957814" y="3643414"/>
            <a:ext cx="601669" cy="258832"/>
            <a:chOff x="3724268" y="3563938"/>
            <a:chExt cx="601669" cy="258832"/>
          </a:xfrm>
        </p:grpSpPr>
        <p:sp>
          <p:nvSpPr>
            <p:cNvPr id="61" name="Rectangle 485">
              <a:extLst>
                <a:ext uri="{FF2B5EF4-FFF2-40B4-BE49-F238E27FC236}">
                  <a16:creationId xmlns:a16="http://schemas.microsoft.com/office/drawing/2014/main" id="{6C84F595-FB6D-ADCC-E7F5-03E031275F2F}"/>
                </a:ext>
              </a:extLst>
            </p:cNvPr>
            <p:cNvSpPr>
              <a:spLocks noChangeArrowheads="1"/>
            </p:cNvSpPr>
            <p:nvPr/>
          </p:nvSpPr>
          <p:spPr bwMode="auto">
            <a:xfrm>
              <a:off x="4070350" y="3563938"/>
              <a:ext cx="255587" cy="257175"/>
            </a:xfrm>
            <a:prstGeom prst="rect">
              <a:avLst/>
            </a:prstGeom>
            <a:solidFill>
              <a:srgbClr val="FFFFCC"/>
            </a:solidFill>
            <a:ln w="1270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488">
              <a:extLst>
                <a:ext uri="{FF2B5EF4-FFF2-40B4-BE49-F238E27FC236}">
                  <a16:creationId xmlns:a16="http://schemas.microsoft.com/office/drawing/2014/main" id="{82CCCA76-1326-D41F-892C-7AA5A4A3F12E}"/>
                </a:ext>
              </a:extLst>
            </p:cNvPr>
            <p:cNvSpPr>
              <a:spLocks/>
            </p:cNvSpPr>
            <p:nvPr/>
          </p:nvSpPr>
          <p:spPr bwMode="auto">
            <a:xfrm>
              <a:off x="4122738" y="3576638"/>
              <a:ext cx="146050" cy="225425"/>
            </a:xfrm>
            <a:custGeom>
              <a:avLst/>
              <a:gdLst>
                <a:gd name="T0" fmla="*/ 58 w 92"/>
                <a:gd name="T1" fmla="*/ 141 h 142"/>
                <a:gd name="T2" fmla="*/ 65 w 92"/>
                <a:gd name="T3" fmla="*/ 140 h 142"/>
                <a:gd name="T4" fmla="*/ 75 w 92"/>
                <a:gd name="T5" fmla="*/ 135 h 142"/>
                <a:gd name="T6" fmla="*/ 85 w 92"/>
                <a:gd name="T7" fmla="*/ 124 h 142"/>
                <a:gd name="T8" fmla="*/ 91 w 92"/>
                <a:gd name="T9" fmla="*/ 105 h 142"/>
                <a:gd name="T10" fmla="*/ 92 w 92"/>
                <a:gd name="T11" fmla="*/ 87 h 142"/>
                <a:gd name="T12" fmla="*/ 90 w 92"/>
                <a:gd name="T13" fmla="*/ 89 h 142"/>
                <a:gd name="T14" fmla="*/ 88 w 92"/>
                <a:gd name="T15" fmla="*/ 92 h 142"/>
                <a:gd name="T16" fmla="*/ 87 w 92"/>
                <a:gd name="T17" fmla="*/ 88 h 142"/>
                <a:gd name="T18" fmla="*/ 87 w 92"/>
                <a:gd name="T19" fmla="*/ 69 h 142"/>
                <a:gd name="T20" fmla="*/ 79 w 92"/>
                <a:gd name="T21" fmla="*/ 54 h 142"/>
                <a:gd name="T22" fmla="*/ 79 w 92"/>
                <a:gd name="T23" fmla="*/ 61 h 142"/>
                <a:gd name="T24" fmla="*/ 77 w 92"/>
                <a:gd name="T25" fmla="*/ 75 h 142"/>
                <a:gd name="T26" fmla="*/ 74 w 92"/>
                <a:gd name="T27" fmla="*/ 77 h 142"/>
                <a:gd name="T28" fmla="*/ 74 w 92"/>
                <a:gd name="T29" fmla="*/ 58 h 142"/>
                <a:gd name="T30" fmla="*/ 65 w 92"/>
                <a:gd name="T31" fmla="*/ 33 h 142"/>
                <a:gd name="T32" fmla="*/ 59 w 92"/>
                <a:gd name="T33" fmla="*/ 36 h 142"/>
                <a:gd name="T34" fmla="*/ 59 w 92"/>
                <a:gd name="T35" fmla="*/ 45 h 142"/>
                <a:gd name="T36" fmla="*/ 50 w 92"/>
                <a:gd name="T37" fmla="*/ 27 h 142"/>
                <a:gd name="T38" fmla="*/ 41 w 92"/>
                <a:gd name="T39" fmla="*/ 5 h 142"/>
                <a:gd name="T40" fmla="*/ 39 w 92"/>
                <a:gd name="T41" fmla="*/ 2 h 142"/>
                <a:gd name="T42" fmla="*/ 37 w 92"/>
                <a:gd name="T43" fmla="*/ 15 h 142"/>
                <a:gd name="T44" fmla="*/ 38 w 92"/>
                <a:gd name="T45" fmla="*/ 37 h 142"/>
                <a:gd name="T46" fmla="*/ 34 w 92"/>
                <a:gd name="T47" fmla="*/ 34 h 142"/>
                <a:gd name="T48" fmla="*/ 28 w 92"/>
                <a:gd name="T49" fmla="*/ 28 h 142"/>
                <a:gd name="T50" fmla="*/ 24 w 92"/>
                <a:gd name="T51" fmla="*/ 26 h 142"/>
                <a:gd name="T52" fmla="*/ 26 w 92"/>
                <a:gd name="T53" fmla="*/ 42 h 142"/>
                <a:gd name="T54" fmla="*/ 25 w 92"/>
                <a:gd name="T55" fmla="*/ 61 h 142"/>
                <a:gd name="T56" fmla="*/ 23 w 92"/>
                <a:gd name="T57" fmla="*/ 64 h 142"/>
                <a:gd name="T58" fmla="*/ 20 w 92"/>
                <a:gd name="T59" fmla="*/ 56 h 142"/>
                <a:gd name="T60" fmla="*/ 10 w 92"/>
                <a:gd name="T61" fmla="*/ 50 h 142"/>
                <a:gd name="T62" fmla="*/ 12 w 92"/>
                <a:gd name="T63" fmla="*/ 55 h 142"/>
                <a:gd name="T64" fmla="*/ 14 w 92"/>
                <a:gd name="T65" fmla="*/ 71 h 142"/>
                <a:gd name="T66" fmla="*/ 12 w 92"/>
                <a:gd name="T67" fmla="*/ 88 h 142"/>
                <a:gd name="T68" fmla="*/ 10 w 92"/>
                <a:gd name="T69" fmla="*/ 82 h 142"/>
                <a:gd name="T70" fmla="*/ 3 w 92"/>
                <a:gd name="T71" fmla="*/ 77 h 142"/>
                <a:gd name="T72" fmla="*/ 1 w 92"/>
                <a:gd name="T73" fmla="*/ 79 h 142"/>
                <a:gd name="T74" fmla="*/ 5 w 92"/>
                <a:gd name="T75" fmla="*/ 89 h 142"/>
                <a:gd name="T76" fmla="*/ 7 w 92"/>
                <a:gd name="T77" fmla="*/ 101 h 142"/>
                <a:gd name="T78" fmla="*/ 7 w 92"/>
                <a:gd name="T79" fmla="*/ 117 h 142"/>
                <a:gd name="T80" fmla="*/ 15 w 92"/>
                <a:gd name="T81" fmla="*/ 133 h 142"/>
                <a:gd name="T82" fmla="*/ 32 w 92"/>
                <a:gd name="T83" fmla="*/ 140 h 142"/>
                <a:gd name="T84" fmla="*/ 42 w 92"/>
                <a:gd name="T85" fmla="*/ 141 h 142"/>
                <a:gd name="T86" fmla="*/ 48 w 92"/>
                <a:gd name="T87" fmla="*/ 142 h 142"/>
                <a:gd name="T88" fmla="*/ 53 w 92"/>
                <a:gd name="T89" fmla="*/ 142 h 142"/>
                <a:gd name="T90" fmla="*/ 55 w 92"/>
                <a:gd name="T91"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2" h="142">
                  <a:moveTo>
                    <a:pt x="56" y="141"/>
                  </a:moveTo>
                  <a:lnTo>
                    <a:pt x="56" y="141"/>
                  </a:lnTo>
                  <a:lnTo>
                    <a:pt x="58" y="141"/>
                  </a:lnTo>
                  <a:lnTo>
                    <a:pt x="60" y="141"/>
                  </a:lnTo>
                  <a:lnTo>
                    <a:pt x="62" y="141"/>
                  </a:lnTo>
                  <a:lnTo>
                    <a:pt x="65" y="140"/>
                  </a:lnTo>
                  <a:lnTo>
                    <a:pt x="68" y="139"/>
                  </a:lnTo>
                  <a:lnTo>
                    <a:pt x="71" y="137"/>
                  </a:lnTo>
                  <a:lnTo>
                    <a:pt x="75" y="135"/>
                  </a:lnTo>
                  <a:lnTo>
                    <a:pt x="78" y="132"/>
                  </a:lnTo>
                  <a:lnTo>
                    <a:pt x="82" y="129"/>
                  </a:lnTo>
                  <a:lnTo>
                    <a:pt x="85" y="124"/>
                  </a:lnTo>
                  <a:lnTo>
                    <a:pt x="87" y="119"/>
                  </a:lnTo>
                  <a:lnTo>
                    <a:pt x="90" y="113"/>
                  </a:lnTo>
                  <a:lnTo>
                    <a:pt x="91" y="105"/>
                  </a:lnTo>
                  <a:lnTo>
                    <a:pt x="92" y="97"/>
                  </a:lnTo>
                  <a:lnTo>
                    <a:pt x="92" y="87"/>
                  </a:lnTo>
                  <a:lnTo>
                    <a:pt x="92" y="87"/>
                  </a:lnTo>
                  <a:lnTo>
                    <a:pt x="92" y="88"/>
                  </a:lnTo>
                  <a:lnTo>
                    <a:pt x="91" y="88"/>
                  </a:lnTo>
                  <a:lnTo>
                    <a:pt x="90" y="89"/>
                  </a:lnTo>
                  <a:lnTo>
                    <a:pt x="90" y="90"/>
                  </a:lnTo>
                  <a:lnTo>
                    <a:pt x="89" y="91"/>
                  </a:lnTo>
                  <a:lnTo>
                    <a:pt x="88" y="92"/>
                  </a:lnTo>
                  <a:lnTo>
                    <a:pt x="87" y="94"/>
                  </a:lnTo>
                  <a:lnTo>
                    <a:pt x="87" y="92"/>
                  </a:lnTo>
                  <a:lnTo>
                    <a:pt x="87" y="88"/>
                  </a:lnTo>
                  <a:lnTo>
                    <a:pt x="87" y="82"/>
                  </a:lnTo>
                  <a:lnTo>
                    <a:pt x="87" y="76"/>
                  </a:lnTo>
                  <a:lnTo>
                    <a:pt x="87" y="69"/>
                  </a:lnTo>
                  <a:lnTo>
                    <a:pt x="85" y="62"/>
                  </a:lnTo>
                  <a:lnTo>
                    <a:pt x="83" y="57"/>
                  </a:lnTo>
                  <a:lnTo>
                    <a:pt x="79" y="54"/>
                  </a:lnTo>
                  <a:lnTo>
                    <a:pt x="79" y="55"/>
                  </a:lnTo>
                  <a:lnTo>
                    <a:pt x="79" y="57"/>
                  </a:lnTo>
                  <a:lnTo>
                    <a:pt x="79" y="61"/>
                  </a:lnTo>
                  <a:lnTo>
                    <a:pt x="78" y="66"/>
                  </a:lnTo>
                  <a:lnTo>
                    <a:pt x="77" y="70"/>
                  </a:lnTo>
                  <a:lnTo>
                    <a:pt x="77" y="75"/>
                  </a:lnTo>
                  <a:lnTo>
                    <a:pt x="75" y="78"/>
                  </a:lnTo>
                  <a:lnTo>
                    <a:pt x="74" y="79"/>
                  </a:lnTo>
                  <a:lnTo>
                    <a:pt x="74" y="77"/>
                  </a:lnTo>
                  <a:lnTo>
                    <a:pt x="74" y="73"/>
                  </a:lnTo>
                  <a:lnTo>
                    <a:pt x="74" y="66"/>
                  </a:lnTo>
                  <a:lnTo>
                    <a:pt x="74" y="58"/>
                  </a:lnTo>
                  <a:lnTo>
                    <a:pt x="72" y="49"/>
                  </a:lnTo>
                  <a:lnTo>
                    <a:pt x="69" y="41"/>
                  </a:lnTo>
                  <a:lnTo>
                    <a:pt x="65" y="33"/>
                  </a:lnTo>
                  <a:lnTo>
                    <a:pt x="58" y="27"/>
                  </a:lnTo>
                  <a:lnTo>
                    <a:pt x="58" y="30"/>
                  </a:lnTo>
                  <a:lnTo>
                    <a:pt x="59" y="36"/>
                  </a:lnTo>
                  <a:lnTo>
                    <a:pt x="60" y="43"/>
                  </a:lnTo>
                  <a:lnTo>
                    <a:pt x="60" y="47"/>
                  </a:lnTo>
                  <a:lnTo>
                    <a:pt x="59" y="45"/>
                  </a:lnTo>
                  <a:lnTo>
                    <a:pt x="57" y="41"/>
                  </a:lnTo>
                  <a:lnTo>
                    <a:pt x="54" y="34"/>
                  </a:lnTo>
                  <a:lnTo>
                    <a:pt x="50" y="27"/>
                  </a:lnTo>
                  <a:lnTo>
                    <a:pt x="47" y="19"/>
                  </a:lnTo>
                  <a:lnTo>
                    <a:pt x="43" y="11"/>
                  </a:lnTo>
                  <a:lnTo>
                    <a:pt x="41" y="5"/>
                  </a:lnTo>
                  <a:lnTo>
                    <a:pt x="40" y="0"/>
                  </a:lnTo>
                  <a:lnTo>
                    <a:pt x="40" y="1"/>
                  </a:lnTo>
                  <a:lnTo>
                    <a:pt x="39" y="2"/>
                  </a:lnTo>
                  <a:lnTo>
                    <a:pt x="38" y="5"/>
                  </a:lnTo>
                  <a:lnTo>
                    <a:pt x="37" y="10"/>
                  </a:lnTo>
                  <a:lnTo>
                    <a:pt x="37" y="15"/>
                  </a:lnTo>
                  <a:lnTo>
                    <a:pt x="36" y="21"/>
                  </a:lnTo>
                  <a:lnTo>
                    <a:pt x="37" y="29"/>
                  </a:lnTo>
                  <a:lnTo>
                    <a:pt x="38" y="37"/>
                  </a:lnTo>
                  <a:lnTo>
                    <a:pt x="38" y="37"/>
                  </a:lnTo>
                  <a:lnTo>
                    <a:pt x="36" y="36"/>
                  </a:lnTo>
                  <a:lnTo>
                    <a:pt x="34" y="34"/>
                  </a:lnTo>
                  <a:lnTo>
                    <a:pt x="32" y="32"/>
                  </a:lnTo>
                  <a:lnTo>
                    <a:pt x="30" y="30"/>
                  </a:lnTo>
                  <a:lnTo>
                    <a:pt x="28" y="28"/>
                  </a:lnTo>
                  <a:lnTo>
                    <a:pt x="25" y="26"/>
                  </a:lnTo>
                  <a:lnTo>
                    <a:pt x="24" y="25"/>
                  </a:lnTo>
                  <a:lnTo>
                    <a:pt x="24" y="26"/>
                  </a:lnTo>
                  <a:lnTo>
                    <a:pt x="24" y="30"/>
                  </a:lnTo>
                  <a:lnTo>
                    <a:pt x="25" y="35"/>
                  </a:lnTo>
                  <a:lnTo>
                    <a:pt x="26" y="42"/>
                  </a:lnTo>
                  <a:lnTo>
                    <a:pt x="26" y="48"/>
                  </a:lnTo>
                  <a:lnTo>
                    <a:pt x="26" y="55"/>
                  </a:lnTo>
                  <a:lnTo>
                    <a:pt x="25" y="61"/>
                  </a:lnTo>
                  <a:lnTo>
                    <a:pt x="24" y="66"/>
                  </a:lnTo>
                  <a:lnTo>
                    <a:pt x="24" y="65"/>
                  </a:lnTo>
                  <a:lnTo>
                    <a:pt x="23" y="64"/>
                  </a:lnTo>
                  <a:lnTo>
                    <a:pt x="22" y="61"/>
                  </a:lnTo>
                  <a:lnTo>
                    <a:pt x="21" y="58"/>
                  </a:lnTo>
                  <a:lnTo>
                    <a:pt x="20" y="56"/>
                  </a:lnTo>
                  <a:lnTo>
                    <a:pt x="17" y="53"/>
                  </a:lnTo>
                  <a:lnTo>
                    <a:pt x="14" y="51"/>
                  </a:lnTo>
                  <a:lnTo>
                    <a:pt x="10" y="50"/>
                  </a:lnTo>
                  <a:lnTo>
                    <a:pt x="10" y="50"/>
                  </a:lnTo>
                  <a:lnTo>
                    <a:pt x="11" y="52"/>
                  </a:lnTo>
                  <a:lnTo>
                    <a:pt x="12" y="55"/>
                  </a:lnTo>
                  <a:lnTo>
                    <a:pt x="13" y="59"/>
                  </a:lnTo>
                  <a:lnTo>
                    <a:pt x="14" y="64"/>
                  </a:lnTo>
                  <a:lnTo>
                    <a:pt x="14" y="71"/>
                  </a:lnTo>
                  <a:lnTo>
                    <a:pt x="14" y="79"/>
                  </a:lnTo>
                  <a:lnTo>
                    <a:pt x="12" y="88"/>
                  </a:lnTo>
                  <a:lnTo>
                    <a:pt x="12" y="88"/>
                  </a:lnTo>
                  <a:lnTo>
                    <a:pt x="12" y="86"/>
                  </a:lnTo>
                  <a:lnTo>
                    <a:pt x="11" y="84"/>
                  </a:lnTo>
                  <a:lnTo>
                    <a:pt x="10" y="82"/>
                  </a:lnTo>
                  <a:lnTo>
                    <a:pt x="8" y="80"/>
                  </a:lnTo>
                  <a:lnTo>
                    <a:pt x="6" y="78"/>
                  </a:lnTo>
                  <a:lnTo>
                    <a:pt x="3" y="77"/>
                  </a:lnTo>
                  <a:lnTo>
                    <a:pt x="0" y="77"/>
                  </a:lnTo>
                  <a:lnTo>
                    <a:pt x="0" y="78"/>
                  </a:lnTo>
                  <a:lnTo>
                    <a:pt x="1" y="79"/>
                  </a:lnTo>
                  <a:lnTo>
                    <a:pt x="2" y="82"/>
                  </a:lnTo>
                  <a:lnTo>
                    <a:pt x="4" y="85"/>
                  </a:lnTo>
                  <a:lnTo>
                    <a:pt x="5" y="89"/>
                  </a:lnTo>
                  <a:lnTo>
                    <a:pt x="6" y="93"/>
                  </a:lnTo>
                  <a:lnTo>
                    <a:pt x="7" y="97"/>
                  </a:lnTo>
                  <a:lnTo>
                    <a:pt x="7" y="101"/>
                  </a:lnTo>
                  <a:lnTo>
                    <a:pt x="6" y="105"/>
                  </a:lnTo>
                  <a:lnTo>
                    <a:pt x="6" y="111"/>
                  </a:lnTo>
                  <a:lnTo>
                    <a:pt x="7" y="117"/>
                  </a:lnTo>
                  <a:lnTo>
                    <a:pt x="8" y="123"/>
                  </a:lnTo>
                  <a:lnTo>
                    <a:pt x="11" y="128"/>
                  </a:lnTo>
                  <a:lnTo>
                    <a:pt x="15" y="133"/>
                  </a:lnTo>
                  <a:lnTo>
                    <a:pt x="20" y="137"/>
                  </a:lnTo>
                  <a:lnTo>
                    <a:pt x="28" y="139"/>
                  </a:lnTo>
                  <a:lnTo>
                    <a:pt x="32" y="140"/>
                  </a:lnTo>
                  <a:lnTo>
                    <a:pt x="35" y="141"/>
                  </a:lnTo>
                  <a:lnTo>
                    <a:pt x="39" y="141"/>
                  </a:lnTo>
                  <a:lnTo>
                    <a:pt x="42" y="141"/>
                  </a:lnTo>
                  <a:lnTo>
                    <a:pt x="44" y="142"/>
                  </a:lnTo>
                  <a:lnTo>
                    <a:pt x="47" y="142"/>
                  </a:lnTo>
                  <a:lnTo>
                    <a:pt x="48" y="142"/>
                  </a:lnTo>
                  <a:lnTo>
                    <a:pt x="50" y="142"/>
                  </a:lnTo>
                  <a:lnTo>
                    <a:pt x="52" y="142"/>
                  </a:lnTo>
                  <a:lnTo>
                    <a:pt x="53" y="142"/>
                  </a:lnTo>
                  <a:lnTo>
                    <a:pt x="54" y="142"/>
                  </a:lnTo>
                  <a:lnTo>
                    <a:pt x="55" y="142"/>
                  </a:lnTo>
                  <a:lnTo>
                    <a:pt x="55" y="141"/>
                  </a:lnTo>
                  <a:lnTo>
                    <a:pt x="56" y="141"/>
                  </a:lnTo>
                  <a:lnTo>
                    <a:pt x="56" y="14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Rectangle 490">
              <a:extLst>
                <a:ext uri="{FF2B5EF4-FFF2-40B4-BE49-F238E27FC236}">
                  <a16:creationId xmlns:a16="http://schemas.microsoft.com/office/drawing/2014/main" id="{F174113F-830E-1E18-0FF0-5FE4B8346ADE}"/>
                </a:ext>
              </a:extLst>
            </p:cNvPr>
            <p:cNvSpPr>
              <a:spLocks noChangeArrowheads="1"/>
            </p:cNvSpPr>
            <p:nvPr/>
          </p:nvSpPr>
          <p:spPr bwMode="auto">
            <a:xfrm>
              <a:off x="3724268" y="3699659"/>
              <a:ext cx="307777" cy="1231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FF0000"/>
                  </a:solidFill>
                  <a:effectLst/>
                  <a:latin typeface="ＭＳ Ｐゴシック" panose="020B0600070205080204" pitchFamily="50" charset="-128"/>
                  <a:ea typeface="ＭＳ Ｐゴシック" panose="020B0600070205080204" pitchFamily="50" charset="-128"/>
                </a:rPr>
                <a:t>出火！</a:t>
              </a:r>
              <a:endParaRPr kumimoji="0" lang="ja-JP" altLang="ja-JP" sz="1800" b="1" i="0" u="none" strike="noStrike" cap="none" normalizeH="0" baseline="0" dirty="0">
                <a:ln>
                  <a:noFill/>
                </a:ln>
                <a:solidFill>
                  <a:schemeClr val="tx1"/>
                </a:solidFill>
                <a:effectLst/>
                <a:latin typeface="Arial" panose="020B0604020202020204" pitchFamily="34" charset="0"/>
              </a:endParaRPr>
            </a:p>
          </p:txBody>
        </p:sp>
      </p:grpSp>
      <p:pic>
        <p:nvPicPr>
          <p:cNvPr id="12544" name="Picture 492">
            <a:extLst>
              <a:ext uri="{FF2B5EF4-FFF2-40B4-BE49-F238E27FC236}">
                <a16:creationId xmlns:a16="http://schemas.microsoft.com/office/drawing/2014/main" id="{24C5723A-C4A6-ECAB-9691-7EC2405806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07" y="2909229"/>
            <a:ext cx="4302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45" name="Picture 492">
            <a:extLst>
              <a:ext uri="{FF2B5EF4-FFF2-40B4-BE49-F238E27FC236}">
                <a16:creationId xmlns:a16="http://schemas.microsoft.com/office/drawing/2014/main" id="{D5A2FF0C-1A21-BC6F-A7AC-8D81B25356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7213" y="5273749"/>
            <a:ext cx="4302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46" name="正方形/長方形 12545">
            <a:extLst>
              <a:ext uri="{FF2B5EF4-FFF2-40B4-BE49-F238E27FC236}">
                <a16:creationId xmlns:a16="http://schemas.microsoft.com/office/drawing/2014/main" id="{385FC430-19CF-5417-724C-DDFA5C21F11D}"/>
              </a:ext>
            </a:extLst>
          </p:cNvPr>
          <p:cNvSpPr/>
          <p:nvPr/>
        </p:nvSpPr>
        <p:spPr bwMode="auto">
          <a:xfrm>
            <a:off x="3563600" y="2923667"/>
            <a:ext cx="602109" cy="166920"/>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algn="ctr"/>
            <a:r>
              <a:rPr lang="ja-JP" altLang="en-US" sz="800" b="0" dirty="0">
                <a:latin typeface="+mn-ea"/>
                <a:ea typeface="+mn-ea"/>
              </a:rPr>
              <a:t>執務室</a:t>
            </a:r>
          </a:p>
        </p:txBody>
      </p:sp>
      <p:sp>
        <p:nvSpPr>
          <p:cNvPr id="12547" name="正方形/長方形 12546">
            <a:extLst>
              <a:ext uri="{FF2B5EF4-FFF2-40B4-BE49-F238E27FC236}">
                <a16:creationId xmlns:a16="http://schemas.microsoft.com/office/drawing/2014/main" id="{84A45070-29FB-66AE-53E8-48153003EE85}"/>
              </a:ext>
            </a:extLst>
          </p:cNvPr>
          <p:cNvSpPr/>
          <p:nvPr/>
        </p:nvSpPr>
        <p:spPr bwMode="auto">
          <a:xfrm>
            <a:off x="501226" y="5038883"/>
            <a:ext cx="312001" cy="942231"/>
          </a:xfrm>
          <a:prstGeom prst="rect">
            <a:avLst/>
          </a:prstGeom>
          <a:noFill/>
          <a:ln w="19050" cap="flat" cmpd="sng" algn="ctr">
            <a:solidFill>
              <a:schemeClr val="tx1"/>
            </a:solidFill>
            <a:prstDash val="solid"/>
            <a:round/>
            <a:headEnd type="none" w="med" len="med"/>
            <a:tailEnd type="none" w="med" len="med"/>
          </a:ln>
          <a:effectLst/>
        </p:spPr>
        <p:txBody>
          <a:bodyPr vert="eaVert"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備品倉庫</a:t>
            </a:r>
          </a:p>
        </p:txBody>
      </p:sp>
      <p:sp>
        <p:nvSpPr>
          <p:cNvPr id="12606" name="AutoShape 134">
            <a:extLst>
              <a:ext uri="{FF2B5EF4-FFF2-40B4-BE49-F238E27FC236}">
                <a16:creationId xmlns:a16="http://schemas.microsoft.com/office/drawing/2014/main" id="{233D9F5A-6FF0-B920-B591-D1CA814EADF5}"/>
              </a:ext>
            </a:extLst>
          </p:cNvPr>
          <p:cNvSpPr>
            <a:spLocks noChangeArrowheads="1"/>
          </p:cNvSpPr>
          <p:nvPr/>
        </p:nvSpPr>
        <p:spPr bwMode="auto">
          <a:xfrm>
            <a:off x="1700213" y="6176963"/>
            <a:ext cx="1873250" cy="431800"/>
          </a:xfrm>
          <a:prstGeom prst="wedgeRectCallout">
            <a:avLst>
              <a:gd name="adj1" fmla="val 15426"/>
              <a:gd name="adj2" fmla="val -124264"/>
            </a:avLst>
          </a:prstGeom>
          <a:solidFill>
            <a:schemeClr val="accent5"/>
          </a:solidFill>
          <a:ln w="9525">
            <a:solidFill>
              <a:srgbClr val="003300"/>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dirty="0">
                <a:solidFill>
                  <a:srgbClr val="003300"/>
                </a:solidFill>
                <a:latin typeface="ＭＳ ゴシック" panose="020B0609070205080204" pitchFamily="49" charset="-128"/>
                <a:ea typeface="ＭＳ ゴシック" panose="020B0609070205080204" pitchFamily="49" charset="-128"/>
              </a:rPr>
              <a:t>既に避難経路図等があれば、それを活用しましょう。</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txBox="1">
            <a:spLocks noChangeArrowheads="1"/>
          </p:cNvSpPr>
          <p:nvPr/>
        </p:nvSpPr>
        <p:spPr bwMode="auto">
          <a:xfrm>
            <a:off x="241300" y="133350"/>
            <a:ext cx="2954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様式③</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備蓄品リスト　</a:t>
            </a:r>
          </a:p>
        </p:txBody>
      </p:sp>
      <p:sp>
        <p:nvSpPr>
          <p:cNvPr id="13812" name="Text Box 50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5722" name="Text Box 520"/>
          <p:cNvSpPr txBox="1">
            <a:spLocks noChangeArrowheads="1"/>
          </p:cNvSpPr>
          <p:nvPr/>
        </p:nvSpPr>
        <p:spPr bwMode="auto">
          <a:xfrm>
            <a:off x="260350" y="631825"/>
            <a:ext cx="6337300"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備蓄品は、災害が発生した際に、その場から避難するために必要なモノ、救援などの応急措置に必要な</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モノ、その後生きながらえるために必要なモノといった観点から考えてください。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水や食料などの備蓄量は、≪人数</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３日分≫が目安といわれています。あなたの会社の予算やスペースの制約もあると思われますが、人命の安全確保の観点からも３日分を目安に確保してください。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ＢＣＰ対応を行う要員や、帰宅できない従業員を対象とした備蓄品については、特に準備が必要です。</a:t>
            </a:r>
          </a:p>
        </p:txBody>
      </p:sp>
      <p:graphicFrame>
        <p:nvGraphicFramePr>
          <p:cNvPr id="2" name="Group 572">
            <a:extLst>
              <a:ext uri="{FF2B5EF4-FFF2-40B4-BE49-F238E27FC236}">
                <a16:creationId xmlns:a16="http://schemas.microsoft.com/office/drawing/2014/main" id="{0BB1301B-7384-D473-F2D3-959CFBA7F8CB}"/>
              </a:ext>
            </a:extLst>
          </p:cNvPr>
          <p:cNvGraphicFramePr>
            <a:graphicFrameLocks noGrp="1"/>
          </p:cNvGraphicFramePr>
          <p:nvPr>
            <p:extLst>
              <p:ext uri="{D42A27DB-BD31-4B8C-83A1-F6EECF244321}">
                <p14:modId xmlns:p14="http://schemas.microsoft.com/office/powerpoint/2010/main" val="1236351146"/>
              </p:ext>
            </p:extLst>
          </p:nvPr>
        </p:nvGraphicFramePr>
        <p:xfrm>
          <a:off x="226368" y="2286675"/>
          <a:ext cx="6217576" cy="7263557"/>
        </p:xfrm>
        <a:graphic>
          <a:graphicData uri="http://schemas.openxmlformats.org/drawingml/2006/table">
            <a:tbl>
              <a:tblPr/>
              <a:tblGrid>
                <a:gridCol w="2160000">
                  <a:extLst>
                    <a:ext uri="{9D8B030D-6E8A-4147-A177-3AD203B41FA5}">
                      <a16:colId xmlns:a16="http://schemas.microsoft.com/office/drawing/2014/main" val="2620645537"/>
                    </a:ext>
                  </a:extLst>
                </a:gridCol>
                <a:gridCol w="1080000">
                  <a:extLst>
                    <a:ext uri="{9D8B030D-6E8A-4147-A177-3AD203B41FA5}">
                      <a16:colId xmlns:a16="http://schemas.microsoft.com/office/drawing/2014/main" val="2674400715"/>
                    </a:ext>
                  </a:extLst>
                </a:gridCol>
                <a:gridCol w="941651">
                  <a:extLst>
                    <a:ext uri="{9D8B030D-6E8A-4147-A177-3AD203B41FA5}">
                      <a16:colId xmlns:a16="http://schemas.microsoft.com/office/drawing/2014/main" val="583871258"/>
                    </a:ext>
                  </a:extLst>
                </a:gridCol>
                <a:gridCol w="595925">
                  <a:extLst>
                    <a:ext uri="{9D8B030D-6E8A-4147-A177-3AD203B41FA5}">
                      <a16:colId xmlns:a16="http://schemas.microsoft.com/office/drawing/2014/main" val="4054043989"/>
                    </a:ext>
                  </a:extLst>
                </a:gridCol>
                <a:gridCol w="720000">
                  <a:extLst>
                    <a:ext uri="{9D8B030D-6E8A-4147-A177-3AD203B41FA5}">
                      <a16:colId xmlns:a16="http://schemas.microsoft.com/office/drawing/2014/main" val="2110487705"/>
                    </a:ext>
                  </a:extLst>
                </a:gridCol>
                <a:gridCol w="720000">
                  <a:extLst>
                    <a:ext uri="{9D8B030D-6E8A-4147-A177-3AD203B41FA5}">
                      <a16:colId xmlns:a16="http://schemas.microsoft.com/office/drawing/2014/main" val="495736162"/>
                    </a:ext>
                  </a:extLst>
                </a:gridCol>
              </a:tblGrid>
              <a:tr h="3983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備蓄場所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要更新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時期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整備状況チェック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045114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従業員分の水（１人あたり１日３リットルが目安）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3L×30</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人</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日分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72635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食料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防災食等</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300</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135899"/>
                  </a:ext>
                </a:extLst>
              </a:tr>
              <a:tr h="44402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ラジオ（乾電池型、手巻充電型）と予備乾電池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ラジオ</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2</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予備乾電池　単</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4</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　</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10</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個</a:t>
                      </a:r>
                      <a:endPar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従業員控室</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3799592"/>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懐中電灯と予備乾電池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事務所に</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2</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ｾｯﾄ（単</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ｘ</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6</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本）</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従業員控室</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16757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救急箱</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事務所に</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従業員控室</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rPr>
                        <a:t>毎年３月</a:t>
                      </a:r>
                      <a:endParaRPr kumimoji="1" lang="ja-JP" altLang="en-US"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75472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衛生用具類（ウェットティッシュ、トイレットペーパーなど）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常時使用分のみ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従業員控室</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153079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工具類（バール、ペンチハンマー、シャベルなど）</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事務所に</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3</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33999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ビニールシート及び布テープ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07247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ブルーシート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10m×10m×5</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7395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簡易トイレ製品（または、トイレ用ビニール袋及びビニールテープ）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トイレ</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5999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毛布</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従業員控室</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667938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スマートフォンの充電器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事務所に</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5</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従業員控室</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1102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拡声器</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従業員控室</a:t>
                      </a: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rPr>
                        <a:t>■</a:t>
                      </a: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2138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発電機</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3814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発電機用燃料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cs typeface="Times New Roman" panose="02020603050405020304" pitchFamily="18" charset="0"/>
                        </a:rPr>
                        <a:t>□</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79637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04266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14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815666"/>
                  </a:ext>
                </a:extLst>
              </a:tr>
            </a:tbl>
          </a:graphicData>
        </a:graphic>
      </p:graphicFrame>
      <p:sp>
        <p:nvSpPr>
          <p:cNvPr id="3" name="AutoShape 513">
            <a:extLst>
              <a:ext uri="{FF2B5EF4-FFF2-40B4-BE49-F238E27FC236}">
                <a16:creationId xmlns:a16="http://schemas.microsoft.com/office/drawing/2014/main" id="{152871BE-FC0B-44FB-2082-FA045A734606}"/>
              </a:ext>
            </a:extLst>
          </p:cNvPr>
          <p:cNvSpPr>
            <a:spLocks noChangeArrowheads="1"/>
          </p:cNvSpPr>
          <p:nvPr/>
        </p:nvSpPr>
        <p:spPr bwMode="auto">
          <a:xfrm>
            <a:off x="260350" y="1928912"/>
            <a:ext cx="2663825" cy="431800"/>
          </a:xfrm>
          <a:prstGeom prst="wedgeRectCallout">
            <a:avLst>
              <a:gd name="adj1" fmla="val 7389"/>
              <a:gd name="adj2" fmla="val 121690"/>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あなたの会社で整備している備蓄品などを、この項目で整理しておきましょう。</a:t>
            </a:r>
          </a:p>
        </p:txBody>
      </p:sp>
      <p:sp>
        <p:nvSpPr>
          <p:cNvPr id="4" name="AutoShape 514">
            <a:extLst>
              <a:ext uri="{FF2B5EF4-FFF2-40B4-BE49-F238E27FC236}">
                <a16:creationId xmlns:a16="http://schemas.microsoft.com/office/drawing/2014/main" id="{60F523C4-CE91-BA53-EADF-58A2091485C9}"/>
              </a:ext>
            </a:extLst>
          </p:cNvPr>
          <p:cNvSpPr>
            <a:spLocks noChangeArrowheads="1"/>
          </p:cNvSpPr>
          <p:nvPr/>
        </p:nvSpPr>
        <p:spPr bwMode="auto">
          <a:xfrm>
            <a:off x="3787775" y="1928912"/>
            <a:ext cx="2519363" cy="431800"/>
          </a:xfrm>
          <a:prstGeom prst="wedgeRectCallout">
            <a:avLst>
              <a:gd name="adj1" fmla="val -68119"/>
              <a:gd name="adj2" fmla="val 94871"/>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水や食料などの備蓄量は、</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人数</a:t>
            </a:r>
            <a:r>
              <a:rPr lang="en-US" altLang="ja-JP" b="0" dirty="0">
                <a:solidFill>
                  <a:srgbClr val="003300"/>
                </a:solidFill>
                <a:latin typeface="ＭＳ ゴシック" panose="020B0609070205080204" pitchFamily="49" charset="-128"/>
                <a:ea typeface="ＭＳ ゴシック" panose="020B0609070205080204" pitchFamily="49" charset="-128"/>
              </a:rPr>
              <a:t>×3</a:t>
            </a:r>
            <a:r>
              <a:rPr lang="ja-JP" altLang="en-US" b="0" dirty="0">
                <a:solidFill>
                  <a:srgbClr val="003300"/>
                </a:solidFill>
                <a:latin typeface="ＭＳ ゴシック" panose="020B0609070205080204" pitchFamily="49" charset="-128"/>
                <a:ea typeface="ＭＳ ゴシック" panose="020B0609070205080204" pitchFamily="49" charset="-128"/>
              </a:rPr>
              <a:t>日分</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が目安と言われています。</a:t>
            </a:r>
          </a:p>
        </p:txBody>
      </p:sp>
      <p:sp>
        <p:nvSpPr>
          <p:cNvPr id="5" name="AutoShape 516">
            <a:extLst>
              <a:ext uri="{FF2B5EF4-FFF2-40B4-BE49-F238E27FC236}">
                <a16:creationId xmlns:a16="http://schemas.microsoft.com/office/drawing/2014/main" id="{E7042C2C-FF67-54B4-2CFC-68A43E597CAB}"/>
              </a:ext>
            </a:extLst>
          </p:cNvPr>
          <p:cNvSpPr>
            <a:spLocks noChangeArrowheads="1"/>
          </p:cNvSpPr>
          <p:nvPr/>
        </p:nvSpPr>
        <p:spPr bwMode="auto">
          <a:xfrm>
            <a:off x="4480688" y="5111392"/>
            <a:ext cx="1376363" cy="863600"/>
          </a:xfrm>
          <a:prstGeom prst="wedgeRectCallout">
            <a:avLst>
              <a:gd name="adj1" fmla="val -81144"/>
              <a:gd name="adj2" fmla="val -2683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閉じ込められたヒトの救出等に使用します。閉じ込めのおそれがある場所には特に整備しましょう。</a:t>
            </a:r>
          </a:p>
        </p:txBody>
      </p:sp>
      <p:sp>
        <p:nvSpPr>
          <p:cNvPr id="6" name="AutoShape 512">
            <a:extLst>
              <a:ext uri="{FF2B5EF4-FFF2-40B4-BE49-F238E27FC236}">
                <a16:creationId xmlns:a16="http://schemas.microsoft.com/office/drawing/2014/main" id="{BADCCB09-E0F8-4C62-BB2D-D196F36F21C2}"/>
              </a:ext>
            </a:extLst>
          </p:cNvPr>
          <p:cNvSpPr>
            <a:spLocks noChangeArrowheads="1"/>
          </p:cNvSpPr>
          <p:nvPr/>
        </p:nvSpPr>
        <p:spPr bwMode="auto">
          <a:xfrm>
            <a:off x="4044642" y="8846085"/>
            <a:ext cx="2519362" cy="431800"/>
          </a:xfrm>
          <a:prstGeom prst="wedgeRectCallout">
            <a:avLst>
              <a:gd name="adj1" fmla="val -45835"/>
              <a:gd name="adj2" fmla="val -162749"/>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様式②</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の避難経路図にも備蓄品の保管場所も記入しましょう。</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3"/>
          <p:cNvSpPr txBox="1">
            <a:spLocks noChangeArrowheads="1"/>
          </p:cNvSpPr>
          <p:nvPr/>
        </p:nvSpPr>
        <p:spPr bwMode="auto">
          <a:xfrm>
            <a:off x="241300" y="147638"/>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様式④</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二次災害防止用チェックリスト　</a:t>
            </a:r>
          </a:p>
        </p:txBody>
      </p:sp>
      <p:sp>
        <p:nvSpPr>
          <p:cNvPr id="26629" name="Text Box 5"/>
          <p:cNvSpPr txBox="1">
            <a:spLocks noChangeArrowheads="1"/>
          </p:cNvSpPr>
          <p:nvPr/>
        </p:nvSpPr>
        <p:spPr bwMode="auto">
          <a:xfrm>
            <a:off x="333375" y="828675"/>
            <a:ext cx="6119813"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ja-JP" altLang="en-US"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被災時に、事業所を早期に復旧するためにも、被害は最小限にとどめなければなりません。また、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周辺の住民や他企業へ迷惑をかけないよう、二次災害の防止に努めなければなりません。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危険物の漏洩や火災発生のおそれがある箇所については、特に十分な措置を行う必要があります。</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地震の場合には、建物崩壊の危険性や火災の発生がなければ、無理に避難する必要はありません。</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避難する際にも、揺れが収まるまでは、まず身の安全を確保することが最優先です。揺れが収まったら、落ち着いて二次災害を防止する措置を行った後に、避難しましょう。</a:t>
            </a:r>
          </a:p>
        </p:txBody>
      </p:sp>
      <p:graphicFrame>
        <p:nvGraphicFramePr>
          <p:cNvPr id="109668" name="Group 100"/>
          <p:cNvGraphicFramePr>
            <a:graphicFrameLocks noGrp="1"/>
          </p:cNvGraphicFramePr>
          <p:nvPr>
            <p:extLst>
              <p:ext uri="{D42A27DB-BD31-4B8C-83A1-F6EECF244321}">
                <p14:modId xmlns:p14="http://schemas.microsoft.com/office/powerpoint/2010/main" val="459568126"/>
              </p:ext>
            </p:extLst>
          </p:nvPr>
        </p:nvGraphicFramePr>
        <p:xfrm>
          <a:off x="387518" y="2792760"/>
          <a:ext cx="6011525" cy="2598826"/>
        </p:xfrm>
        <a:graphic>
          <a:graphicData uri="http://schemas.openxmlformats.org/drawingml/2006/table">
            <a:tbl>
              <a:tblPr/>
              <a:tblGrid>
                <a:gridCol w="1980000">
                  <a:extLst>
                    <a:ext uri="{9D8B030D-6E8A-4147-A177-3AD203B41FA5}">
                      <a16:colId xmlns:a16="http://schemas.microsoft.com/office/drawing/2014/main" val="1469765863"/>
                    </a:ext>
                  </a:extLst>
                </a:gridCol>
                <a:gridCol w="3311525">
                  <a:extLst>
                    <a:ext uri="{9D8B030D-6E8A-4147-A177-3AD203B41FA5}">
                      <a16:colId xmlns:a16="http://schemas.microsoft.com/office/drawing/2014/main" val="2080611576"/>
                    </a:ext>
                  </a:extLst>
                </a:gridCol>
                <a:gridCol w="720000">
                  <a:extLst>
                    <a:ext uri="{9D8B030D-6E8A-4147-A177-3AD203B41FA5}">
                      <a16:colId xmlns:a16="http://schemas.microsoft.com/office/drawing/2014/main" val="2756642828"/>
                    </a:ext>
                  </a:extLst>
                </a:gridCol>
              </a:tblGrid>
              <a:tr h="4592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チェックすべき</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箇所・項目</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具体的な対応策</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対応済</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5603817"/>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物流倉庫</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担当責任者の指示の下、荷物の落下や割れたガラスの散乱が懸念されるため、揺れが落ち着くまで近づかないよう注意する。</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rPr>
                        <a:t>■</a:t>
                      </a:r>
                      <a:endParaRPr kumimoji="1" lang="en-US" altLang="ja-JP"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940310"/>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給油設備</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担当責任者の指示の下、発火や爆発が懸念されるため、周辺は火気厳禁とし、必要に応じて立ち入り禁止の措置をとる。</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rPr>
                        <a:t>■</a:t>
                      </a:r>
                      <a:endParaRPr kumimoji="1" lang="en-US" altLang="ja-JP" sz="12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62178"/>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83338"/>
                  </a:ext>
                </a:extLst>
              </a:tr>
            </a:tbl>
          </a:graphicData>
        </a:graphic>
      </p:graphicFrame>
      <p:sp>
        <p:nvSpPr>
          <p:cNvPr id="109609" name="Text Box 4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6653" name="AutoShape 95"/>
          <p:cNvSpPr>
            <a:spLocks noChangeArrowheads="1"/>
          </p:cNvSpPr>
          <p:nvPr/>
        </p:nvSpPr>
        <p:spPr bwMode="auto">
          <a:xfrm>
            <a:off x="4770437" y="1384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
        <p:nvSpPr>
          <p:cNvPr id="2" name="AutoShape 94">
            <a:extLst>
              <a:ext uri="{FF2B5EF4-FFF2-40B4-BE49-F238E27FC236}">
                <a16:creationId xmlns:a16="http://schemas.microsoft.com/office/drawing/2014/main" id="{9C196AAD-A338-A369-8A7D-212975C7B7B8}"/>
              </a:ext>
            </a:extLst>
          </p:cNvPr>
          <p:cNvSpPr>
            <a:spLocks noChangeArrowheads="1"/>
          </p:cNvSpPr>
          <p:nvPr/>
        </p:nvSpPr>
        <p:spPr bwMode="auto">
          <a:xfrm>
            <a:off x="3889374" y="5177550"/>
            <a:ext cx="1944688" cy="431800"/>
          </a:xfrm>
          <a:prstGeom prst="wedgeRectCallout">
            <a:avLst>
              <a:gd name="adj1" fmla="val 53509"/>
              <a:gd name="adj2" fmla="val -17683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CC"/>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」のチェック欄については、被災後に記入します。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4"/>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
        <p:nvSpPr>
          <p:cNvPr id="37150" name="Text Box 286"/>
          <p:cNvSpPr txBox="1">
            <a:spLocks noChangeArrowheads="1"/>
          </p:cNvSpPr>
          <p:nvPr/>
        </p:nvSpPr>
        <p:spPr bwMode="auto">
          <a:xfrm>
            <a:off x="3184231" y="962257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7" name="Text Box 297"/>
          <p:cNvSpPr txBox="1">
            <a:spLocks noChangeArrowheads="1"/>
          </p:cNvSpPr>
          <p:nvPr/>
        </p:nvSpPr>
        <p:spPr bwMode="auto">
          <a:xfrm>
            <a:off x="140510" y="638175"/>
            <a:ext cx="6576979"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この様式に記載した内容を基に、「安否確認チェックシート」「緊急時出社メンバーリスト」や「部単位の</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リスト」などに適宜加工し、利用するようにしてください。</a:t>
            </a: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既存の同様のリストがある場合は、それを加工することで、作業を軽減できます。</a:t>
            </a:r>
          </a:p>
          <a:p>
            <a:pPr marL="90000" indent="-90000" eaLnBrk="1" hangingPunct="1">
              <a:spcAft>
                <a:spcPts val="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被災時において、雇用形態は関係ありません。役員・従業員だけでなく、パートやアルバイトの情報も記載しましょう。</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90000" indent="-90000" eaLnBrk="1" hangingPunct="1">
              <a:spcAft>
                <a:spcPts val="0"/>
              </a:spcAft>
              <a:buFontTx/>
              <a:buChar char="•"/>
            </a:pPr>
            <a:r>
              <a:rPr lang="ja-JP" altLang="en-US" b="0" dirty="0">
                <a:latin typeface="ＭＳ ゴシック" panose="020B0609070205080204" pitchFamily="49" charset="-128"/>
                <a:ea typeface="ＭＳ ゴシック" panose="020B0609070205080204" pitchFamily="49" charset="-128"/>
              </a:rPr>
              <a:t>電話がつながりにくいことが想定されます。電話だけではなく、メールアドレスなどについても、連絡先を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複数把握しておきましょう。</a:t>
            </a:r>
          </a:p>
        </p:txBody>
      </p:sp>
      <p:sp>
        <p:nvSpPr>
          <p:cNvPr id="27918" name="Text Box 298"/>
          <p:cNvSpPr txBox="1">
            <a:spLocks noChangeArrowheads="1"/>
          </p:cNvSpPr>
          <p:nvPr/>
        </p:nvSpPr>
        <p:spPr bwMode="auto">
          <a:xfrm>
            <a:off x="115888" y="9415463"/>
            <a:ext cx="6401409"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上記リストに追加する際には、連絡・指示に用いる</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安否確認用ﾒｰﾘﾝｸﾞﾘｽﾄ</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graphicFrame>
        <p:nvGraphicFramePr>
          <p:cNvPr id="2" name="Group 294">
            <a:extLst>
              <a:ext uri="{FF2B5EF4-FFF2-40B4-BE49-F238E27FC236}">
                <a16:creationId xmlns:a16="http://schemas.microsoft.com/office/drawing/2014/main" id="{EBCBAF89-99D0-23B9-5C19-4328197F86BC}"/>
              </a:ext>
            </a:extLst>
          </p:cNvPr>
          <p:cNvGraphicFramePr>
            <a:graphicFrameLocks noGrp="1"/>
          </p:cNvGraphicFramePr>
          <p:nvPr>
            <p:extLst>
              <p:ext uri="{D42A27DB-BD31-4B8C-83A1-F6EECF244321}">
                <p14:modId xmlns:p14="http://schemas.microsoft.com/office/powerpoint/2010/main" val="3738555169"/>
              </p:ext>
            </p:extLst>
          </p:nvPr>
        </p:nvGraphicFramePr>
        <p:xfrm>
          <a:off x="140510" y="2238286"/>
          <a:ext cx="6576979" cy="7180253"/>
        </p:xfrm>
        <a:graphic>
          <a:graphicData uri="http://schemas.openxmlformats.org/drawingml/2006/table">
            <a:tbl>
              <a:tblPr/>
              <a:tblGrid>
                <a:gridCol w="673100">
                  <a:extLst>
                    <a:ext uri="{9D8B030D-6E8A-4147-A177-3AD203B41FA5}">
                      <a16:colId xmlns:a16="http://schemas.microsoft.com/office/drawing/2014/main" val="3191647239"/>
                    </a:ext>
                  </a:extLst>
                </a:gridCol>
                <a:gridCol w="523875">
                  <a:extLst>
                    <a:ext uri="{9D8B030D-6E8A-4147-A177-3AD203B41FA5}">
                      <a16:colId xmlns:a16="http://schemas.microsoft.com/office/drawing/2014/main" val="1501026082"/>
                    </a:ext>
                  </a:extLst>
                </a:gridCol>
                <a:gridCol w="523875">
                  <a:extLst>
                    <a:ext uri="{9D8B030D-6E8A-4147-A177-3AD203B41FA5}">
                      <a16:colId xmlns:a16="http://schemas.microsoft.com/office/drawing/2014/main" val="2445665960"/>
                    </a:ext>
                  </a:extLst>
                </a:gridCol>
                <a:gridCol w="866775">
                  <a:extLst>
                    <a:ext uri="{9D8B030D-6E8A-4147-A177-3AD203B41FA5}">
                      <a16:colId xmlns:a16="http://schemas.microsoft.com/office/drawing/2014/main" val="1997031084"/>
                    </a:ext>
                  </a:extLst>
                </a:gridCol>
                <a:gridCol w="889000">
                  <a:extLst>
                    <a:ext uri="{9D8B030D-6E8A-4147-A177-3AD203B41FA5}">
                      <a16:colId xmlns:a16="http://schemas.microsoft.com/office/drawing/2014/main" val="3194278492"/>
                    </a:ext>
                  </a:extLst>
                </a:gridCol>
                <a:gridCol w="866775">
                  <a:extLst>
                    <a:ext uri="{9D8B030D-6E8A-4147-A177-3AD203B41FA5}">
                      <a16:colId xmlns:a16="http://schemas.microsoft.com/office/drawing/2014/main" val="2922804850"/>
                    </a:ext>
                  </a:extLst>
                </a:gridCol>
                <a:gridCol w="844550">
                  <a:extLst>
                    <a:ext uri="{9D8B030D-6E8A-4147-A177-3AD203B41FA5}">
                      <a16:colId xmlns:a16="http://schemas.microsoft.com/office/drawing/2014/main" val="911262109"/>
                    </a:ext>
                  </a:extLst>
                </a:gridCol>
                <a:gridCol w="563529">
                  <a:extLst>
                    <a:ext uri="{9D8B030D-6E8A-4147-A177-3AD203B41FA5}">
                      <a16:colId xmlns:a16="http://schemas.microsoft.com/office/drawing/2014/main" val="2851610406"/>
                    </a:ext>
                  </a:extLst>
                </a:gridCol>
                <a:gridCol w="825500">
                  <a:extLst>
                    <a:ext uri="{9D8B030D-6E8A-4147-A177-3AD203B41FA5}">
                      <a16:colId xmlns:a16="http://schemas.microsoft.com/office/drawing/2014/main" val="2297597982"/>
                    </a:ext>
                  </a:extLst>
                </a:gridCol>
              </a:tblGrid>
              <a:tr h="5508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部署</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電話番号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携帯番号</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緊急連絡先</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（家族など）</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メール</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アドレス</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緊急時</a:t>
                      </a:r>
                    </a:p>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出社の</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必要性</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80755537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endPar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410063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管理部門</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PC</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管理者（</a:t>
                      </a: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admin.</a:t>
                      </a: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595125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管理部門</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経理担当</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502895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営業部門</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967049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営業部門</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8961134"/>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配送部門</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83924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配送部門</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ﾄﾞﾗｲﾊﾞｰ</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9410820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配送部門</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ﾄﾞﾗｲﾊﾞｰ</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8322859"/>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配送部門</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ﾄﾞﾗｲﾊﾞｰ</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0023336"/>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配送部門</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ﾄﾞﾗｲﾊﾞｰ</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3118060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配送部門</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ﾄﾞﾗｲﾊﾞｰ</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68976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配送部門</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ﾄﾞﾗｲﾊﾞｰ</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2896262"/>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配送部門</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ﾄﾞﾗｲﾊﾞｰ</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34487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配送部門</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ﾄﾞﾗｲﾊﾞｰ</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248178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配送部門</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ﾄﾞﾗｲﾊﾞｰ</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3568278"/>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配送部門</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ﾄﾞﾗｲﾊﾞｰ</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43111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配送部門</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ﾄﾞﾗｲﾊﾞｰ</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256116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配送部門</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ﾄﾞﾗｲﾊﾞｰ</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368202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配送部門</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ﾄﾞﾗｲﾊﾞｰ</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6134261"/>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配送部門</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ﾄﾞﾗｲﾊﾞｰ</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4859823"/>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倉庫管理部門</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0572235"/>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倉庫管理部門</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有</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6608790"/>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倉庫管理部門</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7217277"/>
                  </a:ext>
                </a:extLst>
              </a:tr>
              <a:tr h="2762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倉庫管理部門</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5616518"/>
                  </a:ext>
                </a:extLst>
              </a:tr>
            </a:tbl>
          </a:graphicData>
        </a:graphic>
      </p:graphicFrame>
      <p:graphicFrame>
        <p:nvGraphicFramePr>
          <p:cNvPr id="3" name="表 2">
            <a:extLst>
              <a:ext uri="{FF2B5EF4-FFF2-40B4-BE49-F238E27FC236}">
                <a16:creationId xmlns:a16="http://schemas.microsoft.com/office/drawing/2014/main" id="{D80CD93E-39ED-1FB7-5300-8E1294E58738}"/>
              </a:ext>
            </a:extLst>
          </p:cNvPr>
          <p:cNvGraphicFramePr>
            <a:graphicFrameLocks noGrp="1"/>
          </p:cNvGraphicFramePr>
          <p:nvPr>
            <p:extLst>
              <p:ext uri="{D42A27DB-BD31-4B8C-83A1-F6EECF244321}">
                <p14:modId xmlns:p14="http://schemas.microsoft.com/office/powerpoint/2010/main" val="2633597362"/>
              </p:ext>
            </p:extLst>
          </p:nvPr>
        </p:nvGraphicFramePr>
        <p:xfrm>
          <a:off x="4117117" y="1992960"/>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
        <p:nvSpPr>
          <p:cNvPr id="4" name="AutoShape 296">
            <a:extLst>
              <a:ext uri="{FF2B5EF4-FFF2-40B4-BE49-F238E27FC236}">
                <a16:creationId xmlns:a16="http://schemas.microsoft.com/office/drawing/2014/main" id="{6413CF6D-C4C3-0841-EEAF-8BE25CA67D03}"/>
              </a:ext>
            </a:extLst>
          </p:cNvPr>
          <p:cNvSpPr>
            <a:spLocks noChangeArrowheads="1"/>
          </p:cNvSpPr>
          <p:nvPr/>
        </p:nvSpPr>
        <p:spPr bwMode="auto">
          <a:xfrm>
            <a:off x="5518148" y="4448944"/>
            <a:ext cx="1223963" cy="720725"/>
          </a:xfrm>
          <a:prstGeom prst="wedgeRectCallout">
            <a:avLst>
              <a:gd name="adj1" fmla="val -41831"/>
              <a:gd name="adj2" fmla="val -119867"/>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ＢＣＰ要員として参集すべきヒトを明確にしておきましょう。</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881" name="Group 625"/>
          <p:cNvGraphicFramePr>
            <a:graphicFrameLocks noGrp="1"/>
          </p:cNvGraphicFramePr>
          <p:nvPr>
            <p:extLst>
              <p:ext uri="{D42A27DB-BD31-4B8C-83A1-F6EECF244321}">
                <p14:modId xmlns:p14="http://schemas.microsoft.com/office/powerpoint/2010/main" val="1551498774"/>
              </p:ext>
            </p:extLst>
          </p:nvPr>
        </p:nvGraphicFramePr>
        <p:xfrm>
          <a:off x="965200" y="709613"/>
          <a:ext cx="5041900" cy="4427640"/>
        </p:xfrm>
        <a:graphic>
          <a:graphicData uri="http://schemas.openxmlformats.org/drawingml/2006/table">
            <a:tbl>
              <a:tblPr/>
              <a:tblGrid>
                <a:gridCol w="688891">
                  <a:extLst>
                    <a:ext uri="{9D8B030D-6E8A-4147-A177-3AD203B41FA5}">
                      <a16:colId xmlns:a16="http://schemas.microsoft.com/office/drawing/2014/main" val="1071610007"/>
                    </a:ext>
                  </a:extLst>
                </a:gridCol>
                <a:gridCol w="205378">
                  <a:extLst>
                    <a:ext uri="{9D8B030D-6E8A-4147-A177-3AD203B41FA5}">
                      <a16:colId xmlns:a16="http://schemas.microsoft.com/office/drawing/2014/main" val="446314315"/>
                    </a:ext>
                  </a:extLst>
                </a:gridCol>
                <a:gridCol w="3342866">
                  <a:extLst>
                    <a:ext uri="{9D8B030D-6E8A-4147-A177-3AD203B41FA5}">
                      <a16:colId xmlns:a16="http://schemas.microsoft.com/office/drawing/2014/main" val="474506975"/>
                    </a:ext>
                  </a:extLst>
                </a:gridCol>
                <a:gridCol w="804765">
                  <a:extLst>
                    <a:ext uri="{9D8B030D-6E8A-4147-A177-3AD203B41FA5}">
                      <a16:colId xmlns:a16="http://schemas.microsoft.com/office/drawing/2014/main" val="2502329754"/>
                    </a:ext>
                  </a:extLst>
                </a:gridCol>
              </a:tblGrid>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ページ</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73805304"/>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検討の流れ</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377393957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ＢＣＰ基本方針の決定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1115032084"/>
                  </a:ext>
                </a:extLst>
              </a:tr>
              <a:tr h="245974">
                <a:tc row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4240625588"/>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3309823941"/>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43370403"/>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74233092"/>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804631356"/>
                  </a:ext>
                </a:extLst>
              </a:tr>
              <a:tr h="245974">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7131903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585191439"/>
                  </a:ext>
                </a:extLst>
              </a:tr>
              <a:tr h="245974">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77103426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252020326"/>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2083961189"/>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782253895"/>
                  </a:ext>
                </a:extLst>
              </a:tr>
              <a:tr h="245974">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89989" marR="89989" marT="46790" marB="46790" anchor="ctr" horzOverflow="overflow">
                    <a:lnL>
                      <a:noFill/>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1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2357269081"/>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事業継続対応</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１６</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48438350"/>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教育・訓練計画</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216875993"/>
                  </a:ext>
                </a:extLst>
              </a:tr>
              <a:tr h="245974">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a:t>
                      </a: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89989" marR="89989" marT="46790" marB="467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11961714"/>
                  </a:ext>
                </a:extLst>
              </a:tr>
            </a:tbl>
          </a:graphicData>
        </a:graphic>
      </p:graphicFrame>
      <p:sp>
        <p:nvSpPr>
          <p:cNvPr id="5193"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目次</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538" y="1223963"/>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8538" y="3663950"/>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6" name="Text Box 147"/>
          <p:cNvSpPr txBox="1">
            <a:spLocks noChangeArrowheads="1"/>
          </p:cNvSpPr>
          <p:nvPr/>
        </p:nvSpPr>
        <p:spPr bwMode="auto">
          <a:xfrm>
            <a:off x="1196752" y="9245111"/>
            <a:ext cx="481034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b" anchorCtr="1">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333399"/>
                </a:solidFill>
                <a:latin typeface="ＭＳ ゴシック" panose="020B0609070205080204" pitchFamily="49" charset="-128"/>
                <a:ea typeface="ＭＳ ゴシック" panose="020B0609070205080204" pitchFamily="49" charset="-128"/>
              </a:rPr>
              <a:t>マークの付いている項目は、連携した取組みを検討することが効果的な項目です。</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15" y="9245111"/>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8" name="Picture 149" descr="j03054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6950" y="828198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6934" name="Group 678"/>
          <p:cNvGraphicFramePr>
            <a:graphicFrameLocks noGrp="1"/>
          </p:cNvGraphicFramePr>
          <p:nvPr>
            <p:extLst>
              <p:ext uri="{D42A27DB-BD31-4B8C-83A1-F6EECF244321}">
                <p14:modId xmlns:p14="http://schemas.microsoft.com/office/powerpoint/2010/main" val="1670695845"/>
              </p:ext>
            </p:extLst>
          </p:nvPr>
        </p:nvGraphicFramePr>
        <p:xfrm>
          <a:off x="965200" y="5241032"/>
          <a:ext cx="5027613" cy="3644900"/>
        </p:xfrm>
        <a:graphic>
          <a:graphicData uri="http://schemas.openxmlformats.org/drawingml/2006/table">
            <a:tbl>
              <a:tblPr/>
              <a:tblGrid>
                <a:gridCol w="4222750">
                  <a:extLst>
                    <a:ext uri="{9D8B030D-6E8A-4147-A177-3AD203B41FA5}">
                      <a16:colId xmlns:a16="http://schemas.microsoft.com/office/drawing/2014/main" val="2669638459"/>
                    </a:ext>
                  </a:extLst>
                </a:gridCol>
                <a:gridCol w="804863">
                  <a:extLst>
                    <a:ext uri="{9D8B030D-6E8A-4147-A177-3AD203B41FA5}">
                      <a16:colId xmlns:a16="http://schemas.microsoft.com/office/drawing/2014/main" val="1028951503"/>
                    </a:ext>
                  </a:extLst>
                </a:gridCol>
              </a:tblGrid>
              <a:tr h="26035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extLst>
                  <a:ext uri="{0D108BD9-81ED-4DB2-BD59-A6C34878D82A}">
                    <a16:rowId xmlns:a16="http://schemas.microsoft.com/office/drawing/2014/main" val="186036217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4773466"/>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97494098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02355199"/>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様式④</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二次災害防止用チェックリスト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098739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２５</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7707433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様式⑥</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安否確認チェックシート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２７</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18974929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２８</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55670478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被災状況調査シート（自社用）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08557222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様式⑧</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被災状況調査シート（取引先用）</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56481431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３１</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36514394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82921381"/>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３３</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5986760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３４</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80605764"/>
                  </a:ext>
                </a:extLst>
              </a:tr>
            </a:tbl>
          </a:graphicData>
        </a:graphic>
      </p:graphicFrame>
      <p:pic>
        <p:nvPicPr>
          <p:cNvPr id="5245" name="Picture 263" descr="j03054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6950" y="7113240"/>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46" name="Picture 416" descr="j03054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6950" y="8143528"/>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0B19-1809-C462-438A-8DAE0015AA73}"/>
            </a:ext>
          </a:extLst>
        </p:cNvPr>
        <p:cNvGrpSpPr/>
        <p:nvPr/>
      </p:nvGrpSpPr>
      <p:grpSpPr>
        <a:xfrm>
          <a:off x="0" y="0"/>
          <a:ext cx="0" cy="0"/>
          <a:chOff x="0" y="0"/>
          <a:chExt cx="0" cy="0"/>
        </a:xfrm>
      </p:grpSpPr>
      <p:cxnSp>
        <p:nvCxnSpPr>
          <p:cNvPr id="42" name="コネクタ: カギ線 17">
            <a:extLst>
              <a:ext uri="{FF2B5EF4-FFF2-40B4-BE49-F238E27FC236}">
                <a16:creationId xmlns:a16="http://schemas.microsoft.com/office/drawing/2014/main" id="{1284DE58-0D8A-2C10-BF41-68488D54AF92}"/>
              </a:ext>
            </a:extLst>
          </p:cNvPr>
          <p:cNvCxnSpPr>
            <a:cxnSpLocks/>
            <a:stCxn id="27932" idx="2"/>
            <a:endCxn id="27931" idx="0"/>
          </p:cNvCxnSpPr>
          <p:nvPr/>
        </p:nvCxnSpPr>
        <p:spPr bwMode="auto">
          <a:xfrm>
            <a:off x="5692208" y="3800872"/>
            <a:ext cx="0" cy="2450945"/>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コネクタ: カギ線 17">
            <a:extLst>
              <a:ext uri="{FF2B5EF4-FFF2-40B4-BE49-F238E27FC236}">
                <a16:creationId xmlns:a16="http://schemas.microsoft.com/office/drawing/2014/main" id="{6D3E3297-BFFA-FFCB-BA8A-7FEF8CED440E}"/>
              </a:ext>
            </a:extLst>
          </p:cNvPr>
          <p:cNvCxnSpPr>
            <a:cxnSpLocks/>
            <a:stCxn id="24" idx="2"/>
            <a:endCxn id="27940" idx="0"/>
          </p:cNvCxnSpPr>
          <p:nvPr/>
        </p:nvCxnSpPr>
        <p:spPr bwMode="auto">
          <a:xfrm flipH="1">
            <a:off x="1111515" y="3763361"/>
            <a:ext cx="7046" cy="2488456"/>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150" name="Text Box 286">
            <a:extLst>
              <a:ext uri="{FF2B5EF4-FFF2-40B4-BE49-F238E27FC236}">
                <a16:creationId xmlns:a16="http://schemas.microsoft.com/office/drawing/2014/main" id="{F6330F7F-3A03-A290-D80E-02ED72814742}"/>
              </a:ext>
            </a:extLst>
          </p:cNvPr>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２６</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7918" name="Text Box 298">
            <a:extLst>
              <a:ext uri="{FF2B5EF4-FFF2-40B4-BE49-F238E27FC236}">
                <a16:creationId xmlns:a16="http://schemas.microsoft.com/office/drawing/2014/main" id="{A7B3D6F8-78B6-DF87-4844-247DD1ED6755}"/>
              </a:ext>
            </a:extLst>
          </p:cNvPr>
          <p:cNvSpPr txBox="1">
            <a:spLocks noChangeArrowheads="1"/>
          </p:cNvSpPr>
          <p:nvPr/>
        </p:nvSpPr>
        <p:spPr bwMode="auto">
          <a:xfrm>
            <a:off x="2188002" y="9457126"/>
            <a:ext cx="4669998"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　上記連絡網に合わせて</a:t>
            </a:r>
            <a:r>
              <a:rPr lang="en-US" altLang="ja-JP" b="0" dirty="0">
                <a:latin typeface="ＭＳ ゴシック" panose="020B0609070205080204" pitchFamily="49" charset="-128"/>
                <a:ea typeface="ＭＳ ゴシック" panose="020B0609070205080204" pitchFamily="49" charset="-128"/>
              </a:rPr>
              <a:t>『</a:t>
            </a:r>
            <a:r>
              <a:rPr lang="ja-JP" altLang="en-US" sz="1000" b="0" dirty="0">
                <a:latin typeface="ＭＳ ゴシック" panose="020B0609070205080204" pitchFamily="49" charset="-128"/>
                <a:ea typeface="ＭＳ ゴシック" panose="020B0609070205080204" pitchFamily="49" charset="-128"/>
              </a:rPr>
              <a:t>従業員連絡先リスト</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についても更新を行うこと。</a:t>
            </a:r>
          </a:p>
        </p:txBody>
      </p:sp>
      <p:cxnSp>
        <p:nvCxnSpPr>
          <p:cNvPr id="13" name="コネクタ: カギ線 12">
            <a:extLst>
              <a:ext uri="{FF2B5EF4-FFF2-40B4-BE49-F238E27FC236}">
                <a16:creationId xmlns:a16="http://schemas.microsoft.com/office/drawing/2014/main" id="{EB408F4B-D701-A3D7-4DF5-BD9C6271C3CE}"/>
              </a:ext>
            </a:extLst>
          </p:cNvPr>
          <p:cNvCxnSpPr>
            <a:cxnSpLocks/>
            <a:stCxn id="27932" idx="0"/>
            <a:endCxn id="24" idx="0"/>
          </p:cNvCxnSpPr>
          <p:nvPr/>
        </p:nvCxnSpPr>
        <p:spPr bwMode="auto">
          <a:xfrm rot="16200000" flipV="1">
            <a:off x="3401870" y="643413"/>
            <a:ext cx="7031" cy="4573647"/>
          </a:xfrm>
          <a:prstGeom prst="bentConnector3">
            <a:avLst>
              <a:gd name="adj1" fmla="val 3351316"/>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コネクタ: カギ線 17">
            <a:extLst>
              <a:ext uri="{FF2B5EF4-FFF2-40B4-BE49-F238E27FC236}">
                <a16:creationId xmlns:a16="http://schemas.microsoft.com/office/drawing/2014/main" id="{C353928D-2467-3779-4E00-3CB0359A9D4D}"/>
              </a:ext>
            </a:extLst>
          </p:cNvPr>
          <p:cNvCxnSpPr>
            <a:cxnSpLocks/>
            <a:stCxn id="23" idx="2"/>
            <a:endCxn id="47" idx="0"/>
          </p:cNvCxnSpPr>
          <p:nvPr/>
        </p:nvCxnSpPr>
        <p:spPr bwMode="auto">
          <a:xfrm>
            <a:off x="3403862" y="2003697"/>
            <a:ext cx="14090" cy="5976010"/>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0" name="表 19">
            <a:extLst>
              <a:ext uri="{FF2B5EF4-FFF2-40B4-BE49-F238E27FC236}">
                <a16:creationId xmlns:a16="http://schemas.microsoft.com/office/drawing/2014/main" id="{1C1B3D90-F388-D906-60E5-15FBDA30989A}"/>
              </a:ext>
            </a:extLst>
          </p:cNvPr>
          <p:cNvGraphicFramePr>
            <a:graphicFrameLocks noGrp="1"/>
          </p:cNvGraphicFramePr>
          <p:nvPr>
            <p:extLst>
              <p:ext uri="{D42A27DB-BD31-4B8C-83A1-F6EECF244321}">
                <p14:modId xmlns:p14="http://schemas.microsoft.com/office/powerpoint/2010/main" val="2063474732"/>
              </p:ext>
            </p:extLst>
          </p:nvPr>
        </p:nvGraphicFramePr>
        <p:xfrm>
          <a:off x="93231"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3" name="表 22">
            <a:extLst>
              <a:ext uri="{FF2B5EF4-FFF2-40B4-BE49-F238E27FC236}">
                <a16:creationId xmlns:a16="http://schemas.microsoft.com/office/drawing/2014/main" id="{5CA40CD0-F89A-BC6F-62AA-86E366388F76}"/>
              </a:ext>
            </a:extLst>
          </p:cNvPr>
          <p:cNvGraphicFramePr>
            <a:graphicFrameLocks noGrp="1"/>
          </p:cNvGraphicFramePr>
          <p:nvPr>
            <p:extLst>
              <p:ext uri="{D42A27DB-BD31-4B8C-83A1-F6EECF244321}">
                <p14:modId xmlns:p14="http://schemas.microsoft.com/office/powerpoint/2010/main" val="1449472639"/>
              </p:ext>
            </p:extLst>
          </p:nvPr>
        </p:nvGraphicFramePr>
        <p:xfrm>
          <a:off x="2413862"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4" name="表 23">
            <a:extLst>
              <a:ext uri="{FF2B5EF4-FFF2-40B4-BE49-F238E27FC236}">
                <a16:creationId xmlns:a16="http://schemas.microsoft.com/office/drawing/2014/main" id="{988A2CBC-CAE5-6594-EBD9-0AD54BD707E2}"/>
              </a:ext>
            </a:extLst>
          </p:cNvPr>
          <p:cNvGraphicFramePr>
            <a:graphicFrameLocks noGrp="1"/>
          </p:cNvGraphicFramePr>
          <p:nvPr>
            <p:extLst>
              <p:ext uri="{D42A27DB-BD31-4B8C-83A1-F6EECF244321}">
                <p14:modId xmlns:p14="http://schemas.microsoft.com/office/powerpoint/2010/main" val="1867728343"/>
              </p:ext>
            </p:extLst>
          </p:nvPr>
        </p:nvGraphicFramePr>
        <p:xfrm>
          <a:off x="128561" y="292672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5" name="表 24">
            <a:extLst>
              <a:ext uri="{FF2B5EF4-FFF2-40B4-BE49-F238E27FC236}">
                <a16:creationId xmlns:a16="http://schemas.microsoft.com/office/drawing/2014/main" id="{A5A90155-70DC-0B15-D2B7-1DCEC6BC4F12}"/>
              </a:ext>
            </a:extLst>
          </p:cNvPr>
          <p:cNvGraphicFramePr>
            <a:graphicFrameLocks noGrp="1"/>
          </p:cNvGraphicFramePr>
          <p:nvPr>
            <p:extLst>
              <p:ext uri="{D42A27DB-BD31-4B8C-83A1-F6EECF244321}">
                <p14:modId xmlns:p14="http://schemas.microsoft.com/office/powerpoint/2010/main" val="2758628860"/>
              </p:ext>
            </p:extLst>
          </p:nvPr>
        </p:nvGraphicFramePr>
        <p:xfrm>
          <a:off x="2427952" y="292672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7" name="表 46">
            <a:extLst>
              <a:ext uri="{FF2B5EF4-FFF2-40B4-BE49-F238E27FC236}">
                <a16:creationId xmlns:a16="http://schemas.microsoft.com/office/drawing/2014/main" id="{0601620C-D0E8-1F79-AA6B-71F404B8B5FE}"/>
              </a:ext>
            </a:extLst>
          </p:cNvPr>
          <p:cNvGraphicFramePr>
            <a:graphicFrameLocks noGrp="1"/>
          </p:cNvGraphicFramePr>
          <p:nvPr>
            <p:extLst>
              <p:ext uri="{D42A27DB-BD31-4B8C-83A1-F6EECF244321}">
                <p14:modId xmlns:p14="http://schemas.microsoft.com/office/powerpoint/2010/main" val="4285848178"/>
              </p:ext>
            </p:extLst>
          </p:nvPr>
        </p:nvGraphicFramePr>
        <p:xfrm>
          <a:off x="2427952" y="797970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9" name="表 48">
            <a:extLst>
              <a:ext uri="{FF2B5EF4-FFF2-40B4-BE49-F238E27FC236}">
                <a16:creationId xmlns:a16="http://schemas.microsoft.com/office/drawing/2014/main" id="{B2C267D1-D53C-6C88-1631-EF550232B748}"/>
              </a:ext>
            </a:extLst>
          </p:cNvPr>
          <p:cNvGraphicFramePr>
            <a:graphicFrameLocks noGrp="1"/>
          </p:cNvGraphicFramePr>
          <p:nvPr>
            <p:extLst>
              <p:ext uri="{D42A27DB-BD31-4B8C-83A1-F6EECF244321}">
                <p14:modId xmlns:p14="http://schemas.microsoft.com/office/powerpoint/2010/main" val="271750988"/>
              </p:ext>
            </p:extLst>
          </p:nvPr>
        </p:nvGraphicFramePr>
        <p:xfrm>
          <a:off x="4788856" y="797431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sp>
        <p:nvSpPr>
          <p:cNvPr id="63" name="二等辺三角形 62">
            <a:extLst>
              <a:ext uri="{FF2B5EF4-FFF2-40B4-BE49-F238E27FC236}">
                <a16:creationId xmlns:a16="http://schemas.microsoft.com/office/drawing/2014/main" id="{B1B511A7-1108-DB3D-058E-B5F49AD9FEFF}"/>
              </a:ext>
            </a:extLst>
          </p:cNvPr>
          <p:cNvSpPr/>
          <p:nvPr/>
        </p:nvSpPr>
        <p:spPr bwMode="auto">
          <a:xfrm rot="5400000">
            <a:off x="1820756" y="1475573"/>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7904" name="二等辺三角形 27903">
            <a:extLst>
              <a:ext uri="{FF2B5EF4-FFF2-40B4-BE49-F238E27FC236}">
                <a16:creationId xmlns:a16="http://schemas.microsoft.com/office/drawing/2014/main" id="{97DADE37-CC70-B639-8931-2B20F33132FC}"/>
              </a:ext>
            </a:extLst>
          </p:cNvPr>
          <p:cNvSpPr/>
          <p:nvPr/>
        </p:nvSpPr>
        <p:spPr bwMode="auto">
          <a:xfrm rot="5400000">
            <a:off x="4149566" y="8307091"/>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27905" name="表 27904">
            <a:extLst>
              <a:ext uri="{FF2B5EF4-FFF2-40B4-BE49-F238E27FC236}">
                <a16:creationId xmlns:a16="http://schemas.microsoft.com/office/drawing/2014/main" id="{3EF7B7A8-0CB5-5B21-9DF2-CF4A6D1A05A1}"/>
              </a:ext>
            </a:extLst>
          </p:cNvPr>
          <p:cNvGraphicFramePr>
            <a:graphicFrameLocks noGrp="1"/>
          </p:cNvGraphicFramePr>
          <p:nvPr>
            <p:extLst>
              <p:ext uri="{D42A27DB-BD31-4B8C-83A1-F6EECF244321}">
                <p14:modId xmlns:p14="http://schemas.microsoft.com/office/powerpoint/2010/main" val="3453548594"/>
              </p:ext>
            </p:extLst>
          </p:nvPr>
        </p:nvGraphicFramePr>
        <p:xfrm>
          <a:off x="2413861"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7" name="表 27926">
            <a:extLst>
              <a:ext uri="{FF2B5EF4-FFF2-40B4-BE49-F238E27FC236}">
                <a16:creationId xmlns:a16="http://schemas.microsoft.com/office/drawing/2014/main" id="{586D9289-5A5F-EEAB-6707-35E22A0AC915}"/>
              </a:ext>
            </a:extLst>
          </p:cNvPr>
          <p:cNvGraphicFramePr>
            <a:graphicFrameLocks noGrp="1"/>
          </p:cNvGraphicFramePr>
          <p:nvPr>
            <p:extLst>
              <p:ext uri="{D42A27DB-BD31-4B8C-83A1-F6EECF244321}">
                <p14:modId xmlns:p14="http://schemas.microsoft.com/office/powerpoint/2010/main" val="3399135267"/>
              </p:ext>
            </p:extLst>
          </p:nvPr>
        </p:nvGraphicFramePr>
        <p:xfrm>
          <a:off x="2420907"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8" name="表 27927">
            <a:extLst>
              <a:ext uri="{FF2B5EF4-FFF2-40B4-BE49-F238E27FC236}">
                <a16:creationId xmlns:a16="http://schemas.microsoft.com/office/drawing/2014/main" id="{DC67C022-1FFD-F329-5FDD-016BB57F84D2}"/>
              </a:ext>
            </a:extLst>
          </p:cNvPr>
          <p:cNvGraphicFramePr>
            <a:graphicFrameLocks noGrp="1"/>
          </p:cNvGraphicFramePr>
          <p:nvPr>
            <p:extLst>
              <p:ext uri="{D42A27DB-BD31-4B8C-83A1-F6EECF244321}">
                <p14:modId xmlns:p14="http://schemas.microsoft.com/office/powerpoint/2010/main" val="2374388322"/>
              </p:ext>
            </p:extLst>
          </p:nvPr>
        </p:nvGraphicFramePr>
        <p:xfrm>
          <a:off x="2420907" y="4039138"/>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29" name="表 27928">
            <a:extLst>
              <a:ext uri="{FF2B5EF4-FFF2-40B4-BE49-F238E27FC236}">
                <a16:creationId xmlns:a16="http://schemas.microsoft.com/office/drawing/2014/main" id="{CE8A545A-AC3B-05E8-6AEF-5C23D1463D1A}"/>
              </a:ext>
            </a:extLst>
          </p:cNvPr>
          <p:cNvGraphicFramePr>
            <a:graphicFrameLocks noGrp="1"/>
          </p:cNvGraphicFramePr>
          <p:nvPr>
            <p:extLst>
              <p:ext uri="{D42A27DB-BD31-4B8C-83A1-F6EECF244321}">
                <p14:modId xmlns:p14="http://schemas.microsoft.com/office/powerpoint/2010/main" val="2999408441"/>
              </p:ext>
            </p:extLst>
          </p:nvPr>
        </p:nvGraphicFramePr>
        <p:xfrm>
          <a:off x="4704724"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0" name="表 27929">
            <a:extLst>
              <a:ext uri="{FF2B5EF4-FFF2-40B4-BE49-F238E27FC236}">
                <a16:creationId xmlns:a16="http://schemas.microsoft.com/office/drawing/2014/main" id="{C2761024-A1D5-F1A1-D81F-49B2E0625EDF}"/>
              </a:ext>
            </a:extLst>
          </p:cNvPr>
          <p:cNvGraphicFramePr>
            <a:graphicFrameLocks noGrp="1"/>
          </p:cNvGraphicFramePr>
          <p:nvPr>
            <p:extLst>
              <p:ext uri="{D42A27DB-BD31-4B8C-83A1-F6EECF244321}">
                <p14:modId xmlns:p14="http://schemas.microsoft.com/office/powerpoint/2010/main" val="996291757"/>
              </p:ext>
            </p:extLst>
          </p:nvPr>
        </p:nvGraphicFramePr>
        <p:xfrm>
          <a:off x="4702208" y="402893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1" name="表 27930">
            <a:extLst>
              <a:ext uri="{FF2B5EF4-FFF2-40B4-BE49-F238E27FC236}">
                <a16:creationId xmlns:a16="http://schemas.microsoft.com/office/drawing/2014/main" id="{8A11409C-84D1-B220-ED48-CF13EBAF7C69}"/>
              </a:ext>
            </a:extLst>
          </p:cNvPr>
          <p:cNvGraphicFramePr>
            <a:graphicFrameLocks noGrp="1"/>
          </p:cNvGraphicFramePr>
          <p:nvPr>
            <p:extLst>
              <p:ext uri="{D42A27DB-BD31-4B8C-83A1-F6EECF244321}">
                <p14:modId xmlns:p14="http://schemas.microsoft.com/office/powerpoint/2010/main" val="1590568628"/>
              </p:ext>
            </p:extLst>
          </p:nvPr>
        </p:nvGraphicFramePr>
        <p:xfrm>
          <a:off x="4702208"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32" name="表 27931">
            <a:extLst>
              <a:ext uri="{FF2B5EF4-FFF2-40B4-BE49-F238E27FC236}">
                <a16:creationId xmlns:a16="http://schemas.microsoft.com/office/drawing/2014/main" id="{07A944DA-4323-4F4E-F2EB-26DDE979EF5F}"/>
              </a:ext>
            </a:extLst>
          </p:cNvPr>
          <p:cNvGraphicFramePr>
            <a:graphicFrameLocks noGrp="1"/>
          </p:cNvGraphicFramePr>
          <p:nvPr>
            <p:extLst>
              <p:ext uri="{D42A27DB-BD31-4B8C-83A1-F6EECF244321}">
                <p14:modId xmlns:p14="http://schemas.microsoft.com/office/powerpoint/2010/main" val="646171565"/>
              </p:ext>
            </p:extLst>
          </p:nvPr>
        </p:nvGraphicFramePr>
        <p:xfrm>
          <a:off x="4702208" y="293375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cxnSp>
        <p:nvCxnSpPr>
          <p:cNvPr id="27933" name="コネクタ: カギ線 27932">
            <a:extLst>
              <a:ext uri="{FF2B5EF4-FFF2-40B4-BE49-F238E27FC236}">
                <a16:creationId xmlns:a16="http://schemas.microsoft.com/office/drawing/2014/main" id="{174626AD-EEDF-1338-CEAF-A2EC130649DC}"/>
              </a:ext>
            </a:extLst>
          </p:cNvPr>
          <p:cNvCxnSpPr>
            <a:cxnSpLocks/>
            <a:stCxn id="27931" idx="2"/>
            <a:endCxn id="27940" idx="2"/>
          </p:cNvCxnSpPr>
          <p:nvPr/>
        </p:nvCxnSpPr>
        <p:spPr bwMode="auto">
          <a:xfrm rot="5400000">
            <a:off x="3401862" y="4828591"/>
            <a:ext cx="12700" cy="4580693"/>
          </a:xfrm>
          <a:prstGeom prst="bentConnector3">
            <a:avLst>
              <a:gd name="adj1" fmla="val 1800000"/>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7940" name="表 27939">
            <a:extLst>
              <a:ext uri="{FF2B5EF4-FFF2-40B4-BE49-F238E27FC236}">
                <a16:creationId xmlns:a16="http://schemas.microsoft.com/office/drawing/2014/main" id="{ED89C4FC-24AD-6172-44CA-DE2E64E08342}"/>
              </a:ext>
            </a:extLst>
          </p:cNvPr>
          <p:cNvGraphicFramePr>
            <a:graphicFrameLocks noGrp="1"/>
          </p:cNvGraphicFramePr>
          <p:nvPr>
            <p:extLst>
              <p:ext uri="{D42A27DB-BD31-4B8C-83A1-F6EECF244321}">
                <p14:modId xmlns:p14="http://schemas.microsoft.com/office/powerpoint/2010/main" val="4081342006"/>
              </p:ext>
            </p:extLst>
          </p:nvPr>
        </p:nvGraphicFramePr>
        <p:xfrm>
          <a:off x="121515"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1" name="表 27940">
            <a:extLst>
              <a:ext uri="{FF2B5EF4-FFF2-40B4-BE49-F238E27FC236}">
                <a16:creationId xmlns:a16="http://schemas.microsoft.com/office/drawing/2014/main" id="{5CD9B4D0-AAAA-5E60-3AA0-68CDE3694517}"/>
              </a:ext>
            </a:extLst>
          </p:cNvPr>
          <p:cNvGraphicFramePr>
            <a:graphicFrameLocks noGrp="1"/>
          </p:cNvGraphicFramePr>
          <p:nvPr>
            <p:extLst>
              <p:ext uri="{D42A27DB-BD31-4B8C-83A1-F6EECF244321}">
                <p14:modId xmlns:p14="http://schemas.microsoft.com/office/powerpoint/2010/main" val="3362628524"/>
              </p:ext>
            </p:extLst>
          </p:nvPr>
        </p:nvGraphicFramePr>
        <p:xfrm>
          <a:off x="128561"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942" name="表 27941">
            <a:extLst>
              <a:ext uri="{FF2B5EF4-FFF2-40B4-BE49-F238E27FC236}">
                <a16:creationId xmlns:a16="http://schemas.microsoft.com/office/drawing/2014/main" id="{629BE212-2A47-AC12-A84D-D89BFC6A14D9}"/>
              </a:ext>
            </a:extLst>
          </p:cNvPr>
          <p:cNvGraphicFramePr>
            <a:graphicFrameLocks noGrp="1"/>
          </p:cNvGraphicFramePr>
          <p:nvPr>
            <p:extLst>
              <p:ext uri="{D42A27DB-BD31-4B8C-83A1-F6EECF244321}">
                <p14:modId xmlns:p14="http://schemas.microsoft.com/office/powerpoint/2010/main" val="1660528237"/>
              </p:ext>
            </p:extLst>
          </p:nvPr>
        </p:nvGraphicFramePr>
        <p:xfrm>
          <a:off x="121515" y="4028931"/>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4" name="表 3">
            <a:extLst>
              <a:ext uri="{FF2B5EF4-FFF2-40B4-BE49-F238E27FC236}">
                <a16:creationId xmlns:a16="http://schemas.microsoft.com/office/drawing/2014/main" id="{003ABF35-1238-6D8C-68C8-C864A62B636E}"/>
              </a:ext>
            </a:extLst>
          </p:cNvPr>
          <p:cNvGraphicFramePr>
            <a:graphicFrameLocks noGrp="1"/>
          </p:cNvGraphicFramePr>
          <p:nvPr>
            <p:extLst>
              <p:ext uri="{D42A27DB-BD31-4B8C-83A1-F6EECF244321}">
                <p14:modId xmlns:p14="http://schemas.microsoft.com/office/powerpoint/2010/main" val="2061907311"/>
              </p:ext>
            </p:extLst>
          </p:nvPr>
        </p:nvGraphicFramePr>
        <p:xfrm>
          <a:off x="125888" y="706119"/>
          <a:ext cx="3065872" cy="209160"/>
        </p:xfrm>
        <a:graphic>
          <a:graphicData uri="http://schemas.openxmlformats.org/drawingml/2006/table">
            <a:tbl>
              <a:tblPr/>
              <a:tblGrid>
                <a:gridCol w="8255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190058">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連絡網（</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graphicFrame>
        <p:nvGraphicFramePr>
          <p:cNvPr id="6" name="表 5">
            <a:extLst>
              <a:ext uri="{FF2B5EF4-FFF2-40B4-BE49-F238E27FC236}">
                <a16:creationId xmlns:a16="http://schemas.microsoft.com/office/drawing/2014/main" id="{4DFEDF36-198A-870D-F58F-480AA5C97185}"/>
              </a:ext>
            </a:extLst>
          </p:cNvPr>
          <p:cNvGraphicFramePr>
            <a:graphicFrameLocks noGrp="1"/>
          </p:cNvGraphicFramePr>
          <p:nvPr>
            <p:extLst>
              <p:ext uri="{D42A27DB-BD31-4B8C-83A1-F6EECF244321}">
                <p14:modId xmlns:p14="http://schemas.microsoft.com/office/powerpoint/2010/main" val="3764620169"/>
              </p:ext>
            </p:extLst>
          </p:nvPr>
        </p:nvGraphicFramePr>
        <p:xfrm>
          <a:off x="494731" y="8974378"/>
          <a:ext cx="5865363" cy="360000"/>
        </p:xfrm>
        <a:graphic>
          <a:graphicData uri="http://schemas.openxmlformats.org/drawingml/2006/table">
            <a:tbl>
              <a:tblPr/>
              <a:tblGrid>
                <a:gridCol w="1425575">
                  <a:extLst>
                    <a:ext uri="{9D8B030D-6E8A-4147-A177-3AD203B41FA5}">
                      <a16:colId xmlns:a16="http://schemas.microsoft.com/office/drawing/2014/main" val="1316363118"/>
                    </a:ext>
                  </a:extLst>
                </a:gridCol>
                <a:gridCol w="1800000">
                  <a:extLst>
                    <a:ext uri="{9D8B030D-6E8A-4147-A177-3AD203B41FA5}">
                      <a16:colId xmlns:a16="http://schemas.microsoft.com/office/drawing/2014/main" val="3739061872"/>
                    </a:ext>
                  </a:extLst>
                </a:gridCol>
                <a:gridCol w="839788">
                  <a:extLst>
                    <a:ext uri="{9D8B030D-6E8A-4147-A177-3AD203B41FA5}">
                      <a16:colId xmlns:a16="http://schemas.microsoft.com/office/drawing/2014/main" val="2810470226"/>
                    </a:ext>
                  </a:extLst>
                </a:gridCol>
                <a:gridCol w="1800000">
                  <a:extLst>
                    <a:ext uri="{9D8B030D-6E8A-4147-A177-3AD203B41FA5}">
                      <a16:colId xmlns:a16="http://schemas.microsoft.com/office/drawing/2014/main" val="2485003246"/>
                    </a:ext>
                  </a:extLst>
                </a:gridCol>
              </a:tblGrid>
              <a:tr h="360000">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本社　電話番号：</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0" marR="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FAX</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番号：</a:t>
                      </a:r>
                      <a:endParaRPr kumimoji="1" lang="ja-JP" altLang="en-US" sz="10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0910"/>
                  </a:ext>
                </a:extLst>
              </a:tr>
            </a:tbl>
          </a:graphicData>
        </a:graphic>
      </p:graphicFrame>
      <p:sp>
        <p:nvSpPr>
          <p:cNvPr id="7" name="Text Box 4">
            <a:extLst>
              <a:ext uri="{FF2B5EF4-FFF2-40B4-BE49-F238E27FC236}">
                <a16:creationId xmlns:a16="http://schemas.microsoft.com/office/drawing/2014/main" id="{D6B3B9ED-5D57-E2C1-36D4-EC8BDE705B5E}"/>
              </a:ext>
            </a:extLst>
          </p:cNvPr>
          <p:cNvSpPr txBox="1">
            <a:spLocks noChangeArrowheads="1"/>
          </p:cNvSpPr>
          <p:nvPr/>
        </p:nvSpPr>
        <p:spPr bwMode="auto">
          <a:xfrm>
            <a:off x="241300" y="133350"/>
            <a:ext cx="4339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様式⑤</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従業員連絡先リスト・連絡網</a:t>
            </a:r>
          </a:p>
        </p:txBody>
      </p:sp>
    </p:spTree>
    <p:extLst>
      <p:ext uri="{BB962C8B-B14F-4D97-AF65-F5344CB8AC3E}">
        <p14:creationId xmlns:p14="http://schemas.microsoft.com/office/powerpoint/2010/main" val="72572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340" name="Group 716"/>
          <p:cNvGraphicFramePr>
            <a:graphicFrameLocks noGrp="1"/>
          </p:cNvGraphicFramePr>
          <p:nvPr>
            <p:extLst>
              <p:ext uri="{D42A27DB-BD31-4B8C-83A1-F6EECF244321}">
                <p14:modId xmlns:p14="http://schemas.microsoft.com/office/powerpoint/2010/main" val="906163146"/>
              </p:ext>
            </p:extLst>
          </p:nvPr>
        </p:nvGraphicFramePr>
        <p:xfrm>
          <a:off x="115888" y="4084638"/>
          <a:ext cx="6626225" cy="4613212"/>
        </p:xfrm>
        <a:graphic>
          <a:graphicData uri="http://schemas.openxmlformats.org/drawingml/2006/table">
            <a:tbl>
              <a:tblPr/>
              <a:tblGrid>
                <a:gridCol w="384175">
                  <a:extLst>
                    <a:ext uri="{9D8B030D-6E8A-4147-A177-3AD203B41FA5}">
                      <a16:colId xmlns:a16="http://schemas.microsoft.com/office/drawing/2014/main" val="1509270831"/>
                    </a:ext>
                  </a:extLst>
                </a:gridCol>
                <a:gridCol w="625475">
                  <a:extLst>
                    <a:ext uri="{9D8B030D-6E8A-4147-A177-3AD203B41FA5}">
                      <a16:colId xmlns:a16="http://schemas.microsoft.com/office/drawing/2014/main" val="1390613850"/>
                    </a:ext>
                  </a:extLst>
                </a:gridCol>
                <a:gridCol w="647700">
                  <a:extLst>
                    <a:ext uri="{9D8B030D-6E8A-4147-A177-3AD203B41FA5}">
                      <a16:colId xmlns:a16="http://schemas.microsoft.com/office/drawing/2014/main" val="2376697051"/>
                    </a:ext>
                  </a:extLst>
                </a:gridCol>
                <a:gridCol w="576262">
                  <a:extLst>
                    <a:ext uri="{9D8B030D-6E8A-4147-A177-3AD203B41FA5}">
                      <a16:colId xmlns:a16="http://schemas.microsoft.com/office/drawing/2014/main" val="3343809262"/>
                    </a:ext>
                  </a:extLst>
                </a:gridCol>
                <a:gridCol w="647700">
                  <a:extLst>
                    <a:ext uri="{9D8B030D-6E8A-4147-A177-3AD203B41FA5}">
                      <a16:colId xmlns:a16="http://schemas.microsoft.com/office/drawing/2014/main" val="502082774"/>
                    </a:ext>
                  </a:extLst>
                </a:gridCol>
                <a:gridCol w="706438">
                  <a:extLst>
                    <a:ext uri="{9D8B030D-6E8A-4147-A177-3AD203B41FA5}">
                      <a16:colId xmlns:a16="http://schemas.microsoft.com/office/drawing/2014/main" val="4032725010"/>
                    </a:ext>
                  </a:extLst>
                </a:gridCol>
                <a:gridCol w="877887">
                  <a:extLst>
                    <a:ext uri="{9D8B030D-6E8A-4147-A177-3AD203B41FA5}">
                      <a16:colId xmlns:a16="http://schemas.microsoft.com/office/drawing/2014/main" val="3472432111"/>
                    </a:ext>
                  </a:extLst>
                </a:gridCol>
                <a:gridCol w="792163">
                  <a:extLst>
                    <a:ext uri="{9D8B030D-6E8A-4147-A177-3AD203B41FA5}">
                      <a16:colId xmlns:a16="http://schemas.microsoft.com/office/drawing/2014/main" val="1349920658"/>
                    </a:ext>
                  </a:extLst>
                </a:gridCol>
                <a:gridCol w="593725">
                  <a:extLst>
                    <a:ext uri="{9D8B030D-6E8A-4147-A177-3AD203B41FA5}">
                      <a16:colId xmlns:a16="http://schemas.microsoft.com/office/drawing/2014/main" val="1441312385"/>
                    </a:ext>
                  </a:extLst>
                </a:gridCol>
                <a:gridCol w="774700">
                  <a:extLst>
                    <a:ext uri="{9D8B030D-6E8A-4147-A177-3AD203B41FA5}">
                      <a16:colId xmlns:a16="http://schemas.microsoft.com/office/drawing/2014/main" val="2074368978"/>
                    </a:ext>
                  </a:extLst>
                </a:gridCol>
              </a:tblGrid>
              <a:tr h="230742">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年月日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従業員名</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緊急時</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TEL</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ﾒｰﾙｱﾄﾞﾚｽ</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確認事項</a:t>
                      </a:r>
                    </a:p>
                  </a:txBody>
                  <a:tcPr marL="90000" marR="90000" marT="46792" marB="46792"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0480570"/>
                  </a:ext>
                </a:extLst>
              </a:tr>
              <a:tr h="36790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従業員・家族の安否状況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家屋の</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被害状況</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出勤</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予定日</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避難先等</a:t>
                      </a:r>
                    </a:p>
                  </a:txBody>
                  <a:tcPr marL="90000" marR="90000" marT="46792" marB="46792"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81795090"/>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46994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36776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祖母：骨折</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避難所</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501507"/>
                  </a:ext>
                </a:extLst>
              </a:tr>
              <a:tr h="243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安否確認</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159589"/>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76798"/>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3038407"/>
                  </a:ext>
                </a:extLst>
              </a:tr>
              <a:tr h="2841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システム管理</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030395"/>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8</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倒壊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避難所</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12392"/>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284653"/>
                  </a:ext>
                </a:extLst>
              </a:tr>
              <a:tr h="26982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10</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000-000-0000</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***@***.ne.jp</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長女：火傷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半焼</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未定</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8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避難所</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867372"/>
                  </a:ext>
                </a:extLst>
              </a:tr>
              <a:tr h="54862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25/4/1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田中一郎</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090-xxxx-xxxx</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ichiro@xxx.co.jp</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本人：かすり傷</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長男：打撲傷</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建物少し傾く。家具転倒。ガラス散乱。</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4/4</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予定</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中学校に避難</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9051799"/>
                  </a:ext>
                </a:extLst>
              </a:tr>
            </a:tbl>
          </a:graphicData>
        </a:graphic>
      </p:graphicFrame>
      <p:sp>
        <p:nvSpPr>
          <p:cNvPr id="28824" name="Text Box 348"/>
          <p:cNvSpPr txBox="1">
            <a:spLocks noChangeArrowheads="1"/>
          </p:cNvSpPr>
          <p:nvPr/>
        </p:nvSpPr>
        <p:spPr bwMode="auto">
          <a:xfrm>
            <a:off x="-5927" y="128588"/>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様式⑥</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安否確認チェックシート</a:t>
            </a:r>
          </a:p>
        </p:txBody>
      </p:sp>
      <p:sp>
        <p:nvSpPr>
          <p:cNvPr id="28825" name="Text Box 398"/>
          <p:cNvSpPr txBox="1">
            <a:spLocks noChangeArrowheads="1"/>
          </p:cNvSpPr>
          <p:nvPr/>
        </p:nvSpPr>
        <p:spPr bwMode="auto">
          <a:xfrm>
            <a:off x="260350" y="658813"/>
            <a:ext cx="6408738"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eaLnBrk="1" hangingPunct="1"/>
            <a:endParaRPr lang="en-US" altLang="ja-JP" b="0" dirty="0">
              <a:latin typeface="ＭＳ ゴシック" panose="020B0609070205080204" pitchFamily="49" charset="-128"/>
              <a:ea typeface="ＭＳ ゴシック" panose="020B0609070205080204" pitchFamily="49" charset="-128"/>
            </a:endParaRP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ＢＣＰ対応をスムーズに行うには、被災後の復旧活動において、何よりも人員を確保することが重要です。被災直後に、速やかに役員及び従業員の安否確認ができるようにしましょう。</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既に、防災計画等で作成済みの場合には、それを活用してください。</a:t>
            </a:r>
          </a:p>
          <a:p>
            <a:pPr eaLnBrk="1" hangingPunct="1">
              <a:buFontTx/>
              <a:buChar char="•"/>
            </a:pPr>
            <a:r>
              <a:rPr lang="ja-JP" altLang="en-US" b="0" dirty="0">
                <a:latin typeface="ＭＳ ゴシック" panose="020B0609070205080204" pitchFamily="49" charset="-128"/>
                <a:ea typeface="ＭＳ ゴシック" panose="020B0609070205080204" pitchFamily="49" charset="-128"/>
              </a:rPr>
              <a:t>また、従業員本人のみならず、その家族の安否についても確認しましょう。家族の怪我などの状況によっては、家族への対応を優先させることも考えられます。</a:t>
            </a:r>
          </a:p>
          <a:p>
            <a:pPr eaLnBrk="1" hangingPunct="1">
              <a:buFontTx/>
              <a:buChar char="•"/>
            </a:pPr>
            <a:endParaRPr lang="en-US" altLang="ja-JP" b="0" dirty="0">
              <a:solidFill>
                <a:srgbClr val="808080"/>
              </a:solidFill>
              <a:latin typeface="ＭＳ ゴシック" panose="020B0609070205080204" pitchFamily="49" charset="-128"/>
              <a:ea typeface="ＭＳ ゴシック" panose="020B0609070205080204" pitchFamily="49" charset="-128"/>
            </a:endParaRPr>
          </a:p>
        </p:txBody>
      </p:sp>
      <p:sp>
        <p:nvSpPr>
          <p:cNvPr id="28826" name="Text Box 400"/>
          <p:cNvSpPr txBox="1">
            <a:spLocks noChangeArrowheads="1"/>
          </p:cNvSpPr>
          <p:nvPr/>
        </p:nvSpPr>
        <p:spPr bwMode="auto">
          <a:xfrm>
            <a:off x="404019" y="3196829"/>
            <a:ext cx="61198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（参考）</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従業員全員を対象に、定期的に安否確認の訓練を実施しましょう。</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安否確認を行う際には、</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様式⑤</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の「従業員連絡先リスト・連絡網」を活用してください。</a:t>
            </a:r>
          </a:p>
          <a:p>
            <a:pPr eaLnBrk="1" hangingPunct="1">
              <a:buFont typeface="HG丸ｺﾞｼｯｸM-PRO" panose="020F0600000000000000" pitchFamily="50" charset="-128"/>
              <a:buChar char="※"/>
            </a:pPr>
            <a:r>
              <a:rPr lang="ja-JP" altLang="en-US" b="0" dirty="0">
                <a:latin typeface="ＭＳ ゴシック" panose="020B0609070205080204" pitchFamily="49" charset="-128"/>
                <a:ea typeface="ＭＳ ゴシック" panose="020B0609070205080204" pitchFamily="49" charset="-128"/>
              </a:rPr>
              <a:t>必要な情報を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様式⑫</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の「従業員携帯カード」に記載し、従業員全員に携帯させてください。</a:t>
            </a:r>
          </a:p>
        </p:txBody>
      </p:sp>
      <p:sp>
        <p:nvSpPr>
          <p:cNvPr id="27030" name="Text Box 406"/>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２７</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28828" name="AutoShape 694"/>
          <p:cNvSpPr>
            <a:spLocks noChangeArrowheads="1"/>
          </p:cNvSpPr>
          <p:nvPr/>
        </p:nvSpPr>
        <p:spPr bwMode="auto">
          <a:xfrm>
            <a:off x="4508500" y="128588"/>
            <a:ext cx="2087563"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714">
            <a:extLst>
              <a:ext uri="{FF2B5EF4-FFF2-40B4-BE49-F238E27FC236}">
                <a16:creationId xmlns:a16="http://schemas.microsoft.com/office/drawing/2014/main" id="{3DF85044-ED93-3ADF-BDA3-CA9A674C695F}"/>
              </a:ext>
            </a:extLst>
          </p:cNvPr>
          <p:cNvGraphicFramePr>
            <a:graphicFrameLocks noGrp="1"/>
          </p:cNvGraphicFramePr>
          <p:nvPr>
            <p:extLst>
              <p:ext uri="{D42A27DB-BD31-4B8C-83A1-F6EECF244321}">
                <p14:modId xmlns:p14="http://schemas.microsoft.com/office/powerpoint/2010/main" val="2348577790"/>
              </p:ext>
            </p:extLst>
          </p:nvPr>
        </p:nvGraphicFramePr>
        <p:xfrm>
          <a:off x="260350" y="2000250"/>
          <a:ext cx="6314144" cy="1188000"/>
        </p:xfrm>
        <a:graphic>
          <a:graphicData uri="http://schemas.openxmlformats.org/drawingml/2006/table">
            <a:tbl>
              <a:tblPr/>
              <a:tblGrid>
                <a:gridCol w="1487612">
                  <a:extLst>
                    <a:ext uri="{9D8B030D-6E8A-4147-A177-3AD203B41FA5}">
                      <a16:colId xmlns:a16="http://schemas.microsoft.com/office/drawing/2014/main" val="3667742566"/>
                    </a:ext>
                  </a:extLst>
                </a:gridCol>
                <a:gridCol w="276065">
                  <a:extLst>
                    <a:ext uri="{9D8B030D-6E8A-4147-A177-3AD203B41FA5}">
                      <a16:colId xmlns:a16="http://schemas.microsoft.com/office/drawing/2014/main" val="581945186"/>
                    </a:ext>
                  </a:extLst>
                </a:gridCol>
                <a:gridCol w="1102019">
                  <a:extLst>
                    <a:ext uri="{9D8B030D-6E8A-4147-A177-3AD203B41FA5}">
                      <a16:colId xmlns:a16="http://schemas.microsoft.com/office/drawing/2014/main" val="3125378744"/>
                    </a:ext>
                  </a:extLst>
                </a:gridCol>
                <a:gridCol w="757800">
                  <a:extLst>
                    <a:ext uri="{9D8B030D-6E8A-4147-A177-3AD203B41FA5}">
                      <a16:colId xmlns:a16="http://schemas.microsoft.com/office/drawing/2014/main" val="3776757102"/>
                    </a:ext>
                  </a:extLst>
                </a:gridCol>
                <a:gridCol w="540000">
                  <a:extLst>
                    <a:ext uri="{9D8B030D-6E8A-4147-A177-3AD203B41FA5}">
                      <a16:colId xmlns:a16="http://schemas.microsoft.com/office/drawing/2014/main" val="1029141853"/>
                    </a:ext>
                  </a:extLst>
                </a:gridCol>
                <a:gridCol w="2150648">
                  <a:extLst>
                    <a:ext uri="{9D8B030D-6E8A-4147-A177-3AD203B41FA5}">
                      <a16:colId xmlns:a16="http://schemas.microsoft.com/office/drawing/2014/main" val="3874628971"/>
                    </a:ext>
                  </a:extLst>
                </a:gridCol>
              </a:tblGrid>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cs typeface="+mn-cs"/>
                        </a:rPr>
                        <a:t>・</a:t>
                      </a: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携帯メールによる一斉確認（メーリングリスト）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7860122"/>
                  </a:ext>
                </a:extLst>
              </a:tr>
              <a:tr h="39600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愛知県内</a:t>
                      </a: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で、震度</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５強</a:t>
                      </a: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以上の地震が発生したとき</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912776"/>
                  </a:ext>
                </a:extLst>
              </a:tr>
              <a:tr h="396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rPr>
                        <a:t>・</a:t>
                      </a:r>
                      <a:endParaRPr kumimoji="1" lang="en-US"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その他社長が必要と判断した場合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3126637"/>
                  </a:ext>
                </a:extLst>
              </a:tr>
            </a:tbl>
          </a:graphicData>
        </a:graphic>
      </p:graphicFrame>
      <p:sp>
        <p:nvSpPr>
          <p:cNvPr id="3" name="AutoShape 606">
            <a:extLst>
              <a:ext uri="{FF2B5EF4-FFF2-40B4-BE49-F238E27FC236}">
                <a16:creationId xmlns:a16="http://schemas.microsoft.com/office/drawing/2014/main" id="{25D8C3F8-6D11-69FE-3FD1-07AB31CF31C2}"/>
              </a:ext>
            </a:extLst>
          </p:cNvPr>
          <p:cNvSpPr>
            <a:spLocks noChangeArrowheads="1"/>
          </p:cNvSpPr>
          <p:nvPr/>
        </p:nvSpPr>
        <p:spPr bwMode="auto">
          <a:xfrm>
            <a:off x="4941888" y="8815387"/>
            <a:ext cx="1800225" cy="431800"/>
          </a:xfrm>
          <a:prstGeom prst="wedgeRectCallout">
            <a:avLst>
              <a:gd name="adj1" fmla="val -31338"/>
              <a:gd name="adj2" fmla="val -244745"/>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70C0"/>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」の箇所については、被災後に記入します。</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5"/>
          <p:cNvSpPr txBox="1">
            <a:spLocks noChangeArrowheads="1"/>
          </p:cNvSpPr>
          <p:nvPr/>
        </p:nvSpPr>
        <p:spPr bwMode="auto">
          <a:xfrm>
            <a:off x="405606" y="632520"/>
            <a:ext cx="611981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企業は、人道的な面からも、被災時の地域貢献が求められています。初動対応での人命救助を疎かにしたことで、非難を浴びた事例もあります。また、事業を再開するにあたっては、地域と共に復旧に向けた活動を行うなど、周囲とのバランスも大切です。</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ＣＳＲ（企業の社会的責任）の観点からも、地域貢献には積極的に取り組みましょう。</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a:p>
            <a:pPr eaLnBrk="1" hangingPunct="1">
              <a:spcAft>
                <a:spcPts val="600"/>
              </a:spcAft>
            </a:pPr>
            <a:r>
              <a:rPr lang="ja-JP" altLang="en-US" b="0" dirty="0">
                <a:solidFill>
                  <a:srgbClr val="808080"/>
                </a:solidFill>
                <a:latin typeface="ＭＳ ゴシック" panose="020B0609070205080204" pitchFamily="49" charset="-128"/>
                <a:ea typeface="ＭＳ ゴシック" panose="020B0609070205080204" pitchFamily="49" charset="-128"/>
              </a:rPr>
              <a:t>　</a:t>
            </a:r>
          </a:p>
        </p:txBody>
      </p:sp>
      <p:sp>
        <p:nvSpPr>
          <p:cNvPr id="29700" name="Text Box 58"/>
          <p:cNvSpPr txBox="1">
            <a:spLocks noChangeArrowheads="1"/>
          </p:cNvSpPr>
          <p:nvPr/>
        </p:nvSpPr>
        <p:spPr bwMode="auto">
          <a:xfrm>
            <a:off x="-1111" y="11917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様式⑦</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地域貢献策一覧</a:t>
            </a:r>
          </a:p>
        </p:txBody>
      </p:sp>
      <p:graphicFrame>
        <p:nvGraphicFramePr>
          <p:cNvPr id="84095" name="Group 127"/>
          <p:cNvGraphicFramePr>
            <a:graphicFrameLocks noGrp="1"/>
          </p:cNvGraphicFramePr>
          <p:nvPr>
            <p:extLst>
              <p:ext uri="{D42A27DB-BD31-4B8C-83A1-F6EECF244321}">
                <p14:modId xmlns:p14="http://schemas.microsoft.com/office/powerpoint/2010/main" val="522326659"/>
              </p:ext>
            </p:extLst>
          </p:nvPr>
        </p:nvGraphicFramePr>
        <p:xfrm>
          <a:off x="554580" y="2280696"/>
          <a:ext cx="5832475" cy="3164163"/>
        </p:xfrm>
        <a:graphic>
          <a:graphicData uri="http://schemas.openxmlformats.org/drawingml/2006/table">
            <a:tbl>
              <a:tblPr/>
              <a:tblGrid>
                <a:gridCol w="2159000">
                  <a:extLst>
                    <a:ext uri="{9D8B030D-6E8A-4147-A177-3AD203B41FA5}">
                      <a16:colId xmlns:a16="http://schemas.microsoft.com/office/drawing/2014/main" val="3725244131"/>
                    </a:ext>
                  </a:extLst>
                </a:gridCol>
                <a:gridCol w="3673475">
                  <a:extLst>
                    <a:ext uri="{9D8B030D-6E8A-4147-A177-3AD203B41FA5}">
                      <a16:colId xmlns:a16="http://schemas.microsoft.com/office/drawing/2014/main" val="3802682717"/>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80556699"/>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共同防災訓練への参加</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（平時）</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地域の防災訓練に積極的に参加し、平時から地域と連携して地域防災に取り組む。</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61708"/>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初期消火活動</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（発災直後）</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事務所周辺で火災が発生した場合には、初期消火に協力し、周辺地域の安全確保に努める。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776752"/>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片付け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（発災から数日間）</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事務所周辺で、被災建物の片付け等の活動に協力し、</a:t>
                      </a:r>
                      <a:b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周辺地域の復旧活動に貢献する。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38411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炊き出し</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余裕があれば、事務所や倉庫周辺の住民向けに炊き出しや食品の無償提供を行う。</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229580"/>
                  </a:ext>
                </a:extLst>
              </a:tr>
            </a:tbl>
          </a:graphicData>
        </a:graphic>
      </p:graphicFrame>
      <p:sp>
        <p:nvSpPr>
          <p:cNvPr id="84059" name="Text Box 91"/>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２８</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29723" name="Group 106"/>
          <p:cNvGrpSpPr>
            <a:grpSpLocks/>
          </p:cNvGrpSpPr>
          <p:nvPr/>
        </p:nvGrpSpPr>
        <p:grpSpPr bwMode="auto">
          <a:xfrm>
            <a:off x="692150" y="5707063"/>
            <a:ext cx="1584325" cy="314325"/>
            <a:chOff x="2675" y="4828"/>
            <a:chExt cx="998" cy="198"/>
          </a:xfrm>
        </p:grpSpPr>
        <p:sp>
          <p:nvSpPr>
            <p:cNvPr id="29725"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29726"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24" name="Text Box 110"/>
          <p:cNvSpPr txBox="1">
            <a:spLocks noChangeArrowheads="1"/>
          </p:cNvSpPr>
          <p:nvPr/>
        </p:nvSpPr>
        <p:spPr bwMode="auto">
          <a:xfrm>
            <a:off x="2276475" y="5707063"/>
            <a:ext cx="41767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地域と連携することが効果的です。</a:t>
            </a:r>
          </a:p>
        </p:txBody>
      </p:sp>
      <p:sp>
        <p:nvSpPr>
          <p:cNvPr id="2" name="AutoShape 126">
            <a:extLst>
              <a:ext uri="{FF2B5EF4-FFF2-40B4-BE49-F238E27FC236}">
                <a16:creationId xmlns:a16="http://schemas.microsoft.com/office/drawing/2014/main" id="{24C88CF9-82FE-E390-4467-ADA1CE86D78F}"/>
              </a:ext>
            </a:extLst>
          </p:cNvPr>
          <p:cNvSpPr>
            <a:spLocks noChangeArrowheads="1"/>
          </p:cNvSpPr>
          <p:nvPr/>
        </p:nvSpPr>
        <p:spPr bwMode="auto">
          <a:xfrm>
            <a:off x="747317" y="1745033"/>
            <a:ext cx="2715330" cy="536152"/>
          </a:xfrm>
          <a:prstGeom prst="wedgeRectCallout">
            <a:avLst>
              <a:gd name="adj1" fmla="val 2671"/>
              <a:gd name="adj2" fmla="val 71644"/>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地域貢献策として取り組む項目を挙げましょう。</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どの時点で、何ができるのかを整理すると、</a:t>
            </a:r>
            <a:br>
              <a:rPr lang="en-US" altLang="ja-JP" sz="900" b="0" dirty="0">
                <a:solidFill>
                  <a:srgbClr val="003300"/>
                </a:solidFill>
                <a:latin typeface="ＭＳ ゴシック" panose="020B0609070205080204" pitchFamily="49" charset="-128"/>
                <a:ea typeface="ＭＳ ゴシック" panose="020B0609070205080204" pitchFamily="49" charset="-128"/>
              </a:rPr>
            </a:br>
            <a:r>
              <a:rPr lang="ja-JP" altLang="en-US" sz="900" b="0" dirty="0">
                <a:solidFill>
                  <a:srgbClr val="003300"/>
                </a:solidFill>
                <a:latin typeface="ＭＳ ゴシック" panose="020B0609070205080204" pitchFamily="49" charset="-128"/>
                <a:ea typeface="ＭＳ ゴシック" panose="020B0609070205080204" pitchFamily="49" charset="-128"/>
              </a:rPr>
              <a:t>貢献策が考えやすくなります。</a:t>
            </a:r>
          </a:p>
        </p:txBody>
      </p:sp>
      <p:sp>
        <p:nvSpPr>
          <p:cNvPr id="3" name="AutoShape 125">
            <a:extLst>
              <a:ext uri="{FF2B5EF4-FFF2-40B4-BE49-F238E27FC236}">
                <a16:creationId xmlns:a16="http://schemas.microsoft.com/office/drawing/2014/main" id="{0CC91AD2-1A43-5C2F-78A5-753FA9A68C5B}"/>
              </a:ext>
            </a:extLst>
          </p:cNvPr>
          <p:cNvSpPr>
            <a:spLocks noChangeArrowheads="1"/>
          </p:cNvSpPr>
          <p:nvPr/>
        </p:nvSpPr>
        <p:spPr bwMode="auto">
          <a:xfrm>
            <a:off x="4732527" y="1704433"/>
            <a:ext cx="2016125" cy="576263"/>
          </a:xfrm>
          <a:prstGeom prst="wedgeRectCallout">
            <a:avLst>
              <a:gd name="adj1" fmla="val 541"/>
              <a:gd name="adj2" fmla="val 95181"/>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地域貢献策の具体的な取組みに</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ついて、明確にしておきましょう。従業員への周知も大切です。</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0" y="90227"/>
            <a:ext cx="4916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１</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被災状況調査シート（自社用）</a:t>
            </a:r>
          </a:p>
        </p:txBody>
      </p:sp>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0716" name="Text Box 156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２９</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0865" name="AutoShape 1584"/>
          <p:cNvSpPr>
            <a:spLocks noChangeArrowheads="1"/>
          </p:cNvSpPr>
          <p:nvPr/>
        </p:nvSpPr>
        <p:spPr bwMode="auto">
          <a:xfrm>
            <a:off x="4731126"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graphicFrame>
        <p:nvGraphicFramePr>
          <p:cNvPr id="2" name="Group 1591">
            <a:extLst>
              <a:ext uri="{FF2B5EF4-FFF2-40B4-BE49-F238E27FC236}">
                <a16:creationId xmlns:a16="http://schemas.microsoft.com/office/drawing/2014/main" id="{276DA5CE-96A0-66D4-DDAC-B5BF8D049813}"/>
              </a:ext>
            </a:extLst>
          </p:cNvPr>
          <p:cNvGraphicFramePr>
            <a:graphicFrameLocks noGrp="1"/>
          </p:cNvGraphicFramePr>
          <p:nvPr>
            <p:extLst>
              <p:ext uri="{D42A27DB-BD31-4B8C-83A1-F6EECF244321}">
                <p14:modId xmlns:p14="http://schemas.microsoft.com/office/powerpoint/2010/main" val="4130024493"/>
              </p:ext>
            </p:extLst>
          </p:nvPr>
        </p:nvGraphicFramePr>
        <p:xfrm>
          <a:off x="89797" y="858156"/>
          <a:ext cx="6747765" cy="8198556"/>
        </p:xfrm>
        <a:graphic>
          <a:graphicData uri="http://schemas.openxmlformats.org/drawingml/2006/table">
            <a:tbl>
              <a:tblPr/>
              <a:tblGrid>
                <a:gridCol w="563494">
                  <a:extLst>
                    <a:ext uri="{9D8B030D-6E8A-4147-A177-3AD203B41FA5}">
                      <a16:colId xmlns:a16="http://schemas.microsoft.com/office/drawing/2014/main" val="1802737686"/>
                    </a:ext>
                  </a:extLst>
                </a:gridCol>
                <a:gridCol w="134336">
                  <a:extLst>
                    <a:ext uri="{9D8B030D-6E8A-4147-A177-3AD203B41FA5}">
                      <a16:colId xmlns:a16="http://schemas.microsoft.com/office/drawing/2014/main" val="2096795357"/>
                    </a:ext>
                  </a:extLst>
                </a:gridCol>
                <a:gridCol w="801255">
                  <a:extLst>
                    <a:ext uri="{9D8B030D-6E8A-4147-A177-3AD203B41FA5}">
                      <a16:colId xmlns:a16="http://schemas.microsoft.com/office/drawing/2014/main" val="2491000418"/>
                    </a:ext>
                  </a:extLst>
                </a:gridCol>
                <a:gridCol w="179817">
                  <a:extLst>
                    <a:ext uri="{9D8B030D-6E8A-4147-A177-3AD203B41FA5}">
                      <a16:colId xmlns:a16="http://schemas.microsoft.com/office/drawing/2014/main" val="4060217446"/>
                    </a:ext>
                  </a:extLst>
                </a:gridCol>
                <a:gridCol w="221266">
                  <a:extLst>
                    <a:ext uri="{9D8B030D-6E8A-4147-A177-3AD203B41FA5}">
                      <a16:colId xmlns:a16="http://schemas.microsoft.com/office/drawing/2014/main" val="3175391438"/>
                    </a:ext>
                  </a:extLst>
                </a:gridCol>
                <a:gridCol w="179817">
                  <a:extLst>
                    <a:ext uri="{9D8B030D-6E8A-4147-A177-3AD203B41FA5}">
                      <a16:colId xmlns:a16="http://schemas.microsoft.com/office/drawing/2014/main" val="3833965475"/>
                    </a:ext>
                  </a:extLst>
                </a:gridCol>
                <a:gridCol w="285750">
                  <a:extLst>
                    <a:ext uri="{9D8B030D-6E8A-4147-A177-3AD203B41FA5}">
                      <a16:colId xmlns:a16="http://schemas.microsoft.com/office/drawing/2014/main" val="3006542752"/>
                    </a:ext>
                  </a:extLst>
                </a:gridCol>
                <a:gridCol w="285750">
                  <a:extLst>
                    <a:ext uri="{9D8B030D-6E8A-4147-A177-3AD203B41FA5}">
                      <a16:colId xmlns:a16="http://schemas.microsoft.com/office/drawing/2014/main" val="1481258552"/>
                    </a:ext>
                  </a:extLst>
                </a:gridCol>
                <a:gridCol w="648000">
                  <a:extLst>
                    <a:ext uri="{9D8B030D-6E8A-4147-A177-3AD203B41FA5}">
                      <a16:colId xmlns:a16="http://schemas.microsoft.com/office/drawing/2014/main" val="2572828095"/>
                    </a:ext>
                  </a:extLst>
                </a:gridCol>
                <a:gridCol w="352280">
                  <a:extLst>
                    <a:ext uri="{9D8B030D-6E8A-4147-A177-3AD203B41FA5}">
                      <a16:colId xmlns:a16="http://schemas.microsoft.com/office/drawing/2014/main" val="2353338759"/>
                    </a:ext>
                  </a:extLst>
                </a:gridCol>
                <a:gridCol w="648000">
                  <a:extLst>
                    <a:ext uri="{9D8B030D-6E8A-4147-A177-3AD203B41FA5}">
                      <a16:colId xmlns:a16="http://schemas.microsoft.com/office/drawing/2014/main" val="631494812"/>
                    </a:ext>
                  </a:extLst>
                </a:gridCol>
                <a:gridCol w="144000">
                  <a:extLst>
                    <a:ext uri="{9D8B030D-6E8A-4147-A177-3AD203B41FA5}">
                      <a16:colId xmlns:a16="http://schemas.microsoft.com/office/drawing/2014/main" val="1354655064"/>
                    </a:ext>
                  </a:extLst>
                </a:gridCol>
                <a:gridCol w="396000">
                  <a:extLst>
                    <a:ext uri="{9D8B030D-6E8A-4147-A177-3AD203B41FA5}">
                      <a16:colId xmlns:a16="http://schemas.microsoft.com/office/drawing/2014/main" val="1978188542"/>
                    </a:ext>
                  </a:extLst>
                </a:gridCol>
                <a:gridCol w="936000">
                  <a:extLst>
                    <a:ext uri="{9D8B030D-6E8A-4147-A177-3AD203B41FA5}">
                      <a16:colId xmlns:a16="http://schemas.microsoft.com/office/drawing/2014/main" val="980812280"/>
                    </a:ext>
                  </a:extLst>
                </a:gridCol>
                <a:gridCol w="972000">
                  <a:extLst>
                    <a:ext uri="{9D8B030D-6E8A-4147-A177-3AD203B41FA5}">
                      <a16:colId xmlns:a16="http://schemas.microsoft.com/office/drawing/2014/main" val="1639326039"/>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施設名</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事務所・倉庫</a:t>
                      </a:r>
                      <a:endParaRPr kumimoji="1" lang="zh-TW"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場所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dirty="0"/>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mn-cs"/>
                        </a:rPr>
                        <a:t>半田</a:t>
                      </a:r>
                      <a:endParaRPr kumimoji="1" lang="ja-JP" altLang="ja-JP" sz="1200" b="0" i="0" u="none" strike="noStrike" kern="1200" cap="none" spc="0" normalizeH="0" baseline="0" noProof="0" dirty="0">
                        <a:ln>
                          <a:noFill/>
                        </a:ln>
                        <a:solidFill>
                          <a:srgbClr val="0070C0"/>
                        </a:solidFill>
                        <a:effectLst/>
                        <a:uLnTx/>
                        <a:uFillTx/>
                        <a:latin typeface="ＭＳ 明朝" panose="02020609040205080304" pitchFamily="17" charset="-128"/>
                        <a:ea typeface="ＭＳ 明朝" panose="02020609040205080304" pitchFamily="17" charset="-128"/>
                        <a:cs typeface="+mn-cs"/>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確認者</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81913041"/>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チェック項目</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異常の有無、被害状況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1596947398"/>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人的被害の有無</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軽傷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１</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人</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kumimoji="1" lang="ja-JP" altLang="en-US" u="none" dirty="0">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重傷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０</a:t>
                      </a:r>
                      <a:r>
                        <a:rPr kumimoji="1" lang="ja-JP" altLang="en-US"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人</a:t>
                      </a:r>
                      <a:r>
                        <a:rPr kumimoji="1" lang="en-US" altLang="ja-JP" sz="9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8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L="0" marR="0" marT="36000" marB="36000" anchor="ctr">
                    <a:lnL w="12700" cmpd="sng">
                      <a:noFill/>
                      <a:prstDash val="soli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cs typeface="Times New Roman" panose="02020603050405020304" pitchFamily="18" charset="0"/>
                        </a:rPr>
                        <a:t>安否不明２　　　</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565885193"/>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施設</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外壁（</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3</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5685529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柱（</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5</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65573639"/>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天井パネル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2956805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窓ガラス</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５枚割れ、床面に散乱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9327258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床スラブ</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一部沈下、クラック発生多数</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966251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28933295"/>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設備</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車両等</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キャビネット①</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5463707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キャビネット②</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287214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キャビネット③</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70826624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冷蔵庫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400665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7345037"/>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什器</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b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b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椅子・テーブル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2538313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照明器具</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落下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8060251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Ｐ</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C</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・サーバー</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619803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書類</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散乱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13372251"/>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351586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1"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76090040"/>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仕掛品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資材</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取扱商品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預かり貨物</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rgbClr val="0070C0"/>
                          </a:solidFill>
                          <a:effectLst/>
                          <a:latin typeface="ＭＳ 明朝" panose="02020609040205080304" pitchFamily="17" charset="-128"/>
                          <a:ea typeface="ＭＳ 明朝" panose="02020609040205080304" pitchFamily="17" charset="-128"/>
                        </a:rPr>
                        <a:t>散乱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98843026"/>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9173233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1"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7823757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322212044"/>
                  </a:ext>
                </a:extLst>
              </a:tr>
              <a:tr h="313682">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93290690"/>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その他</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0284107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270178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93455608"/>
                  </a:ext>
                </a:extLst>
              </a:tr>
            </a:tbl>
          </a:graphicData>
        </a:graphic>
      </p:graphicFrame>
      <p:sp>
        <p:nvSpPr>
          <p:cNvPr id="3" name="AutoShape 1585">
            <a:extLst>
              <a:ext uri="{FF2B5EF4-FFF2-40B4-BE49-F238E27FC236}">
                <a16:creationId xmlns:a16="http://schemas.microsoft.com/office/drawing/2014/main" id="{34C7B99B-7EB1-CC4A-DCFF-4E7DDEB3E4B1}"/>
              </a:ext>
            </a:extLst>
          </p:cNvPr>
          <p:cNvSpPr>
            <a:spLocks noChangeArrowheads="1"/>
          </p:cNvSpPr>
          <p:nvPr/>
        </p:nvSpPr>
        <p:spPr bwMode="auto">
          <a:xfrm>
            <a:off x="4653136" y="3944888"/>
            <a:ext cx="1800225" cy="431800"/>
          </a:xfrm>
          <a:prstGeom prst="wedgeRectCallout">
            <a:avLst>
              <a:gd name="adj1" fmla="val -67546"/>
              <a:gd name="adj2" fmla="val 60296"/>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70C0"/>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」の箇所については、被災後に記入します。</a:t>
            </a:r>
          </a:p>
        </p:txBody>
      </p:sp>
      <p:sp>
        <p:nvSpPr>
          <p:cNvPr id="4" name="AutoShape 1583">
            <a:extLst>
              <a:ext uri="{FF2B5EF4-FFF2-40B4-BE49-F238E27FC236}">
                <a16:creationId xmlns:a16="http://schemas.microsoft.com/office/drawing/2014/main" id="{E783990D-76F5-AD40-E79E-83CE1176C85F}"/>
              </a:ext>
            </a:extLst>
          </p:cNvPr>
          <p:cNvSpPr>
            <a:spLocks noChangeArrowheads="1"/>
          </p:cNvSpPr>
          <p:nvPr/>
        </p:nvSpPr>
        <p:spPr bwMode="auto">
          <a:xfrm>
            <a:off x="3182646" y="8599354"/>
            <a:ext cx="3386137" cy="431800"/>
          </a:xfrm>
          <a:prstGeom prst="wedgeRectCallout">
            <a:avLst>
              <a:gd name="adj1" fmla="val -10667"/>
              <a:gd name="adj2" fmla="val -8088"/>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被災状況を確認する必要のある場所の数に応じて、必要と思われる枚数を事前に用意しておきましょう。</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701" name="Group 573"/>
          <p:cNvGraphicFramePr>
            <a:graphicFrameLocks noGrp="1"/>
          </p:cNvGraphicFramePr>
          <p:nvPr>
            <p:extLst>
              <p:ext uri="{D42A27DB-BD31-4B8C-83A1-F6EECF244321}">
                <p14:modId xmlns:p14="http://schemas.microsoft.com/office/powerpoint/2010/main" val="3434655619"/>
              </p:ext>
            </p:extLst>
          </p:nvPr>
        </p:nvGraphicFramePr>
        <p:xfrm>
          <a:off x="279400" y="690563"/>
          <a:ext cx="6299200" cy="8782048"/>
        </p:xfrm>
        <a:graphic>
          <a:graphicData uri="http://schemas.openxmlformats.org/drawingml/2006/table">
            <a:tbl>
              <a:tblPr/>
              <a:tblGrid>
                <a:gridCol w="695325">
                  <a:extLst>
                    <a:ext uri="{9D8B030D-6E8A-4147-A177-3AD203B41FA5}">
                      <a16:colId xmlns:a16="http://schemas.microsoft.com/office/drawing/2014/main" val="288664361"/>
                    </a:ext>
                  </a:extLst>
                </a:gridCol>
                <a:gridCol w="1169988">
                  <a:extLst>
                    <a:ext uri="{9D8B030D-6E8A-4147-A177-3AD203B41FA5}">
                      <a16:colId xmlns:a16="http://schemas.microsoft.com/office/drawing/2014/main" val="2128438283"/>
                    </a:ext>
                  </a:extLst>
                </a:gridCol>
                <a:gridCol w="1870075">
                  <a:extLst>
                    <a:ext uri="{9D8B030D-6E8A-4147-A177-3AD203B41FA5}">
                      <a16:colId xmlns:a16="http://schemas.microsoft.com/office/drawing/2014/main" val="2802052238"/>
                    </a:ext>
                  </a:extLst>
                </a:gridCol>
                <a:gridCol w="1125537">
                  <a:extLst>
                    <a:ext uri="{9D8B030D-6E8A-4147-A177-3AD203B41FA5}">
                      <a16:colId xmlns:a16="http://schemas.microsoft.com/office/drawing/2014/main" val="121874050"/>
                    </a:ext>
                  </a:extLst>
                </a:gridCol>
                <a:gridCol w="1438275">
                  <a:extLst>
                    <a:ext uri="{9D8B030D-6E8A-4147-A177-3AD203B41FA5}">
                      <a16:colId xmlns:a16="http://schemas.microsoft.com/office/drawing/2014/main" val="3450770445"/>
                    </a:ext>
                  </a:extLst>
                </a:gridCol>
              </a:tblGrid>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会社名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Ａ社（食品卸）</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2018501"/>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住所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愛知県○○市○○○　○ｰ○ｰ○</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4183318"/>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代表</a:t>
                      </a: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1620365"/>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第１</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カスタマーセンター</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a:t>
                      </a:r>
                      <a:endPar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504469"/>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141328"/>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0432871"/>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第２</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営業部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様</a:t>
                      </a:r>
                      <a:endPar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9955731"/>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8437469"/>
                  </a:ext>
                </a:extLst>
              </a:tr>
              <a:tr h="24599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endParaRPr kumimoji="1" lang="en-US" altLang="ja-JP"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endParaRP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01080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現在の被災状況</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物流倉庫：商品の</a:t>
                      </a:r>
                      <a:r>
                        <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30%</a:t>
                      </a: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が落下・破損、冷蔵設備は稼働中</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配送能力：車両</a:t>
                      </a:r>
                      <a:r>
                        <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10</a:t>
                      </a: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台中</a:t>
                      </a:r>
                      <a:r>
                        <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7</a:t>
                      </a: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台が使用可能、主要道路は通行可能</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在庫状況：生鮮</a:t>
                      </a:r>
                      <a:r>
                        <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70%</a:t>
                      </a: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、乾物・調味料</a:t>
                      </a:r>
                      <a:r>
                        <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90%</a:t>
                      </a: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が無事</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221683"/>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今後の対応方針</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8900" marR="0" lvl="0" indent="-889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本日より優先取引先への限定配送を再開</a:t>
                      </a:r>
                    </a:p>
                    <a:p>
                      <a:pPr marL="88900" marR="0" lvl="0" indent="-889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注文は電話・</a:t>
                      </a:r>
                      <a:r>
                        <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FAX</a:t>
                      </a: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で受付（システムは明日復旧予定）</a:t>
                      </a:r>
                    </a:p>
                    <a:p>
                      <a:pPr marL="88900" marR="0" lvl="0" indent="-8890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緊急時の代替商品リストを提供可能</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640081"/>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製品・サービスの復旧予定</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92075" indent="-9207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92075" marR="0" lvl="0" indent="-92075"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米類</a:t>
                      </a:r>
                      <a:r>
                        <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乾物</a:t>
                      </a:r>
                      <a:r>
                        <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調味料：本日より供給可能（通常の</a:t>
                      </a:r>
                      <a:r>
                        <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80-90%</a:t>
                      </a: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p>
                      <a:pPr marL="92075" marR="0" lvl="0" indent="-92075"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野菜</a:t>
                      </a:r>
                      <a:r>
                        <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肉類：</a:t>
                      </a:r>
                      <a:r>
                        <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2-3</a:t>
                      </a: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日以内に供給再開（通常の</a:t>
                      </a:r>
                      <a:r>
                        <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50-60%</a:t>
                      </a: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p>
                      <a:pPr marL="92075" marR="0" lvl="0" indent="-92075"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魚介類：</a:t>
                      </a:r>
                      <a:r>
                        <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4</a:t>
                      </a: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日後より供給再開（通常の</a:t>
                      </a:r>
                      <a:r>
                        <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40%</a:t>
                      </a: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291688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備考</a:t>
                      </a:r>
                      <a:endParaRPr kumimoji="1" lang="ja-JP" altLang="en-US" sz="1000" b="0" i="0" u="none" strike="noStrike" cap="none" normalizeH="0" baseline="0" dirty="0">
                        <a:ln>
                          <a:noFill/>
                        </a:ln>
                        <a:solidFill>
                          <a:schemeClr val="tx1"/>
                        </a:solidFill>
                        <a:effectLst/>
                        <a:latin typeface="ＭＳ 明朝" panose="02020609040205080304" pitchFamily="17"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（自社の対応方針等）</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支払期限：当面の間、</a:t>
                      </a:r>
                      <a:r>
                        <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2</a:t>
                      </a: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週間延長対応</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緊急連絡先：</a:t>
                      </a:r>
                      <a:r>
                        <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24</a:t>
                      </a: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時間対応（</a:t>
                      </a:r>
                      <a:r>
                        <a:rPr kumimoji="1" lang="en-US" altLang="ja-JP"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090-XXXX-ZZZZ</a:t>
                      </a: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ja-JP" altLang="en-US" sz="12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情報更新：毎日正午にメール連絡</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1536185"/>
                  </a:ext>
                </a:extLst>
              </a:tr>
            </a:tbl>
          </a:graphicData>
        </a:graphic>
      </p:graphicFrame>
      <p:sp>
        <p:nvSpPr>
          <p:cNvPr id="48662" name="Text Box 5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３０</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1811" name="AutoShape 565"/>
          <p:cNvSpPr>
            <a:spLocks noChangeArrowheads="1"/>
          </p:cNvSpPr>
          <p:nvPr/>
        </p:nvSpPr>
        <p:spPr bwMode="auto">
          <a:xfrm>
            <a:off x="4771967" y="90227"/>
            <a:ext cx="2087562" cy="649287"/>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sz="1200" b="0" dirty="0">
                <a:latin typeface="ＭＳ ゴシック" panose="020B0609070205080204" pitchFamily="49" charset="-128"/>
                <a:ea typeface="ＭＳ ゴシック" panose="020B0609070205080204" pitchFamily="49" charset="-128"/>
              </a:rPr>
              <a:t>発生後も記入します</a:t>
            </a:r>
          </a:p>
        </p:txBody>
      </p:sp>
      <p:sp>
        <p:nvSpPr>
          <p:cNvPr id="2" name="Text Box 2">
            <a:extLst>
              <a:ext uri="{FF2B5EF4-FFF2-40B4-BE49-F238E27FC236}">
                <a16:creationId xmlns:a16="http://schemas.microsoft.com/office/drawing/2014/main" id="{819831C8-B30A-8CA6-7760-F58C4A273529}"/>
              </a:ext>
            </a:extLst>
          </p:cNvPr>
          <p:cNvSpPr txBox="1">
            <a:spLocks noChangeArrowheads="1"/>
          </p:cNvSpPr>
          <p:nvPr/>
        </p:nvSpPr>
        <p:spPr bwMode="auto">
          <a:xfrm>
            <a:off x="0" y="90227"/>
            <a:ext cx="5147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様式⑧</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２</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被災状況調査シート（取引先用）</a:t>
            </a:r>
          </a:p>
        </p:txBody>
      </p:sp>
      <p:sp>
        <p:nvSpPr>
          <p:cNvPr id="3" name="AutoShape 566">
            <a:extLst>
              <a:ext uri="{FF2B5EF4-FFF2-40B4-BE49-F238E27FC236}">
                <a16:creationId xmlns:a16="http://schemas.microsoft.com/office/drawing/2014/main" id="{52B85FDA-2DAC-55C8-F820-59663A9F37A4}"/>
              </a:ext>
            </a:extLst>
          </p:cNvPr>
          <p:cNvSpPr>
            <a:spLocks noChangeArrowheads="1"/>
          </p:cNvSpPr>
          <p:nvPr/>
        </p:nvSpPr>
        <p:spPr bwMode="auto">
          <a:xfrm>
            <a:off x="4510087" y="3925887"/>
            <a:ext cx="1800225" cy="431800"/>
          </a:xfrm>
          <a:prstGeom prst="wedgeRectCallout">
            <a:avLst>
              <a:gd name="adj1" fmla="val -87653"/>
              <a:gd name="adj2" fmla="val -74264"/>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70C0"/>
                </a:solidFill>
                <a:latin typeface="ＭＳ ゴシック" panose="020B0609070205080204" pitchFamily="49" charset="-128"/>
                <a:ea typeface="ＭＳ ゴシック" panose="020B0609070205080204" pitchFamily="49" charset="-128"/>
              </a:rPr>
              <a:t>青字</a:t>
            </a:r>
            <a:r>
              <a:rPr lang="ja-JP" altLang="en-US" b="0" dirty="0">
                <a:solidFill>
                  <a:srgbClr val="003300"/>
                </a:solidFill>
                <a:latin typeface="ＭＳ ゴシック" panose="020B0609070205080204" pitchFamily="49" charset="-128"/>
                <a:ea typeface="ＭＳ ゴシック" panose="020B0609070205080204" pitchFamily="49" charset="-128"/>
              </a:rPr>
              <a:t>」の箇所については、被災後に記入します。</a:t>
            </a:r>
          </a:p>
        </p:txBody>
      </p:sp>
      <p:sp>
        <p:nvSpPr>
          <p:cNvPr id="4" name="AutoShape 564">
            <a:extLst>
              <a:ext uri="{FF2B5EF4-FFF2-40B4-BE49-F238E27FC236}">
                <a16:creationId xmlns:a16="http://schemas.microsoft.com/office/drawing/2014/main" id="{151E930C-B69B-D1CB-133E-1BDF9299257E}"/>
              </a:ext>
            </a:extLst>
          </p:cNvPr>
          <p:cNvSpPr>
            <a:spLocks noChangeArrowheads="1"/>
          </p:cNvSpPr>
          <p:nvPr/>
        </p:nvSpPr>
        <p:spPr bwMode="auto">
          <a:xfrm>
            <a:off x="4149724" y="9404166"/>
            <a:ext cx="2520950" cy="433388"/>
          </a:xfrm>
          <a:prstGeom prst="wedgeRectCallout">
            <a:avLst>
              <a:gd name="adj1" fmla="val -23111"/>
              <a:gd name="adj2" fmla="val 19231"/>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latin typeface="ＭＳ ゴシック" panose="020B0609070205080204" pitchFamily="49" charset="-128"/>
                <a:ea typeface="ＭＳ ゴシック" panose="020B0609070205080204" pitchFamily="49" charset="-128"/>
              </a:rPr>
              <a:t>主要取引先の数に応じて、必要と思われる枚数を事前に用意しておきましょう。</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20"/>
          <p:cNvSpPr txBox="1">
            <a:spLocks noChangeArrowheads="1"/>
          </p:cNvSpPr>
          <p:nvPr/>
        </p:nvSpPr>
        <p:spPr bwMode="auto">
          <a:xfrm>
            <a:off x="0" y="124808"/>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様式⑨</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主要連絡先リスト</a:t>
            </a:r>
          </a:p>
        </p:txBody>
      </p:sp>
      <p:graphicFrame>
        <p:nvGraphicFramePr>
          <p:cNvPr id="95632" name="Group 4496"/>
          <p:cNvGraphicFramePr>
            <a:graphicFrameLocks noGrp="1"/>
          </p:cNvGraphicFramePr>
          <p:nvPr>
            <p:extLst>
              <p:ext uri="{D42A27DB-BD31-4B8C-83A1-F6EECF244321}">
                <p14:modId xmlns:p14="http://schemas.microsoft.com/office/powerpoint/2010/main" val="1300636072"/>
              </p:ext>
            </p:extLst>
          </p:nvPr>
        </p:nvGraphicFramePr>
        <p:xfrm>
          <a:off x="435829" y="1961167"/>
          <a:ext cx="5955030" cy="7572105"/>
        </p:xfrm>
        <a:graphic>
          <a:graphicData uri="http://schemas.openxmlformats.org/drawingml/2006/table">
            <a:tbl>
              <a:tblPr/>
              <a:tblGrid>
                <a:gridCol w="925830">
                  <a:extLst>
                    <a:ext uri="{9D8B030D-6E8A-4147-A177-3AD203B41FA5}">
                      <a16:colId xmlns:a16="http://schemas.microsoft.com/office/drawing/2014/main" val="552340483"/>
                    </a:ext>
                  </a:extLst>
                </a:gridCol>
                <a:gridCol w="989013">
                  <a:extLst>
                    <a:ext uri="{9D8B030D-6E8A-4147-A177-3AD203B41FA5}">
                      <a16:colId xmlns:a16="http://schemas.microsoft.com/office/drawing/2014/main" val="2570914972"/>
                    </a:ext>
                  </a:extLst>
                </a:gridCol>
                <a:gridCol w="1200150">
                  <a:extLst>
                    <a:ext uri="{9D8B030D-6E8A-4147-A177-3AD203B41FA5}">
                      <a16:colId xmlns:a16="http://schemas.microsoft.com/office/drawing/2014/main" val="3060684018"/>
                    </a:ext>
                  </a:extLst>
                </a:gridCol>
                <a:gridCol w="808037">
                  <a:extLst>
                    <a:ext uri="{9D8B030D-6E8A-4147-A177-3AD203B41FA5}">
                      <a16:colId xmlns:a16="http://schemas.microsoft.com/office/drawing/2014/main" val="3802489109"/>
                    </a:ext>
                  </a:extLst>
                </a:gridCol>
                <a:gridCol w="692150">
                  <a:extLst>
                    <a:ext uri="{9D8B030D-6E8A-4147-A177-3AD203B41FA5}">
                      <a16:colId xmlns:a16="http://schemas.microsoft.com/office/drawing/2014/main" val="1883747547"/>
                    </a:ext>
                  </a:extLst>
                </a:gridCol>
                <a:gridCol w="1339850">
                  <a:extLst>
                    <a:ext uri="{9D8B030D-6E8A-4147-A177-3AD203B41FA5}">
                      <a16:colId xmlns:a16="http://schemas.microsoft.com/office/drawing/2014/main" val="4238530150"/>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09513025"/>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第一拠点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事務所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00056"/>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第二拠点</a:t>
                      </a:r>
                    </a:p>
                  </a:txBody>
                  <a:tcPr marL="36000" marR="36000" marT="36000" marB="36000" horzOverflow="overflow">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倉庫</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8100941"/>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第三拠点</a:t>
                      </a:r>
                    </a:p>
                  </a:txBody>
                  <a:tcPr marL="36000" marR="3600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社長の自宅</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携帯電話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41922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0776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71404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454109"/>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設備・車両</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冷蔵庫・冷凍庫メーカー</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65933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294670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39749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資材・取扱商品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仕入</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B</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54584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80157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53377"/>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入荷</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運輸</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891493"/>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出荷</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運送</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575578"/>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ｼｽﾃﾑ・ﾃﾞｰﾀ</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796630"/>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カネ</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金融機関</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信用金庫</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85453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75721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ライフライン</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電力</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990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上水道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76538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下水道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下水道局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2575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53182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電話・通信</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NTT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西日本</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42583"/>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官公庁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922961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消防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消防署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79956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行政</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市○○局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50040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組合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地域組合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協同組合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706111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577646"/>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712495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19134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008891"/>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755808"/>
                  </a:ext>
                </a:extLst>
              </a:tr>
              <a:tr h="180975">
                <a:tc vMerge="1">
                  <a:txBody>
                    <a:bodyPr/>
                    <a:lstStyle/>
                    <a:p>
                      <a:endParaRPr kumimoji="1" lang="ja-JP" altLang="en-US" dirty="0"/>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5832377"/>
                  </a:ext>
                </a:extLst>
              </a:tr>
            </a:tbl>
          </a:graphicData>
        </a:graphic>
      </p:graphicFrame>
      <p:sp>
        <p:nvSpPr>
          <p:cNvPr id="95270" name="Text Box 4134"/>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3010" name="Text Box 4295"/>
          <p:cNvSpPr txBox="1">
            <a:spLocks noChangeArrowheads="1"/>
          </p:cNvSpPr>
          <p:nvPr/>
        </p:nvSpPr>
        <p:spPr bwMode="auto">
          <a:xfrm>
            <a:off x="264379" y="642742"/>
            <a:ext cx="619125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90000" indent="-90000" eaLnBrk="1" hangingPunct="1">
              <a:spcAft>
                <a:spcPts val="600"/>
              </a:spcAft>
            </a:pPr>
            <a:r>
              <a:rPr lang="ja-JP" altLang="en-US" sz="1200" b="0" dirty="0">
                <a:latin typeface="ＭＳ ゴシック" panose="020B0609070205080204" pitchFamily="49" charset="-128"/>
                <a:ea typeface="ＭＳ ゴシック" panose="020B0609070205080204" pitchFamily="49" charset="-128"/>
              </a:rPr>
              <a:t>－ポイント－</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災害・事故発生時には、関係各社とお互いの被災状況や重要業務の復旧、再開などについて情報共有する必要があります。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また、生産設備などに被害が発生した場合には、設備業者を速やかに確保するなどの対応が必要です。あらかじめ、どこに、どのような手段で連絡するのかを整理しましょう。</a:t>
            </a:r>
            <a:endParaRPr lang="ja-JP" altLang="en-US" sz="1800" b="0" dirty="0">
              <a:latin typeface="ＭＳ ゴシック" panose="020B0609070205080204" pitchFamily="49" charset="-128"/>
              <a:ea typeface="ＭＳ ゴシック" panose="020B0609070205080204" pitchFamily="49" charset="-128"/>
            </a:endParaRPr>
          </a:p>
        </p:txBody>
      </p:sp>
      <p:graphicFrame>
        <p:nvGraphicFramePr>
          <p:cNvPr id="3" name="表 2">
            <a:extLst>
              <a:ext uri="{FF2B5EF4-FFF2-40B4-BE49-F238E27FC236}">
                <a16:creationId xmlns:a16="http://schemas.microsoft.com/office/drawing/2014/main" id="{2DE01A1F-5EB5-B3B5-9295-8A963397C47F}"/>
              </a:ext>
            </a:extLst>
          </p:cNvPr>
          <p:cNvGraphicFramePr>
            <a:graphicFrameLocks noGrp="1"/>
          </p:cNvGraphicFramePr>
          <p:nvPr>
            <p:extLst>
              <p:ext uri="{D42A27DB-BD31-4B8C-83A1-F6EECF244321}">
                <p14:modId xmlns:p14="http://schemas.microsoft.com/office/powerpoint/2010/main" val="231755379"/>
              </p:ext>
            </p:extLst>
          </p:nvPr>
        </p:nvGraphicFramePr>
        <p:xfrm>
          <a:off x="3855257" y="1706688"/>
          <a:ext cx="2600372" cy="209160"/>
        </p:xfrm>
        <a:graphic>
          <a:graphicData uri="http://schemas.openxmlformats.org/drawingml/2006/table">
            <a:tbl>
              <a:tblPr/>
              <a:tblGrid>
                <a:gridCol w="360000">
                  <a:extLst>
                    <a:ext uri="{9D8B030D-6E8A-4147-A177-3AD203B41FA5}">
                      <a16:colId xmlns:a16="http://schemas.microsoft.com/office/drawing/2014/main" val="1394380977"/>
                    </a:ext>
                  </a:extLst>
                </a:gridCol>
                <a:gridCol w="540000">
                  <a:extLst>
                    <a:ext uri="{9D8B030D-6E8A-4147-A177-3AD203B41FA5}">
                      <a16:colId xmlns:a16="http://schemas.microsoft.com/office/drawing/2014/main" val="1033268093"/>
                    </a:ext>
                  </a:extLst>
                </a:gridCol>
                <a:gridCol w="165100">
                  <a:extLst>
                    <a:ext uri="{9D8B030D-6E8A-4147-A177-3AD203B41FA5}">
                      <a16:colId xmlns:a16="http://schemas.microsoft.com/office/drawing/2014/main" val="1140181122"/>
                    </a:ext>
                  </a:extLst>
                </a:gridCol>
                <a:gridCol w="360000">
                  <a:extLst>
                    <a:ext uri="{9D8B030D-6E8A-4147-A177-3AD203B41FA5}">
                      <a16:colId xmlns:a16="http://schemas.microsoft.com/office/drawing/2014/main" val="2193052246"/>
                    </a:ext>
                  </a:extLst>
                </a:gridCol>
                <a:gridCol w="116772">
                  <a:extLst>
                    <a:ext uri="{9D8B030D-6E8A-4147-A177-3AD203B41FA5}">
                      <a16:colId xmlns:a16="http://schemas.microsoft.com/office/drawing/2014/main" val="1178091905"/>
                    </a:ext>
                  </a:extLst>
                </a:gridCol>
                <a:gridCol w="360000">
                  <a:extLst>
                    <a:ext uri="{9D8B030D-6E8A-4147-A177-3AD203B41FA5}">
                      <a16:colId xmlns:a16="http://schemas.microsoft.com/office/drawing/2014/main" val="1693205887"/>
                    </a:ext>
                  </a:extLst>
                </a:gridCol>
                <a:gridCol w="698500">
                  <a:extLst>
                    <a:ext uri="{9D8B030D-6E8A-4147-A177-3AD203B41FA5}">
                      <a16:colId xmlns:a16="http://schemas.microsoft.com/office/drawing/2014/main" val="1136097146"/>
                    </a:ext>
                  </a:extLst>
                </a:gridCol>
              </a:tblGrid>
              <a:tr h="200025">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endParaRPr kumimoji="1" lang="ja-JP" altLang="en-US" sz="900" dirty="0">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　更新）</a:t>
                      </a:r>
                    </a:p>
                  </a:txBody>
                  <a:tcPr marL="0" marR="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47829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2"/>
          <p:cNvSpPr txBox="1">
            <a:spLocks noChangeArrowheads="1"/>
          </p:cNvSpPr>
          <p:nvPr/>
        </p:nvSpPr>
        <p:spPr bwMode="auto">
          <a:xfrm>
            <a:off x="-9128" y="131802"/>
            <a:ext cx="30700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様式⑩</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連携対応策一覧</a:t>
            </a:r>
          </a:p>
        </p:txBody>
      </p:sp>
      <p:sp>
        <p:nvSpPr>
          <p:cNvPr id="33797" name="Text Box 58"/>
          <p:cNvSpPr txBox="1">
            <a:spLocks noChangeArrowheads="1"/>
          </p:cNvSpPr>
          <p:nvPr/>
        </p:nvSpPr>
        <p:spPr bwMode="auto">
          <a:xfrm>
            <a:off x="333375" y="947738"/>
            <a:ext cx="619125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被害が広く県内に及ぶような広域災害の場合には、過去の災害の例を見ても、あなたの会社の対応だけでは早期に復旧できない場合があります。</a:t>
            </a:r>
          </a:p>
          <a:p>
            <a:pPr marL="90000" indent="-90000" eaLnBrk="1" hangingPunct="1">
              <a:spcAft>
                <a:spcPts val="600"/>
              </a:spcAft>
              <a:buFontTx/>
              <a:buChar char="•"/>
              <a:tabLst>
                <a:tab pos="182563" algn="l"/>
              </a:tabLst>
            </a:pPr>
            <a:r>
              <a:rPr lang="ja-JP" altLang="en-US" b="0" dirty="0">
                <a:solidFill>
                  <a:schemeClr val="hlink"/>
                </a:solidFill>
                <a:latin typeface="ＭＳ ゴシック" panose="020B0609070205080204" pitchFamily="49" charset="-128"/>
                <a:ea typeface="ＭＳ ゴシック" panose="020B0609070205080204" pitchFamily="49" charset="-128"/>
              </a:rPr>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marL="90000" indent="-90000" eaLnBrk="1" hangingPunct="1">
              <a:spcAft>
                <a:spcPts val="600"/>
              </a:spcAft>
              <a:buFontTx/>
              <a:buChar char="•"/>
              <a:tabLst>
                <a:tab pos="182563" algn="l"/>
              </a:tabLst>
            </a:pPr>
            <a:r>
              <a:rPr lang="ja-JP" altLang="en-US" b="0" dirty="0">
                <a:latin typeface="ＭＳ ゴシック" panose="020B0609070205080204" pitchFamily="49" charset="-128"/>
                <a:ea typeface="ＭＳ ゴシック" panose="020B0609070205080204" pitchFamily="49" charset="-128"/>
              </a:rPr>
              <a:t>（参考）の①～③の視点から、どのような連携対応策があるのかを検討しましょう。　</a:t>
            </a:r>
          </a:p>
        </p:txBody>
      </p:sp>
      <p:sp>
        <p:nvSpPr>
          <p:cNvPr id="33798" name="Text Box 59"/>
          <p:cNvSpPr txBox="1">
            <a:spLocks noChangeArrowheads="1"/>
          </p:cNvSpPr>
          <p:nvPr/>
        </p:nvSpPr>
        <p:spPr bwMode="auto">
          <a:xfrm>
            <a:off x="735013" y="4843463"/>
            <a:ext cx="5399087"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①</a:t>
            </a:r>
            <a:r>
              <a:rPr lang="ja-JP" altLang="en-US" sz="1200" b="0" u="sng" dirty="0">
                <a:solidFill>
                  <a:schemeClr val="hlink"/>
                </a:solidFill>
                <a:latin typeface="ＭＳ ゴシック" panose="020B0609070205080204" pitchFamily="49" charset="-128"/>
                <a:ea typeface="ＭＳ ゴシック" panose="020B0609070205080204" pitchFamily="49" charset="-128"/>
              </a:rPr>
              <a:t>近隣企業との共助</a:t>
            </a:r>
          </a:p>
          <a:p>
            <a:pPr eaLnBrk="1" hangingPunct="1"/>
            <a:endParaRPr lang="ja-JP" altLang="en-US" sz="1200" b="0" dirty="0">
              <a:solidFill>
                <a:srgbClr val="777777"/>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平時における共同防災訓練や共同備蓄などを行い、近隣企業との交流を持つことが非常に重要です。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・災害時における初期消火や救命活動の支援など</a:t>
            </a:r>
          </a:p>
          <a:p>
            <a:pPr eaLnBrk="1" hangingPunct="1"/>
            <a:r>
              <a:rPr lang="ja-JP" altLang="en-US" b="0" dirty="0">
                <a:latin typeface="ＭＳ ゴシック" panose="020B0609070205080204" pitchFamily="49" charset="-128"/>
                <a:ea typeface="ＭＳ ゴシック" panose="020B0609070205080204" pitchFamily="49" charset="-128"/>
              </a:rPr>
              <a:t>・ライフラインの被害状況把握や、復旧情報の共有、それらに関する業者の共同手配など</a:t>
            </a:r>
          </a:p>
        </p:txBody>
      </p:sp>
      <p:sp>
        <p:nvSpPr>
          <p:cNvPr id="33799" name="Text Box 60"/>
          <p:cNvSpPr txBox="1">
            <a:spLocks noChangeArrowheads="1"/>
          </p:cNvSpPr>
          <p:nvPr/>
        </p:nvSpPr>
        <p:spPr bwMode="auto">
          <a:xfrm>
            <a:off x="735013" y="6178550"/>
            <a:ext cx="5399087"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528638" indent="-174625">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②</a:t>
            </a:r>
            <a:r>
              <a:rPr lang="ja-JP" altLang="en-US" sz="1200" b="0" u="sng" dirty="0">
                <a:solidFill>
                  <a:schemeClr val="hlink"/>
                </a:solidFill>
                <a:latin typeface="ＭＳ ゴシック" panose="020B0609070205080204" pitchFamily="49" charset="-128"/>
                <a:ea typeface="ＭＳ ゴシック" panose="020B0609070205080204" pitchFamily="49" charset="-128"/>
              </a:rPr>
              <a:t>同業他社との共助</a:t>
            </a:r>
          </a:p>
          <a:p>
            <a:pPr eaLnBrk="1" hangingPunct="1"/>
            <a:endParaRPr lang="ja-JP" altLang="en-US" sz="1200"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日頃からのネットワーク、信頼関係が重要ですので、普段からの取引や組合活動の中で、「勉強会」「セミナー」などの機会を通じて、話し合うことも重要です。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・施設、設備、要員の応援や一時的な生産請負など</a:t>
            </a:r>
          </a:p>
        </p:txBody>
      </p:sp>
      <p:sp>
        <p:nvSpPr>
          <p:cNvPr id="33800" name="Text Box 61"/>
          <p:cNvSpPr txBox="1">
            <a:spLocks noChangeArrowheads="1"/>
          </p:cNvSpPr>
          <p:nvPr/>
        </p:nvSpPr>
        <p:spPr bwMode="auto">
          <a:xfrm>
            <a:off x="735013" y="7545388"/>
            <a:ext cx="5399087"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536575" indent="-179388">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u="sng" dirty="0">
                <a:solidFill>
                  <a:schemeClr val="hlink"/>
                </a:solidFill>
                <a:latin typeface="ＭＳ ゴシック" panose="020B0609070205080204" pitchFamily="49" charset="-128"/>
                <a:ea typeface="ＭＳ ゴシック" panose="020B0609070205080204" pitchFamily="49" charset="-128"/>
              </a:rPr>
              <a:t>③</a:t>
            </a:r>
            <a:r>
              <a:rPr lang="ja-JP" altLang="en-US" sz="1200" b="0" u="sng" dirty="0">
                <a:solidFill>
                  <a:schemeClr val="hlink"/>
                </a:solidFill>
                <a:latin typeface="ＭＳ ゴシック" panose="020B0609070205080204" pitchFamily="49" charset="-128"/>
                <a:ea typeface="ＭＳ ゴシック" panose="020B0609070205080204" pitchFamily="49" charset="-128"/>
              </a:rPr>
              <a:t>サプライチェーンにおける共助</a:t>
            </a:r>
          </a:p>
          <a:p>
            <a:pPr eaLnBrk="1" hangingPunct="1"/>
            <a:endParaRPr lang="ja-JP" altLang="en-US" b="0" dirty="0">
              <a:solidFill>
                <a:schemeClr val="hlink"/>
              </a:solidFill>
              <a:latin typeface="ＭＳ ゴシック" panose="020B0609070205080204" pitchFamily="49" charset="-128"/>
              <a:ea typeface="ＭＳ ゴシック" panose="020B0609070205080204" pitchFamily="49" charset="-128"/>
            </a:endParaRP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企業は、少なからずサプライチェーンの中に組み込まれています。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ＢＣＰをまとめていく上でも、重要な供給先、仕入先企業など各種取引先との関係を考慮・想定しながら整理していくことが重要です。</a:t>
            </a:r>
          </a:p>
          <a:p>
            <a:pPr eaLnBrk="1" hangingPunct="1">
              <a:buFont typeface="HG丸ｺﾞｼｯｸM-PRO" panose="020F0600000000000000" pitchFamily="50" charset="-128"/>
              <a:buChar char="※"/>
            </a:pPr>
            <a:r>
              <a:rPr lang="ja-JP" altLang="en-US" sz="1200" b="0" dirty="0">
                <a:latin typeface="ＭＳ ゴシック" panose="020B0609070205080204" pitchFamily="49" charset="-128"/>
                <a:ea typeface="ＭＳ ゴシック" panose="020B0609070205080204" pitchFamily="49" charset="-128"/>
              </a:rPr>
              <a:t>また、被災時においては、サプライチェーンの中でのあなたの会社の重要性・存在感が、その後の復旧や支援に大きく関わってきます。ここで作成したＢＣＰを取引先へ伝えるなど積極的にアピールすることで、あなたの会社の存在感も高まります。</a:t>
            </a:r>
          </a:p>
          <a:p>
            <a:pPr eaLnBrk="1" hangingPunct="1"/>
            <a:endParaRPr lang="ja-JP" altLang="en-US" sz="800" b="0" dirty="0">
              <a:latin typeface="ＭＳ ゴシック" panose="020B0609070205080204" pitchFamily="49" charset="-128"/>
              <a:ea typeface="ＭＳ ゴシック" panose="020B0609070205080204" pitchFamily="49" charset="-128"/>
            </a:endParaRPr>
          </a:p>
          <a:p>
            <a:pPr eaLnBrk="1" hangingPunct="1"/>
            <a:r>
              <a:rPr lang="ja-JP" altLang="en-US" b="0" dirty="0">
                <a:latin typeface="ＭＳ ゴシック" panose="020B0609070205080204" pitchFamily="49" charset="-128"/>
                <a:ea typeface="ＭＳ ゴシック" panose="020B0609070205080204" pitchFamily="49" charset="-128"/>
              </a:rPr>
              <a:t>・上位サプライヤーとの事前協議、応援要請など</a:t>
            </a:r>
          </a:p>
        </p:txBody>
      </p:sp>
      <p:graphicFrame>
        <p:nvGraphicFramePr>
          <p:cNvPr id="85077" name="Group 85"/>
          <p:cNvGraphicFramePr>
            <a:graphicFrameLocks noGrp="1"/>
          </p:cNvGraphicFramePr>
          <p:nvPr>
            <p:extLst>
              <p:ext uri="{D42A27DB-BD31-4B8C-83A1-F6EECF244321}">
                <p14:modId xmlns:p14="http://schemas.microsoft.com/office/powerpoint/2010/main" val="927221648"/>
              </p:ext>
            </p:extLst>
          </p:nvPr>
        </p:nvGraphicFramePr>
        <p:xfrm>
          <a:off x="549275" y="2576513"/>
          <a:ext cx="5832475" cy="1873545"/>
        </p:xfrm>
        <a:graphic>
          <a:graphicData uri="http://schemas.openxmlformats.org/drawingml/2006/table">
            <a:tbl>
              <a:tblPr/>
              <a:tblGrid>
                <a:gridCol w="2089150">
                  <a:extLst>
                    <a:ext uri="{9D8B030D-6E8A-4147-A177-3AD203B41FA5}">
                      <a16:colId xmlns:a16="http://schemas.microsoft.com/office/drawing/2014/main" val="456581219"/>
                    </a:ext>
                  </a:extLst>
                </a:gridCol>
                <a:gridCol w="3743325">
                  <a:extLst>
                    <a:ext uri="{9D8B030D-6E8A-4147-A177-3AD203B41FA5}">
                      <a16:colId xmlns:a16="http://schemas.microsoft.com/office/drawing/2014/main" val="2175249321"/>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066585871"/>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情報共有</a:t>
                      </a: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Arial" panose="020B0604020202020204" pitchFamily="34" charset="0"/>
                          <a:ea typeface="ＭＳ 明朝" panose="02020609040205080304" pitchFamily="17" charset="-128"/>
                        </a:rPr>
                        <a:t>近隣地域内の運輸業○○、ガソリンスタンド△△とともに、初期消火や救命活動、ライフラインの被害・復旧状況の情報共有を行う約束あり。</a:t>
                      </a: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803163"/>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455177"/>
                  </a:ext>
                </a:extLst>
              </a:tr>
              <a:tr h="47466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557856"/>
                  </a:ext>
                </a:extLst>
              </a:tr>
            </a:tbl>
          </a:graphicData>
        </a:graphic>
      </p:graphicFrame>
      <p:sp>
        <p:nvSpPr>
          <p:cNvPr id="85072" name="Text Box 80"/>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pSp>
        <p:nvGrpSpPr>
          <p:cNvPr id="33819" name="Group 81"/>
          <p:cNvGrpSpPr>
            <a:grpSpLocks/>
          </p:cNvGrpSpPr>
          <p:nvPr/>
        </p:nvGrpSpPr>
        <p:grpSpPr bwMode="auto">
          <a:xfrm>
            <a:off x="4724400" y="822325"/>
            <a:ext cx="1584325" cy="314325"/>
            <a:chOff x="2675" y="4828"/>
            <a:chExt cx="998" cy="198"/>
          </a:xfrm>
        </p:grpSpPr>
        <p:sp>
          <p:nvSpPr>
            <p:cNvPr id="33822"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33823"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20" name="Text Box 84"/>
          <p:cNvSpPr txBox="1">
            <a:spLocks noChangeArrowheads="1"/>
          </p:cNvSpPr>
          <p:nvPr/>
        </p:nvSpPr>
        <p:spPr bwMode="auto">
          <a:xfrm>
            <a:off x="549275" y="4519613"/>
            <a:ext cx="797311"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marL="174625" indent="-1746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sz="1200" b="0" dirty="0">
                <a:latin typeface="ＭＳ ゴシック" panose="020B0609070205080204" pitchFamily="49" charset="-128"/>
                <a:ea typeface="ＭＳ ゴシック" panose="020B0609070205080204" pitchFamily="49" charset="-128"/>
              </a:rPr>
              <a:t>（参考）</a:t>
            </a:r>
          </a:p>
        </p:txBody>
      </p:sp>
      <p:sp>
        <p:nvSpPr>
          <p:cNvPr id="33821" name="Rectangle 88"/>
          <p:cNvSpPr>
            <a:spLocks noChangeArrowheads="1"/>
          </p:cNvSpPr>
          <p:nvPr/>
        </p:nvSpPr>
        <p:spPr bwMode="auto">
          <a:xfrm>
            <a:off x="661988" y="4808538"/>
            <a:ext cx="5545137" cy="4752975"/>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 name="AutoShape 87">
            <a:extLst>
              <a:ext uri="{FF2B5EF4-FFF2-40B4-BE49-F238E27FC236}">
                <a16:creationId xmlns:a16="http://schemas.microsoft.com/office/drawing/2014/main" id="{3AC161A1-4F89-D5B2-B908-2BA69C20B117}"/>
              </a:ext>
            </a:extLst>
          </p:cNvPr>
          <p:cNvSpPr>
            <a:spLocks noChangeArrowheads="1"/>
          </p:cNvSpPr>
          <p:nvPr/>
        </p:nvSpPr>
        <p:spPr bwMode="auto">
          <a:xfrm>
            <a:off x="981075" y="3513138"/>
            <a:ext cx="1584325" cy="504825"/>
          </a:xfrm>
          <a:prstGeom prst="wedgeRectCallout">
            <a:avLst>
              <a:gd name="adj1" fmla="val -36273"/>
              <a:gd name="adj2" fmla="val -11100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連携対応策として取り組む項目を記入してください。</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241" name="Group 449"/>
          <p:cNvGraphicFramePr>
            <a:graphicFrameLocks noGrp="1"/>
          </p:cNvGraphicFramePr>
          <p:nvPr>
            <p:extLst>
              <p:ext uri="{D42A27DB-BD31-4B8C-83A1-F6EECF244321}">
                <p14:modId xmlns:p14="http://schemas.microsoft.com/office/powerpoint/2010/main" val="419922480"/>
              </p:ext>
            </p:extLst>
          </p:nvPr>
        </p:nvGraphicFramePr>
        <p:xfrm>
          <a:off x="404813" y="2346325"/>
          <a:ext cx="6159500" cy="4293716"/>
        </p:xfrm>
        <a:graphic>
          <a:graphicData uri="http://schemas.openxmlformats.org/drawingml/2006/table">
            <a:tbl>
              <a:tblPr/>
              <a:tblGrid>
                <a:gridCol w="882650">
                  <a:extLst>
                    <a:ext uri="{9D8B030D-6E8A-4147-A177-3AD203B41FA5}">
                      <a16:colId xmlns:a16="http://schemas.microsoft.com/office/drawing/2014/main" val="3462836306"/>
                    </a:ext>
                  </a:extLst>
                </a:gridCol>
                <a:gridCol w="795337">
                  <a:extLst>
                    <a:ext uri="{9D8B030D-6E8A-4147-A177-3AD203B41FA5}">
                      <a16:colId xmlns:a16="http://schemas.microsoft.com/office/drawing/2014/main" val="3870143267"/>
                    </a:ext>
                  </a:extLst>
                </a:gridCol>
                <a:gridCol w="795338">
                  <a:extLst>
                    <a:ext uri="{9D8B030D-6E8A-4147-A177-3AD203B41FA5}">
                      <a16:colId xmlns:a16="http://schemas.microsoft.com/office/drawing/2014/main" val="1236317780"/>
                    </a:ext>
                  </a:extLst>
                </a:gridCol>
                <a:gridCol w="766762">
                  <a:extLst>
                    <a:ext uri="{9D8B030D-6E8A-4147-A177-3AD203B41FA5}">
                      <a16:colId xmlns:a16="http://schemas.microsoft.com/office/drawing/2014/main" val="3522242512"/>
                    </a:ext>
                  </a:extLst>
                </a:gridCol>
                <a:gridCol w="1008063">
                  <a:extLst>
                    <a:ext uri="{9D8B030D-6E8A-4147-A177-3AD203B41FA5}">
                      <a16:colId xmlns:a16="http://schemas.microsoft.com/office/drawing/2014/main" val="2296760656"/>
                    </a:ext>
                  </a:extLst>
                </a:gridCol>
                <a:gridCol w="830262">
                  <a:extLst>
                    <a:ext uri="{9D8B030D-6E8A-4147-A177-3AD203B41FA5}">
                      <a16:colId xmlns:a16="http://schemas.microsoft.com/office/drawing/2014/main" val="2840961059"/>
                    </a:ext>
                  </a:extLst>
                </a:gridCol>
                <a:gridCol w="1081088">
                  <a:extLst>
                    <a:ext uri="{9D8B030D-6E8A-4147-A177-3AD203B41FA5}">
                      <a16:colId xmlns:a16="http://schemas.microsoft.com/office/drawing/2014/main" val="2411451688"/>
                    </a:ext>
                  </a:extLst>
                </a:gridCol>
              </a:tblGrid>
              <a:tr h="243807">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情報・文書名</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担当部署</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記録媒体</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バックアップ手段</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05632087"/>
                  </a:ext>
                </a:extLst>
              </a:tr>
              <a:tr h="2438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方法</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保管場所</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53121758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販売管理</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総務・経理</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支店</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ＰＣ</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ﾌﾗｯｼｭﾒﾓﾘを利用した転送</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週</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支店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773645"/>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販売管理</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総務・経理</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総務課長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データサーバ</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ﾌﾗｯｼｭﾒﾓﾘにﾊﾞｯｸｱｯﾌﾟ</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月</a:t>
                      </a: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1</a:t>
                      </a: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回</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耐火金庫</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4810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189197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079445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9537013"/>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258128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289192"/>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212017"/>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58025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9557318"/>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6076846"/>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432448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1062654"/>
                  </a:ext>
                </a:extLst>
              </a:tr>
              <a:tr h="25183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2790498"/>
                  </a:ext>
                </a:extLst>
              </a:tr>
            </a:tbl>
          </a:graphicData>
        </a:graphic>
      </p:graphicFrame>
      <p:sp>
        <p:nvSpPr>
          <p:cNvPr id="34951" name="Text Box 65"/>
          <p:cNvSpPr txBox="1">
            <a:spLocks noChangeArrowheads="1"/>
          </p:cNvSpPr>
          <p:nvPr/>
        </p:nvSpPr>
        <p:spPr bwMode="auto">
          <a:xfrm>
            <a:off x="0" y="148519"/>
            <a:ext cx="41088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様式⑪</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重要な情報のバックアップ</a:t>
            </a:r>
          </a:p>
        </p:txBody>
      </p:sp>
      <p:sp>
        <p:nvSpPr>
          <p:cNvPr id="34219" name="Text Box 427"/>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３３</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4954" name="Text Box 445"/>
          <p:cNvSpPr txBox="1">
            <a:spLocks noChangeArrowheads="1"/>
          </p:cNvSpPr>
          <p:nvPr/>
        </p:nvSpPr>
        <p:spPr bwMode="auto">
          <a:xfrm>
            <a:off x="404813" y="776288"/>
            <a:ext cx="6119812"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8900" indent="-889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ts val="0"/>
              </a:spcBef>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大量のデータや文書のバックアップには、コストや手間がかかります。特に、被災時において不可欠となるデータ・文書は何かを十分整理し、適切にバックアップを図りましょう。</a:t>
            </a:r>
          </a:p>
          <a:p>
            <a:pPr marL="90000" indent="-90000" eaLnBrk="1" hangingPunct="1">
              <a:spcBef>
                <a:spcPts val="0"/>
              </a:spcBef>
              <a:spcAft>
                <a:spcPts val="600"/>
              </a:spcAft>
              <a:buFontTx/>
              <a:buChar char="•"/>
            </a:pPr>
            <a:r>
              <a:rPr lang="ja-JP" altLang="en-US" b="0" dirty="0">
                <a:latin typeface="ＭＳ ゴシック" panose="020B0609070205080204" pitchFamily="49" charset="-128"/>
                <a:ea typeface="ＭＳ ゴシック" panose="020B0609070205080204" pitchFamily="49" charset="-128"/>
              </a:rPr>
              <a:t>情報システムやデータへの依存度が高い場合には、別途バックアップデータでの業務再開手順などを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マニュアル化しておく必要があります。</a:t>
            </a:r>
            <a:r>
              <a:rPr lang="ja-JP" altLang="en-US" dirty="0">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　</a:t>
            </a:r>
          </a:p>
          <a:p>
            <a:pPr eaLnBrk="1" hangingPunct="1">
              <a:spcBef>
                <a:spcPts val="0"/>
              </a:spcBef>
              <a:spcAft>
                <a:spcPts val="600"/>
              </a:spcAft>
            </a:pPr>
            <a:r>
              <a:rPr lang="ja-JP" altLang="en-US" b="0" dirty="0">
                <a:solidFill>
                  <a:schemeClr val="bg2"/>
                </a:solidFill>
                <a:latin typeface="ＭＳ ゴシック" panose="020B0609070205080204" pitchFamily="49" charset="-128"/>
                <a:ea typeface="ＭＳ ゴシック" panose="020B0609070205080204" pitchFamily="49" charset="-128"/>
              </a:rPr>
              <a:t>　</a:t>
            </a:r>
          </a:p>
        </p:txBody>
      </p:sp>
      <p:sp>
        <p:nvSpPr>
          <p:cNvPr id="2" name="AutoShape 448">
            <a:extLst>
              <a:ext uri="{FF2B5EF4-FFF2-40B4-BE49-F238E27FC236}">
                <a16:creationId xmlns:a16="http://schemas.microsoft.com/office/drawing/2014/main" id="{82BCF854-00AC-E64C-18DD-C50C94577F76}"/>
              </a:ext>
            </a:extLst>
          </p:cNvPr>
          <p:cNvSpPr>
            <a:spLocks noChangeArrowheads="1"/>
          </p:cNvSpPr>
          <p:nvPr/>
        </p:nvSpPr>
        <p:spPr bwMode="auto">
          <a:xfrm>
            <a:off x="1123950" y="4953000"/>
            <a:ext cx="2303463" cy="504825"/>
          </a:xfrm>
          <a:prstGeom prst="wedgeRectCallout">
            <a:avLst>
              <a:gd name="adj1" fmla="val -45519"/>
              <a:gd name="adj2" fmla="val -139620"/>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重要なデータごとに、記録媒体やバックアップの頻度、保管場所などを決めて</a:t>
            </a:r>
          </a:p>
          <a:p>
            <a:pPr eaLnBrk="1" hangingPunct="1"/>
            <a:r>
              <a:rPr lang="ja-JP" altLang="en-US" sz="900" b="0" dirty="0">
                <a:solidFill>
                  <a:srgbClr val="003300"/>
                </a:solidFill>
                <a:latin typeface="ＭＳ ゴシック" panose="020B0609070205080204" pitchFamily="49" charset="-128"/>
                <a:ea typeface="ＭＳ ゴシック" panose="020B0609070205080204" pitchFamily="49" charset="-128"/>
              </a:rPr>
              <a:t>記入しましょう。</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3"/>
          <p:cNvSpPr txBox="1">
            <a:spLocks noChangeArrowheads="1"/>
          </p:cNvSpPr>
          <p:nvPr/>
        </p:nvSpPr>
        <p:spPr bwMode="auto">
          <a:xfrm>
            <a:off x="0" y="128464"/>
            <a:ext cx="31854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様式⑫</a:t>
            </a:r>
            <a:r>
              <a:rPr lang="en-US" altLang="ja-JP" sz="1800" b="0" dirty="0">
                <a:latin typeface="ＭＳ ゴシック" panose="020B0609070205080204" pitchFamily="49" charset="-128"/>
                <a:ea typeface="ＭＳ ゴシック" panose="020B0609070205080204" pitchFamily="49" charset="-128"/>
              </a:rPr>
              <a:t>】</a:t>
            </a:r>
            <a:r>
              <a:rPr lang="ja-JP" altLang="en-US" sz="1800" b="0" dirty="0">
                <a:latin typeface="ＭＳ ゴシック" panose="020B0609070205080204" pitchFamily="49" charset="-128"/>
                <a:ea typeface="ＭＳ ゴシック" panose="020B0609070205080204" pitchFamily="49" charset="-128"/>
              </a:rPr>
              <a:t>従業員携帯カード</a:t>
            </a:r>
          </a:p>
        </p:txBody>
      </p:sp>
      <p:sp>
        <p:nvSpPr>
          <p:cNvPr id="35846" name="Text Box 6"/>
          <p:cNvSpPr txBox="1">
            <a:spLocks noChangeArrowheads="1"/>
          </p:cNvSpPr>
          <p:nvPr/>
        </p:nvSpPr>
        <p:spPr bwMode="auto">
          <a:xfrm>
            <a:off x="165100" y="653954"/>
            <a:ext cx="65246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各部署、各従業員が、被災時の連絡先や自分のやるべきことについて記入しましょう。</a:t>
            </a:r>
          </a:p>
          <a:p>
            <a:pPr marL="90000" marR="0" lvl="0" indent="-90000" algn="l" defTabSz="914400" rtl="0" eaLnBrk="1" fontAlgn="base" latinLnBrk="0" hangingPunct="1">
              <a:spcBef>
                <a:spcPct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記入したものは、定期入れや財布に収め常に、携行するようにしてください。</a:t>
            </a:r>
          </a:p>
        </p:txBody>
      </p:sp>
      <p:sp>
        <p:nvSpPr>
          <p:cNvPr id="76813" name="Text Box 13"/>
          <p:cNvSpPr txBox="1">
            <a:spLocks noChangeArrowheads="1"/>
          </p:cNvSpPr>
          <p:nvPr/>
        </p:nvSpPr>
        <p:spPr bwMode="auto">
          <a:xfrm>
            <a:off x="3182646" y="9647238"/>
            <a:ext cx="489535"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35848" name="Text Box 18"/>
          <p:cNvSpPr txBox="1">
            <a:spLocks noChangeArrowheads="1"/>
          </p:cNvSpPr>
          <p:nvPr/>
        </p:nvSpPr>
        <p:spPr bwMode="auto">
          <a:xfrm>
            <a:off x="1557338" y="38735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rgbClr val="3333FF"/>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rgbClr val="3333FF"/>
                </a:solidFill>
                <a:latin typeface="ＭＳ ゴシック" panose="020B0609070205080204" pitchFamily="49" charset="-128"/>
                <a:ea typeface="ＭＳ ゴシック" panose="020B0609070205080204" pitchFamily="49" charset="-128"/>
              </a:rPr>
              <a:t>（別ファイル）</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2" name="Group 100"/>
          <p:cNvGraphicFramePr>
            <a:graphicFrameLocks noGrp="1"/>
          </p:cNvGraphicFramePr>
          <p:nvPr>
            <p:extLst>
              <p:ext uri="{D42A27DB-BD31-4B8C-83A1-F6EECF244321}">
                <p14:modId xmlns:p14="http://schemas.microsoft.com/office/powerpoint/2010/main" val="3105834148"/>
              </p:ext>
            </p:extLst>
          </p:nvPr>
        </p:nvGraphicFramePr>
        <p:xfrm>
          <a:off x="1052513" y="4232275"/>
          <a:ext cx="4714900" cy="3684588"/>
        </p:xfrm>
        <a:graphic>
          <a:graphicData uri="http://schemas.openxmlformats.org/drawingml/2006/table">
            <a:tbl>
              <a:tblPr/>
              <a:tblGrid>
                <a:gridCol w="720000">
                  <a:extLst>
                    <a:ext uri="{9D8B030D-6E8A-4147-A177-3AD203B41FA5}">
                      <a16:colId xmlns:a16="http://schemas.microsoft.com/office/drawing/2014/main" val="4235601171"/>
                    </a:ext>
                  </a:extLst>
                </a:gridCol>
                <a:gridCol w="180000">
                  <a:extLst>
                    <a:ext uri="{9D8B030D-6E8A-4147-A177-3AD203B41FA5}">
                      <a16:colId xmlns:a16="http://schemas.microsoft.com/office/drawing/2014/main" val="939831996"/>
                    </a:ext>
                  </a:extLst>
                </a:gridCol>
                <a:gridCol w="540000">
                  <a:extLst>
                    <a:ext uri="{9D8B030D-6E8A-4147-A177-3AD203B41FA5}">
                      <a16:colId xmlns:a16="http://schemas.microsoft.com/office/drawing/2014/main" val="258576584"/>
                    </a:ext>
                  </a:extLst>
                </a:gridCol>
                <a:gridCol w="180000">
                  <a:extLst>
                    <a:ext uri="{9D8B030D-6E8A-4147-A177-3AD203B41FA5}">
                      <a16:colId xmlns:a16="http://schemas.microsoft.com/office/drawing/2014/main" val="1130636994"/>
                    </a:ext>
                  </a:extLst>
                </a:gridCol>
                <a:gridCol w="540000">
                  <a:extLst>
                    <a:ext uri="{9D8B030D-6E8A-4147-A177-3AD203B41FA5}">
                      <a16:colId xmlns:a16="http://schemas.microsoft.com/office/drawing/2014/main" val="1184238443"/>
                    </a:ext>
                  </a:extLst>
                </a:gridCol>
                <a:gridCol w="180000">
                  <a:extLst>
                    <a:ext uri="{9D8B030D-6E8A-4147-A177-3AD203B41FA5}">
                      <a16:colId xmlns:a16="http://schemas.microsoft.com/office/drawing/2014/main" val="3343137181"/>
                    </a:ext>
                  </a:extLst>
                </a:gridCol>
                <a:gridCol w="2374900">
                  <a:extLst>
                    <a:ext uri="{9D8B030D-6E8A-4147-A177-3AD203B41FA5}">
                      <a16:colId xmlns:a16="http://schemas.microsoft.com/office/drawing/2014/main" val="1836158603"/>
                    </a:ext>
                  </a:extLst>
                </a:gridCol>
              </a:tblGrid>
              <a:tr h="396875">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7672576"/>
                  </a:ext>
                </a:extLst>
              </a:tr>
              <a:tr h="376238">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2229441"/>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　○○</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35000"/>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9976"/>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7357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2799"/>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55079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641998"/>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明朝" panose="02020609040205080304" pitchFamily="17"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941594"/>
                  </a:ext>
                </a:extLst>
              </a:tr>
            </a:tbl>
          </a:graphicData>
        </a:graphic>
      </p:graphicFrame>
      <p:sp>
        <p:nvSpPr>
          <p:cNvPr id="2" name="AutoShape 33">
            <a:extLst>
              <a:ext uri="{FF2B5EF4-FFF2-40B4-BE49-F238E27FC236}">
                <a16:creationId xmlns:a16="http://schemas.microsoft.com/office/drawing/2014/main" id="{F4E2FF52-59CF-2F05-7040-E94D4949324F}"/>
              </a:ext>
            </a:extLst>
          </p:cNvPr>
          <p:cNvSpPr>
            <a:spLocks noChangeArrowheads="1"/>
          </p:cNvSpPr>
          <p:nvPr/>
        </p:nvSpPr>
        <p:spPr bwMode="auto">
          <a:xfrm>
            <a:off x="4724400" y="4160911"/>
            <a:ext cx="1800944" cy="288851"/>
          </a:xfrm>
          <a:prstGeom prst="wedgeRectCallout">
            <a:avLst>
              <a:gd name="adj1" fmla="val -53306"/>
              <a:gd name="adj2" fmla="val 102380"/>
            </a:avLst>
          </a:prstGeom>
          <a:solidFill>
            <a:schemeClr val="accent5"/>
          </a:solidFill>
          <a:ln w="9525">
            <a:solidFill>
              <a:srgbClr val="003300"/>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solidFill>
                  <a:srgbClr val="003300"/>
                </a:solidFill>
              </a:rPr>
              <a:t>経営者が承認してください。</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74"/>
          <p:cNvSpPr>
            <a:spLocks noChangeArrowheads="1"/>
          </p:cNvSpPr>
          <p:nvPr/>
        </p:nvSpPr>
        <p:spPr bwMode="auto">
          <a:xfrm rot="338895">
            <a:off x="4868863" y="8913813"/>
            <a:ext cx="1584325" cy="576262"/>
          </a:xfrm>
          <a:prstGeom prst="irregularSeal2">
            <a:avLst/>
          </a:prstGeom>
          <a:solidFill>
            <a:schemeClr val="bg1"/>
          </a:solidFill>
          <a:ln w="28575" cap="rnd">
            <a:solidFill>
              <a:schemeClr val="bg2"/>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47" name="Freeform 369"/>
          <p:cNvSpPr>
            <a:spLocks/>
          </p:cNvSpPr>
          <p:nvPr/>
        </p:nvSpPr>
        <p:spPr bwMode="auto">
          <a:xfrm>
            <a:off x="908050" y="5308600"/>
            <a:ext cx="5834063" cy="3532188"/>
          </a:xfrm>
          <a:custGeom>
            <a:avLst/>
            <a:gdLst>
              <a:gd name="T0" fmla="*/ 0 w 3584"/>
              <a:gd name="T1" fmla="*/ 0 h 2222"/>
              <a:gd name="T2" fmla="*/ 2147483646 w 3584"/>
              <a:gd name="T3" fmla="*/ 0 h 2222"/>
              <a:gd name="T4" fmla="*/ 2147483646 w 3584"/>
              <a:gd name="T5" fmla="*/ 2147483646 h 2222"/>
              <a:gd name="T6" fmla="*/ 2147483646 w 3584"/>
              <a:gd name="T7" fmla="*/ 2147483646 h 2222"/>
              <a:gd name="T8" fmla="*/ 2147483646 w 3584"/>
              <a:gd name="T9" fmla="*/ 2147483646 h 2222"/>
              <a:gd name="T10" fmla="*/ 0 w 3584"/>
              <a:gd name="T11" fmla="*/ 2147483646 h 2222"/>
              <a:gd name="T12" fmla="*/ 0 w 3584"/>
              <a:gd name="T13" fmla="*/ 0 h 22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84" h="2222">
                <a:moveTo>
                  <a:pt x="0" y="0"/>
                </a:moveTo>
                <a:lnTo>
                  <a:pt x="3584" y="0"/>
                </a:lnTo>
                <a:lnTo>
                  <a:pt x="3584" y="2222"/>
                </a:lnTo>
                <a:lnTo>
                  <a:pt x="1769" y="2222"/>
                </a:lnTo>
                <a:lnTo>
                  <a:pt x="1769" y="862"/>
                </a:lnTo>
                <a:lnTo>
                  <a:pt x="0" y="862"/>
                </a:lnTo>
                <a:lnTo>
                  <a:pt x="0" y="0"/>
                </a:lnTo>
                <a:close/>
              </a:path>
            </a:pathLst>
          </a:custGeom>
          <a:solidFill>
            <a:schemeClr val="bg1"/>
          </a:solidFill>
          <a:ln w="38100" cap="rnd" cmpd="sng">
            <a:solidFill>
              <a:schemeClr val="bg2"/>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148" name="Text Box 7"/>
          <p:cNvSpPr txBox="1">
            <a:spLocks noChangeArrowheads="1"/>
          </p:cNvSpPr>
          <p:nvPr/>
        </p:nvSpPr>
        <p:spPr bwMode="auto">
          <a:xfrm>
            <a:off x="1052513" y="704850"/>
            <a:ext cx="4752975" cy="448310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①</a:t>
            </a:r>
            <a:r>
              <a:rPr lang="ja-JP" altLang="en-US" sz="1200" b="0" dirty="0">
                <a:latin typeface="ＭＳ ゴシック" panose="020B0609070205080204" pitchFamily="49" charset="-128"/>
                <a:ea typeface="ＭＳ ゴシック" panose="020B0609070205080204" pitchFamily="49" charset="-128"/>
              </a:rPr>
              <a:t>事業継続の核となる計画を立案する！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49" name="Text Box 4"/>
          <p:cNvSpPr txBox="1">
            <a:spLocks noChangeArrowheads="1"/>
          </p:cNvSpPr>
          <p:nvPr/>
        </p:nvSpPr>
        <p:spPr bwMode="auto">
          <a:xfrm>
            <a:off x="76200" y="133350"/>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b="0" dirty="0">
                <a:latin typeface="ＭＳ ゴシック" panose="020B0609070205080204" pitchFamily="49" charset="-128"/>
                <a:ea typeface="ＭＳ ゴシック" panose="020B0609070205080204" pitchFamily="49" charset="-128"/>
              </a:rPr>
              <a:t>検討の流れ</a:t>
            </a:r>
          </a:p>
        </p:txBody>
      </p:sp>
      <p:sp>
        <p:nvSpPr>
          <p:cNvPr id="6150" name="Text Box 9"/>
          <p:cNvSpPr txBox="1">
            <a:spLocks noChangeArrowheads="1"/>
          </p:cNvSpPr>
          <p:nvPr/>
        </p:nvSpPr>
        <p:spPr bwMode="auto">
          <a:xfrm>
            <a:off x="1052513" y="6886575"/>
            <a:ext cx="2593975" cy="137953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③</a:t>
            </a:r>
            <a:r>
              <a:rPr lang="ja-JP" altLang="en-US" sz="1200" b="0" dirty="0">
                <a:latin typeface="ＭＳ ゴシック" panose="020B0609070205080204" pitchFamily="49" charset="-128"/>
                <a:ea typeface="ＭＳ ゴシック" panose="020B0609070205080204" pitchFamily="49" charset="-128"/>
              </a:rPr>
              <a:t>計画の確認・見直しをする！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sp>
        <p:nvSpPr>
          <p:cNvPr id="6151" name="Text Box 10"/>
          <p:cNvSpPr txBox="1">
            <a:spLocks noChangeArrowheads="1"/>
          </p:cNvSpPr>
          <p:nvPr/>
        </p:nvSpPr>
        <p:spPr bwMode="auto">
          <a:xfrm>
            <a:off x="1052513" y="5600700"/>
            <a:ext cx="2593975" cy="831850"/>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1200" b="0" dirty="0">
                <a:latin typeface="ＭＳ ゴシック" panose="020B0609070205080204" pitchFamily="49" charset="-128"/>
                <a:ea typeface="ＭＳ ゴシック" panose="020B0609070205080204" pitchFamily="49" charset="-128"/>
              </a:rPr>
              <a:t>②</a:t>
            </a:r>
            <a:r>
              <a:rPr lang="ja-JP" altLang="en-US" sz="1200" b="0" dirty="0">
                <a:latin typeface="ＭＳ ゴシック" panose="020B0609070205080204" pitchFamily="49" charset="-128"/>
                <a:ea typeface="ＭＳ ゴシック" panose="020B0609070205080204" pitchFamily="49" charset="-128"/>
              </a:rPr>
              <a:t>計画の対応手順を決める！</a:t>
            </a: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ja-JP" altLang="en-US" sz="1200" b="0" dirty="0">
              <a:latin typeface="ＭＳ ゴシック" panose="020B0609070205080204" pitchFamily="49" charset="-128"/>
              <a:ea typeface="ＭＳ ゴシック" panose="020B0609070205080204" pitchFamily="49" charset="-128"/>
            </a:endParaRPr>
          </a:p>
          <a:p>
            <a:pPr eaLnBrk="1" hangingPunct="1"/>
            <a:endParaRPr lang="en-US" altLang="ja-JP" sz="1200" b="0" dirty="0">
              <a:latin typeface="ＭＳ ゴシック" panose="020B0609070205080204" pitchFamily="49" charset="-128"/>
              <a:ea typeface="ＭＳ ゴシック" panose="020B0609070205080204" pitchFamily="49" charset="-128"/>
            </a:endParaRPr>
          </a:p>
        </p:txBody>
      </p:sp>
      <p:graphicFrame>
        <p:nvGraphicFramePr>
          <p:cNvPr id="119303" name="Group 519"/>
          <p:cNvGraphicFramePr>
            <a:graphicFrameLocks noGrp="1"/>
          </p:cNvGraphicFramePr>
          <p:nvPr/>
        </p:nvGraphicFramePr>
        <p:xfrm>
          <a:off x="1481138" y="1065213"/>
          <a:ext cx="2955925" cy="290512"/>
        </p:xfrm>
        <a:graphic>
          <a:graphicData uri="http://schemas.openxmlformats.org/drawingml/2006/table">
            <a:tbl>
              <a:tblPr/>
              <a:tblGrid>
                <a:gridCol w="2955925">
                  <a:extLst>
                    <a:ext uri="{9D8B030D-6E8A-4147-A177-3AD203B41FA5}">
                      <a16:colId xmlns:a16="http://schemas.microsoft.com/office/drawing/2014/main" val="42664295"/>
                    </a:ext>
                  </a:extLst>
                </a:gridCol>
              </a:tblGrid>
              <a:tr h="29051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ＢＣＰ基本方針の決定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C864"/>
                    </a:solidFill>
                  </a:tcPr>
                </a:tc>
                <a:extLst>
                  <a:ext uri="{0D108BD9-81ED-4DB2-BD59-A6C34878D82A}">
                    <a16:rowId xmlns:a16="http://schemas.microsoft.com/office/drawing/2014/main" val="223317760"/>
                  </a:ext>
                </a:extLst>
              </a:tr>
            </a:tbl>
          </a:graphicData>
        </a:graphic>
      </p:graphicFrame>
      <p:graphicFrame>
        <p:nvGraphicFramePr>
          <p:cNvPr id="119302" name="Group 518"/>
          <p:cNvGraphicFramePr>
            <a:graphicFrameLocks noGrp="1"/>
          </p:cNvGraphicFramePr>
          <p:nvPr/>
        </p:nvGraphicFramePr>
        <p:xfrm>
          <a:off x="1481138" y="1570038"/>
          <a:ext cx="2955925" cy="868363"/>
        </p:xfrm>
        <a:graphic>
          <a:graphicData uri="http://schemas.openxmlformats.org/drawingml/2006/table">
            <a:tbl>
              <a:tblPr/>
              <a:tblGrid>
                <a:gridCol w="2955925">
                  <a:extLst>
                    <a:ext uri="{9D8B030D-6E8A-4147-A177-3AD203B41FA5}">
                      <a16:colId xmlns:a16="http://schemas.microsoft.com/office/drawing/2014/main" val="321073177"/>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3333FF"/>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対象とする災害</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20148189"/>
                  </a:ext>
                </a:extLst>
              </a:tr>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重要業務の決定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889798945"/>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目標とする復旧時間の決定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E5E5"/>
                    </a:solidFill>
                  </a:tcPr>
                </a:tc>
                <a:extLst>
                  <a:ext uri="{0D108BD9-81ED-4DB2-BD59-A6C34878D82A}">
                    <a16:rowId xmlns:a16="http://schemas.microsoft.com/office/drawing/2014/main" val="1663558728"/>
                  </a:ext>
                </a:extLst>
              </a:tr>
            </a:tbl>
          </a:graphicData>
        </a:graphic>
      </p:graphicFrame>
      <p:graphicFrame>
        <p:nvGraphicFramePr>
          <p:cNvPr id="119271" name="Group 487"/>
          <p:cNvGraphicFramePr>
            <a:graphicFrameLocks noGrp="1"/>
          </p:cNvGraphicFramePr>
          <p:nvPr/>
        </p:nvGraphicFramePr>
        <p:xfrm>
          <a:off x="1481138" y="3473450"/>
          <a:ext cx="2981325" cy="685800"/>
        </p:xfrm>
        <a:graphic>
          <a:graphicData uri="http://schemas.openxmlformats.org/drawingml/2006/table">
            <a:tbl>
              <a:tblPr/>
              <a:tblGrid>
                <a:gridCol w="208260">
                  <a:extLst>
                    <a:ext uri="{9D8B030D-6E8A-4147-A177-3AD203B41FA5}">
                      <a16:colId xmlns:a16="http://schemas.microsoft.com/office/drawing/2014/main" val="3835043809"/>
                    </a:ext>
                  </a:extLst>
                </a:gridCol>
                <a:gridCol w="2773065">
                  <a:extLst>
                    <a:ext uri="{9D8B030D-6E8A-4147-A177-3AD203B41FA5}">
                      <a16:colId xmlns:a16="http://schemas.microsoft.com/office/drawing/2014/main" val="3430842973"/>
                    </a:ext>
                  </a:extLst>
                </a:gridCol>
              </a:tblGrid>
              <a:tr h="160338">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　被害想定に基づくＢＣＰ対応策の検討</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574500794"/>
                  </a:ext>
                </a:extLst>
              </a:tr>
              <a:tr h="220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１</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）重要な経営資源の抽出</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31031770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30" marR="91430"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２</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）抽出した経営資源の評価</a:t>
                      </a:r>
                    </a:p>
                  </a:txBody>
                  <a:tcPr marL="91430" marR="91430"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3005262667"/>
                  </a:ext>
                </a:extLst>
              </a:tr>
            </a:tbl>
          </a:graphicData>
        </a:graphic>
      </p:graphicFrame>
      <p:graphicFrame>
        <p:nvGraphicFramePr>
          <p:cNvPr id="119330" name="Group 546"/>
          <p:cNvGraphicFramePr>
            <a:graphicFrameLocks noGrp="1"/>
          </p:cNvGraphicFramePr>
          <p:nvPr/>
        </p:nvGraphicFramePr>
        <p:xfrm>
          <a:off x="1339850" y="7275513"/>
          <a:ext cx="2160588" cy="298450"/>
        </p:xfrm>
        <a:graphic>
          <a:graphicData uri="http://schemas.openxmlformats.org/drawingml/2006/table">
            <a:tbl>
              <a:tblPr/>
              <a:tblGrid>
                <a:gridCol w="2160588">
                  <a:extLst>
                    <a:ext uri="{9D8B030D-6E8A-4147-A177-3AD203B41FA5}">
                      <a16:colId xmlns:a16="http://schemas.microsoft.com/office/drawing/2014/main" val="1953498975"/>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教育・訓練計画</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38989691"/>
                  </a:ext>
                </a:extLst>
              </a:tr>
            </a:tbl>
          </a:graphicData>
        </a:graphic>
      </p:graphicFrame>
      <p:graphicFrame>
        <p:nvGraphicFramePr>
          <p:cNvPr id="119331" name="Group 547"/>
          <p:cNvGraphicFramePr>
            <a:graphicFrameLocks noGrp="1"/>
          </p:cNvGraphicFramePr>
          <p:nvPr/>
        </p:nvGraphicFramePr>
        <p:xfrm>
          <a:off x="1339850" y="7789863"/>
          <a:ext cx="2160588" cy="298450"/>
        </p:xfrm>
        <a:graphic>
          <a:graphicData uri="http://schemas.openxmlformats.org/drawingml/2006/table">
            <a:tbl>
              <a:tblPr/>
              <a:tblGrid>
                <a:gridCol w="2160588">
                  <a:extLst>
                    <a:ext uri="{9D8B030D-6E8A-4147-A177-3AD203B41FA5}">
                      <a16:colId xmlns:a16="http://schemas.microsoft.com/office/drawing/2014/main" val="12211528"/>
                    </a:ext>
                  </a:extLst>
                </a:gridCol>
              </a:tblGrid>
              <a:tr h="2984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点検・是正措置・見直し</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56268115"/>
                  </a:ext>
                </a:extLst>
              </a:tr>
            </a:tbl>
          </a:graphicData>
        </a:graphic>
      </p:graphicFrame>
      <p:sp>
        <p:nvSpPr>
          <p:cNvPr id="6193" name="AutoShape 69"/>
          <p:cNvSpPr>
            <a:spLocks/>
          </p:cNvSpPr>
          <p:nvPr/>
        </p:nvSpPr>
        <p:spPr bwMode="auto">
          <a:xfrm flipH="1">
            <a:off x="3068638" y="2576513"/>
            <a:ext cx="73025" cy="792162"/>
          </a:xfrm>
          <a:prstGeom prst="rightBrace">
            <a:avLst>
              <a:gd name="adj1" fmla="val 90398"/>
              <a:gd name="adj2" fmla="val 50000"/>
            </a:avLst>
          </a:prstGeom>
          <a:solidFill>
            <a:schemeClr val="bg1"/>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4" name="Line 71"/>
          <p:cNvSpPr>
            <a:spLocks noChangeShapeType="1"/>
          </p:cNvSpPr>
          <p:nvPr/>
        </p:nvSpPr>
        <p:spPr bwMode="auto">
          <a:xfrm flipH="1">
            <a:off x="2565400" y="2982913"/>
            <a:ext cx="4318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6195" name="AutoShape 76"/>
          <p:cNvSpPr>
            <a:spLocks noChangeArrowheads="1"/>
          </p:cNvSpPr>
          <p:nvPr/>
        </p:nvSpPr>
        <p:spPr bwMode="auto">
          <a:xfrm>
            <a:off x="2276475" y="5241925"/>
            <a:ext cx="287338"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196" name="AutoShape 77"/>
          <p:cNvSpPr>
            <a:spLocks noChangeArrowheads="1"/>
          </p:cNvSpPr>
          <p:nvPr/>
        </p:nvSpPr>
        <p:spPr bwMode="auto">
          <a:xfrm>
            <a:off x="2278063" y="6537325"/>
            <a:ext cx="287337" cy="288925"/>
          </a:xfrm>
          <a:prstGeom prst="downArrow">
            <a:avLst>
              <a:gd name="adj1" fmla="val 50000"/>
              <a:gd name="adj2" fmla="val 25138"/>
            </a:avLst>
          </a:prstGeom>
          <a:solidFill>
            <a:srgbClr val="DDDDDD"/>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29" name="Group 545"/>
          <p:cNvGraphicFramePr>
            <a:graphicFrameLocks noGrp="1"/>
          </p:cNvGraphicFramePr>
          <p:nvPr/>
        </p:nvGraphicFramePr>
        <p:xfrm>
          <a:off x="1339850" y="6011863"/>
          <a:ext cx="2160588" cy="288925"/>
        </p:xfrm>
        <a:graphic>
          <a:graphicData uri="http://schemas.openxmlformats.org/drawingml/2006/table">
            <a:tbl>
              <a:tblPr/>
              <a:tblGrid>
                <a:gridCol w="2160588">
                  <a:extLst>
                    <a:ext uri="{9D8B030D-6E8A-4147-A177-3AD203B41FA5}">
                      <a16:colId xmlns:a16="http://schemas.microsoft.com/office/drawing/2014/main" val="2300175464"/>
                    </a:ext>
                  </a:extLst>
                </a:gridCol>
              </a:tblGrid>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事業継続対応</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12072174"/>
                  </a:ext>
                </a:extLst>
              </a:tr>
            </a:tbl>
          </a:graphicData>
        </a:graphic>
      </p:graphicFrame>
      <p:sp>
        <p:nvSpPr>
          <p:cNvPr id="6203" name="Line 87"/>
          <p:cNvSpPr>
            <a:spLocks noChangeShapeType="1"/>
          </p:cNvSpPr>
          <p:nvPr/>
        </p:nvSpPr>
        <p:spPr bwMode="auto">
          <a:xfrm>
            <a:off x="5949950" y="1462088"/>
            <a:ext cx="0" cy="1008062"/>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4" name="Line 88"/>
          <p:cNvSpPr>
            <a:spLocks noChangeShapeType="1"/>
          </p:cNvSpPr>
          <p:nvPr/>
        </p:nvSpPr>
        <p:spPr bwMode="auto">
          <a:xfrm>
            <a:off x="5949950" y="2432050"/>
            <a:ext cx="0" cy="180022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5" name="Line 89"/>
          <p:cNvSpPr>
            <a:spLocks noChangeShapeType="1"/>
          </p:cNvSpPr>
          <p:nvPr/>
        </p:nvSpPr>
        <p:spPr bwMode="auto">
          <a:xfrm>
            <a:off x="5949950" y="4244975"/>
            <a:ext cx="0" cy="917575"/>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06" name="Text Box 93"/>
          <p:cNvSpPr txBox="1">
            <a:spLocks noChangeArrowheads="1"/>
          </p:cNvSpPr>
          <p:nvPr/>
        </p:nvSpPr>
        <p:spPr bwMode="auto">
          <a:xfrm>
            <a:off x="5956300" y="992188"/>
            <a:ext cx="857250" cy="45720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ＢＣＰの</a:t>
            </a:r>
          </a:p>
          <a:p>
            <a:pPr eaLnBrk="1" hangingPunct="1"/>
            <a:r>
              <a:rPr lang="ja-JP" altLang="en-US" sz="1200" b="0" dirty="0">
                <a:solidFill>
                  <a:srgbClr val="000066"/>
                </a:solidFill>
                <a:latin typeface="ＭＳ ゴシック" panose="020B0609070205080204" pitchFamily="49" charset="-128"/>
                <a:ea typeface="ＭＳ ゴシック" panose="020B0609070205080204" pitchFamily="49" charset="-128"/>
              </a:rPr>
              <a:t>プロセス</a:t>
            </a:r>
          </a:p>
        </p:txBody>
      </p:sp>
      <p:sp>
        <p:nvSpPr>
          <p:cNvPr id="6207" name="Line 98"/>
          <p:cNvSpPr>
            <a:spLocks noChangeShapeType="1"/>
          </p:cNvSpPr>
          <p:nvPr/>
        </p:nvSpPr>
        <p:spPr bwMode="auto">
          <a:xfrm flipH="1">
            <a:off x="5876925" y="1462088"/>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276" name="Group 492"/>
          <p:cNvGraphicFramePr>
            <a:graphicFrameLocks noGrp="1"/>
          </p:cNvGraphicFramePr>
          <p:nvPr/>
        </p:nvGraphicFramePr>
        <p:xfrm>
          <a:off x="1665288" y="4376738"/>
          <a:ext cx="2771775" cy="457200"/>
        </p:xfrm>
        <a:graphic>
          <a:graphicData uri="http://schemas.openxmlformats.org/drawingml/2006/table">
            <a:tbl>
              <a:tblPr/>
              <a:tblGrid>
                <a:gridCol w="2771775">
                  <a:extLst>
                    <a:ext uri="{9D8B030D-6E8A-4147-A177-3AD203B41FA5}">
                      <a16:colId xmlns:a16="http://schemas.microsoft.com/office/drawing/2014/main" val="2679731732"/>
                    </a:ext>
                  </a:extLst>
                </a:gridCol>
              </a:tblGrid>
              <a:tr h="1682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３</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）ＢＣＰ対応策の実施時期の決定</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3058635161"/>
                  </a:ext>
                </a:extLst>
              </a:tr>
              <a:tr h="2174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a:t>
                      </a:r>
                      <a:r>
                        <a:rPr kumimoji="1" lang="en-US" altLang="ja-JP"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４</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）長期的なＢＣＰ対応策の実施計画立案</a:t>
                      </a:r>
                    </a:p>
                  </a:txBody>
                  <a:tcPr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845939439"/>
                  </a:ext>
                </a:extLst>
              </a:tr>
            </a:tbl>
          </a:graphicData>
        </a:graphic>
      </p:graphicFrame>
      <p:graphicFrame>
        <p:nvGraphicFramePr>
          <p:cNvPr id="119328" name="Group 544"/>
          <p:cNvGraphicFramePr>
            <a:graphicFrameLocks noGrp="1"/>
          </p:cNvGraphicFramePr>
          <p:nvPr>
            <p:extLst>
              <p:ext uri="{D42A27DB-BD31-4B8C-83A1-F6EECF244321}">
                <p14:modId xmlns:p14="http://schemas.microsoft.com/office/powerpoint/2010/main" val="544917253"/>
              </p:ext>
            </p:extLst>
          </p:nvPr>
        </p:nvGraphicFramePr>
        <p:xfrm>
          <a:off x="3954463" y="5364163"/>
          <a:ext cx="2665412" cy="3216273"/>
        </p:xfrm>
        <a:graphic>
          <a:graphicData uri="http://schemas.openxmlformats.org/drawingml/2006/table">
            <a:tbl>
              <a:tblPr/>
              <a:tblGrid>
                <a:gridCol w="2665412">
                  <a:extLst>
                    <a:ext uri="{9D8B030D-6E8A-4147-A177-3AD203B41FA5}">
                      <a16:colId xmlns:a16="http://schemas.microsoft.com/office/drawing/2014/main" val="2804808809"/>
                    </a:ext>
                  </a:extLst>
                </a:gridCol>
              </a:tblGrid>
              <a:tr h="2438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様式集</a:t>
                      </a:r>
                    </a:p>
                  </a:txBody>
                  <a:tcPr marT="45729" marB="45729" anchor="ctr" horzOverflow="overflow">
                    <a:lnL cap="flat">
                      <a:noFill/>
                    </a:lnL>
                    <a:lnR cap="flat">
                      <a:noFill/>
                    </a:lnR>
                    <a:lnT cap="flat">
                      <a:noFill/>
                    </a:lnT>
                    <a:lnB w="9525" cap="flat" cmpd="sng" algn="ctr">
                      <a:solidFill>
                        <a:schemeClr val="bg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583442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様式①</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ＢＣＰ対応拠点一覧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88309466"/>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様式②</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避難経路図・避難計画</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807873915"/>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様式③</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備蓄品リスト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63019177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様式④</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二次災害防止用チェックリスト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7670487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様式⑤</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従業員連絡先リスト・連絡網</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6716346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様式⑥</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安否確認チェックシート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0632446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様式⑦</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889083507"/>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１</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被災状況調査シート（自社用）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61299762"/>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様式⑧</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accent2"/>
                          </a:solidFill>
                          <a:effectLst/>
                          <a:latin typeface="ＭＳ ゴシック" panose="020B0609070205080204" pitchFamily="49" charset="-128"/>
                          <a:ea typeface="ＭＳ ゴシック" panose="020B0609070205080204" pitchFamily="49" charset="-128"/>
                        </a:rPr>
                        <a:t>被災状況調査シート（取引先用）</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3667180"/>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様式⑨</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主要連絡先リスト</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4146288603"/>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様式⑩</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連携対応策一覧</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681151388"/>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様式⑪</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重要な情報のバックアップ</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548330974"/>
                  </a:ext>
                </a:extLst>
              </a:tr>
              <a:tr h="2286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様式⑫</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従業員携帯カード</a:t>
                      </a:r>
                    </a:p>
                  </a:txBody>
                  <a:tcPr marT="45729" marB="457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320645680"/>
                  </a:ext>
                </a:extLst>
              </a:tr>
            </a:tbl>
          </a:graphicData>
        </a:graphic>
      </p:graphicFrame>
      <p:grpSp>
        <p:nvGrpSpPr>
          <p:cNvPr id="6247" name="Group 195"/>
          <p:cNvGrpSpPr>
            <a:grpSpLocks/>
          </p:cNvGrpSpPr>
          <p:nvPr/>
        </p:nvGrpSpPr>
        <p:grpSpPr bwMode="auto">
          <a:xfrm>
            <a:off x="5948363" y="1822453"/>
            <a:ext cx="676274" cy="341313"/>
            <a:chOff x="164" y="1411"/>
            <a:chExt cx="426" cy="215"/>
          </a:xfrm>
        </p:grpSpPr>
        <p:sp>
          <p:nvSpPr>
            <p:cNvPr id="6283" name="AutoShape 193"/>
            <p:cNvSpPr>
              <a:spLocks noChangeArrowheads="1"/>
            </p:cNvSpPr>
            <p:nvPr/>
          </p:nvSpPr>
          <p:spPr bwMode="auto">
            <a:xfrm flipH="1">
              <a:off x="164" y="144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4" name="Text Box 194"/>
            <p:cNvSpPr txBox="1">
              <a:spLocks noChangeArrowheads="1"/>
            </p:cNvSpPr>
            <p:nvPr/>
          </p:nvSpPr>
          <p:spPr bwMode="auto">
            <a:xfrm>
              <a:off x="217" y="1411"/>
              <a:ext cx="373"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sz="800" b="0" dirty="0">
                  <a:solidFill>
                    <a:srgbClr val="FF0066"/>
                  </a:solidFill>
                  <a:latin typeface="ＭＳ ゴシック" panose="020B0609070205080204" pitchFamily="49" charset="-128"/>
                  <a:ea typeface="ＭＳ ゴシック" panose="020B0609070205080204" pitchFamily="49" charset="-128"/>
                </a:rPr>
                <a:t>たてる！</a:t>
              </a:r>
            </a:p>
          </p:txBody>
        </p:sp>
      </p:grpSp>
      <p:sp>
        <p:nvSpPr>
          <p:cNvPr id="6248" name="AutoShape 196"/>
          <p:cNvSpPr>
            <a:spLocks noChangeArrowheads="1"/>
          </p:cNvSpPr>
          <p:nvPr/>
        </p:nvSpPr>
        <p:spPr bwMode="auto">
          <a:xfrm flipH="1">
            <a:off x="5948363" y="3271838"/>
            <a:ext cx="647700" cy="24130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49" name="Text Box 197"/>
          <p:cNvSpPr txBox="1">
            <a:spLocks noChangeArrowheads="1"/>
          </p:cNvSpPr>
          <p:nvPr/>
        </p:nvSpPr>
        <p:spPr bwMode="auto">
          <a:xfrm>
            <a:off x="5964541" y="3224213"/>
            <a:ext cx="694719"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rgbClr val="FF3300"/>
                </a:solidFill>
                <a:latin typeface="ＭＳ ゴシック" panose="020B0609070205080204" pitchFamily="49" charset="-128"/>
                <a:ea typeface="ＭＳ ゴシック" panose="020B0609070205080204" pitchFamily="49" charset="-128"/>
              </a:rPr>
              <a:t>把握する！</a:t>
            </a:r>
          </a:p>
        </p:txBody>
      </p:sp>
      <p:grpSp>
        <p:nvGrpSpPr>
          <p:cNvPr id="6250" name="Group 220"/>
          <p:cNvGrpSpPr>
            <a:grpSpLocks/>
          </p:cNvGrpSpPr>
          <p:nvPr/>
        </p:nvGrpSpPr>
        <p:grpSpPr bwMode="auto">
          <a:xfrm>
            <a:off x="5949950" y="4533906"/>
            <a:ext cx="722313" cy="341313"/>
            <a:chOff x="165" y="2681"/>
            <a:chExt cx="455" cy="215"/>
          </a:xfrm>
        </p:grpSpPr>
        <p:sp>
          <p:nvSpPr>
            <p:cNvPr id="6281" name="AutoShape 199"/>
            <p:cNvSpPr>
              <a:spLocks noChangeArrowheads="1"/>
            </p:cNvSpPr>
            <p:nvPr/>
          </p:nvSpPr>
          <p:spPr bwMode="auto">
            <a:xfrm flipH="1">
              <a:off x="165" y="2711"/>
              <a:ext cx="408" cy="152"/>
            </a:xfrm>
            <a:prstGeom prst="flowChartOnlineStorage">
              <a:avLst/>
            </a:prstGeom>
            <a:solidFill>
              <a:srgbClr val="CCECFF"/>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82" name="Text Box 200"/>
            <p:cNvSpPr txBox="1">
              <a:spLocks noChangeArrowheads="1"/>
            </p:cNvSpPr>
            <p:nvPr/>
          </p:nvSpPr>
          <p:spPr bwMode="auto">
            <a:xfrm>
              <a:off x="182" y="2681"/>
              <a:ext cx="438" cy="21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sz="800" b="0" dirty="0">
                  <a:solidFill>
                    <a:schemeClr val="accent2"/>
                  </a:solidFill>
                  <a:latin typeface="ＭＳ ゴシック" panose="020B0609070205080204" pitchFamily="49" charset="-128"/>
                  <a:ea typeface="ＭＳ ゴシック" panose="020B0609070205080204" pitchFamily="49" charset="-128"/>
                </a:rPr>
                <a:t>埋める！</a:t>
              </a:r>
            </a:p>
          </p:txBody>
        </p:sp>
      </p:grpSp>
      <p:sp>
        <p:nvSpPr>
          <p:cNvPr id="6251" name="Line 221"/>
          <p:cNvSpPr>
            <a:spLocks noChangeShapeType="1"/>
          </p:cNvSpPr>
          <p:nvPr/>
        </p:nvSpPr>
        <p:spPr bwMode="auto">
          <a:xfrm flipH="1">
            <a:off x="5876925" y="2470150"/>
            <a:ext cx="84931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2" name="Line 222"/>
          <p:cNvSpPr>
            <a:spLocks noChangeShapeType="1"/>
          </p:cNvSpPr>
          <p:nvPr/>
        </p:nvSpPr>
        <p:spPr bwMode="auto">
          <a:xfrm flipH="1">
            <a:off x="5876925" y="42449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3" name="Text Box 224"/>
          <p:cNvSpPr txBox="1">
            <a:spLocks noChangeArrowheads="1"/>
          </p:cNvSpPr>
          <p:nvPr/>
        </p:nvSpPr>
        <p:spPr bwMode="auto">
          <a:xfrm>
            <a:off x="4025900" y="8558213"/>
            <a:ext cx="2618322"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注）「</a:t>
            </a:r>
            <a:r>
              <a:rPr lang="ja-JP" altLang="en-US" b="0" dirty="0">
                <a:solidFill>
                  <a:schemeClr val="accent2"/>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」は災害発生後に書き込む様式</a:t>
            </a:r>
          </a:p>
        </p:txBody>
      </p:sp>
      <p:sp>
        <p:nvSpPr>
          <p:cNvPr id="119022" name="AutoShape 238"/>
          <p:cNvSpPr>
            <a:spLocks noChangeArrowheads="1"/>
          </p:cNvSpPr>
          <p:nvPr/>
        </p:nvSpPr>
        <p:spPr bwMode="auto">
          <a:xfrm>
            <a:off x="333375" y="1065213"/>
            <a:ext cx="406400" cy="7991475"/>
          </a:xfrm>
          <a:prstGeom prst="downArrow">
            <a:avLst>
              <a:gd name="adj1" fmla="val 36722"/>
              <a:gd name="adj2" fmla="val 129273"/>
            </a:avLst>
          </a:prstGeom>
          <a:gradFill rotWithShape="1">
            <a:gsLst>
              <a:gs pos="0">
                <a:schemeClr val="accent2">
                  <a:gamma/>
                  <a:tint val="40000"/>
                  <a:invGamma/>
                </a:schemeClr>
              </a:gs>
              <a:gs pos="100000">
                <a:schemeClr val="accent2">
                  <a:alpha val="70000"/>
                </a:schemeClr>
              </a:gs>
            </a:gsLst>
            <a:lin ang="5400000" scaled="1"/>
          </a:gra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eaLnBrk="1" hangingPunct="1">
              <a:defRPr/>
            </a:pPr>
            <a:endParaRPr lang="ja-JP" altLang="en-US" dirty="0">
              <a:latin typeface="ＭＳ ゴシック" panose="020B0609070205080204" pitchFamily="49" charset="-128"/>
              <a:ea typeface="ＭＳ ゴシック" panose="020B0609070205080204" pitchFamily="49" charset="-128"/>
            </a:endParaRPr>
          </a:p>
        </p:txBody>
      </p:sp>
      <p:sp>
        <p:nvSpPr>
          <p:cNvPr id="6255" name="Freeform 240"/>
          <p:cNvSpPr>
            <a:spLocks/>
          </p:cNvSpPr>
          <p:nvPr/>
        </p:nvSpPr>
        <p:spPr bwMode="auto">
          <a:xfrm>
            <a:off x="4437063" y="4719638"/>
            <a:ext cx="720725" cy="854075"/>
          </a:xfrm>
          <a:custGeom>
            <a:avLst/>
            <a:gdLst>
              <a:gd name="T0" fmla="*/ 0 w 136"/>
              <a:gd name="T1" fmla="*/ 0 h 408"/>
              <a:gd name="T2" fmla="*/ 2147483646 w 136"/>
              <a:gd name="T3" fmla="*/ 0 h 408"/>
              <a:gd name="T4" fmla="*/ 2147483646 w 136"/>
              <a:gd name="T5" fmla="*/ 2147483646 h 408"/>
              <a:gd name="T6" fmla="*/ 0 60000 65536"/>
              <a:gd name="T7" fmla="*/ 0 60000 65536"/>
              <a:gd name="T8" fmla="*/ 0 60000 65536"/>
            </a:gdLst>
            <a:ahLst/>
            <a:cxnLst>
              <a:cxn ang="T6">
                <a:pos x="T0" y="T1"/>
              </a:cxn>
              <a:cxn ang="T7">
                <a:pos x="T2" y="T3"/>
              </a:cxn>
              <a:cxn ang="T8">
                <a:pos x="T4" y="T5"/>
              </a:cxn>
            </a:cxnLst>
            <a:rect l="0" t="0" r="r" b="b"/>
            <a:pathLst>
              <a:path w="136" h="408">
                <a:moveTo>
                  <a:pt x="0" y="0"/>
                </a:moveTo>
                <a:lnTo>
                  <a:pt x="136" y="0"/>
                </a:lnTo>
                <a:lnTo>
                  <a:pt x="136" y="408"/>
                </a:lnTo>
              </a:path>
            </a:pathLst>
          </a:custGeom>
          <a:noFill/>
          <a:ln w="28575"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6" name="Line 241"/>
          <p:cNvSpPr>
            <a:spLocks noChangeShapeType="1"/>
          </p:cNvSpPr>
          <p:nvPr/>
        </p:nvSpPr>
        <p:spPr bwMode="auto">
          <a:xfrm flipH="1">
            <a:off x="5876925" y="5172075"/>
            <a:ext cx="792163"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57" name="Oval 242"/>
          <p:cNvSpPr>
            <a:spLocks noChangeArrowheads="1"/>
          </p:cNvSpPr>
          <p:nvPr/>
        </p:nvSpPr>
        <p:spPr bwMode="auto">
          <a:xfrm>
            <a:off x="26988" y="4435475"/>
            <a:ext cx="974725" cy="360363"/>
          </a:xfrm>
          <a:prstGeom prst="ellipse">
            <a:avLst/>
          </a:prstGeom>
          <a:solidFill>
            <a:schemeClr val="bg1"/>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258" name="Text Box 239"/>
          <p:cNvSpPr txBox="1">
            <a:spLocks noChangeArrowheads="1"/>
          </p:cNvSpPr>
          <p:nvPr/>
        </p:nvSpPr>
        <p:spPr bwMode="auto">
          <a:xfrm>
            <a:off x="-92075" y="4427538"/>
            <a:ext cx="1225550" cy="3968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ＢＣＰを作る！</a:t>
            </a:r>
          </a:p>
          <a:p>
            <a:pPr algn="ctr" eaLnBrk="1" hangingPunct="1"/>
            <a:r>
              <a:rPr lang="ja-JP" altLang="en-US" b="0" dirty="0">
                <a:solidFill>
                  <a:schemeClr val="accent2"/>
                </a:solidFill>
                <a:latin typeface="ＭＳ ゴシック" panose="020B0609070205080204" pitchFamily="49" charset="-128"/>
                <a:ea typeface="ＭＳ ゴシック" panose="020B0609070205080204" pitchFamily="49" charset="-128"/>
              </a:rPr>
              <a:t>（全体的な流れ）</a:t>
            </a:r>
          </a:p>
        </p:txBody>
      </p:sp>
      <p:sp>
        <p:nvSpPr>
          <p:cNvPr id="6259" name="Line 302"/>
          <p:cNvSpPr>
            <a:spLocks noChangeShapeType="1"/>
          </p:cNvSpPr>
          <p:nvPr/>
        </p:nvSpPr>
        <p:spPr bwMode="auto">
          <a:xfrm>
            <a:off x="2565400" y="1352550"/>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0" name="Line 303"/>
          <p:cNvSpPr>
            <a:spLocks noChangeShapeType="1"/>
          </p:cNvSpPr>
          <p:nvPr/>
        </p:nvSpPr>
        <p:spPr bwMode="auto">
          <a:xfrm>
            <a:off x="2565400" y="2444750"/>
            <a:ext cx="0" cy="1008063"/>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61" name="Line 304"/>
          <p:cNvSpPr>
            <a:spLocks noChangeShapeType="1"/>
          </p:cNvSpPr>
          <p:nvPr/>
        </p:nvSpPr>
        <p:spPr bwMode="auto">
          <a:xfrm>
            <a:off x="2565400" y="4148138"/>
            <a:ext cx="0" cy="2159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19334" name="Group 550"/>
          <p:cNvGraphicFramePr>
            <a:graphicFrameLocks noGrp="1"/>
          </p:cNvGraphicFramePr>
          <p:nvPr>
            <p:ph/>
            <p:extLst>
              <p:ext uri="{D42A27DB-BD31-4B8C-83A1-F6EECF244321}">
                <p14:modId xmlns:p14="http://schemas.microsoft.com/office/powerpoint/2010/main" val="1705029894"/>
              </p:ext>
            </p:extLst>
          </p:nvPr>
        </p:nvGraphicFramePr>
        <p:xfrm>
          <a:off x="3068638" y="2505075"/>
          <a:ext cx="2673350" cy="914400"/>
        </p:xfrm>
        <a:graphic>
          <a:graphicData uri="http://schemas.openxmlformats.org/drawingml/2006/table">
            <a:tbl>
              <a:tblPr/>
              <a:tblGrid>
                <a:gridCol w="208258">
                  <a:extLst>
                    <a:ext uri="{9D8B030D-6E8A-4147-A177-3AD203B41FA5}">
                      <a16:colId xmlns:a16="http://schemas.microsoft.com/office/drawing/2014/main" val="3255034265"/>
                    </a:ext>
                  </a:extLst>
                </a:gridCol>
                <a:gridCol w="2465092">
                  <a:extLst>
                    <a:ext uri="{9D8B030D-6E8A-4147-A177-3AD203B41FA5}">
                      <a16:colId xmlns:a16="http://schemas.microsoft.com/office/drawing/2014/main" val="3373953396"/>
                    </a:ext>
                  </a:extLst>
                </a:gridCol>
              </a:tblGrid>
              <a:tr h="1809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　重要業務が受ける被害の想定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tc hMerge="1">
                  <a:txBody>
                    <a:bodyPr/>
                    <a:lstStyle/>
                    <a:p>
                      <a:endParaRPr kumimoji="1" lang="ja-JP" altLang="en-US"/>
                    </a:p>
                  </a:txBody>
                  <a:tcPr/>
                </a:tc>
                <a:extLst>
                  <a:ext uri="{0D108BD9-81ED-4DB2-BD59-A6C34878D82A}">
                    <a16:rowId xmlns:a16="http://schemas.microsoft.com/office/drawing/2014/main" val="25241907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　危険度の確認（前提条件）</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4185233563"/>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　自社に想定される被害</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411791640"/>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1429" marR="91429" anchor="ctr" horzOverflow="overflow">
                    <a:lnL cap="flat">
                      <a:noFill/>
                    </a:lnL>
                    <a:lnR w="9525" cap="flat" cmpd="sng" algn="ctr">
                      <a:solidFill>
                        <a:schemeClr val="bg2"/>
                      </a:solidFill>
                      <a:prstDash val="solid"/>
                      <a:round/>
                      <a:headEnd type="none" w="med" len="med"/>
                      <a:tailEnd type="none" w="med" len="med"/>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　財務面での被害想定</a:t>
                      </a:r>
                    </a:p>
                  </a:txBody>
                  <a:tcPr marL="91429" marR="91429" anchor="ctr" horzOverflow="overflow">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solidFill>
                      <a:prstDash val="solid"/>
                      <a:round/>
                      <a:headEnd type="none" w="med" len="med"/>
                      <a:tailEnd type="none" w="med" len="med"/>
                    </a:lnT>
                    <a:lnB w="9525" cap="flat" cmpd="sng" algn="ctr">
                      <a:solidFill>
                        <a:schemeClr val="bg2"/>
                      </a:solidFill>
                      <a:prstDash val="solid"/>
                      <a:round/>
                      <a:headEnd type="none" w="med" len="med"/>
                      <a:tailEnd type="none" w="med" len="med"/>
                    </a:lnB>
                    <a:lnTlToBr>
                      <a:noFill/>
                    </a:lnTlToBr>
                    <a:lnBlToTr>
                      <a:noFill/>
                    </a:lnBlToTr>
                    <a:solidFill>
                      <a:srgbClr val="FFFFB2"/>
                    </a:solidFill>
                  </a:tcPr>
                </a:tc>
                <a:extLst>
                  <a:ext uri="{0D108BD9-81ED-4DB2-BD59-A6C34878D82A}">
                    <a16:rowId xmlns:a16="http://schemas.microsoft.com/office/drawing/2014/main" val="1124183630"/>
                  </a:ext>
                </a:extLst>
              </a:tr>
            </a:tbl>
          </a:graphicData>
        </a:graphic>
      </p:graphicFrame>
      <p:sp>
        <p:nvSpPr>
          <p:cNvPr id="6278" name="Text Box 371"/>
          <p:cNvSpPr txBox="1">
            <a:spLocks noChangeArrowheads="1"/>
          </p:cNvSpPr>
          <p:nvPr/>
        </p:nvSpPr>
        <p:spPr bwMode="auto">
          <a:xfrm>
            <a:off x="4870450" y="9056688"/>
            <a:ext cx="1511300" cy="27463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災害時の実行！</a:t>
            </a:r>
            <a:endParaRPr lang="ja-JP" altLang="en-US" b="0" dirty="0">
              <a:solidFill>
                <a:schemeClr val="accent2"/>
              </a:solidFill>
              <a:latin typeface="ＭＳ ゴシック" panose="020B0609070205080204" pitchFamily="49" charset="-128"/>
              <a:ea typeface="ＭＳ ゴシック" panose="020B0609070205080204" pitchFamily="49" charset="-128"/>
            </a:endParaRPr>
          </a:p>
        </p:txBody>
      </p:sp>
      <p:sp>
        <p:nvSpPr>
          <p:cNvPr id="6279" name="Freeform 372"/>
          <p:cNvSpPr>
            <a:spLocks/>
          </p:cNvSpPr>
          <p:nvPr/>
        </p:nvSpPr>
        <p:spPr bwMode="auto">
          <a:xfrm>
            <a:off x="4365625" y="8840788"/>
            <a:ext cx="503238" cy="360362"/>
          </a:xfrm>
          <a:custGeom>
            <a:avLst/>
            <a:gdLst>
              <a:gd name="T0" fmla="*/ 0 w 317"/>
              <a:gd name="T1" fmla="*/ 0 h 227"/>
              <a:gd name="T2" fmla="*/ 0 w 317"/>
              <a:gd name="T3" fmla="*/ 2147483646 h 227"/>
              <a:gd name="T4" fmla="*/ 2147483646 w 317"/>
              <a:gd name="T5" fmla="*/ 2147483646 h 227"/>
              <a:gd name="T6" fmla="*/ 0 60000 65536"/>
              <a:gd name="T7" fmla="*/ 0 60000 65536"/>
              <a:gd name="T8" fmla="*/ 0 60000 65536"/>
            </a:gdLst>
            <a:ahLst/>
            <a:cxnLst>
              <a:cxn ang="T6">
                <a:pos x="T0" y="T1"/>
              </a:cxn>
              <a:cxn ang="T7">
                <a:pos x="T2" y="T3"/>
              </a:cxn>
              <a:cxn ang="T8">
                <a:pos x="T4" y="T5"/>
              </a:cxn>
            </a:cxnLst>
            <a:rect l="0" t="0" r="r" b="b"/>
            <a:pathLst>
              <a:path w="317" h="227">
                <a:moveTo>
                  <a:pt x="0" y="0"/>
                </a:moveTo>
                <a:lnTo>
                  <a:pt x="0" y="227"/>
                </a:lnTo>
                <a:lnTo>
                  <a:pt x="317" y="227"/>
                </a:lnTo>
              </a:path>
            </a:pathLst>
          </a:custGeom>
          <a:noFill/>
          <a:ln w="38100" cap="rnd" cmpd="sng">
            <a:solidFill>
              <a:schemeClr val="bg2"/>
            </a:solidFill>
            <a:prstDash val="sysDot"/>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6280" name="Line 373"/>
          <p:cNvSpPr>
            <a:spLocks noChangeShapeType="1"/>
          </p:cNvSpPr>
          <p:nvPr/>
        </p:nvSpPr>
        <p:spPr bwMode="auto">
          <a:xfrm>
            <a:off x="3500438" y="6176963"/>
            <a:ext cx="433387" cy="0"/>
          </a:xfrm>
          <a:prstGeom prst="line">
            <a:avLst/>
          </a:prstGeom>
          <a:noFill/>
          <a:ln w="2857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965138" y="9653632"/>
            <a:ext cx="4670166"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あいちＢＣＰモデル［中小運輸業向け</a:t>
            </a:r>
            <a:r>
              <a:rPr lang="ja-JP" altLang="en-US" b="0" dirty="0">
                <a:solidFill>
                  <a:srgbClr val="00B05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標準版（第２版）］（令和７年改訂）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44450" y="57150"/>
            <a:ext cx="381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１．ＢＣＰ基本方針の決定</a:t>
            </a:r>
          </a:p>
        </p:txBody>
      </p:sp>
      <p:graphicFrame>
        <p:nvGraphicFramePr>
          <p:cNvPr id="2" name="Group 465">
            <a:extLst>
              <a:ext uri="{FF2B5EF4-FFF2-40B4-BE49-F238E27FC236}">
                <a16:creationId xmlns:a16="http://schemas.microsoft.com/office/drawing/2014/main" id="{4371EAEF-AFC1-D71F-F797-F40FA4173FEE}"/>
              </a:ext>
            </a:extLst>
          </p:cNvPr>
          <p:cNvGraphicFramePr>
            <a:graphicFrameLocks noGrp="1"/>
          </p:cNvGraphicFramePr>
          <p:nvPr>
            <p:extLst>
              <p:ext uri="{D42A27DB-BD31-4B8C-83A1-F6EECF244321}">
                <p14:modId xmlns:p14="http://schemas.microsoft.com/office/powerpoint/2010/main" val="860111879"/>
              </p:ext>
            </p:extLst>
          </p:nvPr>
        </p:nvGraphicFramePr>
        <p:xfrm>
          <a:off x="549275" y="3276600"/>
          <a:ext cx="6048375" cy="4086742"/>
        </p:xfrm>
        <a:graphic>
          <a:graphicData uri="http://schemas.openxmlformats.org/drawingml/2006/table">
            <a:tbl>
              <a:tblPr/>
              <a:tblGrid>
                <a:gridCol w="485775">
                  <a:extLst>
                    <a:ext uri="{9D8B030D-6E8A-4147-A177-3AD203B41FA5}">
                      <a16:colId xmlns:a16="http://schemas.microsoft.com/office/drawing/2014/main" val="4099300653"/>
                    </a:ext>
                  </a:extLst>
                </a:gridCol>
                <a:gridCol w="2393950">
                  <a:extLst>
                    <a:ext uri="{9D8B030D-6E8A-4147-A177-3AD203B41FA5}">
                      <a16:colId xmlns:a16="http://schemas.microsoft.com/office/drawing/2014/main" val="1140880202"/>
                    </a:ext>
                  </a:extLst>
                </a:gridCol>
                <a:gridCol w="3168650">
                  <a:extLst>
                    <a:ext uri="{9D8B030D-6E8A-4147-A177-3AD203B41FA5}">
                      <a16:colId xmlns:a16="http://schemas.microsoft.com/office/drawing/2014/main" val="1998046336"/>
                    </a:ext>
                  </a:extLst>
                </a:gridCol>
              </a:tblGrid>
              <a:tr h="3540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方針</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45334275"/>
                  </a:ext>
                </a:extLst>
              </a:tr>
              <a:tr h="3143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顧客（来訪者）の</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安全と安心を守る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地震が起きても来訪者の安全（避難）を最優先する。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98779"/>
                  </a:ext>
                </a:extLst>
              </a:tr>
              <a:tr h="287388">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安全確保に必要な対応策に積極的に取り組む。</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6145140"/>
                  </a:ext>
                </a:extLst>
              </a:tr>
              <a:tr h="296915">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安全を守る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従業員及びその家族の安否状況をまず把握する。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2531253"/>
                  </a:ext>
                </a:extLst>
              </a:tr>
              <a:tr h="360426">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安全確保に必要な対応策に積極的に取り組む。</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3574724"/>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r>
                        <a:rPr kumimoji="1" lang="en-US" altLang="ja-JP" sz="1000" b="1"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 </a:t>
                      </a:r>
                      <a:endParaRPr kumimoji="1" lang="en-US" altLang="ja-JP"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顧客からの信用を守る</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被災した際にも速やかに復旧可能な体制を整備し、</a:t>
                      </a:r>
                      <a:br>
                        <a:rPr kumimoji="1" lang="en-US" altLang="ja-JP" sz="1000" b="0" i="0" u="none" strike="noStrike" cap="none" normalizeH="0" baseline="0" dirty="0">
                          <a:ln>
                            <a:noFill/>
                          </a:ln>
                          <a:solidFill>
                            <a:schemeClr val="tx1"/>
                          </a:solidFill>
                          <a:effectLst/>
                          <a:latin typeface="+mn-ea"/>
                          <a:ea typeface="+mn-ea"/>
                        </a:rPr>
                      </a:br>
                      <a:r>
                        <a:rPr kumimoji="1" lang="ja-JP" altLang="en-US" sz="1000" b="0" i="0" u="none" strike="noStrike" cap="none" normalizeH="0" baseline="0" dirty="0">
                          <a:ln>
                            <a:noFill/>
                          </a:ln>
                          <a:solidFill>
                            <a:schemeClr val="tx1"/>
                          </a:solidFill>
                          <a:effectLst/>
                          <a:latin typeface="+mn-ea"/>
                          <a:ea typeface="+mn-ea"/>
                        </a:rPr>
                        <a:t>お客様に影響を及ぼすことのないよう努める。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938604"/>
                  </a:ext>
                </a:extLst>
              </a:tr>
              <a:tr h="407351">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dirty="0">
                        <a:ln>
                          <a:noFill/>
                        </a:ln>
                        <a:solidFill>
                          <a:schemeClr val="tx1"/>
                        </a:solidFill>
                        <a:effectLst/>
                        <a:latin typeface="ＭＳ 明朝" panose="02020609040205080304" pitchFamily="17" charset="-128"/>
                        <a:ea typeface="ＭＳ 明朝" panose="02020609040205080304" pitchFamily="17" charset="-128"/>
                      </a:endParaRP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6184301"/>
                  </a:ext>
                </a:extLst>
              </a:tr>
              <a:tr h="3620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従業員の雇用を維持する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災害発生後も現在の事業規模を必ず維持する。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456"/>
                  </a:ext>
                </a:extLst>
              </a:tr>
              <a:tr h="4572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地域社会に貢献する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帰宅困難者や住民を、できるだけ支援する。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991322"/>
                  </a:ext>
                </a:extLst>
              </a:tr>
              <a:tr h="335021">
                <a:tc vMerge="1">
                  <a:txBody>
                    <a:bodyPr/>
                    <a:lstStyle/>
                    <a:p>
                      <a:endParaRPr kumimoji="1" lang="ja-JP" altLang="en-US" dirty="0"/>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被災後、</a:t>
                      </a:r>
                      <a: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3</a:t>
                      </a: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日間は余裕があれば地域住民の救命活動を</a:t>
                      </a:r>
                      <a:br>
                        <a:rPr kumimoji="1" lang="en-US" altLang="ja-JP"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b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優先する。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8288614"/>
                  </a:ext>
                </a:extLst>
              </a:tr>
              <a:tr h="412822">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36000" marR="36000" marT="36006" marB="36006" anchor="ctr" anchorCtr="1"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ＭＳ 明朝" panose="02020609040205080304" pitchFamily="17" charset="-128"/>
                          <a:ea typeface="ＭＳ 明朝" panose="02020609040205080304" pitchFamily="17" charset="-128"/>
                          <a:cs typeface="+mn-cs"/>
                        </a:rPr>
                        <a:t>地域の物流機能を早期に回復させ、生活再建の基盤を支える。</a:t>
                      </a:r>
                    </a:p>
                  </a:txBody>
                  <a:tcPr marL="36000" marR="36000" marT="36006" marB="36006"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3142685"/>
                  </a:ext>
                </a:extLst>
              </a:tr>
            </a:tbl>
          </a:graphicData>
        </a:graphic>
      </p:graphicFrame>
      <p:sp>
        <p:nvSpPr>
          <p:cNvPr id="7173" name="Text Box 551"/>
          <p:cNvSpPr txBox="1">
            <a:spLocks noChangeArrowheads="1"/>
          </p:cNvSpPr>
          <p:nvPr/>
        </p:nvSpPr>
        <p:spPr bwMode="auto">
          <a:xfrm>
            <a:off x="333375" y="2278063"/>
            <a:ext cx="62642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400" b="0" dirty="0">
                <a:latin typeface="ＭＳ ゴシック" panose="020B0609070205080204" pitchFamily="49" charset="-128"/>
                <a:ea typeface="ＭＳ ゴシック" panose="020B0609070205080204" pitchFamily="49" charset="-128"/>
              </a:rPr>
              <a:t>　当社は、大規模地震等の災害が発生した場合でも、以下の方針に基づき</a:t>
            </a:r>
            <a:br>
              <a:rPr lang="en-US" altLang="ja-JP" sz="1400" b="0" dirty="0">
                <a:latin typeface="ＭＳ ゴシック" panose="020B0609070205080204" pitchFamily="49" charset="-128"/>
                <a:ea typeface="ＭＳ ゴシック" panose="020B0609070205080204" pitchFamily="49" charset="-128"/>
              </a:rPr>
            </a:br>
            <a:r>
              <a:rPr lang="ja-JP" altLang="en-US" sz="1400" b="0" dirty="0">
                <a:latin typeface="ＭＳ ゴシック" panose="020B0609070205080204" pitchFamily="49" charset="-128"/>
                <a:ea typeface="ＭＳ ゴシック" panose="020B0609070205080204" pitchFamily="49" charset="-128"/>
              </a:rPr>
              <a:t>策定したＢＣＰに則り、事業の継続・早期復旧に取り組みます。</a:t>
            </a:r>
          </a:p>
        </p:txBody>
      </p:sp>
      <p:sp>
        <p:nvSpPr>
          <p:cNvPr id="16936" name="Text Box 552"/>
          <p:cNvSpPr txBox="1">
            <a:spLocks noChangeArrowheads="1"/>
          </p:cNvSpPr>
          <p:nvPr/>
        </p:nvSpPr>
        <p:spPr bwMode="auto">
          <a:xfrm>
            <a:off x="3258796"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１</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171" name="Group 787"/>
          <p:cNvGraphicFramePr>
            <a:graphicFrameLocks noGrp="1"/>
          </p:cNvGraphicFramePr>
          <p:nvPr>
            <p:extLst>
              <p:ext uri="{D42A27DB-BD31-4B8C-83A1-F6EECF244321}">
                <p14:modId xmlns:p14="http://schemas.microsoft.com/office/powerpoint/2010/main" val="1814447276"/>
              </p:ext>
            </p:extLst>
          </p:nvPr>
        </p:nvGraphicFramePr>
        <p:xfrm>
          <a:off x="838200" y="7906667"/>
          <a:ext cx="5327650" cy="823913"/>
        </p:xfrm>
        <a:graphic>
          <a:graphicData uri="http://schemas.openxmlformats.org/drawingml/2006/table">
            <a:tbl>
              <a:tblPr/>
              <a:tblGrid>
                <a:gridCol w="501650">
                  <a:extLst>
                    <a:ext uri="{9D8B030D-6E8A-4147-A177-3AD203B41FA5}">
                      <a16:colId xmlns:a16="http://schemas.microsoft.com/office/drawing/2014/main" val="2995801335"/>
                    </a:ext>
                  </a:extLst>
                </a:gridCol>
                <a:gridCol w="4826000">
                  <a:extLst>
                    <a:ext uri="{9D8B030D-6E8A-4147-A177-3AD203B41FA5}">
                      <a16:colId xmlns:a16="http://schemas.microsoft.com/office/drawing/2014/main" val="620993637"/>
                    </a:ext>
                  </a:extLst>
                </a:gridCol>
              </a:tblGrid>
              <a:tr h="3143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連携先との共通の対応方針</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709071025"/>
                  </a:ext>
                </a:extLst>
              </a:tr>
              <a:tr h="50958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rPr>
                        <a:t>■</a:t>
                      </a:r>
                      <a:endParaRPr kumimoji="1" lang="en-US" altLang="ja-JP" sz="12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sym typeface="Wingdings" panose="05000000000000000000" pitchFamily="2" charset="2"/>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協力会社のネットワークを活用することで互いに早期復旧することを目指し、</a:t>
                      </a:r>
                      <a:b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計画を立案する。</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3935492"/>
                  </a:ext>
                </a:extLst>
              </a:tr>
            </a:tbl>
          </a:graphicData>
        </a:graphic>
      </p:graphicFrame>
      <p:sp>
        <p:nvSpPr>
          <p:cNvPr id="7218" name="Text Box 747"/>
          <p:cNvSpPr txBox="1">
            <a:spLocks noChangeArrowheads="1"/>
          </p:cNvSpPr>
          <p:nvPr/>
        </p:nvSpPr>
        <p:spPr bwMode="auto">
          <a:xfrm>
            <a:off x="838200" y="7473280"/>
            <a:ext cx="4028965" cy="4330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chemeClr val="accent2"/>
                </a:solidFill>
                <a:latin typeface="ＭＳ ゴシック" panose="020B0609070205080204" pitchFamily="49" charset="-128"/>
                <a:ea typeface="ＭＳ ゴシック" panose="020B0609070205080204" pitchFamily="49" charset="-128"/>
              </a:rPr>
              <a:t>災害時に他企業等と連携して対応する場合の共通の方針</a:t>
            </a:r>
          </a:p>
          <a:p>
            <a:pPr eaLnBrk="1" hangingPunct="1"/>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具体的な対応方針がある場合には、こちらに記入しましょう</a:t>
            </a:r>
            <a:r>
              <a:rPr lang="ja-JP" altLang="en-US" b="0" dirty="0">
                <a:solidFill>
                  <a:srgbClr val="808080"/>
                </a:solidFill>
                <a:latin typeface="ＭＳ ゴシック" panose="020B0609070205080204" pitchFamily="49" charset="-128"/>
                <a:ea typeface="ＭＳ ゴシック" panose="020B0609070205080204" pitchFamily="49" charset="-128"/>
              </a:rPr>
              <a:t>。</a:t>
            </a:r>
          </a:p>
        </p:txBody>
      </p:sp>
      <p:grpSp>
        <p:nvGrpSpPr>
          <p:cNvPr id="7221" name="Group 767"/>
          <p:cNvGrpSpPr>
            <a:grpSpLocks/>
          </p:cNvGrpSpPr>
          <p:nvPr/>
        </p:nvGrpSpPr>
        <p:grpSpPr bwMode="auto">
          <a:xfrm>
            <a:off x="4581525" y="8874583"/>
            <a:ext cx="1584325" cy="314325"/>
            <a:chOff x="2675" y="4828"/>
            <a:chExt cx="998" cy="198"/>
          </a:xfrm>
        </p:grpSpPr>
        <p:sp>
          <p:nvSpPr>
            <p:cNvPr id="7225"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7226"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表 2">
            <a:extLst>
              <a:ext uri="{FF2B5EF4-FFF2-40B4-BE49-F238E27FC236}">
                <a16:creationId xmlns:a16="http://schemas.microsoft.com/office/drawing/2014/main" id="{8CBD09FE-D2FC-328B-4A00-641FD5ADA50E}"/>
              </a:ext>
            </a:extLst>
          </p:cNvPr>
          <p:cNvGraphicFramePr>
            <a:graphicFrameLocks noGrp="1"/>
          </p:cNvGraphicFramePr>
          <p:nvPr>
            <p:extLst>
              <p:ext uri="{D42A27DB-BD31-4B8C-83A1-F6EECF244321}">
                <p14:modId xmlns:p14="http://schemas.microsoft.com/office/powerpoint/2010/main" val="3651889247"/>
              </p:ext>
            </p:extLst>
          </p:nvPr>
        </p:nvGraphicFramePr>
        <p:xfrm>
          <a:off x="542997" y="1787740"/>
          <a:ext cx="5988085" cy="346320"/>
        </p:xfrm>
        <a:graphic>
          <a:graphicData uri="http://schemas.openxmlformats.org/drawingml/2006/table">
            <a:tbl>
              <a:tblPr firstRow="1" bandRow="1">
                <a:tableStyleId>{5C22544A-7EE6-4342-B048-85BDC9FD1C3A}</a:tableStyleId>
              </a:tblPr>
              <a:tblGrid>
                <a:gridCol w="342900">
                  <a:extLst>
                    <a:ext uri="{9D8B030D-6E8A-4147-A177-3AD203B41FA5}">
                      <a16:colId xmlns:a16="http://schemas.microsoft.com/office/drawing/2014/main" val="2327011174"/>
                    </a:ext>
                  </a:extLst>
                </a:gridCol>
                <a:gridCol w="3702085">
                  <a:extLst>
                    <a:ext uri="{9D8B030D-6E8A-4147-A177-3AD203B41FA5}">
                      <a16:colId xmlns:a16="http://schemas.microsoft.com/office/drawing/2014/main" val="2600311412"/>
                    </a:ext>
                  </a:extLst>
                </a:gridCol>
                <a:gridCol w="1943100">
                  <a:extLst>
                    <a:ext uri="{9D8B030D-6E8A-4147-A177-3AD203B41FA5}">
                      <a16:colId xmlns:a16="http://schemas.microsoft.com/office/drawing/2014/main" val="2768215072"/>
                    </a:ext>
                  </a:extLst>
                </a:gridCol>
              </a:tblGrid>
              <a:tr h="253415">
                <a:tc>
                  <a:txBody>
                    <a:bodyPr/>
                    <a:lstStyle/>
                    <a:p>
                      <a:pPr algn="r"/>
                      <a:r>
                        <a:rPr kumimoji="1" lang="en-US" altLang="ja-JP"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b="0" dirty="0">
                          <a:solidFill>
                            <a:srgbClr val="C00000"/>
                          </a:solidFill>
                          <a:latin typeface="ＭＳ 明朝" panose="02020609040205080304" pitchFamily="17" charset="-128"/>
                          <a:ea typeface="ＭＳ 明朝" panose="02020609040205080304" pitchFamily="17" charset="-128"/>
                        </a:rPr>
                        <a:t>(</a:t>
                      </a:r>
                      <a:r>
                        <a:rPr kumimoji="1" lang="ja-JP" altLang="en-US" b="0" dirty="0">
                          <a:solidFill>
                            <a:srgbClr val="C00000"/>
                          </a:solidFill>
                          <a:latin typeface="ＭＳ 明朝" panose="02020609040205080304" pitchFamily="17" charset="-128"/>
                          <a:ea typeface="ＭＳ 明朝" panose="02020609040205080304" pitchFamily="17" charset="-128"/>
                        </a:rPr>
                        <a:t>株</a:t>
                      </a:r>
                      <a:r>
                        <a:rPr kumimoji="1" lang="en-US" altLang="ja-JP" b="0" dirty="0">
                          <a:solidFill>
                            <a:srgbClr val="C00000"/>
                          </a:solidFill>
                          <a:latin typeface="ＭＳ 明朝" panose="02020609040205080304" pitchFamily="17" charset="-128"/>
                          <a:ea typeface="ＭＳ 明朝" panose="02020609040205080304" pitchFamily="17" charset="-128"/>
                        </a:rPr>
                        <a:t>)</a:t>
                      </a:r>
                      <a:r>
                        <a:rPr kumimoji="1" lang="ja-JP" altLang="en-US" b="0" dirty="0">
                          <a:solidFill>
                            <a:srgbClr val="C00000"/>
                          </a:solidFill>
                          <a:latin typeface="ＭＳ 明朝" panose="02020609040205080304" pitchFamily="17" charset="-128"/>
                          <a:ea typeface="ＭＳ 明朝" panose="02020609040205080304" pitchFamily="17" charset="-128"/>
                        </a:rPr>
                        <a:t>○○フードロジスティクス</a:t>
                      </a: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zh-TW" altLang="en-US" b="0" dirty="0">
                          <a:solidFill>
                            <a:schemeClr val="tx1"/>
                          </a:solidFill>
                        </a:rPr>
                        <a:t>ＢＣＰ基本方針</a:t>
                      </a:r>
                      <a:r>
                        <a:rPr kumimoji="1" lang="en-US" altLang="zh-TW" b="0" dirty="0">
                          <a:solidFill>
                            <a:schemeClr val="tx1"/>
                          </a:solidFill>
                        </a:rPr>
                        <a:t>』</a:t>
                      </a:r>
                      <a:endParaRPr kumimoji="1" lang="ja-JP" altLang="en-US" b="0" dirty="0">
                        <a:solidFill>
                          <a:schemeClr val="tx1"/>
                        </a:solidFill>
                      </a:endParaRPr>
                    </a:p>
                  </a:txBody>
                  <a:tcPr marL="0" marR="0" marT="36000" marB="36000">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1628773"/>
                  </a:ext>
                </a:extLst>
              </a:tr>
            </a:tbl>
          </a:graphicData>
        </a:graphic>
      </p:graphicFrame>
      <p:sp>
        <p:nvSpPr>
          <p:cNvPr id="4" name="AutoShape 771">
            <a:extLst>
              <a:ext uri="{FF2B5EF4-FFF2-40B4-BE49-F238E27FC236}">
                <a16:creationId xmlns:a16="http://schemas.microsoft.com/office/drawing/2014/main" id="{94B32B3C-A49F-05F7-D412-022E2495C144}"/>
              </a:ext>
            </a:extLst>
          </p:cNvPr>
          <p:cNvSpPr>
            <a:spLocks noChangeArrowheads="1"/>
          </p:cNvSpPr>
          <p:nvPr/>
        </p:nvSpPr>
        <p:spPr bwMode="auto">
          <a:xfrm>
            <a:off x="2773043" y="1352307"/>
            <a:ext cx="1893888" cy="285750"/>
          </a:xfrm>
          <a:prstGeom prst="wedgeRectCallout">
            <a:avLst>
              <a:gd name="adj1" fmla="val -39690"/>
              <a:gd name="adj2" fmla="val 107222"/>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会社名を記入してください。</a:t>
            </a:r>
          </a:p>
        </p:txBody>
      </p:sp>
      <p:sp>
        <p:nvSpPr>
          <p:cNvPr id="5" name="AutoShape 772">
            <a:extLst>
              <a:ext uri="{FF2B5EF4-FFF2-40B4-BE49-F238E27FC236}">
                <a16:creationId xmlns:a16="http://schemas.microsoft.com/office/drawing/2014/main" id="{9BD4654D-B277-9113-C570-56F2D33AAD25}"/>
              </a:ext>
            </a:extLst>
          </p:cNvPr>
          <p:cNvSpPr>
            <a:spLocks noChangeArrowheads="1"/>
          </p:cNvSpPr>
          <p:nvPr/>
        </p:nvSpPr>
        <p:spPr bwMode="auto">
          <a:xfrm>
            <a:off x="337818" y="2798252"/>
            <a:ext cx="2435225" cy="285750"/>
          </a:xfrm>
          <a:prstGeom prst="wedgeRectCallout">
            <a:avLst>
              <a:gd name="adj1" fmla="val -33440"/>
              <a:gd name="adj2" fmla="val 108889"/>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該当する方針を、チェックしましょう。</a:t>
            </a:r>
          </a:p>
        </p:txBody>
      </p:sp>
      <p:sp>
        <p:nvSpPr>
          <p:cNvPr id="6" name="AutoShape 449">
            <a:extLst>
              <a:ext uri="{FF2B5EF4-FFF2-40B4-BE49-F238E27FC236}">
                <a16:creationId xmlns:a16="http://schemas.microsoft.com/office/drawing/2014/main" id="{4A9C350B-011F-7912-8CA4-55800909FB3B}"/>
              </a:ext>
            </a:extLst>
          </p:cNvPr>
          <p:cNvSpPr>
            <a:spLocks noChangeArrowheads="1"/>
          </p:cNvSpPr>
          <p:nvPr/>
        </p:nvSpPr>
        <p:spPr bwMode="auto">
          <a:xfrm>
            <a:off x="5229200" y="2768142"/>
            <a:ext cx="1484312" cy="431800"/>
          </a:xfrm>
          <a:prstGeom prst="wedgeRectCallout">
            <a:avLst>
              <a:gd name="adj1" fmla="val 8929"/>
              <a:gd name="adj2" fmla="val 241910"/>
            </a:avLst>
          </a:prstGeom>
          <a:solidFill>
            <a:schemeClr val="accent5"/>
          </a:solidFill>
          <a:ln w="9525">
            <a:solidFill>
              <a:srgbClr val="003300"/>
            </a:solidFill>
            <a:miter lim="800000"/>
            <a:headEnd/>
            <a:tailEnd/>
          </a:ln>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他に観点のある場合</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は書き加えましょう。</a:t>
            </a:r>
          </a:p>
        </p:txBody>
      </p:sp>
      <p:sp>
        <p:nvSpPr>
          <p:cNvPr id="7" name="Text Box 523">
            <a:extLst>
              <a:ext uri="{FF2B5EF4-FFF2-40B4-BE49-F238E27FC236}">
                <a16:creationId xmlns:a16="http://schemas.microsoft.com/office/drawing/2014/main" id="{668F5EDC-EA2D-7AA1-1B47-E686D441CEBC}"/>
              </a:ext>
            </a:extLst>
          </p:cNvPr>
          <p:cNvSpPr txBox="1">
            <a:spLocks noChangeArrowheads="1"/>
          </p:cNvSpPr>
          <p:nvPr/>
        </p:nvSpPr>
        <p:spPr bwMode="auto">
          <a:xfrm>
            <a:off x="333375" y="631825"/>
            <a:ext cx="626427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en-US" altLang="ja-JP" sz="1200" b="0" dirty="0">
                <a:solidFill>
                  <a:srgbClr val="808080"/>
                </a:solidFill>
                <a:latin typeface="ＭＳ ゴシック" panose="020B0609070205080204" pitchFamily="49" charset="-128"/>
                <a:ea typeface="ＭＳ ゴシック" panose="020B0609070205080204" pitchFamily="49" charset="-128"/>
              </a:rPr>
              <a:t>-</a:t>
            </a:r>
            <a:r>
              <a:rPr lang="ja-JP" altLang="en-US" sz="1200" b="0" dirty="0">
                <a:solidFill>
                  <a:srgbClr val="808080"/>
                </a:solidFill>
                <a:latin typeface="ＭＳ ゴシック" panose="020B0609070205080204" pitchFamily="49" charset="-128"/>
                <a:ea typeface="ＭＳ ゴシック" panose="020B0609070205080204" pitchFamily="49" charset="-128"/>
              </a:rPr>
              <a:t>ポイント</a:t>
            </a:r>
            <a:r>
              <a:rPr lang="en-US" altLang="ja-JP" sz="1200" b="0" dirty="0">
                <a:solidFill>
                  <a:srgbClr val="808080"/>
                </a:solidFill>
                <a:latin typeface="ＭＳ ゴシック" panose="020B0609070205080204" pitchFamily="49" charset="-128"/>
                <a:ea typeface="ＭＳ ゴシック" panose="020B0609070205080204" pitchFamily="49" charset="-128"/>
              </a:rPr>
              <a:t>-</a:t>
            </a:r>
            <a:endParaRPr lang="en-US" altLang="ja-JP" b="0" dirty="0">
              <a:solidFill>
                <a:srgbClr val="808080"/>
              </a:solidFill>
              <a:latin typeface="ＭＳ ゴシック" panose="020B0609070205080204" pitchFamily="49" charset="-128"/>
              <a:ea typeface="ＭＳ ゴシック" panose="020B0609070205080204" pitchFamily="49" charset="-128"/>
            </a:endParaRPr>
          </a:p>
          <a:p>
            <a:pPr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経営者として、従業員や取引先に向け、あなたの会社がＢＣＰを策定する目的を意思表明してください。</a:t>
            </a:r>
          </a:p>
          <a:p>
            <a:pPr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以下の方針・観点を確認し、該当する方針にチェックしてください。</a:t>
            </a:r>
          </a:p>
        </p:txBody>
      </p:sp>
      <p:sp>
        <p:nvSpPr>
          <p:cNvPr id="8" name="AutoShape 431">
            <a:extLst>
              <a:ext uri="{FF2B5EF4-FFF2-40B4-BE49-F238E27FC236}">
                <a16:creationId xmlns:a16="http://schemas.microsoft.com/office/drawing/2014/main" id="{C489916C-70F3-128D-AD23-BEBC9FD55E9E}"/>
              </a:ext>
            </a:extLst>
          </p:cNvPr>
          <p:cNvSpPr>
            <a:spLocks noChangeArrowheads="1"/>
          </p:cNvSpPr>
          <p:nvPr/>
        </p:nvSpPr>
        <p:spPr bwMode="auto">
          <a:xfrm>
            <a:off x="621506" y="9274175"/>
            <a:ext cx="5761037" cy="358775"/>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lvl="0" eaLnBrk="1" hangingPunct="1">
              <a:defRPr/>
            </a:pPr>
            <a:r>
              <a:rPr lang="ja-JP" altLang="en-US" b="0" dirty="0">
                <a:solidFill>
                  <a:srgbClr val="003300"/>
                </a:solidFill>
                <a:latin typeface="ＭＳ ゴシック" panose="020B0609070205080204" pitchFamily="49" charset="-128"/>
                <a:ea typeface="ＭＳ ゴシック" panose="020B0609070205080204" pitchFamily="49" charset="-128"/>
              </a:rPr>
              <a:t>ここで決定した方針は、これ以降のＢＣＰを作る過程で常に意識して取り組んでください。</a:t>
            </a:r>
            <a:endParaRPr kumimoji="1" lang="ja-JP" altLang="en-US" sz="10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445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b="0" dirty="0">
                <a:latin typeface="ＭＳ ゴシック" panose="020B0609070205080204" pitchFamily="49" charset="-128"/>
                <a:ea typeface="ＭＳ ゴシック" panose="020B0609070205080204" pitchFamily="49" charset="-128"/>
              </a:rPr>
              <a:t>２．計画</a:t>
            </a:r>
          </a:p>
        </p:txBody>
      </p:sp>
      <p:sp>
        <p:nvSpPr>
          <p:cNvPr id="8195" name="Text Box 3"/>
          <p:cNvSpPr txBox="1">
            <a:spLocks noChangeArrowheads="1"/>
          </p:cNvSpPr>
          <p:nvPr/>
        </p:nvSpPr>
        <p:spPr bwMode="auto">
          <a:xfrm>
            <a:off x="333375" y="657225"/>
            <a:ext cx="611981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２．１　対象とする災害</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 愛知県の企業にとって、地震は最も影響を受ける災害と考えられます。中でも、その被害が県内の広範囲にわたると予測される南海トラフ地震が起こった場合</a:t>
            </a:r>
            <a:r>
              <a:rPr lang="en-US" altLang="ja-JP" b="0" baseline="3000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を「対象とする災害」として、ＢＣＰの策定に着手してください。</a:t>
            </a:r>
          </a:p>
        </p:txBody>
      </p:sp>
      <p:graphicFrame>
        <p:nvGraphicFramePr>
          <p:cNvPr id="17508" name="Group 100"/>
          <p:cNvGraphicFramePr>
            <a:graphicFrameLocks noGrp="1"/>
          </p:cNvGraphicFramePr>
          <p:nvPr>
            <p:extLst>
              <p:ext uri="{D42A27DB-BD31-4B8C-83A1-F6EECF244321}">
                <p14:modId xmlns:p14="http://schemas.microsoft.com/office/powerpoint/2010/main" val="906759681"/>
              </p:ext>
            </p:extLst>
          </p:nvPr>
        </p:nvGraphicFramePr>
        <p:xfrm>
          <a:off x="333375" y="5240338"/>
          <a:ext cx="6192000" cy="3205163"/>
        </p:xfrm>
        <a:graphic>
          <a:graphicData uri="http://schemas.openxmlformats.org/drawingml/2006/table">
            <a:tbl>
              <a:tblPr/>
              <a:tblGrid>
                <a:gridCol w="1440000">
                  <a:extLst>
                    <a:ext uri="{9D8B030D-6E8A-4147-A177-3AD203B41FA5}">
                      <a16:colId xmlns:a16="http://schemas.microsoft.com/office/drawing/2014/main" val="417218652"/>
                    </a:ext>
                  </a:extLst>
                </a:gridCol>
                <a:gridCol w="1584000">
                  <a:extLst>
                    <a:ext uri="{9D8B030D-6E8A-4147-A177-3AD203B41FA5}">
                      <a16:colId xmlns:a16="http://schemas.microsoft.com/office/drawing/2014/main" val="1916455847"/>
                    </a:ext>
                  </a:extLst>
                </a:gridCol>
                <a:gridCol w="1584000">
                  <a:extLst>
                    <a:ext uri="{9D8B030D-6E8A-4147-A177-3AD203B41FA5}">
                      <a16:colId xmlns:a16="http://schemas.microsoft.com/office/drawing/2014/main" val="2384213431"/>
                    </a:ext>
                  </a:extLst>
                </a:gridCol>
                <a:gridCol w="1584000">
                  <a:extLst>
                    <a:ext uri="{9D8B030D-6E8A-4147-A177-3AD203B41FA5}">
                      <a16:colId xmlns:a16="http://schemas.microsoft.com/office/drawing/2014/main" val="710179727"/>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サービス名</a:t>
                      </a:r>
                      <a:endParaRPr kumimoji="1" lang="ja-JP" altLang="en-US" sz="14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8224203"/>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84917892"/>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自社の売上</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生鮮食品配送</a:t>
                      </a:r>
                      <a:endParaRPr kumimoji="1" lang="en-US"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（青果・鮮魚・精肉）</a:t>
                      </a:r>
                      <a:endParaRPr kumimoji="1" lang="ja-JP"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冷凍食品配送</a:t>
                      </a:r>
                      <a:endParaRPr kumimoji="1" lang="ja-JP"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加工食品配送</a:t>
                      </a:r>
                      <a:endParaRPr kumimoji="1" lang="ja-JP"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07786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取引先への影響</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生鮮食品配送</a:t>
                      </a:r>
                      <a:endParaRPr kumimoji="1" lang="en-US"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（青果・鮮魚・精肉）</a:t>
                      </a:r>
                      <a:endParaRPr kumimoji="1" lang="ja-JP"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冷凍食品配送</a:t>
                      </a:r>
                      <a:endParaRPr kumimoji="1" lang="ja-JP"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加工食品配送</a:t>
                      </a:r>
                      <a:endParaRPr kumimoji="1" lang="ja-JP"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80125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社会的責任</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（被災後の需要）</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加工食品配送</a:t>
                      </a:r>
                      <a:endParaRPr kumimoji="1" lang="ja-JP"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冷凍食品配送</a:t>
                      </a:r>
                      <a:endParaRPr kumimoji="1" lang="ja-JP"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生鮮食品配送</a:t>
                      </a:r>
                      <a:endParaRPr kumimoji="1" lang="en-US"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（青果・鮮魚・精肉）</a:t>
                      </a:r>
                      <a:endParaRPr kumimoji="1" lang="ja-JP"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52511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代替の難しさ</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加工食品配送</a:t>
                      </a:r>
                      <a:endParaRPr kumimoji="1" lang="ja-JP"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TW"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冷凍食品配送</a:t>
                      </a:r>
                      <a:endParaRPr kumimoji="1" lang="ja-JP"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生鮮食品配送</a:t>
                      </a:r>
                      <a:endParaRPr kumimoji="1" lang="en-US"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（青果・鮮魚・精肉）</a:t>
                      </a:r>
                      <a:endParaRPr kumimoji="1" lang="ja-JP" altLang="ja-JP" sz="11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551935"/>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50140"/>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37" name="Text Box 67"/>
          <p:cNvSpPr txBox="1">
            <a:spLocks noChangeArrowheads="1"/>
          </p:cNvSpPr>
          <p:nvPr/>
        </p:nvSpPr>
        <p:spPr bwMode="auto">
          <a:xfrm>
            <a:off x="268921" y="1812302"/>
            <a:ext cx="6335713" cy="3879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t>※</a:t>
            </a: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内閣府　南海トラフ巨大地震対策検討ワーキンググループ</a:t>
            </a:r>
            <a:endPar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endParaRPr>
          </a:p>
          <a:p>
            <a:pPr algn="r" eaLnBrk="1" hangingPunct="1"/>
            <a: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17479" name="Text Box 71"/>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２</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17519" name="Group 111"/>
          <p:cNvGraphicFramePr>
            <a:graphicFrameLocks noGrp="1"/>
          </p:cNvGraphicFramePr>
          <p:nvPr>
            <p:extLst>
              <p:ext uri="{D42A27DB-BD31-4B8C-83A1-F6EECF244321}">
                <p14:modId xmlns:p14="http://schemas.microsoft.com/office/powerpoint/2010/main" val="3258037830"/>
              </p:ext>
            </p:extLst>
          </p:nvPr>
        </p:nvGraphicFramePr>
        <p:xfrm>
          <a:off x="333375" y="2295525"/>
          <a:ext cx="6262688" cy="503238"/>
        </p:xfrm>
        <a:graphic>
          <a:graphicData uri="http://schemas.openxmlformats.org/drawingml/2006/table">
            <a:tbl>
              <a:tblPr/>
              <a:tblGrid>
                <a:gridCol w="1317976">
                  <a:extLst>
                    <a:ext uri="{9D8B030D-6E8A-4147-A177-3AD203B41FA5}">
                      <a16:colId xmlns:a16="http://schemas.microsoft.com/office/drawing/2014/main" val="813509505"/>
                    </a:ext>
                  </a:extLst>
                </a:gridCol>
                <a:gridCol w="4944712">
                  <a:extLst>
                    <a:ext uri="{9D8B030D-6E8A-4147-A177-3AD203B41FA5}">
                      <a16:colId xmlns:a16="http://schemas.microsoft.com/office/drawing/2014/main" val="42680456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対象とする</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大規模地震（</a:t>
                      </a:r>
                      <a:r>
                        <a:rPr lang="ja-JP" altLang="en-US" sz="1600" b="0" dirty="0">
                          <a:solidFill>
                            <a:schemeClr val="tx1"/>
                          </a:solidFill>
                          <a:latin typeface="ＭＳ ゴシック" panose="020B0609070205080204" pitchFamily="49" charset="-128"/>
                          <a:ea typeface="ＭＳ ゴシック" panose="020B0609070205080204" pitchFamily="49" charset="-128"/>
                        </a:rPr>
                        <a:t>南海トラフ地震</a:t>
                      </a: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756284"/>
                  </a:ext>
                </a:extLst>
              </a:tr>
            </a:tbl>
          </a:graphicData>
        </a:graphic>
      </p:graphicFrame>
      <p:graphicFrame>
        <p:nvGraphicFramePr>
          <p:cNvPr id="17539" name="Group 131"/>
          <p:cNvGraphicFramePr>
            <a:graphicFrameLocks noGrp="1"/>
          </p:cNvGraphicFramePr>
          <p:nvPr>
            <p:extLst>
              <p:ext uri="{D42A27DB-BD31-4B8C-83A1-F6EECF244321}">
                <p14:modId xmlns:p14="http://schemas.microsoft.com/office/powerpoint/2010/main" val="2758833093"/>
              </p:ext>
            </p:extLst>
          </p:nvPr>
        </p:nvGraphicFramePr>
        <p:xfrm>
          <a:off x="333375" y="8745538"/>
          <a:ext cx="6192000" cy="503237"/>
        </p:xfrm>
        <a:graphic>
          <a:graphicData uri="http://schemas.openxmlformats.org/drawingml/2006/table">
            <a:tbl>
              <a:tblPr/>
              <a:tblGrid>
                <a:gridCol w="1440000">
                  <a:extLst>
                    <a:ext uri="{9D8B030D-6E8A-4147-A177-3AD203B41FA5}">
                      <a16:colId xmlns:a16="http://schemas.microsoft.com/office/drawing/2014/main" val="929792375"/>
                    </a:ext>
                  </a:extLst>
                </a:gridCol>
                <a:gridCol w="4752000">
                  <a:extLst>
                    <a:ext uri="{9D8B030D-6E8A-4147-A177-3AD203B41FA5}">
                      <a16:colId xmlns:a16="http://schemas.microsoft.com/office/drawing/2014/main" val="3517410400"/>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加工食品配送</a:t>
                      </a:r>
                      <a:endPar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958154"/>
                  </a:ext>
                </a:extLst>
              </a:tr>
            </a:tbl>
          </a:graphicData>
        </a:graphic>
      </p:graphicFrame>
      <p:grpSp>
        <p:nvGrpSpPr>
          <p:cNvPr id="8255" name="Group 140"/>
          <p:cNvGrpSpPr>
            <a:grpSpLocks/>
          </p:cNvGrpSpPr>
          <p:nvPr/>
        </p:nvGrpSpPr>
        <p:grpSpPr bwMode="auto">
          <a:xfrm>
            <a:off x="3573463" y="60325"/>
            <a:ext cx="3097212" cy="390525"/>
            <a:chOff x="2944" y="111"/>
            <a:chExt cx="1212" cy="153"/>
          </a:xfrm>
        </p:grpSpPr>
        <p:sp>
          <p:nvSpPr>
            <p:cNvPr id="8259" name="AutoShape 141"/>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0" name="AutoShape 142"/>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8261" name="AutoShape 143"/>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8256" name="Text Box 144"/>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rgbClr val="FF0066"/>
                </a:solidFill>
                <a:latin typeface="ＭＳ ゴシック" panose="020B0609070205080204" pitchFamily="49" charset="-128"/>
                <a:ea typeface="ＭＳ ゴシック" panose="020B0609070205080204" pitchFamily="49" charset="-128"/>
              </a:rPr>
              <a:t>たてる！</a:t>
            </a:r>
          </a:p>
        </p:txBody>
      </p:sp>
      <p:sp>
        <p:nvSpPr>
          <p:cNvPr id="8257" name="Text Box 145"/>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8258" name="Text Box 146"/>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sp>
        <p:nvSpPr>
          <p:cNvPr id="2" name="Text Box 4">
            <a:extLst>
              <a:ext uri="{FF2B5EF4-FFF2-40B4-BE49-F238E27FC236}">
                <a16:creationId xmlns:a16="http://schemas.microsoft.com/office/drawing/2014/main" id="{ECD7CF89-FD26-466A-FEAE-16AA302F816C}"/>
              </a:ext>
            </a:extLst>
          </p:cNvPr>
          <p:cNvSpPr txBox="1">
            <a:spLocks noChangeArrowheads="1"/>
          </p:cNvSpPr>
          <p:nvPr/>
        </p:nvSpPr>
        <p:spPr bwMode="auto">
          <a:xfrm>
            <a:off x="333376" y="3023375"/>
            <a:ext cx="61920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２．２　重要業務の決定</a:t>
            </a:r>
            <a:endParaRPr lang="ja-JP" altLang="en-US" sz="800" b="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被災時には、ヒトやモノなど各種業務に必要な経営資源が、著しく不足する可能性があります。全ての業務を行うことは不可能であり、</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あなたの会社にとって最も必要な業務（重要業務）に、その限られた経営資源を投入する必要</a:t>
            </a:r>
            <a:r>
              <a:rPr lang="ja-JP" altLang="en-US" b="0" dirty="0">
                <a:latin typeface="ＭＳ ゴシック" panose="020B0609070205080204" pitchFamily="49" charset="-128"/>
                <a:ea typeface="ＭＳ ゴシック" panose="020B0609070205080204" pitchFamily="49" charset="-128"/>
              </a:rPr>
              <a:t>があります。</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ここでは、大規模地震が発生した場合でも、最優先に事業を継続または復旧しなければならない事業（重要業務）を決定します。以下の観点で考えて、</a:t>
            </a:r>
            <a:r>
              <a:rPr lang="ja-JP" altLang="en-US" b="0" dirty="0">
                <a:solidFill>
                  <a:schemeClr val="hlink"/>
                </a:solidFill>
                <a:latin typeface="ＭＳ ゴシック" panose="020B0609070205080204" pitchFamily="49" charset="-128"/>
                <a:ea typeface="ＭＳ ゴシック" panose="020B0609070205080204" pitchFamily="49" charset="-128"/>
              </a:rPr>
              <a:t>あなたの会社にとって影響が大きいサービスを３つずつ書き出してください。</a:t>
            </a:r>
          </a:p>
          <a:p>
            <a:pPr marL="90000" indent="-900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また、他に重要なサービスを抽出する観点がある場合には、その観点を必要に応じて追加・変更してください。書き出したサービスの中から、あなたの会社の存続に係わる最も重要なものを、「重要業務」として決定してください。</a:t>
            </a:r>
            <a:endParaRPr lang="ja-JP" altLang="en-US" sz="1400" b="0" u="sng" dirty="0">
              <a:latin typeface="ＭＳ ゴシック" panose="020B0609070205080204" pitchFamily="49" charset="-128"/>
              <a:ea typeface="ＭＳ ゴシック" panose="020B0609070205080204" pitchFamily="49" charset="-128"/>
            </a:endParaRPr>
          </a:p>
        </p:txBody>
      </p:sp>
      <p:sp>
        <p:nvSpPr>
          <p:cNvPr id="3" name="AutoShape 135">
            <a:extLst>
              <a:ext uri="{FF2B5EF4-FFF2-40B4-BE49-F238E27FC236}">
                <a16:creationId xmlns:a16="http://schemas.microsoft.com/office/drawing/2014/main" id="{BC5CED32-AD7A-896F-1D4B-487FCC691826}"/>
              </a:ext>
            </a:extLst>
          </p:cNvPr>
          <p:cNvSpPr>
            <a:spLocks noChangeArrowheads="1"/>
          </p:cNvSpPr>
          <p:nvPr/>
        </p:nvSpPr>
        <p:spPr bwMode="auto">
          <a:xfrm>
            <a:off x="2972443" y="491190"/>
            <a:ext cx="3807283" cy="504201"/>
          </a:xfrm>
          <a:prstGeom prst="wedgeRectCallout">
            <a:avLst>
              <a:gd name="adj1" fmla="val -42766"/>
              <a:gd name="adj2" fmla="val 98065"/>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愛知県では南海トラフ地震の発生する切迫性が懸念されており、その時の被害が甚大であることから、「大規模地震」を対象にしています。</a:t>
            </a:r>
          </a:p>
        </p:txBody>
      </p:sp>
      <p:sp>
        <p:nvSpPr>
          <p:cNvPr id="4" name="AutoShape 108">
            <a:extLst>
              <a:ext uri="{FF2B5EF4-FFF2-40B4-BE49-F238E27FC236}">
                <a16:creationId xmlns:a16="http://schemas.microsoft.com/office/drawing/2014/main" id="{DFC41A67-264C-3D1E-63B3-1E23800A754E}"/>
              </a:ext>
            </a:extLst>
          </p:cNvPr>
          <p:cNvSpPr>
            <a:spLocks noChangeArrowheads="1"/>
          </p:cNvSpPr>
          <p:nvPr/>
        </p:nvSpPr>
        <p:spPr bwMode="auto">
          <a:xfrm>
            <a:off x="2633265" y="2719339"/>
            <a:ext cx="4031159" cy="885824"/>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南海トラフ地震が発生した場合に、</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「最優先に継続または復旧しなければならない事業は何か？」</a:t>
            </a:r>
          </a:p>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「どのくらいの期間までに復旧させなければならないか？」を、</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次の「２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２　重要業務の決定」「２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３　目標復旧時間の設定」で</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考えます。</a:t>
            </a:r>
          </a:p>
        </p:txBody>
      </p:sp>
      <p:sp>
        <p:nvSpPr>
          <p:cNvPr id="5" name="AutoShape 150">
            <a:extLst>
              <a:ext uri="{FF2B5EF4-FFF2-40B4-BE49-F238E27FC236}">
                <a16:creationId xmlns:a16="http://schemas.microsoft.com/office/drawing/2014/main" id="{02298184-2F2F-397D-CB45-83EBA155AA3E}"/>
              </a:ext>
            </a:extLst>
          </p:cNvPr>
          <p:cNvSpPr>
            <a:spLocks noChangeArrowheads="1"/>
          </p:cNvSpPr>
          <p:nvPr/>
        </p:nvSpPr>
        <p:spPr bwMode="auto">
          <a:xfrm>
            <a:off x="48567" y="7829550"/>
            <a:ext cx="3312542" cy="863600"/>
          </a:xfrm>
          <a:prstGeom prst="wedgeRectCallout">
            <a:avLst>
              <a:gd name="adj1" fmla="val -1614"/>
              <a:gd name="adj2" fmla="val -6285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それぞれの観点で自社へ最も影響のある業務を選び、そのうち、会社の存続に関わる業務（停止してしまうと最も困る業務）を決めてください。</a:t>
            </a:r>
          </a:p>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限られた経営資源を投入する、最低限必要な業務を絞り込まなければ、会社の存続に係わります。</a:t>
            </a:r>
          </a:p>
        </p:txBody>
      </p:sp>
      <p:sp>
        <p:nvSpPr>
          <p:cNvPr id="6" name="AutoShape 136">
            <a:extLst>
              <a:ext uri="{FF2B5EF4-FFF2-40B4-BE49-F238E27FC236}">
                <a16:creationId xmlns:a16="http://schemas.microsoft.com/office/drawing/2014/main" id="{4CD34397-B22E-5CB8-6655-92CA3C114F01}"/>
              </a:ext>
            </a:extLst>
          </p:cNvPr>
          <p:cNvSpPr>
            <a:spLocks noChangeArrowheads="1"/>
          </p:cNvSpPr>
          <p:nvPr/>
        </p:nvSpPr>
        <p:spPr bwMode="auto">
          <a:xfrm>
            <a:off x="4364038" y="7976435"/>
            <a:ext cx="2447925" cy="863600"/>
          </a:xfrm>
          <a:prstGeom prst="wedgeRectCallout">
            <a:avLst>
              <a:gd name="adj1" fmla="val -46701"/>
              <a:gd name="adj2" fmla="val 7498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b="0" dirty="0">
                <a:solidFill>
                  <a:srgbClr val="003300"/>
                </a:solidFill>
                <a:latin typeface="ＭＳ ゴシック" panose="020B0609070205080204" pitchFamily="49" charset="-128"/>
                <a:ea typeface="ＭＳ ゴシック" panose="020B0609070205080204" pitchFamily="49" charset="-128"/>
              </a:rPr>
              <a:t>あまり難しく考えずに、経営者としての直感、例えばこれまでの経験から、この業務が止まってしまうと、自社が立ち行かなくなると感じている業務を選んでいただいても結構です。</a:t>
            </a:r>
          </a:p>
        </p:txBody>
      </p:sp>
      <p:sp>
        <p:nvSpPr>
          <p:cNvPr id="7" name="AutoShape 132">
            <a:extLst>
              <a:ext uri="{FF2B5EF4-FFF2-40B4-BE49-F238E27FC236}">
                <a16:creationId xmlns:a16="http://schemas.microsoft.com/office/drawing/2014/main" id="{C4027837-EDAF-A999-12DD-782243D5B692}"/>
              </a:ext>
            </a:extLst>
          </p:cNvPr>
          <p:cNvSpPr>
            <a:spLocks noChangeArrowheads="1"/>
          </p:cNvSpPr>
          <p:nvPr/>
        </p:nvSpPr>
        <p:spPr bwMode="auto">
          <a:xfrm>
            <a:off x="584200" y="9297988"/>
            <a:ext cx="5761037" cy="323850"/>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この部分で決定した最優先に復旧する業務を、どの程度の期間で復旧させるのか、</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その目標を次の「２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３　目標とする復旧時間の設定」で考えます。</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5" name="Text Box 27"/>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３</a:t>
            </a:r>
            <a:endParaRPr lang="en-US" altLang="ja-JP" sz="1200" b="1"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9253" name="Text Box 226"/>
          <p:cNvSpPr txBox="1">
            <a:spLocks noChangeArrowheads="1"/>
          </p:cNvSpPr>
          <p:nvPr/>
        </p:nvSpPr>
        <p:spPr bwMode="auto">
          <a:xfrm>
            <a:off x="967508" y="4783788"/>
            <a:ext cx="4897437" cy="1039539"/>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en-US" altLang="ja-JP" sz="1200" b="0" dirty="0">
              <a:latin typeface="ＭＳ ゴシック" panose="020B0609070205080204" pitchFamily="49" charset="-128"/>
              <a:ea typeface="ＭＳ ゴシック" panose="020B0609070205080204" pitchFamily="49" charset="-128"/>
            </a:endParaRPr>
          </a:p>
          <a:p>
            <a:pPr eaLnBrk="1" hangingPunct="1"/>
            <a:r>
              <a:rPr lang="ja-JP" altLang="en-US" sz="1200" b="0" dirty="0">
                <a:latin typeface="ＭＳ ゴシック" panose="020B0609070205080204" pitchFamily="49" charset="-128"/>
                <a:ea typeface="ＭＳ ゴシック" panose="020B0609070205080204" pitchFamily="49" charset="-128"/>
              </a:rPr>
              <a:t>顧客からの要請により、目標とする復旧時間が制約を受ける場合</a:t>
            </a:r>
          </a:p>
        </p:txBody>
      </p:sp>
      <p:sp>
        <p:nvSpPr>
          <p:cNvPr id="9254" name="Text Box 227"/>
          <p:cNvSpPr txBox="1">
            <a:spLocks noChangeArrowheads="1"/>
          </p:cNvSpPr>
          <p:nvPr/>
        </p:nvSpPr>
        <p:spPr bwMode="auto">
          <a:xfrm>
            <a:off x="1188741" y="5255648"/>
            <a:ext cx="4464273" cy="522288"/>
          </a:xfrm>
          <a:prstGeom prst="rect">
            <a:avLst/>
          </a:prstGeom>
          <a:solidFill>
            <a:schemeClr val="bg1"/>
          </a:solidFill>
          <a:ln w="9525">
            <a:solidFill>
              <a:srgbClr val="3333FF"/>
            </a:solidFill>
            <a:miter lim="800000"/>
            <a:headEnd/>
            <a:tailEnd/>
          </a:ln>
          <a:effectLst>
            <a:outerShdw dist="35921" dir="2700000" algn="ctr" rotWithShape="0">
              <a:srgbClr val="808080"/>
            </a:outerShdw>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顧客の要請に応じた復旧目標（時間・レベル）を設定する必要があります。</a:t>
            </a:r>
          </a:p>
          <a:p>
            <a:pPr eaLnBrk="1" hangingPunct="1">
              <a:spcBef>
                <a:spcPct val="50000"/>
              </a:spcBef>
            </a:pPr>
            <a:r>
              <a:rPr lang="ja-JP" altLang="en-US" b="0" dirty="0">
                <a:latin typeface="ＭＳ ゴシック" panose="020B0609070205080204" pitchFamily="49" charset="-128"/>
                <a:ea typeface="ＭＳ ゴシック" panose="020B0609070205080204" pitchFamily="49" charset="-128"/>
              </a:rPr>
              <a:t>⇒その要請に応えられない時は、信用を失うおそれがあります。</a:t>
            </a:r>
          </a:p>
        </p:txBody>
      </p:sp>
      <p:sp>
        <p:nvSpPr>
          <p:cNvPr id="9256" name="AutoShape 229"/>
          <p:cNvSpPr>
            <a:spLocks noChangeArrowheads="1"/>
          </p:cNvSpPr>
          <p:nvPr/>
        </p:nvSpPr>
        <p:spPr bwMode="auto">
          <a:xfrm>
            <a:off x="1065933" y="4622235"/>
            <a:ext cx="2663825" cy="287338"/>
          </a:xfrm>
          <a:prstGeom prst="roundRect">
            <a:avLst>
              <a:gd name="adj" fmla="val 16667"/>
            </a:avLst>
          </a:prstGeom>
          <a:solidFill>
            <a:srgbClr val="E5FFB7"/>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こんな場合にはご注意ください！</a:t>
            </a:r>
          </a:p>
        </p:txBody>
      </p:sp>
      <p:grpSp>
        <p:nvGrpSpPr>
          <p:cNvPr id="9258" name="Group 231"/>
          <p:cNvGrpSpPr>
            <a:grpSpLocks/>
          </p:cNvGrpSpPr>
          <p:nvPr/>
        </p:nvGrpSpPr>
        <p:grpSpPr bwMode="auto">
          <a:xfrm>
            <a:off x="3644900" y="60325"/>
            <a:ext cx="3097213" cy="390525"/>
            <a:chOff x="2944" y="111"/>
            <a:chExt cx="1212" cy="153"/>
          </a:xfrm>
        </p:grpSpPr>
        <p:sp>
          <p:nvSpPr>
            <p:cNvPr id="9263" name="AutoShape 232"/>
            <p:cNvSpPr>
              <a:spLocks noChangeArrowheads="1"/>
            </p:cNvSpPr>
            <p:nvPr/>
          </p:nvSpPr>
          <p:spPr bwMode="auto">
            <a:xfrm flipH="1">
              <a:off x="3748" y="111"/>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4" name="AutoShape 233"/>
            <p:cNvSpPr>
              <a:spLocks noChangeArrowheads="1"/>
            </p:cNvSpPr>
            <p:nvPr/>
          </p:nvSpPr>
          <p:spPr bwMode="auto">
            <a:xfrm flipH="1">
              <a:off x="3348" y="112"/>
              <a:ext cx="408" cy="152"/>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9265" name="AutoShape 234"/>
            <p:cNvSpPr>
              <a:spLocks noChangeArrowheads="1"/>
            </p:cNvSpPr>
            <p:nvPr/>
          </p:nvSpPr>
          <p:spPr bwMode="auto">
            <a:xfrm flipH="1">
              <a:off x="2944" y="111"/>
              <a:ext cx="412" cy="152"/>
            </a:xfrm>
            <a:prstGeom prst="flowChartOnlineStorage">
              <a:avLst/>
            </a:prstGeom>
            <a:solidFill>
              <a:srgbClr val="FFE5E5"/>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pSp>
      <p:sp>
        <p:nvSpPr>
          <p:cNvPr id="9259" name="Text Box 235"/>
          <p:cNvSpPr txBox="1">
            <a:spLocks noChangeArrowheads="1"/>
          </p:cNvSpPr>
          <p:nvPr/>
        </p:nvSpPr>
        <p:spPr bwMode="auto">
          <a:xfrm>
            <a:off x="3965575"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目標を</a:t>
            </a:r>
          </a:p>
          <a:p>
            <a:pPr eaLnBrk="1" hangingPunct="1"/>
            <a:r>
              <a:rPr lang="ja-JP" altLang="en-US" dirty="0">
                <a:solidFill>
                  <a:srgbClr val="FF0066"/>
                </a:solidFill>
                <a:latin typeface="ＭＳ ゴシック" panose="020B0609070205080204" pitchFamily="49" charset="-128"/>
                <a:ea typeface="ＭＳ ゴシック" panose="020B0609070205080204" pitchFamily="49" charset="-128"/>
              </a:rPr>
              <a:t>たてる！</a:t>
            </a:r>
          </a:p>
        </p:txBody>
      </p:sp>
      <p:sp>
        <p:nvSpPr>
          <p:cNvPr id="9260" name="Text Box 236"/>
          <p:cNvSpPr txBox="1">
            <a:spLocks noChangeArrowheads="1"/>
          </p:cNvSpPr>
          <p:nvPr/>
        </p:nvSpPr>
        <p:spPr bwMode="auto">
          <a:xfrm>
            <a:off x="4865371"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dirty="0">
                <a:solidFill>
                  <a:schemeClr val="bg2"/>
                </a:solidFill>
                <a:latin typeface="ＭＳ ゴシック" panose="020B0609070205080204" pitchFamily="49" charset="-128"/>
                <a:ea typeface="ＭＳ ゴシック" panose="020B0609070205080204" pitchFamily="49" charset="-128"/>
              </a:rPr>
              <a:t>把握する！</a:t>
            </a:r>
          </a:p>
        </p:txBody>
      </p:sp>
      <p:sp>
        <p:nvSpPr>
          <p:cNvPr id="9261" name="Text Box 237"/>
          <p:cNvSpPr txBox="1">
            <a:spLocks noChangeArrowheads="1"/>
          </p:cNvSpPr>
          <p:nvPr/>
        </p:nvSpPr>
        <p:spPr bwMode="auto">
          <a:xfrm>
            <a:off x="585311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dirty="0">
                <a:solidFill>
                  <a:schemeClr val="bg2"/>
                </a:solidFill>
                <a:latin typeface="ＭＳ ゴシック" panose="020B0609070205080204" pitchFamily="49" charset="-128"/>
                <a:ea typeface="ＭＳ ゴシック" panose="020B0609070205080204" pitchFamily="49" charset="-128"/>
              </a:rPr>
              <a:t>埋める！</a:t>
            </a:r>
          </a:p>
        </p:txBody>
      </p:sp>
      <p:sp>
        <p:nvSpPr>
          <p:cNvPr id="9262" name="Text Box 238"/>
          <p:cNvSpPr txBox="1">
            <a:spLocks noChangeArrowheads="1"/>
          </p:cNvSpPr>
          <p:nvPr/>
        </p:nvSpPr>
        <p:spPr bwMode="auto">
          <a:xfrm>
            <a:off x="296217" y="621551"/>
            <a:ext cx="6263977"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5725" indent="-85725">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２．３　目標とする復旧時間の決定</a:t>
            </a: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ＢＣＰを策定する際には、顧客からの要請により、事業を再開するまでの「目標とする復旧時間」を決定し、それを実現するための対応策を検討する必要があります。</a:t>
            </a:r>
          </a:p>
          <a:p>
            <a:pPr marL="268288" indent="-179388"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顧客からの要請が無い場合には、「２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重要業務の決定」で重要業務を選定するために考慮した</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各観点から、求められる復旧時間を検討してください。</a:t>
            </a:r>
          </a:p>
          <a:p>
            <a:pPr marL="268288" indent="-179388" eaLnBrk="1" hangingPunct="1">
              <a:spcAft>
                <a:spcPts val="600"/>
              </a:spcAft>
              <a:buFontTx/>
              <a:buChar char="•"/>
            </a:pPr>
            <a:r>
              <a:rPr lang="ja-JP" altLang="en-US" b="0" dirty="0">
                <a:solidFill>
                  <a:schemeClr val="hlink"/>
                </a:solidFill>
                <a:latin typeface="ＭＳ ゴシック" panose="020B0609070205080204" pitchFamily="49" charset="-128"/>
                <a:ea typeface="ＭＳ ゴシック" panose="020B0609070205080204" pitchFamily="49" charset="-128"/>
              </a:rPr>
              <a:t>重要業務の停止にどこまで耐えられる（あなたの会社が存続できる）のかという点を意識した目標</a:t>
            </a:r>
            <a:br>
              <a:rPr lang="en-US" altLang="ja-JP" b="0" dirty="0">
                <a:solidFill>
                  <a:schemeClr val="hlink"/>
                </a:solidFill>
                <a:latin typeface="ＭＳ ゴシック" panose="020B0609070205080204" pitchFamily="49" charset="-128"/>
                <a:ea typeface="ＭＳ ゴシック" panose="020B0609070205080204" pitchFamily="49" charset="-128"/>
              </a:rPr>
            </a:br>
            <a:r>
              <a:rPr lang="ja-JP" altLang="en-US" b="0" dirty="0">
                <a:solidFill>
                  <a:schemeClr val="hlink"/>
                </a:solidFill>
                <a:latin typeface="ＭＳ ゴシック" panose="020B0609070205080204" pitchFamily="49" charset="-128"/>
                <a:ea typeface="ＭＳ ゴシック" panose="020B0609070205080204" pitchFamily="49" charset="-128"/>
              </a:rPr>
              <a:t>設定が重要です。</a:t>
            </a: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268288" indent="-179388" eaLnBrk="1" hangingPunct="1">
              <a:spcAft>
                <a:spcPts val="600"/>
              </a:spcAft>
              <a:buFontTx/>
              <a:buChar char="•"/>
            </a:pPr>
            <a:endParaRPr lang="en-US" altLang="ja-JP" b="0" dirty="0">
              <a:solidFill>
                <a:schemeClr val="hlink"/>
              </a:solidFill>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自社で現実的に可能な対応策を実施しても、顧客からの要請（復旧時間など）を満たすことが不可能な場合には、他社に代替対応を依頼するなど、別の解決方法を検討する必要があります。</a:t>
            </a:r>
            <a:endParaRPr lang="en-US" altLang="ja-JP" b="0" dirty="0">
              <a:latin typeface="ＭＳ ゴシック" panose="020B0609070205080204" pitchFamily="49" charset="-128"/>
              <a:ea typeface="ＭＳ ゴシック" panose="020B0609070205080204" pitchFamily="49" charset="-128"/>
            </a:endParaRPr>
          </a:p>
          <a:p>
            <a:pPr marL="360000" lvl="2" indent="-180000" eaLnBrk="1" hangingPunct="1">
              <a:spcAft>
                <a:spcPts val="600"/>
              </a:spcAft>
              <a:buFont typeface="ＭＳ ゴシック" panose="020B0609070205080204" pitchFamily="49" charset="-128"/>
              <a:buChar char="※"/>
            </a:pPr>
            <a:r>
              <a:rPr lang="ja-JP" altLang="en-US" b="0" dirty="0">
                <a:latin typeface="ＭＳ ゴシック" panose="020B0609070205080204" pitchFamily="49" charset="-128"/>
                <a:ea typeface="ＭＳ ゴシック" panose="020B0609070205080204" pitchFamily="49" charset="-128"/>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p:txBody>
      </p:sp>
      <p:graphicFrame>
        <p:nvGraphicFramePr>
          <p:cNvPr id="3" name="Group 84">
            <a:extLst>
              <a:ext uri="{FF2B5EF4-FFF2-40B4-BE49-F238E27FC236}">
                <a16:creationId xmlns:a16="http://schemas.microsoft.com/office/drawing/2014/main" id="{0FC64753-1EF0-9400-DF95-E40671BDA42A}"/>
              </a:ext>
            </a:extLst>
          </p:cNvPr>
          <p:cNvGraphicFramePr>
            <a:graphicFrameLocks noGrp="1"/>
          </p:cNvGraphicFramePr>
          <p:nvPr>
            <p:extLst>
              <p:ext uri="{D42A27DB-BD31-4B8C-83A1-F6EECF244321}">
                <p14:modId xmlns:p14="http://schemas.microsoft.com/office/powerpoint/2010/main" val="4190533506"/>
              </p:ext>
            </p:extLst>
          </p:nvPr>
        </p:nvGraphicFramePr>
        <p:xfrm>
          <a:off x="507999" y="6222390"/>
          <a:ext cx="5781293" cy="1695765"/>
        </p:xfrm>
        <a:graphic>
          <a:graphicData uri="http://schemas.openxmlformats.org/drawingml/2006/table">
            <a:tbl>
              <a:tblPr/>
              <a:tblGrid>
                <a:gridCol w="1150938">
                  <a:extLst>
                    <a:ext uri="{9D8B030D-6E8A-4147-A177-3AD203B41FA5}">
                      <a16:colId xmlns:a16="http://schemas.microsoft.com/office/drawing/2014/main" val="3425781825"/>
                    </a:ext>
                  </a:extLst>
                </a:gridCol>
                <a:gridCol w="1570355">
                  <a:extLst>
                    <a:ext uri="{9D8B030D-6E8A-4147-A177-3AD203B41FA5}">
                      <a16:colId xmlns:a16="http://schemas.microsoft.com/office/drawing/2014/main" val="3214240576"/>
                    </a:ext>
                  </a:extLst>
                </a:gridCol>
                <a:gridCol w="3060000">
                  <a:extLst>
                    <a:ext uri="{9D8B030D-6E8A-4147-A177-3AD203B41FA5}">
                      <a16:colId xmlns:a16="http://schemas.microsoft.com/office/drawing/2014/main" val="4235312603"/>
                    </a:ext>
                  </a:extLst>
                </a:gridCol>
              </a:tblGrid>
              <a:tr h="391980">
                <a:tc row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重要業務の</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復旧目標</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（発災後何日以内）</a:t>
                      </a: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どの程度まで</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1770892"/>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３日以内</a:t>
                      </a:r>
                      <a:endParaRPr kumimoji="1" lang="en-US" altLang="ja-JP"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加工食品配送業務について、</a:t>
                      </a:r>
                      <a:b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br>
                      <a:r>
                        <a:rPr kumimoji="1" lang="ja-JP" altLang="en-US" sz="105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主要顧客への配送頻度を通常の３０％再開する</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5378316"/>
                  </a:ext>
                </a:extLst>
              </a:tr>
              <a:tr h="43459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1759232"/>
                  </a:ext>
                </a:extLst>
              </a:tr>
              <a:tr h="434595">
                <a:tc vMerge="1">
                  <a:txBody>
                    <a:bodyPr/>
                    <a:lstStyle/>
                    <a:p>
                      <a:endParaRPr kumimoji="1" lang="ja-JP" altLang="en-US"/>
                    </a:p>
                  </a:txBody>
                  <a:tcPr>
                    <a:lnT w="6350" cap="flat" cmpd="sng" algn="ctr">
                      <a:solidFill>
                        <a:schemeClr val="tx1"/>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80513078"/>
                  </a:ext>
                </a:extLst>
              </a:tr>
            </a:tbl>
          </a:graphicData>
        </a:graphic>
      </p:graphicFrame>
      <p:sp>
        <p:nvSpPr>
          <p:cNvPr id="2" name="AutoShape 66">
            <a:extLst>
              <a:ext uri="{FF2B5EF4-FFF2-40B4-BE49-F238E27FC236}">
                <a16:creationId xmlns:a16="http://schemas.microsoft.com/office/drawing/2014/main" id="{6F75583E-5CDF-F9D0-EBC7-BC12656FBFF8}"/>
              </a:ext>
            </a:extLst>
          </p:cNvPr>
          <p:cNvSpPr>
            <a:spLocks noChangeArrowheads="1"/>
          </p:cNvSpPr>
          <p:nvPr/>
        </p:nvSpPr>
        <p:spPr bwMode="auto">
          <a:xfrm>
            <a:off x="333375" y="7673256"/>
            <a:ext cx="1800225" cy="431800"/>
          </a:xfrm>
          <a:prstGeom prst="wedgeRectCallout">
            <a:avLst>
              <a:gd name="adj1" fmla="val 45691"/>
              <a:gd name="adj2" fmla="val -8916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どの程度の期間で復旧させる必要がありますか？</a:t>
            </a:r>
          </a:p>
        </p:txBody>
      </p:sp>
      <p:sp>
        <p:nvSpPr>
          <p:cNvPr id="4" name="AutoShape 67">
            <a:extLst>
              <a:ext uri="{FF2B5EF4-FFF2-40B4-BE49-F238E27FC236}">
                <a16:creationId xmlns:a16="http://schemas.microsoft.com/office/drawing/2014/main" id="{7A9D96C0-7730-98E5-DC25-F86D641B9187}"/>
              </a:ext>
            </a:extLst>
          </p:cNvPr>
          <p:cNvSpPr>
            <a:spLocks noChangeArrowheads="1"/>
          </p:cNvSpPr>
          <p:nvPr/>
        </p:nvSpPr>
        <p:spPr bwMode="auto">
          <a:xfrm>
            <a:off x="2743993" y="7673256"/>
            <a:ext cx="1512887" cy="431800"/>
          </a:xfrm>
          <a:prstGeom prst="wedgeRectCallout">
            <a:avLst>
              <a:gd name="adj1" fmla="val -73253"/>
              <a:gd name="adj2" fmla="val -82598"/>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必要なライフラインは具体的に何ですか？</a:t>
            </a:r>
          </a:p>
        </p:txBody>
      </p:sp>
      <p:sp>
        <p:nvSpPr>
          <p:cNvPr id="5" name="AutoShape 48">
            <a:extLst>
              <a:ext uri="{FF2B5EF4-FFF2-40B4-BE49-F238E27FC236}">
                <a16:creationId xmlns:a16="http://schemas.microsoft.com/office/drawing/2014/main" id="{B0F548A0-1952-2A28-B6FF-B3DEE4A75DD9}"/>
              </a:ext>
            </a:extLst>
          </p:cNvPr>
          <p:cNvSpPr>
            <a:spLocks noChangeArrowheads="1"/>
          </p:cNvSpPr>
          <p:nvPr/>
        </p:nvSpPr>
        <p:spPr bwMode="auto">
          <a:xfrm>
            <a:off x="476250" y="8302857"/>
            <a:ext cx="6048375" cy="466725"/>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a:t>
            </a:r>
            <a:r>
              <a:rPr lang="en-US" altLang="ja-JP" b="0" dirty="0">
                <a:solidFill>
                  <a:srgbClr val="003300"/>
                </a:solidFill>
                <a:latin typeface="ＭＳ ゴシック" panose="020B0609070205080204" pitchFamily="49" charset="-128"/>
                <a:ea typeface="ＭＳ ゴシック" panose="020B0609070205080204" pitchFamily="49" charset="-128"/>
              </a:rPr>
              <a:t>2.2</a:t>
            </a:r>
            <a:r>
              <a:rPr lang="ja-JP" altLang="en-US" b="0" dirty="0">
                <a:solidFill>
                  <a:srgbClr val="003300"/>
                </a:solidFill>
                <a:latin typeface="ＭＳ ゴシック" panose="020B0609070205080204" pitchFamily="49" charset="-128"/>
                <a:ea typeface="ＭＳ ゴシック" panose="020B0609070205080204" pitchFamily="49" charset="-128"/>
              </a:rPr>
              <a:t>　重要業務の決定」で決定した重要業務が、大規模地震によってどのような被害を受けるのかを</a:t>
            </a:r>
            <a:br>
              <a:rPr lang="en-US" altLang="ja-JP" b="0" dirty="0">
                <a:solidFill>
                  <a:srgbClr val="003300"/>
                </a:solidFill>
                <a:latin typeface="ＭＳ ゴシック" panose="020B0609070205080204" pitchFamily="49" charset="-128"/>
                <a:ea typeface="ＭＳ ゴシック" panose="020B0609070205080204" pitchFamily="49" charset="-128"/>
              </a:rPr>
            </a:br>
            <a:r>
              <a:rPr lang="ja-JP" altLang="en-US" b="0" dirty="0">
                <a:solidFill>
                  <a:srgbClr val="003300"/>
                </a:solidFill>
                <a:latin typeface="ＭＳ ゴシック" panose="020B0609070205080204" pitchFamily="49" charset="-128"/>
                <a:ea typeface="ＭＳ ゴシック" panose="020B0609070205080204" pitchFamily="49" charset="-128"/>
              </a:rPr>
              <a:t>把握するために、次の「２</a:t>
            </a:r>
            <a:r>
              <a:rPr lang="en-US" altLang="ja-JP" b="0" dirty="0">
                <a:solidFill>
                  <a:srgbClr val="003300"/>
                </a:solidFill>
                <a:latin typeface="ＭＳ ゴシック" panose="020B0609070205080204" pitchFamily="49" charset="-128"/>
                <a:ea typeface="ＭＳ ゴシック" panose="020B0609070205080204" pitchFamily="49" charset="-128"/>
              </a:rPr>
              <a:t>.</a:t>
            </a:r>
            <a:r>
              <a:rPr lang="ja-JP" altLang="en-US" b="0" dirty="0">
                <a:solidFill>
                  <a:srgbClr val="003300"/>
                </a:solidFill>
                <a:latin typeface="ＭＳ ゴシック" panose="020B0609070205080204" pitchFamily="49" charset="-128"/>
                <a:ea typeface="ＭＳ ゴシック" panose="020B0609070205080204" pitchFamily="49" charset="-128"/>
              </a:rPr>
              <a:t>４　重要業務が受ける被害の想定」で、被害状況を確認します。</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7439-29EB-EE32-C1C2-20CACC559153}"/>
            </a:ext>
          </a:extLst>
        </p:cNvPr>
        <p:cNvGrpSpPr/>
        <p:nvPr/>
      </p:nvGrpSpPr>
      <p:grpSpPr>
        <a:xfrm>
          <a:off x="0" y="0"/>
          <a:ext cx="0" cy="0"/>
          <a:chOff x="0" y="0"/>
          <a:chExt cx="0" cy="0"/>
        </a:xfrm>
      </p:grpSpPr>
      <p:sp>
        <p:nvSpPr>
          <p:cNvPr id="10243" name="Text Box 3">
            <a:extLst>
              <a:ext uri="{FF2B5EF4-FFF2-40B4-BE49-F238E27FC236}">
                <a16:creationId xmlns:a16="http://schemas.microsoft.com/office/drawing/2014/main" id="{BA6C47FB-C055-6A75-63AC-39A05F73F389}"/>
              </a:ext>
            </a:extLst>
          </p:cNvPr>
          <p:cNvSpPr txBox="1">
            <a:spLocks noChangeArrowheads="1"/>
          </p:cNvSpPr>
          <p:nvPr/>
        </p:nvSpPr>
        <p:spPr bwMode="auto">
          <a:xfrm>
            <a:off x="323850" y="635441"/>
            <a:ext cx="6280784"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　重要業務が受ける被害の想定</a:t>
            </a:r>
          </a:p>
          <a:p>
            <a:pPr eaLnBrk="1" hangingPunct="1">
              <a:spcAft>
                <a:spcPts val="600"/>
              </a:spcAft>
            </a:pPr>
            <a:r>
              <a:rPr lang="ja-JP" altLang="en-US" sz="1400" b="0" dirty="0">
                <a:latin typeface="ＭＳ ゴシック" panose="020B0609070205080204" pitchFamily="49" charset="-128"/>
                <a:ea typeface="ＭＳ ゴシック" panose="020B0609070205080204" pitchFamily="49" charset="-128"/>
              </a:rPr>
              <a:t>２．４．１　危険度の確認（前提条件）</a:t>
            </a:r>
          </a:p>
          <a:p>
            <a:pPr marL="0" indent="0"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①地震</a:t>
            </a:r>
            <a:endParaRPr lang="en-US" altLang="ja-JP" sz="1400" dirty="0">
              <a:latin typeface="ＭＳ ゴシック" panose="020B0609070205080204" pitchFamily="49" charset="-128"/>
              <a:ea typeface="ＭＳ ゴシック" panose="020B0609070205080204" pitchFamily="49" charset="-128"/>
            </a:endParaRPr>
          </a:p>
          <a:p>
            <a:pPr marL="0" indent="0" eaLnBrk="1" hangingPunct="1">
              <a:spcAft>
                <a:spcPts val="600"/>
              </a:spcAft>
            </a:pP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ポイント</a:t>
            </a:r>
            <a:r>
              <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a:t>
            </a:r>
            <a:endParaRPr kumimoji="1" lang="en-US" altLang="ja-JP" sz="8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a:p>
            <a:pPr marL="177800" marR="0" lvl="0" indent="-177800" algn="l" defTabSz="914400" rtl="0" eaLnBrk="1" fontAlgn="base" latinLnBrk="0" hangingPunct="1">
              <a:spcBef>
                <a:spcPct val="0"/>
              </a:spcBef>
              <a:spcAft>
                <a:spcPts val="600"/>
              </a:spcAft>
              <a:buClrTx/>
              <a:buSzTx/>
              <a:buFontTx/>
              <a:buChar char="•"/>
              <a:tabLst>
                <a:tab pos="1778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対象とする災害である「南海トラフ地震」の、予測される震度の分布図で、</a:t>
            </a:r>
            <a:r>
              <a:rPr kumimoji="1" lang="ja-JP" altLang="en-US" sz="1000" b="0" u="none" strike="noStrike" kern="1200" cap="none" spc="0" normalizeH="0" baseline="0" noProof="0" dirty="0">
                <a:ln>
                  <a:noFill/>
                </a:ln>
                <a:solidFill>
                  <a:srgbClr val="009999"/>
                </a:solidFill>
                <a:effectLst/>
                <a:uLnTx/>
                <a:uFillTx/>
                <a:latin typeface="ＭＳ ゴシック" panose="020B0609070205080204" pitchFamily="49" charset="-128"/>
                <a:ea typeface="ＭＳ ゴシック" panose="020B0609070205080204" pitchFamily="49" charset="-128"/>
                <a:cs typeface="+mn-cs"/>
              </a:rPr>
              <a:t>あなたの会社の重要業務を行うために必要な拠点の位置と、危険度の高さを確認してください。</a:t>
            </a:r>
          </a:p>
          <a:p>
            <a:pPr marL="177800" marR="0" lvl="0" indent="-177800" algn="l" defTabSz="914400" rtl="0" eaLnBrk="1" fontAlgn="base" latinLnBrk="0" hangingPunct="1">
              <a:spcBef>
                <a:spcPct val="0"/>
              </a:spcBef>
              <a:spcAft>
                <a:spcPts val="600"/>
              </a:spcAft>
              <a:buClrTx/>
              <a:buSzTx/>
              <a:buFontTx/>
              <a:buChar char="•"/>
              <a:tabLst>
                <a:tab pos="88900" algn="l"/>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また、複数の拠点がある場合には、それぞれの</a:t>
            </a:r>
            <a:r>
              <a:rPr lang="ja-JP" altLang="en-US" b="0" dirty="0">
                <a:latin typeface="ＭＳ ゴシック" panose="020B0609070205080204" pitchFamily="49" charset="-128"/>
                <a:ea typeface="ＭＳ ゴシック" panose="020B0609070205080204" pitchFamily="49" charset="-128"/>
              </a:rPr>
              <a:t>所在地も</a:t>
            </a: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確認しましょう。その結果、想定される震度に差がある場合には、被害を受けにくい方の拠点を、ＢＣＰ対応の拠点とするなどの目安としてください。</a:t>
            </a:r>
            <a:endParaRPr kumimoji="1" lang="en-US" altLang="ja-JP"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sp>
        <p:nvSpPr>
          <p:cNvPr id="10245" name="Text Box 5">
            <a:extLst>
              <a:ext uri="{FF2B5EF4-FFF2-40B4-BE49-F238E27FC236}">
                <a16:creationId xmlns:a16="http://schemas.microsoft.com/office/drawing/2014/main" id="{6CDF917C-033F-D8EE-CB0A-094A85F4EA93}"/>
              </a:ext>
            </a:extLst>
          </p:cNvPr>
          <p:cNvSpPr txBox="1">
            <a:spLocks noChangeArrowheads="1"/>
          </p:cNvSpPr>
          <p:nvPr/>
        </p:nvSpPr>
        <p:spPr bwMode="auto">
          <a:xfrm>
            <a:off x="323850" y="8266529"/>
            <a:ext cx="6150843" cy="7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chemeClr val="bg1">
                    <a:lumMod val="50000"/>
                  </a:schemeClr>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市町村最大震度（最大値）</a:t>
            </a:r>
            <a:endParaRPr lang="ja-JP" altLang="en-US" sz="900"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900" b="0" dirty="0">
                <a:solidFill>
                  <a:srgbClr val="808080"/>
                </a:solidFill>
                <a:latin typeface="ＭＳ ゴシック" panose="020B0609070205080204" pitchFamily="49" charset="-128"/>
                <a:ea typeface="ＭＳ ゴシック" panose="020B0609070205080204" pitchFamily="49" charset="-128"/>
              </a:rPr>
              <a:t>出典：南海トラフ巨大地震対策ワーキンググループ・最大クラス地震における被害想定について</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ja-JP" altLang="en-US" sz="900" b="0" dirty="0">
                <a:solidFill>
                  <a:srgbClr val="808080"/>
                </a:solidFill>
                <a:latin typeface="ＭＳ ゴシック" panose="020B0609070205080204" pitchFamily="49" charset="-128"/>
                <a:ea typeface="ＭＳ ゴシック" panose="020B0609070205080204" pitchFamily="49" charset="-128"/>
              </a:rPr>
              <a:t>（令和７年３月３１日公表）をもとに加工して作成</a:t>
            </a:r>
            <a:br>
              <a:rPr lang="en-US" altLang="ja-JP" sz="900" b="0" dirty="0">
                <a:solidFill>
                  <a:srgbClr val="808080"/>
                </a:solidFill>
                <a:latin typeface="ＭＳ ゴシック" panose="020B0609070205080204" pitchFamily="49" charset="-128"/>
                <a:ea typeface="ＭＳ ゴシック" panose="020B0609070205080204" pitchFamily="49" charset="-128"/>
              </a:rPr>
            </a:br>
            <a:r>
              <a:rPr lang="en-US" altLang="ja-JP" sz="9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https://www.bousai.go.jp/jishin/nankai/taisaku_wg_02/index.html</a:t>
            </a:r>
            <a:endParaRPr lang="ja-JP" altLang="en-US" sz="900" b="0" dirty="0">
              <a:solidFill>
                <a:srgbClr val="808080"/>
              </a:solidFill>
              <a:latin typeface="ＭＳ ゴシック" panose="020B0609070205080204" pitchFamily="49" charset="-128"/>
              <a:ea typeface="ＭＳ ゴシック" panose="020B0609070205080204" pitchFamily="49" charset="-128"/>
            </a:endParaRPr>
          </a:p>
        </p:txBody>
      </p:sp>
      <p:sp>
        <p:nvSpPr>
          <p:cNvPr id="44045" name="Text Box 13">
            <a:extLst>
              <a:ext uri="{FF2B5EF4-FFF2-40B4-BE49-F238E27FC236}">
                <a16:creationId xmlns:a16="http://schemas.microsoft.com/office/drawing/2014/main" id="{0E8C856F-1BF6-7B4B-CB49-F8BE57CA2225}"/>
              </a:ext>
            </a:extLst>
          </p:cNvPr>
          <p:cNvSpPr txBox="1">
            <a:spLocks noChangeArrowheads="1"/>
          </p:cNvSpPr>
          <p:nvPr/>
        </p:nvSpPr>
        <p:spPr bwMode="auto">
          <a:xfrm>
            <a:off x="3260383"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４</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graphicFrame>
        <p:nvGraphicFramePr>
          <p:cNvPr id="44080" name="Group 48">
            <a:extLst>
              <a:ext uri="{FF2B5EF4-FFF2-40B4-BE49-F238E27FC236}">
                <a16:creationId xmlns:a16="http://schemas.microsoft.com/office/drawing/2014/main" id="{026675BD-B0F2-32E2-5A33-14C0F8074AF9}"/>
              </a:ext>
            </a:extLst>
          </p:cNvPr>
          <p:cNvGraphicFramePr>
            <a:graphicFrameLocks noGrp="1"/>
          </p:cNvGraphicFramePr>
          <p:nvPr>
            <p:extLst>
              <p:ext uri="{D42A27DB-BD31-4B8C-83A1-F6EECF244321}">
                <p14:modId xmlns:p14="http://schemas.microsoft.com/office/powerpoint/2010/main" val="3896481171"/>
              </p:ext>
            </p:extLst>
          </p:nvPr>
        </p:nvGraphicFramePr>
        <p:xfrm>
          <a:off x="364257" y="3300141"/>
          <a:ext cx="3008631" cy="503238"/>
        </p:xfrm>
        <a:graphic>
          <a:graphicData uri="http://schemas.openxmlformats.org/drawingml/2006/table">
            <a:tbl>
              <a:tblPr/>
              <a:tblGrid>
                <a:gridCol w="1295400">
                  <a:extLst>
                    <a:ext uri="{9D8B030D-6E8A-4147-A177-3AD203B41FA5}">
                      <a16:colId xmlns:a16="http://schemas.microsoft.com/office/drawing/2014/main" val="1686670757"/>
                    </a:ext>
                  </a:extLst>
                </a:gridCol>
                <a:gridCol w="813118">
                  <a:extLst>
                    <a:ext uri="{9D8B030D-6E8A-4147-A177-3AD203B41FA5}">
                      <a16:colId xmlns:a16="http://schemas.microsoft.com/office/drawing/2014/main" val="1668626060"/>
                    </a:ext>
                  </a:extLst>
                </a:gridCol>
                <a:gridCol w="900113">
                  <a:extLst>
                    <a:ext uri="{9D8B030D-6E8A-4147-A177-3AD203B41FA5}">
                      <a16:colId xmlns:a16="http://schemas.microsoft.com/office/drawing/2014/main" val="3455365695"/>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震度</a:t>
                      </a:r>
                      <a:endParaRPr kumimoji="1" lang="ja-JP" altLang="en-US" sz="1200" b="1" i="1"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７</a:t>
                      </a: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sp>
        <p:nvSpPr>
          <p:cNvPr id="10255" name="AutoShape 58">
            <a:extLst>
              <a:ext uri="{FF2B5EF4-FFF2-40B4-BE49-F238E27FC236}">
                <a16:creationId xmlns:a16="http://schemas.microsoft.com/office/drawing/2014/main" id="{816F6ECF-289A-BC1B-EFEC-42A3BEE46057}"/>
              </a:ext>
            </a:extLst>
          </p:cNvPr>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6" name="AutoShape 59">
            <a:extLst>
              <a:ext uri="{FF2B5EF4-FFF2-40B4-BE49-F238E27FC236}">
                <a16:creationId xmlns:a16="http://schemas.microsoft.com/office/drawing/2014/main" id="{849A2D8C-3DCB-FC27-7401-CADE11FEFABB}"/>
              </a:ext>
            </a:extLst>
          </p:cNvPr>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7" name="AutoShape 60">
            <a:extLst>
              <a:ext uri="{FF2B5EF4-FFF2-40B4-BE49-F238E27FC236}">
                <a16:creationId xmlns:a16="http://schemas.microsoft.com/office/drawing/2014/main" id="{3020B90B-E7EB-8089-ABDD-CD889262021A}"/>
              </a:ext>
            </a:extLst>
          </p:cNvPr>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0258" name="Text Box 61">
            <a:extLst>
              <a:ext uri="{FF2B5EF4-FFF2-40B4-BE49-F238E27FC236}">
                <a16:creationId xmlns:a16="http://schemas.microsoft.com/office/drawing/2014/main" id="{1415D41D-5D83-1F1E-C8CD-8983A1FBB405}"/>
              </a:ext>
            </a:extLst>
          </p:cNvPr>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0259" name="Text Box 62">
            <a:extLst>
              <a:ext uri="{FF2B5EF4-FFF2-40B4-BE49-F238E27FC236}">
                <a16:creationId xmlns:a16="http://schemas.microsoft.com/office/drawing/2014/main" id="{453D9095-E9E7-A1DB-375D-5B9899373B82}"/>
              </a:ext>
            </a:extLst>
          </p:cNvPr>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0260" name="Text Box 63">
            <a:extLst>
              <a:ext uri="{FF2B5EF4-FFF2-40B4-BE49-F238E27FC236}">
                <a16:creationId xmlns:a16="http://schemas.microsoft.com/office/drawing/2014/main" id="{F04D36A7-501B-AC00-691A-7BEACD68012A}"/>
              </a:ext>
            </a:extLst>
          </p:cNvPr>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aphicFrame>
        <p:nvGraphicFramePr>
          <p:cNvPr id="12" name="Group 48">
            <a:extLst>
              <a:ext uri="{FF2B5EF4-FFF2-40B4-BE49-F238E27FC236}">
                <a16:creationId xmlns:a16="http://schemas.microsoft.com/office/drawing/2014/main" id="{F0CD2AE5-A867-B5CF-6E7A-ADEE019B13D1}"/>
              </a:ext>
            </a:extLst>
          </p:cNvPr>
          <p:cNvGraphicFramePr>
            <a:graphicFrameLocks noGrp="1"/>
          </p:cNvGraphicFramePr>
          <p:nvPr>
            <p:extLst>
              <p:ext uri="{D42A27DB-BD31-4B8C-83A1-F6EECF244321}">
                <p14:modId xmlns:p14="http://schemas.microsoft.com/office/powerpoint/2010/main" val="1355465833"/>
              </p:ext>
            </p:extLst>
          </p:nvPr>
        </p:nvGraphicFramePr>
        <p:xfrm>
          <a:off x="364257" y="4076549"/>
          <a:ext cx="6120000" cy="4188588"/>
        </p:xfrm>
        <a:graphic>
          <a:graphicData uri="http://schemas.openxmlformats.org/drawingml/2006/table">
            <a:tbl>
              <a:tblPr/>
              <a:tblGrid>
                <a:gridCol w="900000">
                  <a:extLst>
                    <a:ext uri="{9D8B030D-6E8A-4147-A177-3AD203B41FA5}">
                      <a16:colId xmlns:a16="http://schemas.microsoft.com/office/drawing/2014/main" val="1686670757"/>
                    </a:ext>
                  </a:extLst>
                </a:gridCol>
                <a:gridCol w="5220000">
                  <a:extLst>
                    <a:ext uri="{9D8B030D-6E8A-4147-A177-3AD203B41FA5}">
                      <a16:colId xmlns:a16="http://schemas.microsoft.com/office/drawing/2014/main" val="1668626060"/>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8150775"/>
                  </a:ext>
                </a:extLst>
              </a:tr>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名古屋市　港区、豊橋市、岡崎市、半田市、豊川市、碧南市、刈谷市、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豊田市、安城市、西尾市、蒲郡市、常滑市、新城市、東海市、知多市、</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知立市、高浜市、豊明市、田原市、弥富市、海部郡　飛鳥村、</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知多郡　阿久比町・東浦町・南知多町・美浜町・武豊町、額田郡　幸田町</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　千種区・東区・北区・西区・中村区・中区・昭和区・瑞穂区・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熱田区・中川区・南区・守山区・緑区・名東区・天白区、一宮市、瀬戸市、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春日井市、津島市、江南市、小牧市、稲沢市、大府市、岩倉市、日進市、</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愛西市、清須市、北名古屋市、あま市、長久手市、愛知郡　東郷町、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西春日井郡　豊山町、丹羽郡　扶桑町、海部郡　大治町・蟹江町、</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みよし市、北設楽郡　設楽町・</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東栄町・豊根村</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犬山市、尾張旭市、丹羽郡大口町</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966498"/>
                  </a:ext>
                </a:extLst>
              </a:tr>
            </a:tbl>
          </a:graphicData>
        </a:graphic>
      </p:graphicFrame>
      <p:sp>
        <p:nvSpPr>
          <p:cNvPr id="2" name="Line 10">
            <a:extLst>
              <a:ext uri="{FF2B5EF4-FFF2-40B4-BE49-F238E27FC236}">
                <a16:creationId xmlns:a16="http://schemas.microsoft.com/office/drawing/2014/main" id="{79CD47DB-B09B-D8DC-BE25-C43A10DD2A76}"/>
              </a:ext>
            </a:extLst>
          </p:cNvPr>
          <p:cNvSpPr>
            <a:spLocks noChangeShapeType="1"/>
          </p:cNvSpPr>
          <p:nvPr/>
        </p:nvSpPr>
        <p:spPr bwMode="auto">
          <a:xfrm flipV="1">
            <a:off x="4269754" y="3378223"/>
            <a:ext cx="1560653" cy="1431091"/>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 name="Text Box 749">
            <a:extLst>
              <a:ext uri="{FF2B5EF4-FFF2-40B4-BE49-F238E27FC236}">
                <a16:creationId xmlns:a16="http://schemas.microsoft.com/office/drawing/2014/main" id="{119D483B-2B9D-14AC-22BB-589E5E7C2EF4}"/>
              </a:ext>
            </a:extLst>
          </p:cNvPr>
          <p:cNvSpPr txBox="1">
            <a:spLocks noChangeArrowheads="1"/>
          </p:cNvSpPr>
          <p:nvPr/>
        </p:nvSpPr>
        <p:spPr bwMode="auto">
          <a:xfrm>
            <a:off x="3761581" y="4809314"/>
            <a:ext cx="514739" cy="258804"/>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7" name="AutoShape 57">
            <a:extLst>
              <a:ext uri="{FF2B5EF4-FFF2-40B4-BE49-F238E27FC236}">
                <a16:creationId xmlns:a16="http://schemas.microsoft.com/office/drawing/2014/main" id="{A0C36D5E-C740-9EB8-0645-17B5088ACACB}"/>
              </a:ext>
            </a:extLst>
          </p:cNvPr>
          <p:cNvSpPr>
            <a:spLocks noChangeArrowheads="1"/>
          </p:cNvSpPr>
          <p:nvPr/>
        </p:nvSpPr>
        <p:spPr bwMode="auto">
          <a:xfrm>
            <a:off x="5519737" y="2801961"/>
            <a:ext cx="1150938" cy="576263"/>
          </a:xfrm>
          <a:prstGeom prst="wedgeRectCallout">
            <a:avLst>
              <a:gd name="adj1" fmla="val -17867"/>
              <a:gd name="adj2" fmla="val 46606"/>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mn-ea"/>
                <a:ea typeface="+mn-ea"/>
              </a:rPr>
              <a:t>あなたの事業所の所在地を確認してください。</a:t>
            </a:r>
          </a:p>
        </p:txBody>
      </p:sp>
      <p:sp>
        <p:nvSpPr>
          <p:cNvPr id="8" name="AutoShape 55">
            <a:extLst>
              <a:ext uri="{FF2B5EF4-FFF2-40B4-BE49-F238E27FC236}">
                <a16:creationId xmlns:a16="http://schemas.microsoft.com/office/drawing/2014/main" id="{7E8A36A5-4433-FB44-53F5-4C5AFF4514AF}"/>
              </a:ext>
            </a:extLst>
          </p:cNvPr>
          <p:cNvSpPr>
            <a:spLocks noChangeArrowheads="1"/>
          </p:cNvSpPr>
          <p:nvPr/>
        </p:nvSpPr>
        <p:spPr bwMode="auto">
          <a:xfrm>
            <a:off x="2897187" y="2804716"/>
            <a:ext cx="1728788" cy="576263"/>
          </a:xfrm>
          <a:prstGeom prst="wedgeRectCallout">
            <a:avLst>
              <a:gd name="adj1" fmla="val -47152"/>
              <a:gd name="adj2" fmla="val 97077"/>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mn-ea"/>
                <a:ea typeface="+mn-ea"/>
              </a:rPr>
              <a:t>あなたの事業所の主要拠点で想定される震度はどの程度ですか？</a:t>
            </a:r>
          </a:p>
        </p:txBody>
      </p:sp>
      <p:sp>
        <p:nvSpPr>
          <p:cNvPr id="9" name="AutoShape 30">
            <a:extLst>
              <a:ext uri="{FF2B5EF4-FFF2-40B4-BE49-F238E27FC236}">
                <a16:creationId xmlns:a16="http://schemas.microsoft.com/office/drawing/2014/main" id="{DDBB4EA9-953D-A7C7-D38A-4392110B2D08}"/>
              </a:ext>
            </a:extLst>
          </p:cNvPr>
          <p:cNvSpPr>
            <a:spLocks noChangeArrowheads="1"/>
          </p:cNvSpPr>
          <p:nvPr/>
        </p:nvSpPr>
        <p:spPr bwMode="auto">
          <a:xfrm>
            <a:off x="364257" y="9056687"/>
            <a:ext cx="6057181" cy="525682"/>
          </a:xfrm>
          <a:prstGeom prst="roundRect">
            <a:avLst>
              <a:gd name="adj" fmla="val 16667"/>
            </a:avLst>
          </a:prstGeom>
          <a:solidFill>
            <a:schemeClr val="accent5"/>
          </a:solidFill>
          <a:ln w="6350">
            <a:solidFill>
              <a:srgbClr val="003300"/>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mn-ea"/>
                <a:ea typeface="+mn-ea"/>
              </a:rPr>
              <a:t>ここで確認した主要拠点の震度を基に、「２</a:t>
            </a:r>
            <a:r>
              <a:rPr lang="en-US" altLang="ja-JP" b="0" dirty="0">
                <a:solidFill>
                  <a:srgbClr val="003300"/>
                </a:solidFill>
                <a:latin typeface="+mn-ea"/>
                <a:ea typeface="+mn-ea"/>
              </a:rPr>
              <a:t>.4.</a:t>
            </a:r>
            <a:r>
              <a:rPr lang="ja-JP" altLang="en-US" b="0" dirty="0">
                <a:solidFill>
                  <a:srgbClr val="003300"/>
                </a:solidFill>
                <a:latin typeface="+mn-ea"/>
                <a:ea typeface="+mn-ea"/>
              </a:rPr>
              <a:t>２　自社に想定される被害」では、</a:t>
            </a:r>
            <a:br>
              <a:rPr lang="en-US" altLang="ja-JP" b="0" dirty="0">
                <a:solidFill>
                  <a:srgbClr val="003300"/>
                </a:solidFill>
                <a:latin typeface="+mn-ea"/>
                <a:ea typeface="+mn-ea"/>
              </a:rPr>
            </a:br>
            <a:r>
              <a:rPr lang="ja-JP" altLang="en-US" b="0" dirty="0">
                <a:solidFill>
                  <a:srgbClr val="003300"/>
                </a:solidFill>
                <a:latin typeface="+mn-ea"/>
                <a:ea typeface="+mn-ea"/>
              </a:rPr>
              <a:t>あなたの会社の経営資源に生じるおそれのある被害状況を確認します。</a:t>
            </a:r>
          </a:p>
        </p:txBody>
      </p:sp>
    </p:spTree>
    <p:extLst>
      <p:ext uri="{BB962C8B-B14F-4D97-AF65-F5344CB8AC3E}">
        <p14:creationId xmlns:p14="http://schemas.microsoft.com/office/powerpoint/2010/main" val="2890755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772" name="Group 212"/>
          <p:cNvGraphicFramePr>
            <a:graphicFrameLocks noGrp="1"/>
          </p:cNvGraphicFramePr>
          <p:nvPr>
            <p:extLst>
              <p:ext uri="{D42A27DB-BD31-4B8C-83A1-F6EECF244321}">
                <p14:modId xmlns:p14="http://schemas.microsoft.com/office/powerpoint/2010/main" val="1209265572"/>
              </p:ext>
            </p:extLst>
          </p:nvPr>
        </p:nvGraphicFramePr>
        <p:xfrm>
          <a:off x="332581" y="1947316"/>
          <a:ext cx="6192838" cy="2103696"/>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液状化発生のおそれ</a:t>
                      </a:r>
                    </a:p>
                  </a:txBody>
                  <a:tcPr marL="90000" marR="90000" marT="46763" marB="46763"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高い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極めて低い</a:t>
                      </a:r>
                    </a:p>
                  </a:txBody>
                  <a:tcPr marL="90000" marR="90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8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液状化の影響のイメージ</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被害が生じる可能性が高いです。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建物周辺地盤に</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若干の沈下等が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生じる可能性が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特に液状化の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影響は無いと</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考えられます。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12320" name="Text Box 3"/>
          <p:cNvSpPr txBox="1">
            <a:spLocks noChangeArrowheads="1"/>
          </p:cNvSpPr>
          <p:nvPr/>
        </p:nvSpPr>
        <p:spPr bwMode="auto">
          <a:xfrm>
            <a:off x="333458" y="628563"/>
            <a:ext cx="6524542"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92075" indent="-9207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dirty="0">
                <a:latin typeface="ＭＳ ゴシック" panose="020B0609070205080204" pitchFamily="49" charset="-128"/>
                <a:ea typeface="ＭＳ ゴシック" panose="020B0609070205080204" pitchFamily="49" charset="-128"/>
              </a:rPr>
              <a:t>②液状化</a:t>
            </a:r>
            <a:endParaRPr lang="en-US" altLang="ja-JP" sz="1400" dirty="0">
              <a:latin typeface="ＭＳ ゴシック" panose="020B0609070205080204" pitchFamily="49" charset="-128"/>
              <a:ea typeface="ＭＳ ゴシック" panose="020B0609070205080204" pitchFamily="49" charset="-128"/>
            </a:endParaRPr>
          </a:p>
          <a:p>
            <a:pPr eaLnBrk="1" hangingPunct="1">
              <a:spcAft>
                <a:spcPts val="600"/>
              </a:spcAft>
            </a:pPr>
            <a:r>
              <a:rPr lang="en-US" altLang="ja-JP" sz="1200" b="0" dirty="0">
                <a:latin typeface="ＭＳ ゴシック" panose="020B0609070205080204" pitchFamily="49" charset="-128"/>
                <a:ea typeface="ＭＳ ゴシック" panose="020B0609070205080204" pitchFamily="49" charset="-128"/>
              </a:rPr>
              <a:t>-</a:t>
            </a:r>
            <a:r>
              <a:rPr lang="ja-JP" altLang="en-US" sz="1200" b="0" dirty="0">
                <a:latin typeface="ＭＳ ゴシック" panose="020B0609070205080204" pitchFamily="49" charset="-128"/>
                <a:ea typeface="ＭＳ ゴシック" panose="020B0609070205080204" pitchFamily="49" charset="-128"/>
              </a:rPr>
              <a:t>ポイント</a:t>
            </a:r>
            <a:r>
              <a:rPr lang="en-US" altLang="ja-JP" sz="1200" b="0" dirty="0">
                <a:latin typeface="ＭＳ ゴシック" panose="020B0609070205080204" pitchFamily="49" charset="-128"/>
                <a:ea typeface="ＭＳ ゴシック" panose="020B0609070205080204" pitchFamily="49" charset="-128"/>
              </a:rPr>
              <a:t>-</a:t>
            </a:r>
            <a:endParaRPr lang="en-US" altLang="ja-JP" sz="800" b="0" dirty="0">
              <a:latin typeface="ＭＳ ゴシック" panose="020B0609070205080204" pitchFamily="49" charset="-128"/>
              <a:ea typeface="ＭＳ ゴシック" panose="020B0609070205080204" pitchFamily="49" charset="-128"/>
            </a:endParaRP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ここでは、液状化に伴う被害発生の危険性について確認してください。</a:t>
            </a:r>
          </a:p>
          <a:p>
            <a:pPr marL="177800" indent="-177800" eaLnBrk="1" hangingPunct="1">
              <a:spcAft>
                <a:spcPts val="600"/>
              </a:spcAft>
              <a:buFontTx/>
              <a:buChar char="•"/>
            </a:pPr>
            <a:r>
              <a:rPr lang="ja-JP" altLang="en-US" b="0" dirty="0">
                <a:latin typeface="ＭＳ ゴシック" panose="020B0609070205080204" pitchFamily="49" charset="-128"/>
                <a:ea typeface="ＭＳ ゴシック" panose="020B0609070205080204" pitchFamily="49" charset="-128"/>
              </a:rPr>
              <a:t>特に、液状化危険度が「極めて高い」地域で、近隣に河川護岸や海岸がある場合には、大規模な地盤の移動や、沈下などが起こるおそれがあります。</a:t>
            </a:r>
            <a:endParaRPr lang="ja-JP" altLang="en-US" b="0" strike="sngStrike" dirty="0">
              <a:highlight>
                <a:srgbClr val="FFFF00"/>
              </a:highlight>
              <a:latin typeface="ＭＳ ゴシック" panose="020B0609070205080204" pitchFamily="49" charset="-128"/>
              <a:ea typeface="ＭＳ ゴシック" panose="020B0609070205080204" pitchFamily="49" charset="-128"/>
            </a:endParaRPr>
          </a:p>
        </p:txBody>
      </p:sp>
      <p:sp>
        <p:nvSpPr>
          <p:cNvPr id="12321" name="Text Box 5"/>
          <p:cNvSpPr txBox="1">
            <a:spLocks noChangeArrowheads="1"/>
          </p:cNvSpPr>
          <p:nvPr/>
        </p:nvSpPr>
        <p:spPr bwMode="auto">
          <a:xfrm>
            <a:off x="331786" y="9028431"/>
            <a:ext cx="6192838"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solidFill>
                  <a:schemeClr val="tx2">
                    <a:lumMod val="95000"/>
                    <a:lumOff val="5000"/>
                  </a:schemeClr>
                </a:solidFill>
                <a:latin typeface="ＭＳ ゴシック" panose="020B0609070205080204" pitchFamily="49" charset="-128"/>
                <a:ea typeface="ＭＳ ゴシック" panose="020B0609070205080204" pitchFamily="49" charset="-128"/>
              </a:rPr>
              <a:t>液状化危険度分布（想定過去地震最大モデル）</a:t>
            </a:r>
          </a:p>
          <a:p>
            <a:pPr algn="ctr" eaLnBrk="1" hangingPunct="1">
              <a:spcAft>
                <a:spcPts val="300"/>
              </a:spcAft>
            </a:pP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出典：愛知県防災学習システム　防災マップ</a:t>
            </a:r>
            <a:br>
              <a:rPr lang="en-US" altLang="ja-JP" sz="900" b="0" dirty="0">
                <a:solidFill>
                  <a:schemeClr val="bg1">
                    <a:lumMod val="50000"/>
                  </a:schemeClr>
                </a:solidFill>
                <a:latin typeface="ＭＳ ゴシック" panose="020B0609070205080204" pitchFamily="49" charset="-128"/>
                <a:ea typeface="ＭＳ ゴシック" panose="020B0609070205080204" pitchFamily="49" charset="-128"/>
              </a:rPr>
            </a:br>
            <a:r>
              <a:rPr lang="ja-JP" altLang="en-US" sz="900" b="0" dirty="0">
                <a:solidFill>
                  <a:schemeClr val="bg1">
                    <a:lumMod val="50000"/>
                  </a:schemeClr>
                </a:solidFill>
                <a:latin typeface="ＭＳ ゴシック" panose="020B0609070205080204" pitchFamily="49" charset="-128"/>
                <a:ea typeface="ＭＳ ゴシック" panose="020B0609070205080204" pitchFamily="49" charset="-128"/>
              </a:rPr>
              <a:t>（平成２３年度～２５年度愛知県東海地震・東南海地震・南海地震等被害予測調査結果）</a:t>
            </a:r>
            <a:endParaRPr lang="ja-JP" altLang="en-US" sz="600" b="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66717" name="Text Box 157"/>
          <p:cNvSpPr txBox="1">
            <a:spLocks noChangeArrowheads="1"/>
          </p:cNvSpPr>
          <p:nvPr/>
        </p:nvSpPr>
        <p:spPr bwMode="auto">
          <a:xfrm>
            <a:off x="3260382" y="9647238"/>
            <a:ext cx="335647" cy="2791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eaLnBrk="1" hangingPunct="1">
              <a:defRPr/>
            </a:pPr>
            <a:r>
              <a:rPr lang="ja-JP" altLang="en-US"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rPr>
              <a:t>５</a:t>
            </a:r>
            <a:endParaRPr lang="en-US" altLang="ja-JP" sz="1200" dirty="0">
              <a:solidFill>
                <a:srgbClr val="3333FF"/>
              </a:solidFill>
              <a:effectLst>
                <a:outerShdw blurRad="38100" dist="38100" dir="2700000" algn="tl">
                  <a:srgbClr val="C0C0C0"/>
                </a:outerShdw>
              </a:effectLst>
              <a:latin typeface="ＭＳ ゴシック" panose="020B0609070205080204" pitchFamily="49" charset="-128"/>
              <a:ea typeface="ＭＳ ゴシック" panose="020B0609070205080204" pitchFamily="49" charset="-128"/>
            </a:endParaRPr>
          </a:p>
        </p:txBody>
      </p:sp>
      <p:sp>
        <p:nvSpPr>
          <p:cNvPr id="12324" name="AutoShape 203"/>
          <p:cNvSpPr>
            <a:spLocks noChangeArrowheads="1"/>
          </p:cNvSpPr>
          <p:nvPr/>
        </p:nvSpPr>
        <p:spPr bwMode="auto">
          <a:xfrm flipH="1">
            <a:off x="5627688" y="60325"/>
            <a:ext cx="1042987"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5" name="AutoShape 204"/>
          <p:cNvSpPr>
            <a:spLocks noChangeArrowheads="1"/>
          </p:cNvSpPr>
          <p:nvPr/>
        </p:nvSpPr>
        <p:spPr bwMode="auto">
          <a:xfrm flipH="1">
            <a:off x="4605338" y="63500"/>
            <a:ext cx="1042987" cy="387350"/>
          </a:xfrm>
          <a:prstGeom prst="flowChartOnlineStorage">
            <a:avLst/>
          </a:prstGeom>
          <a:solidFill>
            <a:srgbClr val="FFFFB2"/>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6" name="AutoShape 205"/>
          <p:cNvSpPr>
            <a:spLocks noChangeArrowheads="1"/>
          </p:cNvSpPr>
          <p:nvPr/>
        </p:nvSpPr>
        <p:spPr bwMode="auto">
          <a:xfrm flipH="1">
            <a:off x="3573463" y="60325"/>
            <a:ext cx="1052512" cy="387350"/>
          </a:xfrm>
          <a:prstGeom prst="flowChartOnlineStorage">
            <a:avLst/>
          </a:prstGeom>
          <a:solidFill>
            <a:srgbClr val="DDDDDD"/>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327" name="Text Box 206"/>
          <p:cNvSpPr txBox="1">
            <a:spLocks noChangeArrowheads="1"/>
          </p:cNvSpPr>
          <p:nvPr/>
        </p:nvSpPr>
        <p:spPr bwMode="auto">
          <a:xfrm>
            <a:off x="3894138" y="57150"/>
            <a:ext cx="69471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目標を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たてる！</a:t>
            </a:r>
          </a:p>
        </p:txBody>
      </p:sp>
      <p:sp>
        <p:nvSpPr>
          <p:cNvPr id="12328" name="Text Box 207"/>
          <p:cNvSpPr txBox="1">
            <a:spLocks noChangeArrowheads="1"/>
          </p:cNvSpPr>
          <p:nvPr/>
        </p:nvSpPr>
        <p:spPr bwMode="auto">
          <a:xfrm>
            <a:off x="4793933"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ギャップを</a:t>
            </a:r>
          </a:p>
          <a:p>
            <a:pPr algn="ctr" eaLnBrk="1" hangingPunct="1"/>
            <a:r>
              <a:rPr lang="ja-JP" altLang="en-US" b="0" dirty="0">
                <a:solidFill>
                  <a:srgbClr val="FF3300"/>
                </a:solidFill>
                <a:latin typeface="ＭＳ ゴシック" panose="020B0609070205080204" pitchFamily="49" charset="-128"/>
                <a:ea typeface="ＭＳ ゴシック" panose="020B0609070205080204" pitchFamily="49" charset="-128"/>
              </a:rPr>
              <a:t>把握する！</a:t>
            </a:r>
          </a:p>
        </p:txBody>
      </p:sp>
      <p:sp>
        <p:nvSpPr>
          <p:cNvPr id="12329" name="Text Box 208"/>
          <p:cNvSpPr txBox="1">
            <a:spLocks noChangeArrowheads="1"/>
          </p:cNvSpPr>
          <p:nvPr/>
        </p:nvSpPr>
        <p:spPr bwMode="auto">
          <a:xfrm>
            <a:off x="5781675" y="57150"/>
            <a:ext cx="822959" cy="4022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ギャップを</a:t>
            </a:r>
          </a:p>
          <a:p>
            <a:pPr eaLnBrk="1" hangingPunct="1"/>
            <a:r>
              <a:rPr lang="ja-JP" altLang="en-US" b="0" dirty="0">
                <a:solidFill>
                  <a:schemeClr val="bg2"/>
                </a:solidFill>
                <a:latin typeface="ＭＳ ゴシック" panose="020B0609070205080204" pitchFamily="49" charset="-128"/>
                <a:ea typeface="ＭＳ ゴシック" panose="020B0609070205080204" pitchFamily="49" charset="-128"/>
              </a:rPr>
              <a:t>埋める！</a:t>
            </a:r>
          </a:p>
        </p:txBody>
      </p:sp>
      <p:grpSp>
        <p:nvGrpSpPr>
          <p:cNvPr id="10" name="グループ化 9">
            <a:extLst>
              <a:ext uri="{FF2B5EF4-FFF2-40B4-BE49-F238E27FC236}">
                <a16:creationId xmlns:a16="http://schemas.microsoft.com/office/drawing/2014/main" id="{128C157A-94DE-C7A6-4C08-AAE04287B485}"/>
              </a:ext>
            </a:extLst>
          </p:cNvPr>
          <p:cNvGrpSpPr/>
          <p:nvPr/>
        </p:nvGrpSpPr>
        <p:grpSpPr>
          <a:xfrm>
            <a:off x="331786" y="4448944"/>
            <a:ext cx="6192838" cy="4573446"/>
            <a:chOff x="331786" y="2156690"/>
            <a:chExt cx="6192838" cy="4573446"/>
          </a:xfrm>
        </p:grpSpPr>
        <p:pic>
          <p:nvPicPr>
            <p:cNvPr id="6" name="図 5">
              <a:extLst>
                <a:ext uri="{FF2B5EF4-FFF2-40B4-BE49-F238E27FC236}">
                  <a16:creationId xmlns:a16="http://schemas.microsoft.com/office/drawing/2014/main" id="{47A492E1-3F2B-F5B4-8471-971FD19C9CDB}"/>
                </a:ext>
              </a:extLst>
            </p:cNvPr>
            <p:cNvPicPr>
              <a:picLocks noChangeAspect="1"/>
            </p:cNvPicPr>
            <p:nvPr/>
          </p:nvPicPr>
          <p:blipFill>
            <a:blip r:embed="rId2"/>
            <a:stretch>
              <a:fillRect/>
            </a:stretch>
          </p:blipFill>
          <p:spPr>
            <a:xfrm>
              <a:off x="331786" y="2156690"/>
              <a:ext cx="6192838" cy="4573446"/>
            </a:xfrm>
            <a:prstGeom prst="rect">
              <a:avLst/>
            </a:prstGeom>
          </p:spPr>
        </p:pic>
        <p:pic>
          <p:nvPicPr>
            <p:cNvPr id="8" name="図 7">
              <a:extLst>
                <a:ext uri="{FF2B5EF4-FFF2-40B4-BE49-F238E27FC236}">
                  <a16:creationId xmlns:a16="http://schemas.microsoft.com/office/drawing/2014/main" id="{57A87E5E-E953-FE95-110A-EAFD1706E580}"/>
                </a:ext>
              </a:extLst>
            </p:cNvPr>
            <p:cNvPicPr>
              <a:picLocks noChangeAspect="1"/>
            </p:cNvPicPr>
            <p:nvPr/>
          </p:nvPicPr>
          <p:blipFill>
            <a:blip r:embed="rId3"/>
            <a:stretch>
              <a:fillRect/>
            </a:stretch>
          </p:blipFill>
          <p:spPr>
            <a:xfrm>
              <a:off x="331786" y="5539345"/>
              <a:ext cx="1428949" cy="1190791"/>
            </a:xfrm>
            <a:prstGeom prst="rect">
              <a:avLst/>
            </a:prstGeom>
          </p:spPr>
        </p:pic>
      </p:grpSp>
      <p:sp>
        <p:nvSpPr>
          <p:cNvPr id="2" name="Line 10">
            <a:extLst>
              <a:ext uri="{FF2B5EF4-FFF2-40B4-BE49-F238E27FC236}">
                <a16:creationId xmlns:a16="http://schemas.microsoft.com/office/drawing/2014/main" id="{E61988CF-E95A-43B7-956C-D984982ADA6F}"/>
              </a:ext>
            </a:extLst>
          </p:cNvPr>
          <p:cNvSpPr>
            <a:spLocks noChangeShapeType="1"/>
          </p:cNvSpPr>
          <p:nvPr/>
        </p:nvSpPr>
        <p:spPr bwMode="auto">
          <a:xfrm flipV="1">
            <a:off x="2420888" y="4755243"/>
            <a:ext cx="3456383" cy="2567897"/>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 name="AutoShape 201">
            <a:extLst>
              <a:ext uri="{FF2B5EF4-FFF2-40B4-BE49-F238E27FC236}">
                <a16:creationId xmlns:a16="http://schemas.microsoft.com/office/drawing/2014/main" id="{7725066F-E3C3-5474-3BD1-38AC8AC98981}"/>
              </a:ext>
            </a:extLst>
          </p:cNvPr>
          <p:cNvSpPr>
            <a:spLocks noChangeArrowheads="1"/>
          </p:cNvSpPr>
          <p:nvPr/>
        </p:nvSpPr>
        <p:spPr bwMode="auto">
          <a:xfrm>
            <a:off x="5286251" y="4178982"/>
            <a:ext cx="1150938" cy="576262"/>
          </a:xfrm>
          <a:prstGeom prst="wedgeRectCallout">
            <a:avLst>
              <a:gd name="adj1" fmla="val -20632"/>
              <a:gd name="adj2" fmla="val 46162"/>
            </a:avLst>
          </a:prstGeom>
          <a:solidFill>
            <a:schemeClr val="accent5"/>
          </a:solidFill>
          <a:ln w="9525">
            <a:solidFill>
              <a:srgbClr val="003300"/>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solidFill>
                  <a:srgbClr val="003300"/>
                </a:solidFill>
                <a:latin typeface="ＭＳ ゴシック" panose="020B0609070205080204" pitchFamily="49" charset="-128"/>
                <a:ea typeface="ＭＳ ゴシック" panose="020B0609070205080204" pitchFamily="49" charset="-128"/>
              </a:rPr>
              <a:t>あなたの事業所の位置を確認してください。</a:t>
            </a: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3">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14435</Words>
  <Application>Microsoft Office PowerPoint</Application>
  <PresentationFormat>A4 210 x 297 mm</PresentationFormat>
  <Paragraphs>2654</Paragraphs>
  <Slides>40</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40</vt:i4>
      </vt:variant>
    </vt:vector>
  </HeadingPairs>
  <TitlesOfParts>
    <vt:vector size="47" baseType="lpstr">
      <vt:lpstr>HG丸ｺﾞｼｯｸM-PRO</vt:lpstr>
      <vt:lpstr>ＭＳ Ｐゴシック</vt:lpstr>
      <vt:lpstr>ＭＳ ゴシック</vt:lpstr>
      <vt:lpstr>ＭＳ 明朝</vt:lpstr>
      <vt:lpstr>Arial</vt:lpstr>
      <vt:lpstr>標準デザイン</vt:lpstr>
      <vt:lpstr>デザインの設定</vt:lpstr>
      <vt:lpstr>事業継続計画書 （ＢＣＰ）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2025-08-21T11:08:20Z</dcterms:created>
  <dcterms:modified xsi:type="dcterms:W3CDTF">2025-09-18T07:34:50Z</dcterms:modified>
</cp:coreProperties>
</file>