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Lst>
  <p:notesMasterIdLst>
    <p:notesMasterId r:id="rId37"/>
  </p:notesMasterIdLst>
  <p:sldIdLst>
    <p:sldId id="256" r:id="rId2"/>
    <p:sldId id="2147376106" r:id="rId3"/>
    <p:sldId id="257" r:id="rId4"/>
    <p:sldId id="2147376093" r:id="rId5"/>
    <p:sldId id="2147376095" r:id="rId6"/>
    <p:sldId id="356" r:id="rId7"/>
    <p:sldId id="2147376124" r:id="rId8"/>
    <p:sldId id="2147376125" r:id="rId9"/>
    <p:sldId id="2147376126" r:id="rId10"/>
    <p:sldId id="2147376128" r:id="rId11"/>
    <p:sldId id="2147376129" r:id="rId12"/>
    <p:sldId id="2147376130" r:id="rId13"/>
    <p:sldId id="2147376131" r:id="rId14"/>
    <p:sldId id="2147376132" r:id="rId15"/>
    <p:sldId id="2147376133" r:id="rId16"/>
    <p:sldId id="2147376134" r:id="rId17"/>
    <p:sldId id="2147376094" r:id="rId18"/>
    <p:sldId id="335" r:id="rId19"/>
    <p:sldId id="337" r:id="rId20"/>
    <p:sldId id="2147376101" r:id="rId21"/>
    <p:sldId id="340" r:id="rId22"/>
    <p:sldId id="338" r:id="rId23"/>
    <p:sldId id="341" r:id="rId24"/>
    <p:sldId id="352" r:id="rId25"/>
    <p:sldId id="342" r:id="rId26"/>
    <p:sldId id="2147376097" r:id="rId27"/>
    <p:sldId id="2147376108" r:id="rId28"/>
    <p:sldId id="2147376096" r:id="rId29"/>
    <p:sldId id="2147376109" r:id="rId30"/>
    <p:sldId id="350" r:id="rId31"/>
    <p:sldId id="347" r:id="rId32"/>
    <p:sldId id="2147376099" r:id="rId33"/>
    <p:sldId id="2147376100" r:id="rId34"/>
    <p:sldId id="2147376103" r:id="rId35"/>
    <p:sldId id="2147376104" r:id="rId36"/>
  </p:sldIdLst>
  <p:sldSz cx="9906000" cy="6858000" type="A4"/>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総則" id="{3079B87F-51FE-4D0E-AB47-A6F967505142}">
          <p14:sldIdLst>
            <p14:sldId id="256"/>
            <p14:sldId id="2147376106"/>
          </p14:sldIdLst>
        </p14:section>
        <p14:section name="作成時の留意事項" id="{9BA5EB06-D681-47FE-8BFB-0B4B1A234D39}">
          <p14:sldIdLst>
            <p14:sldId id="257"/>
            <p14:sldId id="2147376093"/>
            <p14:sldId id="2147376095"/>
            <p14:sldId id="356"/>
            <p14:sldId id="2147376124"/>
            <p14:sldId id="2147376125"/>
            <p14:sldId id="2147376126"/>
            <p14:sldId id="2147376128"/>
            <p14:sldId id="2147376129"/>
            <p14:sldId id="2147376130"/>
            <p14:sldId id="2147376131"/>
            <p14:sldId id="2147376132"/>
            <p14:sldId id="2147376133"/>
            <p14:sldId id="2147376134"/>
          </p14:sldIdLst>
        </p14:section>
        <p14:section name="参考フォーマット" id="{9974F6A3-9141-4E9A-AFB3-EDF8E3AD037F}">
          <p14:sldIdLst>
            <p14:sldId id="2147376094"/>
            <p14:sldId id="335"/>
            <p14:sldId id="337"/>
            <p14:sldId id="2147376101"/>
            <p14:sldId id="340"/>
            <p14:sldId id="338"/>
            <p14:sldId id="341"/>
            <p14:sldId id="352"/>
            <p14:sldId id="342"/>
            <p14:sldId id="2147376097"/>
            <p14:sldId id="2147376108"/>
            <p14:sldId id="2147376096"/>
            <p14:sldId id="2147376109"/>
            <p14:sldId id="350"/>
            <p14:sldId id="347"/>
            <p14:sldId id="2147376099"/>
            <p14:sldId id="2147376100"/>
            <p14:sldId id="2147376103"/>
            <p14:sldId id="2147376104"/>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F0E5D"/>
    <a:srgbClr val="FFFFFF"/>
    <a:srgbClr val="FFDAEB"/>
    <a:srgbClr val="ECB2ED"/>
    <a:srgbClr val="E40E7B"/>
    <a:srgbClr val="EA23F0"/>
    <a:srgbClr val="E005A2"/>
    <a:srgbClr val="FF00B6"/>
    <a:srgbClr val="E6F8FF"/>
    <a:srgbClr val="5CA7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67" autoAdjust="0"/>
    <p:restoredTop sz="94658"/>
  </p:normalViewPr>
  <p:slideViewPr>
    <p:cSldViewPr snapToGrid="0">
      <p:cViewPr varScale="1">
        <p:scale>
          <a:sx n="101" d="100"/>
          <a:sy n="101" d="100"/>
        </p:scale>
        <p:origin x="1284" y="102"/>
      </p:cViewPr>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7F5BB3-C4BB-4408-8F73-38C176B81FB8}"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kumimoji="1" lang="ja-JP" altLang="en-US"/>
        </a:p>
      </dgm:t>
    </dgm:pt>
    <dgm:pt modelId="{C4A41577-4F19-46D4-8197-AFE114910183}">
      <dgm:prSet phldrT="[テキスト]" custT="1"/>
      <dgm:spPr>
        <a:solidFill>
          <a:schemeClr val="bg1">
            <a:lumMod val="65000"/>
          </a:schemeClr>
        </a:solidFill>
      </dgm:spPr>
      <dgm:t>
        <a:bodyPr anchor="t"/>
        <a:lstStyle/>
        <a:p>
          <a:pPr algn="ctr"/>
          <a:r>
            <a:rPr kumimoji="1" lang="en-US" altLang="ja-JP" sz="1800" dirty="0">
              <a:latin typeface="BIZ UDPゴシック" panose="020B0400000000000000" pitchFamily="50" charset="-128"/>
              <a:ea typeface="BIZ UDPゴシック" panose="020B0400000000000000" pitchFamily="50" charset="-128"/>
            </a:rPr>
            <a:t>XXXX</a:t>
          </a:r>
          <a:r>
            <a:rPr kumimoji="1" lang="ja-JP" altLang="en-US" sz="1800" dirty="0">
              <a:latin typeface="BIZ UDPゴシック" panose="020B0400000000000000" pitchFamily="50" charset="-128"/>
              <a:ea typeface="BIZ UDPゴシック" panose="020B0400000000000000" pitchFamily="50" charset="-128"/>
            </a:rPr>
            <a:t>サービス</a:t>
          </a:r>
          <a:endParaRPr kumimoji="1" lang="en-US" altLang="ja-JP" sz="1800" dirty="0">
            <a:latin typeface="BIZ UDPゴシック" panose="020B0400000000000000" pitchFamily="50" charset="-128"/>
            <a:ea typeface="BIZ UDPゴシック" panose="020B0400000000000000" pitchFamily="50" charset="-128"/>
          </a:endParaRPr>
        </a:p>
        <a:p>
          <a:pPr algn="l"/>
          <a:r>
            <a:rPr kumimoji="1" lang="ja-JP" altLang="en-US" sz="1800" dirty="0">
              <a:latin typeface="BIZ UDPゴシック" panose="020B0400000000000000" pitchFamily="50" charset="-128"/>
              <a:ea typeface="BIZ UDPゴシック" panose="020B0400000000000000" pitchFamily="50" charset="-128"/>
            </a:rPr>
            <a:t>・　△△△</a:t>
          </a:r>
          <a:br>
            <a:rPr kumimoji="1" lang="en-US" altLang="ja-JP" sz="1800" dirty="0">
              <a:latin typeface="BIZ UDPゴシック" panose="020B0400000000000000" pitchFamily="50" charset="-128"/>
              <a:ea typeface="BIZ UDPゴシック" panose="020B0400000000000000" pitchFamily="50" charset="-128"/>
            </a:rPr>
          </a:br>
          <a:r>
            <a:rPr kumimoji="1" lang="ja-JP" altLang="en-US" sz="1800" dirty="0">
              <a:latin typeface="BIZ UDPゴシック" panose="020B0400000000000000" pitchFamily="50" charset="-128"/>
              <a:ea typeface="BIZ UDPゴシック" panose="020B0400000000000000" pitchFamily="50" charset="-128"/>
            </a:rPr>
            <a:t>・　△△△</a:t>
          </a:r>
          <a:br>
            <a:rPr kumimoji="1" lang="en-US" altLang="ja-JP" sz="1800" dirty="0">
              <a:latin typeface="BIZ UDPゴシック" panose="020B0400000000000000" pitchFamily="50" charset="-128"/>
              <a:ea typeface="BIZ UDPゴシック" panose="020B0400000000000000" pitchFamily="50" charset="-128"/>
            </a:rPr>
          </a:br>
          <a:r>
            <a:rPr kumimoji="1" lang="ja-JP" altLang="en-US" sz="1800" dirty="0">
              <a:latin typeface="BIZ UDPゴシック" panose="020B0400000000000000" pitchFamily="50" charset="-128"/>
              <a:ea typeface="BIZ UDPゴシック" panose="020B0400000000000000" pitchFamily="50" charset="-128"/>
            </a:rPr>
            <a:t>・　△△△</a:t>
          </a:r>
        </a:p>
      </dgm:t>
    </dgm:pt>
    <dgm:pt modelId="{A78E03F7-8213-477C-9B7B-8E59CF6C80D7}" type="parTrans" cxnId="{99FFF11A-E5A4-42A4-9FE9-1446504BACE2}">
      <dgm:prSet/>
      <dgm:spPr/>
      <dgm:t>
        <a:bodyPr/>
        <a:lstStyle/>
        <a:p>
          <a:endParaRPr kumimoji="1" lang="ja-JP" altLang="en-US" sz="1800">
            <a:latin typeface="BIZ UDPゴシック" panose="020B0400000000000000" pitchFamily="50" charset="-128"/>
            <a:ea typeface="BIZ UDPゴシック" panose="020B0400000000000000" pitchFamily="50" charset="-128"/>
          </a:endParaRPr>
        </a:p>
      </dgm:t>
    </dgm:pt>
    <dgm:pt modelId="{06950090-E561-4EAB-863E-40194454CD7B}" type="sibTrans" cxnId="{99FFF11A-E5A4-42A4-9FE9-1446504BACE2}">
      <dgm:prSet/>
      <dgm:spPr/>
      <dgm:t>
        <a:bodyPr/>
        <a:lstStyle/>
        <a:p>
          <a:endParaRPr kumimoji="1" lang="ja-JP" altLang="en-US" sz="1800">
            <a:latin typeface="BIZ UDPゴシック" panose="020B0400000000000000" pitchFamily="50" charset="-128"/>
            <a:ea typeface="BIZ UDPゴシック" panose="020B0400000000000000" pitchFamily="50" charset="-128"/>
          </a:endParaRPr>
        </a:p>
      </dgm:t>
    </dgm:pt>
    <dgm:pt modelId="{746D2A81-6459-45CD-AB0F-41AAF4C41A84}">
      <dgm:prSet phldrT="[テキスト]" custT="1"/>
      <dgm:spPr>
        <a:solidFill>
          <a:schemeClr val="tx1"/>
        </a:solidFill>
      </dgm:spPr>
      <dgm:t>
        <a:bodyPr anchor="t"/>
        <a:lstStyle/>
        <a:p>
          <a:pPr algn="l"/>
          <a:r>
            <a:rPr kumimoji="1" lang="ja-JP" altLang="en-US" sz="1800" dirty="0">
              <a:latin typeface="BIZ UDPゴシック" panose="020B0400000000000000" pitchFamily="50" charset="-128"/>
              <a:ea typeface="BIZ UDPゴシック" panose="020B0400000000000000" pitchFamily="50" charset="-128"/>
            </a:rPr>
            <a:t>当社サービス</a:t>
          </a:r>
          <a:br>
            <a:rPr kumimoji="1" lang="en-US" altLang="ja-JP" sz="1800" dirty="0">
              <a:latin typeface="BIZ UDPゴシック" panose="020B0400000000000000" pitchFamily="50" charset="-128"/>
              <a:ea typeface="BIZ UDPゴシック" panose="020B0400000000000000" pitchFamily="50" charset="-128"/>
            </a:rPr>
          </a:br>
          <a:r>
            <a:rPr kumimoji="1" lang="ja-JP" altLang="en-US" sz="1800" dirty="0">
              <a:latin typeface="BIZ UDPゴシック" panose="020B0400000000000000" pitchFamily="50" charset="-128"/>
              <a:ea typeface="BIZ UDPゴシック" panose="020B0400000000000000" pitchFamily="50" charset="-128"/>
            </a:rPr>
            <a:t>・　△△△</a:t>
          </a:r>
          <a:br>
            <a:rPr kumimoji="1" lang="en-US" altLang="ja-JP" sz="1800" dirty="0">
              <a:latin typeface="BIZ UDPゴシック" panose="020B0400000000000000" pitchFamily="50" charset="-128"/>
              <a:ea typeface="BIZ UDPゴシック" panose="020B0400000000000000" pitchFamily="50" charset="-128"/>
            </a:rPr>
          </a:br>
          <a:r>
            <a:rPr kumimoji="1" lang="ja-JP" altLang="en-US" sz="1800" dirty="0">
              <a:latin typeface="BIZ UDPゴシック" panose="020B0400000000000000" pitchFamily="50" charset="-128"/>
              <a:ea typeface="BIZ UDPゴシック" panose="020B0400000000000000" pitchFamily="50" charset="-128"/>
            </a:rPr>
            <a:t>・　△△△</a:t>
          </a:r>
          <a:br>
            <a:rPr kumimoji="1" lang="en-US" altLang="ja-JP" sz="1800" dirty="0">
              <a:latin typeface="BIZ UDPゴシック" panose="020B0400000000000000" pitchFamily="50" charset="-128"/>
              <a:ea typeface="BIZ UDPゴシック" panose="020B0400000000000000" pitchFamily="50" charset="-128"/>
            </a:rPr>
          </a:br>
          <a:r>
            <a:rPr kumimoji="1" lang="ja-JP" altLang="en-US" sz="1800" dirty="0">
              <a:latin typeface="BIZ UDPゴシック" panose="020B0400000000000000" pitchFamily="50" charset="-128"/>
              <a:ea typeface="BIZ UDPゴシック" panose="020B0400000000000000" pitchFamily="50" charset="-128"/>
            </a:rPr>
            <a:t>・　△△△</a:t>
          </a:r>
        </a:p>
      </dgm:t>
    </dgm:pt>
    <dgm:pt modelId="{2FBDEDC1-35FE-47D8-A26A-4E43E4349AFD}" type="parTrans" cxnId="{A5CD784C-A25D-49BF-9D90-6C7326DB59CE}">
      <dgm:prSet/>
      <dgm:spPr/>
      <dgm:t>
        <a:bodyPr/>
        <a:lstStyle/>
        <a:p>
          <a:endParaRPr kumimoji="1" lang="ja-JP" altLang="en-US" sz="1800">
            <a:latin typeface="BIZ UDPゴシック" panose="020B0400000000000000" pitchFamily="50" charset="-128"/>
            <a:ea typeface="BIZ UDPゴシック" panose="020B0400000000000000" pitchFamily="50" charset="-128"/>
          </a:endParaRPr>
        </a:p>
      </dgm:t>
    </dgm:pt>
    <dgm:pt modelId="{F977597B-82BA-415E-B8AC-5A57626184C9}" type="sibTrans" cxnId="{A5CD784C-A25D-49BF-9D90-6C7326DB59CE}">
      <dgm:prSet/>
      <dgm:spPr/>
      <dgm:t>
        <a:bodyPr/>
        <a:lstStyle/>
        <a:p>
          <a:endParaRPr kumimoji="1" lang="ja-JP" altLang="en-US" sz="1800">
            <a:latin typeface="BIZ UDPゴシック" panose="020B0400000000000000" pitchFamily="50" charset="-128"/>
            <a:ea typeface="BIZ UDPゴシック" panose="020B0400000000000000" pitchFamily="50" charset="-128"/>
          </a:endParaRPr>
        </a:p>
      </dgm:t>
    </dgm:pt>
    <dgm:pt modelId="{C73DA2A2-96AE-4CF6-9B59-FAA906D1BCEB}">
      <dgm:prSet phldrT="[テキスト]" custT="1"/>
      <dgm:spPr>
        <a:solidFill>
          <a:schemeClr val="bg1">
            <a:lumMod val="65000"/>
          </a:schemeClr>
        </a:solidFill>
      </dgm:spPr>
      <dgm:t>
        <a:bodyPr anchor="t"/>
        <a:lstStyle/>
        <a:p>
          <a:pPr algn="ctr"/>
          <a:r>
            <a:rPr kumimoji="1" lang="en-US" altLang="ja-JP" sz="1800" dirty="0">
              <a:latin typeface="BIZ UDPゴシック" panose="020B0400000000000000" pitchFamily="50" charset="-128"/>
              <a:ea typeface="BIZ UDPゴシック" panose="020B0400000000000000" pitchFamily="50" charset="-128"/>
            </a:rPr>
            <a:t>XXXX</a:t>
          </a:r>
          <a:r>
            <a:rPr kumimoji="1" lang="ja-JP" altLang="en-US" sz="1800" dirty="0">
              <a:latin typeface="BIZ UDPゴシック" panose="020B0400000000000000" pitchFamily="50" charset="-128"/>
              <a:ea typeface="BIZ UDPゴシック" panose="020B0400000000000000" pitchFamily="50" charset="-128"/>
            </a:rPr>
            <a:t>サービス</a:t>
          </a:r>
          <a:endParaRPr kumimoji="1" lang="en-US" altLang="ja-JP" sz="1800" dirty="0">
            <a:latin typeface="BIZ UDPゴシック" panose="020B0400000000000000" pitchFamily="50" charset="-128"/>
            <a:ea typeface="BIZ UDPゴシック" panose="020B0400000000000000" pitchFamily="50" charset="-128"/>
          </a:endParaRPr>
        </a:p>
        <a:p>
          <a:pPr algn="l"/>
          <a:r>
            <a:rPr kumimoji="1" lang="ja-JP" altLang="en-US" sz="1800" dirty="0">
              <a:latin typeface="BIZ UDPゴシック" panose="020B0400000000000000" pitchFamily="50" charset="-128"/>
              <a:ea typeface="BIZ UDPゴシック" panose="020B0400000000000000" pitchFamily="50" charset="-128"/>
            </a:rPr>
            <a:t>・　△△△</a:t>
          </a:r>
          <a:br>
            <a:rPr kumimoji="1" lang="en-US" altLang="ja-JP" sz="1800" dirty="0">
              <a:latin typeface="BIZ UDPゴシック" panose="020B0400000000000000" pitchFamily="50" charset="-128"/>
              <a:ea typeface="BIZ UDPゴシック" panose="020B0400000000000000" pitchFamily="50" charset="-128"/>
            </a:rPr>
          </a:br>
          <a:r>
            <a:rPr kumimoji="1" lang="ja-JP" altLang="en-US" sz="1800" dirty="0">
              <a:latin typeface="BIZ UDPゴシック" panose="020B0400000000000000" pitchFamily="50" charset="-128"/>
              <a:ea typeface="BIZ UDPゴシック" panose="020B0400000000000000" pitchFamily="50" charset="-128"/>
            </a:rPr>
            <a:t>・　△△△</a:t>
          </a:r>
          <a:br>
            <a:rPr kumimoji="1" lang="en-US" altLang="ja-JP" sz="1800" dirty="0">
              <a:latin typeface="BIZ UDPゴシック" panose="020B0400000000000000" pitchFamily="50" charset="-128"/>
              <a:ea typeface="BIZ UDPゴシック" panose="020B0400000000000000" pitchFamily="50" charset="-128"/>
            </a:rPr>
          </a:br>
          <a:r>
            <a:rPr kumimoji="1" lang="ja-JP" altLang="en-US" sz="1800" dirty="0">
              <a:latin typeface="BIZ UDPゴシック" panose="020B0400000000000000" pitchFamily="50" charset="-128"/>
              <a:ea typeface="BIZ UDPゴシック" panose="020B0400000000000000" pitchFamily="50" charset="-128"/>
            </a:rPr>
            <a:t>・　△△△</a:t>
          </a:r>
        </a:p>
      </dgm:t>
    </dgm:pt>
    <dgm:pt modelId="{DAE245F8-A9FC-431E-9882-85B95C7EA1D6}" type="parTrans" cxnId="{9C099F9C-BE5F-47F8-9891-1055514B47D6}">
      <dgm:prSet/>
      <dgm:spPr/>
      <dgm:t>
        <a:bodyPr/>
        <a:lstStyle/>
        <a:p>
          <a:endParaRPr kumimoji="1" lang="ja-JP" altLang="en-US" sz="1800">
            <a:latin typeface="BIZ UDPゴシック" panose="020B0400000000000000" pitchFamily="50" charset="-128"/>
            <a:ea typeface="BIZ UDPゴシック" panose="020B0400000000000000" pitchFamily="50" charset="-128"/>
          </a:endParaRPr>
        </a:p>
      </dgm:t>
    </dgm:pt>
    <dgm:pt modelId="{C7EFBE3F-3170-4FAC-B6A1-F942CDB4A82B}" type="sibTrans" cxnId="{9C099F9C-BE5F-47F8-9891-1055514B47D6}">
      <dgm:prSet/>
      <dgm:spPr/>
      <dgm:t>
        <a:bodyPr/>
        <a:lstStyle/>
        <a:p>
          <a:endParaRPr kumimoji="1" lang="ja-JP" altLang="en-US" sz="1800">
            <a:latin typeface="BIZ UDPゴシック" panose="020B0400000000000000" pitchFamily="50" charset="-128"/>
            <a:ea typeface="BIZ UDPゴシック" panose="020B0400000000000000" pitchFamily="50" charset="-128"/>
          </a:endParaRPr>
        </a:p>
      </dgm:t>
    </dgm:pt>
    <dgm:pt modelId="{1F6B375D-EDB8-4DD0-8B1D-46B50EF1F385}">
      <dgm:prSet phldrT="[テキスト]" custT="1"/>
      <dgm:spPr>
        <a:solidFill>
          <a:schemeClr val="bg1">
            <a:lumMod val="65000"/>
          </a:schemeClr>
        </a:solidFill>
      </dgm:spPr>
      <dgm:t>
        <a:bodyPr anchor="t"/>
        <a:lstStyle/>
        <a:p>
          <a:pPr algn="ctr"/>
          <a:r>
            <a:rPr kumimoji="1" lang="en-US" altLang="ja-JP" sz="1800" dirty="0">
              <a:latin typeface="BIZ UDPゴシック" panose="020B0400000000000000" pitchFamily="50" charset="-128"/>
              <a:ea typeface="BIZ UDPゴシック" panose="020B0400000000000000" pitchFamily="50" charset="-128"/>
            </a:rPr>
            <a:t>XXXX</a:t>
          </a:r>
          <a:r>
            <a:rPr kumimoji="1" lang="ja-JP" altLang="en-US" sz="1800" dirty="0">
              <a:latin typeface="BIZ UDPゴシック" panose="020B0400000000000000" pitchFamily="50" charset="-128"/>
              <a:ea typeface="BIZ UDPゴシック" panose="020B0400000000000000" pitchFamily="50" charset="-128"/>
            </a:rPr>
            <a:t>サービス</a:t>
          </a:r>
          <a:endParaRPr kumimoji="1" lang="en-US" altLang="ja-JP" sz="1800" dirty="0">
            <a:latin typeface="BIZ UDPゴシック" panose="020B0400000000000000" pitchFamily="50" charset="-128"/>
            <a:ea typeface="BIZ UDPゴシック" panose="020B0400000000000000" pitchFamily="50" charset="-128"/>
          </a:endParaRPr>
        </a:p>
        <a:p>
          <a:pPr algn="l"/>
          <a:r>
            <a:rPr kumimoji="1" lang="ja-JP" altLang="en-US" sz="1800" dirty="0">
              <a:latin typeface="BIZ UDPゴシック" panose="020B0400000000000000" pitchFamily="50" charset="-128"/>
              <a:ea typeface="BIZ UDPゴシック" panose="020B0400000000000000" pitchFamily="50" charset="-128"/>
            </a:rPr>
            <a:t>・　△△△</a:t>
          </a:r>
          <a:br>
            <a:rPr kumimoji="1" lang="en-US" altLang="ja-JP" sz="1800" dirty="0">
              <a:latin typeface="BIZ UDPゴシック" panose="020B0400000000000000" pitchFamily="50" charset="-128"/>
              <a:ea typeface="BIZ UDPゴシック" panose="020B0400000000000000" pitchFamily="50" charset="-128"/>
            </a:rPr>
          </a:br>
          <a:r>
            <a:rPr kumimoji="1" lang="ja-JP" altLang="en-US" sz="1800" dirty="0">
              <a:latin typeface="BIZ UDPゴシック" panose="020B0400000000000000" pitchFamily="50" charset="-128"/>
              <a:ea typeface="BIZ UDPゴシック" panose="020B0400000000000000" pitchFamily="50" charset="-128"/>
            </a:rPr>
            <a:t>・　△△△</a:t>
          </a:r>
          <a:br>
            <a:rPr kumimoji="1" lang="en-US" altLang="ja-JP" sz="1800" dirty="0">
              <a:latin typeface="BIZ UDPゴシック" panose="020B0400000000000000" pitchFamily="50" charset="-128"/>
              <a:ea typeface="BIZ UDPゴシック" panose="020B0400000000000000" pitchFamily="50" charset="-128"/>
            </a:rPr>
          </a:br>
          <a:r>
            <a:rPr kumimoji="1" lang="ja-JP" altLang="en-US" sz="1800" dirty="0">
              <a:latin typeface="BIZ UDPゴシック" panose="020B0400000000000000" pitchFamily="50" charset="-128"/>
              <a:ea typeface="BIZ UDPゴシック" panose="020B0400000000000000" pitchFamily="50" charset="-128"/>
            </a:rPr>
            <a:t>・　△△△</a:t>
          </a:r>
        </a:p>
      </dgm:t>
    </dgm:pt>
    <dgm:pt modelId="{1A4C8B93-A766-46E1-ADFA-8622D7967C55}" type="parTrans" cxnId="{55C74A47-C0E9-446F-AC2D-4D663B3247A6}">
      <dgm:prSet/>
      <dgm:spPr/>
      <dgm:t>
        <a:bodyPr/>
        <a:lstStyle/>
        <a:p>
          <a:endParaRPr kumimoji="1" lang="ja-JP" altLang="en-US" sz="1800">
            <a:latin typeface="BIZ UDPゴシック" panose="020B0400000000000000" pitchFamily="50" charset="-128"/>
            <a:ea typeface="BIZ UDPゴシック" panose="020B0400000000000000" pitchFamily="50" charset="-128"/>
          </a:endParaRPr>
        </a:p>
      </dgm:t>
    </dgm:pt>
    <dgm:pt modelId="{4A437E68-0777-4301-ABAB-B8A2E12D36C1}" type="sibTrans" cxnId="{55C74A47-C0E9-446F-AC2D-4D663B3247A6}">
      <dgm:prSet/>
      <dgm:spPr/>
      <dgm:t>
        <a:bodyPr/>
        <a:lstStyle/>
        <a:p>
          <a:endParaRPr kumimoji="1" lang="ja-JP" altLang="en-US" sz="1800">
            <a:latin typeface="BIZ UDPゴシック" panose="020B0400000000000000" pitchFamily="50" charset="-128"/>
            <a:ea typeface="BIZ UDPゴシック" panose="020B0400000000000000" pitchFamily="50" charset="-128"/>
          </a:endParaRPr>
        </a:p>
      </dgm:t>
    </dgm:pt>
    <dgm:pt modelId="{8F628E5B-CADC-4947-953A-A88E5656A7E9}" type="pres">
      <dgm:prSet presAssocID="{C87F5BB3-C4BB-4408-8F73-38C176B81FB8}" presName="matrix" presStyleCnt="0">
        <dgm:presLayoutVars>
          <dgm:chMax val="1"/>
          <dgm:dir/>
          <dgm:resizeHandles val="exact"/>
        </dgm:presLayoutVars>
      </dgm:prSet>
      <dgm:spPr/>
    </dgm:pt>
    <dgm:pt modelId="{B0761C1D-931E-4B35-8221-2FF93441C63B}" type="pres">
      <dgm:prSet presAssocID="{C87F5BB3-C4BB-4408-8F73-38C176B81FB8}" presName="axisShape" presStyleLbl="bgShp" presStyleIdx="0" presStyleCnt="1"/>
      <dgm:spPr/>
    </dgm:pt>
    <dgm:pt modelId="{C2397839-57B3-4189-BF8B-D8E859727863}" type="pres">
      <dgm:prSet presAssocID="{C87F5BB3-C4BB-4408-8F73-38C176B81FB8}" presName="rect1" presStyleLbl="node1" presStyleIdx="0" presStyleCnt="4">
        <dgm:presLayoutVars>
          <dgm:chMax val="0"/>
          <dgm:chPref val="0"/>
          <dgm:bulletEnabled val="1"/>
        </dgm:presLayoutVars>
      </dgm:prSet>
      <dgm:spPr/>
    </dgm:pt>
    <dgm:pt modelId="{7014433A-0356-4BF6-9D33-9A1BD64218F1}" type="pres">
      <dgm:prSet presAssocID="{C87F5BB3-C4BB-4408-8F73-38C176B81FB8}" presName="rect2" presStyleLbl="node1" presStyleIdx="1" presStyleCnt="4">
        <dgm:presLayoutVars>
          <dgm:chMax val="0"/>
          <dgm:chPref val="0"/>
          <dgm:bulletEnabled val="1"/>
        </dgm:presLayoutVars>
      </dgm:prSet>
      <dgm:spPr/>
    </dgm:pt>
    <dgm:pt modelId="{BC453D70-FBB7-42B6-A05E-C2CB30FB13C6}" type="pres">
      <dgm:prSet presAssocID="{C87F5BB3-C4BB-4408-8F73-38C176B81FB8}" presName="rect3" presStyleLbl="node1" presStyleIdx="2" presStyleCnt="4">
        <dgm:presLayoutVars>
          <dgm:chMax val="0"/>
          <dgm:chPref val="0"/>
          <dgm:bulletEnabled val="1"/>
        </dgm:presLayoutVars>
      </dgm:prSet>
      <dgm:spPr/>
    </dgm:pt>
    <dgm:pt modelId="{889811CD-7A5C-4CCA-B877-A2D49C903FFB}" type="pres">
      <dgm:prSet presAssocID="{C87F5BB3-C4BB-4408-8F73-38C176B81FB8}" presName="rect4" presStyleLbl="node1" presStyleIdx="3" presStyleCnt="4">
        <dgm:presLayoutVars>
          <dgm:chMax val="0"/>
          <dgm:chPref val="0"/>
          <dgm:bulletEnabled val="1"/>
        </dgm:presLayoutVars>
      </dgm:prSet>
      <dgm:spPr/>
    </dgm:pt>
  </dgm:ptLst>
  <dgm:cxnLst>
    <dgm:cxn modelId="{41809219-E69A-4166-AEF3-13E8C52A542B}" type="presOf" srcId="{1F6B375D-EDB8-4DD0-8B1D-46B50EF1F385}" destId="{889811CD-7A5C-4CCA-B877-A2D49C903FFB}" srcOrd="0" destOrd="0" presId="urn:microsoft.com/office/officeart/2005/8/layout/matrix2"/>
    <dgm:cxn modelId="{99FFF11A-E5A4-42A4-9FE9-1446504BACE2}" srcId="{C87F5BB3-C4BB-4408-8F73-38C176B81FB8}" destId="{C4A41577-4F19-46D4-8197-AFE114910183}" srcOrd="0" destOrd="0" parTransId="{A78E03F7-8213-477C-9B7B-8E59CF6C80D7}" sibTransId="{06950090-E561-4EAB-863E-40194454CD7B}"/>
    <dgm:cxn modelId="{55C74A47-C0E9-446F-AC2D-4D663B3247A6}" srcId="{C87F5BB3-C4BB-4408-8F73-38C176B81FB8}" destId="{1F6B375D-EDB8-4DD0-8B1D-46B50EF1F385}" srcOrd="3" destOrd="0" parTransId="{1A4C8B93-A766-46E1-ADFA-8622D7967C55}" sibTransId="{4A437E68-0777-4301-ABAB-B8A2E12D36C1}"/>
    <dgm:cxn modelId="{A5CD784C-A25D-49BF-9D90-6C7326DB59CE}" srcId="{C87F5BB3-C4BB-4408-8F73-38C176B81FB8}" destId="{746D2A81-6459-45CD-AB0F-41AAF4C41A84}" srcOrd="1" destOrd="0" parTransId="{2FBDEDC1-35FE-47D8-A26A-4E43E4349AFD}" sibTransId="{F977597B-82BA-415E-B8AC-5A57626184C9}"/>
    <dgm:cxn modelId="{20C93E59-C930-4417-AB9B-047B67E70912}" type="presOf" srcId="{C73DA2A2-96AE-4CF6-9B59-FAA906D1BCEB}" destId="{BC453D70-FBB7-42B6-A05E-C2CB30FB13C6}" srcOrd="0" destOrd="0" presId="urn:microsoft.com/office/officeart/2005/8/layout/matrix2"/>
    <dgm:cxn modelId="{9C099F9C-BE5F-47F8-9891-1055514B47D6}" srcId="{C87F5BB3-C4BB-4408-8F73-38C176B81FB8}" destId="{C73DA2A2-96AE-4CF6-9B59-FAA906D1BCEB}" srcOrd="2" destOrd="0" parTransId="{DAE245F8-A9FC-431E-9882-85B95C7EA1D6}" sibTransId="{C7EFBE3F-3170-4FAC-B6A1-F942CDB4A82B}"/>
    <dgm:cxn modelId="{8595A49C-814A-4952-9BC6-DBC280F70D1C}" type="presOf" srcId="{C4A41577-4F19-46D4-8197-AFE114910183}" destId="{C2397839-57B3-4189-BF8B-D8E859727863}" srcOrd="0" destOrd="0" presId="urn:microsoft.com/office/officeart/2005/8/layout/matrix2"/>
    <dgm:cxn modelId="{89E8DBAC-1224-4948-B4AF-A289020E1C6B}" type="presOf" srcId="{C87F5BB3-C4BB-4408-8F73-38C176B81FB8}" destId="{8F628E5B-CADC-4947-953A-A88E5656A7E9}" srcOrd="0" destOrd="0" presId="urn:microsoft.com/office/officeart/2005/8/layout/matrix2"/>
    <dgm:cxn modelId="{D4733DDC-0200-4690-9848-F05CA474E1C3}" type="presOf" srcId="{746D2A81-6459-45CD-AB0F-41AAF4C41A84}" destId="{7014433A-0356-4BF6-9D33-9A1BD64218F1}" srcOrd="0" destOrd="0" presId="urn:microsoft.com/office/officeart/2005/8/layout/matrix2"/>
    <dgm:cxn modelId="{77C5694F-608E-41C5-AC9B-41F2B7C9897C}" type="presParOf" srcId="{8F628E5B-CADC-4947-953A-A88E5656A7E9}" destId="{B0761C1D-931E-4B35-8221-2FF93441C63B}" srcOrd="0" destOrd="0" presId="urn:microsoft.com/office/officeart/2005/8/layout/matrix2"/>
    <dgm:cxn modelId="{0A3E5D41-D65C-4962-80F1-923FC962BAB2}" type="presParOf" srcId="{8F628E5B-CADC-4947-953A-A88E5656A7E9}" destId="{C2397839-57B3-4189-BF8B-D8E859727863}" srcOrd="1" destOrd="0" presId="urn:microsoft.com/office/officeart/2005/8/layout/matrix2"/>
    <dgm:cxn modelId="{C8A6C70B-8811-49F9-8024-2A0F67D376C4}" type="presParOf" srcId="{8F628E5B-CADC-4947-953A-A88E5656A7E9}" destId="{7014433A-0356-4BF6-9D33-9A1BD64218F1}" srcOrd="2" destOrd="0" presId="urn:microsoft.com/office/officeart/2005/8/layout/matrix2"/>
    <dgm:cxn modelId="{9FB1E15B-19B1-4E5D-BAA9-5D0AE3900B0B}" type="presParOf" srcId="{8F628E5B-CADC-4947-953A-A88E5656A7E9}" destId="{BC453D70-FBB7-42B6-A05E-C2CB30FB13C6}" srcOrd="3" destOrd="0" presId="urn:microsoft.com/office/officeart/2005/8/layout/matrix2"/>
    <dgm:cxn modelId="{89C00D6F-0C68-4B38-BA9C-5E371BB090EB}" type="presParOf" srcId="{8F628E5B-CADC-4947-953A-A88E5656A7E9}" destId="{889811CD-7A5C-4CCA-B877-A2D49C903FFB}"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423ADA-9FEA-4969-A1B3-165F596DDFB7}" type="doc">
      <dgm:prSet loTypeId="urn:microsoft.com/office/officeart/2008/layout/NameandTitleOrganizationalChart" loCatId="hierarchy" qsTypeId="urn:microsoft.com/office/officeart/2005/8/quickstyle/simple1" qsCatId="simple" csTypeId="urn:microsoft.com/office/officeart/2005/8/colors/accent1_2" csCatId="accent1" phldr="1"/>
      <dgm:spPr/>
      <dgm:t>
        <a:bodyPr/>
        <a:lstStyle/>
        <a:p>
          <a:endParaRPr kumimoji="1" lang="ja-JP" altLang="en-US"/>
        </a:p>
      </dgm:t>
    </dgm:pt>
    <dgm:pt modelId="{D891F360-2C91-434B-91ED-1781B8A5786D}">
      <dgm:prSet phldrT="[テキスト]" custT="1"/>
      <dgm:spPr>
        <a:solidFill>
          <a:schemeClr val="tx1">
            <a:lumMod val="50000"/>
            <a:lumOff val="50000"/>
          </a:schemeClr>
        </a:solidFill>
      </dgm:spPr>
      <dgm:t>
        <a:bodyPr/>
        <a:lstStyle/>
        <a:p>
          <a:r>
            <a:rPr kumimoji="1" lang="ja-JP" altLang="en-US" sz="1800" dirty="0">
              <a:latin typeface="BIZ UDPゴシック" panose="020B0400000000000000" pitchFamily="50" charset="-128"/>
              <a:ea typeface="BIZ UDPゴシック" panose="020B0400000000000000" pitchFamily="50" charset="-128"/>
            </a:rPr>
            <a:t>プロジェクト統括</a:t>
          </a:r>
        </a:p>
      </dgm:t>
    </dgm:pt>
    <dgm:pt modelId="{C7B2D01D-6FB6-4E50-80EC-C7CF77AC8CDC}" type="parTrans" cxnId="{DFF8CB0C-7E8C-4C71-B78A-0D443E03CFF4}">
      <dgm:prSet/>
      <dgm:spPr/>
      <dgm:t>
        <a:bodyPr/>
        <a:lstStyle/>
        <a:p>
          <a:endParaRPr kumimoji="1" lang="ja-JP" altLang="en-US" sz="1800">
            <a:latin typeface="BIZ UDPゴシック" panose="020B0400000000000000" pitchFamily="50" charset="-128"/>
            <a:ea typeface="BIZ UDPゴシック" panose="020B0400000000000000" pitchFamily="50" charset="-128"/>
          </a:endParaRPr>
        </a:p>
      </dgm:t>
    </dgm:pt>
    <dgm:pt modelId="{AC5CEC96-857B-4BE5-BE89-FC650339E473}" type="sibTrans" cxnId="{DFF8CB0C-7E8C-4C71-B78A-0D443E03CFF4}">
      <dgm:prSet custT="1"/>
      <dgm:spPr>
        <a:ln>
          <a:solidFill>
            <a:schemeClr val="bg1">
              <a:lumMod val="65000"/>
            </a:schemeClr>
          </a:solidFill>
        </a:ln>
      </dgm:spPr>
      <dgm:t>
        <a:bodyPr/>
        <a:lstStyle/>
        <a:p>
          <a:r>
            <a:rPr kumimoji="1" lang="ja-JP" altLang="en-US" sz="1800" dirty="0">
              <a:latin typeface="BIZ UDPゴシック" panose="020B0400000000000000" pitchFamily="50" charset="-128"/>
              <a:ea typeface="BIZ UDPゴシック" panose="020B0400000000000000" pitchFamily="50" charset="-128"/>
            </a:rPr>
            <a:t>（役職）</a:t>
          </a:r>
          <a:endParaRPr kumimoji="1" lang="en-US" altLang="ja-JP" sz="1800" dirty="0">
            <a:latin typeface="BIZ UDPゴシック" panose="020B0400000000000000" pitchFamily="50" charset="-128"/>
            <a:ea typeface="BIZ UDPゴシック" panose="020B0400000000000000" pitchFamily="50" charset="-128"/>
          </a:endParaRPr>
        </a:p>
      </dgm:t>
    </dgm:pt>
    <dgm:pt modelId="{D0A1693A-6068-4421-9DEE-FEA0AABA340E}">
      <dgm:prSet phldrT="[テキスト]" custT="1"/>
      <dgm:spPr>
        <a:solidFill>
          <a:schemeClr val="tx1">
            <a:lumMod val="50000"/>
            <a:lumOff val="50000"/>
          </a:schemeClr>
        </a:solidFill>
      </dgm:spPr>
      <dgm:t>
        <a:bodyPr/>
        <a:lstStyle/>
        <a:p>
          <a:r>
            <a:rPr kumimoji="1" lang="ja-JP" altLang="en-US" sz="1800" dirty="0">
              <a:latin typeface="BIZ UDPゴシック" panose="020B0400000000000000" pitchFamily="50" charset="-128"/>
              <a:ea typeface="BIZ UDPゴシック" panose="020B0400000000000000" pitchFamily="50" charset="-128"/>
            </a:rPr>
            <a:t>○○担当</a:t>
          </a:r>
          <a:br>
            <a:rPr kumimoji="1" lang="en-US" altLang="ja-JP" sz="1800" dirty="0">
              <a:latin typeface="BIZ UDPゴシック" panose="020B0400000000000000" pitchFamily="50" charset="-128"/>
              <a:ea typeface="BIZ UDPゴシック" panose="020B0400000000000000" pitchFamily="50" charset="-128"/>
            </a:rPr>
          </a:br>
          <a:r>
            <a:rPr kumimoji="1" lang="ja-JP" altLang="en-US" sz="1800" dirty="0">
              <a:latin typeface="BIZ UDPゴシック" panose="020B0400000000000000" pitchFamily="50" charset="-128"/>
              <a:ea typeface="BIZ UDPゴシック" panose="020B0400000000000000" pitchFamily="50" charset="-128"/>
            </a:rPr>
            <a:t>・　○○を開発</a:t>
          </a:r>
        </a:p>
      </dgm:t>
    </dgm:pt>
    <dgm:pt modelId="{3B8C6963-115E-4EAF-AB35-CCA4461FE66F}" type="parTrans" cxnId="{3AD74593-6192-4B07-8FA8-23CFAEA93362}">
      <dgm:prSet/>
      <dgm:spPr>
        <a:ln>
          <a:solidFill>
            <a:schemeClr val="bg1">
              <a:lumMod val="65000"/>
            </a:schemeClr>
          </a:solidFill>
        </a:ln>
      </dgm:spPr>
      <dgm:t>
        <a:bodyPr/>
        <a:lstStyle/>
        <a:p>
          <a:endParaRPr kumimoji="1" lang="ja-JP" altLang="en-US" sz="1800">
            <a:latin typeface="BIZ UDPゴシック" panose="020B0400000000000000" pitchFamily="50" charset="-128"/>
            <a:ea typeface="BIZ UDPゴシック" panose="020B0400000000000000" pitchFamily="50" charset="-128"/>
          </a:endParaRPr>
        </a:p>
      </dgm:t>
    </dgm:pt>
    <dgm:pt modelId="{47300330-0C45-44D5-B722-FD18BE6C9D9F}" type="sibTrans" cxnId="{3AD74593-6192-4B07-8FA8-23CFAEA93362}">
      <dgm:prSet custT="1"/>
      <dgm:spPr>
        <a:ln>
          <a:solidFill>
            <a:schemeClr val="bg1">
              <a:lumMod val="65000"/>
            </a:schemeClr>
          </a:solidFill>
        </a:ln>
      </dgm:spPr>
      <dgm:t>
        <a:bodyPr/>
        <a:lstStyle/>
        <a:p>
          <a:r>
            <a:rPr kumimoji="1" lang="en-US" altLang="ja-JP" sz="1800" dirty="0">
              <a:latin typeface="BIZ UDPゴシック" panose="020B0400000000000000" pitchFamily="50" charset="-128"/>
              <a:ea typeface="BIZ UDPゴシック" panose="020B0400000000000000" pitchFamily="50" charset="-128"/>
            </a:rPr>
            <a:t>X</a:t>
          </a:r>
          <a:r>
            <a:rPr kumimoji="1" lang="ja-JP" altLang="en-US" sz="1800" dirty="0">
              <a:latin typeface="BIZ UDPゴシック" panose="020B0400000000000000" pitchFamily="50" charset="-128"/>
              <a:ea typeface="BIZ UDPゴシック" panose="020B0400000000000000" pitchFamily="50" charset="-128"/>
            </a:rPr>
            <a:t>人</a:t>
          </a:r>
        </a:p>
      </dgm:t>
    </dgm:pt>
    <dgm:pt modelId="{1C0C9D02-975E-4CDC-9F97-49673D440AC6}">
      <dgm:prSet phldrT="[テキスト]" custT="1"/>
      <dgm:spPr>
        <a:solidFill>
          <a:schemeClr val="tx1">
            <a:lumMod val="50000"/>
            <a:lumOff val="50000"/>
          </a:schemeClr>
        </a:solidFill>
      </dgm:spPr>
      <dgm:t>
        <a:bodyPr/>
        <a:lstStyle/>
        <a:p>
          <a:r>
            <a:rPr kumimoji="1" lang="en-US" altLang="ja-JP" sz="1800" dirty="0">
              <a:latin typeface="BIZ UDPゴシック" panose="020B0400000000000000" pitchFamily="50" charset="-128"/>
              <a:ea typeface="BIZ UDPゴシック" panose="020B0400000000000000" pitchFamily="50" charset="-128"/>
            </a:rPr>
            <a:t>XX</a:t>
          </a:r>
          <a:r>
            <a:rPr kumimoji="1" lang="ja-JP" altLang="en-US" sz="1800" dirty="0">
              <a:latin typeface="BIZ UDPゴシック" panose="020B0400000000000000" pitchFamily="50" charset="-128"/>
              <a:ea typeface="BIZ UDPゴシック" panose="020B0400000000000000" pitchFamily="50" charset="-128"/>
            </a:rPr>
            <a:t>担当</a:t>
          </a:r>
          <a:br>
            <a:rPr kumimoji="1" lang="en-US" altLang="ja-JP" sz="1800" dirty="0">
              <a:latin typeface="BIZ UDPゴシック" panose="020B0400000000000000" pitchFamily="50" charset="-128"/>
              <a:ea typeface="BIZ UDPゴシック" panose="020B0400000000000000" pitchFamily="50" charset="-128"/>
            </a:rPr>
          </a:br>
          <a:r>
            <a:rPr kumimoji="1" lang="ja-JP" altLang="en-US" sz="1800" dirty="0">
              <a:latin typeface="BIZ UDPゴシック" panose="020B0400000000000000" pitchFamily="50" charset="-128"/>
              <a:ea typeface="BIZ UDPゴシック" panose="020B0400000000000000" pitchFamily="50" charset="-128"/>
            </a:rPr>
            <a:t>・　</a:t>
          </a:r>
          <a:r>
            <a:rPr kumimoji="1" lang="en-US" altLang="ja-JP" sz="1800" dirty="0">
              <a:latin typeface="BIZ UDPゴシック" panose="020B0400000000000000" pitchFamily="50" charset="-128"/>
              <a:ea typeface="BIZ UDPゴシック" panose="020B0400000000000000" pitchFamily="50" charset="-128"/>
            </a:rPr>
            <a:t>XX</a:t>
          </a:r>
          <a:r>
            <a:rPr kumimoji="1" lang="ja-JP" altLang="en-US" sz="1800" dirty="0">
              <a:latin typeface="BIZ UDPゴシック" panose="020B0400000000000000" pitchFamily="50" charset="-128"/>
              <a:ea typeface="BIZ UDPゴシック" panose="020B0400000000000000" pitchFamily="50" charset="-128"/>
            </a:rPr>
            <a:t>を企画・立案</a:t>
          </a:r>
        </a:p>
      </dgm:t>
    </dgm:pt>
    <dgm:pt modelId="{EE94E935-13C1-450D-8708-9A35CFDD27B6}" type="parTrans" cxnId="{57287A48-47AD-4B54-9CDA-A5CAFF80595F}">
      <dgm:prSet/>
      <dgm:spPr>
        <a:ln>
          <a:solidFill>
            <a:schemeClr val="bg1">
              <a:lumMod val="65000"/>
            </a:schemeClr>
          </a:solidFill>
        </a:ln>
      </dgm:spPr>
      <dgm:t>
        <a:bodyPr/>
        <a:lstStyle/>
        <a:p>
          <a:endParaRPr kumimoji="1" lang="ja-JP" altLang="en-US" sz="1800">
            <a:latin typeface="BIZ UDPゴシック" panose="020B0400000000000000" pitchFamily="50" charset="-128"/>
            <a:ea typeface="BIZ UDPゴシック" panose="020B0400000000000000" pitchFamily="50" charset="-128"/>
          </a:endParaRPr>
        </a:p>
      </dgm:t>
    </dgm:pt>
    <dgm:pt modelId="{9062A33E-6159-47EF-AF9A-26A197D2D5D8}" type="sibTrans" cxnId="{57287A48-47AD-4B54-9CDA-A5CAFF80595F}">
      <dgm:prSet custT="1"/>
      <dgm:spPr>
        <a:ln>
          <a:solidFill>
            <a:schemeClr val="bg1">
              <a:lumMod val="65000"/>
            </a:schemeClr>
          </a:solidFill>
        </a:ln>
      </dgm:spPr>
      <dgm:t>
        <a:bodyPr/>
        <a:lstStyle/>
        <a:p>
          <a:r>
            <a:rPr kumimoji="1" lang="en-US" altLang="ja-JP" sz="1800" dirty="0">
              <a:latin typeface="BIZ UDPゴシック" panose="020B0400000000000000" pitchFamily="50" charset="-128"/>
              <a:ea typeface="BIZ UDPゴシック" panose="020B0400000000000000" pitchFamily="50" charset="-128"/>
            </a:rPr>
            <a:t>X</a:t>
          </a:r>
          <a:r>
            <a:rPr kumimoji="1" lang="ja-JP" altLang="en-US" sz="1800" dirty="0">
              <a:latin typeface="BIZ UDPゴシック" panose="020B0400000000000000" pitchFamily="50" charset="-128"/>
              <a:ea typeface="BIZ UDPゴシック" panose="020B0400000000000000" pitchFamily="50" charset="-128"/>
            </a:rPr>
            <a:t>人</a:t>
          </a:r>
        </a:p>
      </dgm:t>
    </dgm:pt>
    <dgm:pt modelId="{E1C41349-0159-481D-811E-0D3CE08F84DE}">
      <dgm:prSet phldrT="[テキスト]" custT="1"/>
      <dgm:spPr>
        <a:solidFill>
          <a:schemeClr val="tx1">
            <a:lumMod val="50000"/>
            <a:lumOff val="50000"/>
          </a:schemeClr>
        </a:solidFill>
      </dgm:spPr>
      <dgm:t>
        <a:bodyPr/>
        <a:lstStyle/>
        <a:p>
          <a:r>
            <a:rPr kumimoji="1" lang="ja-JP" altLang="en-US" sz="1800" dirty="0">
              <a:latin typeface="BIZ UDPゴシック" panose="020B0400000000000000" pitchFamily="50" charset="-128"/>
              <a:ea typeface="BIZ UDPゴシック" panose="020B0400000000000000" pitchFamily="50" charset="-128"/>
            </a:rPr>
            <a:t>△△担当</a:t>
          </a:r>
          <a:br>
            <a:rPr kumimoji="1" lang="en-US" altLang="ja-JP" sz="1800" dirty="0">
              <a:latin typeface="BIZ UDPゴシック" panose="020B0400000000000000" pitchFamily="50" charset="-128"/>
              <a:ea typeface="BIZ UDPゴシック" panose="020B0400000000000000" pitchFamily="50" charset="-128"/>
            </a:rPr>
          </a:br>
          <a:r>
            <a:rPr kumimoji="1" lang="ja-JP" altLang="en-US" sz="1800" dirty="0">
              <a:latin typeface="BIZ UDPゴシック" panose="020B0400000000000000" pitchFamily="50" charset="-128"/>
              <a:ea typeface="BIZ UDPゴシック" panose="020B0400000000000000" pitchFamily="50" charset="-128"/>
            </a:rPr>
            <a:t>・　△△の調整</a:t>
          </a:r>
        </a:p>
      </dgm:t>
    </dgm:pt>
    <dgm:pt modelId="{3BA4BE80-379C-470D-B0BF-E4FE4C74C5D6}" type="parTrans" cxnId="{13D4E282-3207-4175-B956-4246C6AB89A8}">
      <dgm:prSet/>
      <dgm:spPr>
        <a:ln>
          <a:solidFill>
            <a:schemeClr val="bg1">
              <a:lumMod val="65000"/>
            </a:schemeClr>
          </a:solidFill>
        </a:ln>
      </dgm:spPr>
      <dgm:t>
        <a:bodyPr/>
        <a:lstStyle/>
        <a:p>
          <a:endParaRPr kumimoji="1" lang="ja-JP" altLang="en-US" sz="1800"/>
        </a:p>
      </dgm:t>
    </dgm:pt>
    <dgm:pt modelId="{DE1C0C16-FDE0-4D69-98F9-755A608207F8}" type="sibTrans" cxnId="{13D4E282-3207-4175-B956-4246C6AB89A8}">
      <dgm:prSet custT="1"/>
      <dgm:spPr>
        <a:ln>
          <a:solidFill>
            <a:schemeClr val="bg1">
              <a:lumMod val="65000"/>
            </a:schemeClr>
          </a:solidFill>
        </a:ln>
      </dgm:spPr>
      <dgm:t>
        <a:bodyPr/>
        <a:lstStyle/>
        <a:p>
          <a:r>
            <a:rPr kumimoji="1" lang="en-US" altLang="ja-JP" sz="1800" dirty="0">
              <a:latin typeface="BIZ UDPゴシック" panose="020B0400000000000000" pitchFamily="50" charset="-128"/>
              <a:ea typeface="BIZ UDPゴシック" panose="020B0400000000000000" pitchFamily="50" charset="-128"/>
            </a:rPr>
            <a:t>X</a:t>
          </a:r>
          <a:r>
            <a:rPr kumimoji="1" lang="ja-JP" altLang="en-US" sz="1800" dirty="0">
              <a:latin typeface="BIZ UDPゴシック" panose="020B0400000000000000" pitchFamily="50" charset="-128"/>
              <a:ea typeface="BIZ UDPゴシック" panose="020B0400000000000000" pitchFamily="50" charset="-128"/>
            </a:rPr>
            <a:t>人</a:t>
          </a:r>
        </a:p>
      </dgm:t>
    </dgm:pt>
    <dgm:pt modelId="{4906F694-303C-4559-8887-EF11F3A561EA}" type="pres">
      <dgm:prSet presAssocID="{A7423ADA-9FEA-4969-A1B3-165F596DDFB7}" presName="hierChild1" presStyleCnt="0">
        <dgm:presLayoutVars>
          <dgm:orgChart val="1"/>
          <dgm:chPref val="1"/>
          <dgm:dir/>
          <dgm:animOne val="branch"/>
          <dgm:animLvl val="lvl"/>
          <dgm:resizeHandles/>
        </dgm:presLayoutVars>
      </dgm:prSet>
      <dgm:spPr/>
    </dgm:pt>
    <dgm:pt modelId="{D2E81309-F1EA-432C-B5AF-B4E80D8D7F36}" type="pres">
      <dgm:prSet presAssocID="{D891F360-2C91-434B-91ED-1781B8A5786D}" presName="hierRoot1" presStyleCnt="0">
        <dgm:presLayoutVars>
          <dgm:hierBranch val="init"/>
        </dgm:presLayoutVars>
      </dgm:prSet>
      <dgm:spPr/>
    </dgm:pt>
    <dgm:pt modelId="{E79B73C3-D7BD-4D7E-83A0-B96669DFF8F6}" type="pres">
      <dgm:prSet presAssocID="{D891F360-2C91-434B-91ED-1781B8A5786D}" presName="rootComposite1" presStyleCnt="0"/>
      <dgm:spPr/>
    </dgm:pt>
    <dgm:pt modelId="{34EDF222-6768-4F62-8EFD-4BB8614C75FF}" type="pres">
      <dgm:prSet presAssocID="{D891F360-2C91-434B-91ED-1781B8A5786D}" presName="rootText1" presStyleLbl="node0" presStyleIdx="0" presStyleCnt="1">
        <dgm:presLayoutVars>
          <dgm:chMax/>
          <dgm:chPref val="3"/>
        </dgm:presLayoutVars>
      </dgm:prSet>
      <dgm:spPr/>
    </dgm:pt>
    <dgm:pt modelId="{3CF27982-FD08-4B45-9E50-996D0E9A6DCB}" type="pres">
      <dgm:prSet presAssocID="{D891F360-2C91-434B-91ED-1781B8A5786D}" presName="titleText1" presStyleLbl="fgAcc0" presStyleIdx="0" presStyleCnt="1">
        <dgm:presLayoutVars>
          <dgm:chMax val="0"/>
          <dgm:chPref val="0"/>
        </dgm:presLayoutVars>
      </dgm:prSet>
      <dgm:spPr/>
    </dgm:pt>
    <dgm:pt modelId="{D7A38C72-05A2-4AA8-93E2-6FEFC2C9A115}" type="pres">
      <dgm:prSet presAssocID="{D891F360-2C91-434B-91ED-1781B8A5786D}" presName="rootConnector1" presStyleLbl="node1" presStyleIdx="0" presStyleCnt="3"/>
      <dgm:spPr/>
    </dgm:pt>
    <dgm:pt modelId="{A76027C5-427C-47D1-88CD-F7D2DF45AA2A}" type="pres">
      <dgm:prSet presAssocID="{D891F360-2C91-434B-91ED-1781B8A5786D}" presName="hierChild2" presStyleCnt="0"/>
      <dgm:spPr/>
    </dgm:pt>
    <dgm:pt modelId="{95E049F7-E182-40C4-9A0F-0A0AE6E8B0A8}" type="pres">
      <dgm:prSet presAssocID="{3B8C6963-115E-4EAF-AB35-CCA4461FE66F}" presName="Name37" presStyleLbl="parChTrans1D2" presStyleIdx="0" presStyleCnt="3"/>
      <dgm:spPr/>
    </dgm:pt>
    <dgm:pt modelId="{42589EBF-FB37-4942-B12C-5464DA3218AE}" type="pres">
      <dgm:prSet presAssocID="{D0A1693A-6068-4421-9DEE-FEA0AABA340E}" presName="hierRoot2" presStyleCnt="0">
        <dgm:presLayoutVars>
          <dgm:hierBranch val="init"/>
        </dgm:presLayoutVars>
      </dgm:prSet>
      <dgm:spPr/>
    </dgm:pt>
    <dgm:pt modelId="{B5FE739A-84FE-4F77-AC70-2C5CEB55DBC3}" type="pres">
      <dgm:prSet presAssocID="{D0A1693A-6068-4421-9DEE-FEA0AABA340E}" presName="rootComposite" presStyleCnt="0"/>
      <dgm:spPr/>
    </dgm:pt>
    <dgm:pt modelId="{08A311C5-8334-4AB5-8C29-ABCC7A464FC6}" type="pres">
      <dgm:prSet presAssocID="{D0A1693A-6068-4421-9DEE-FEA0AABA340E}" presName="rootText" presStyleLbl="node1" presStyleIdx="0" presStyleCnt="3">
        <dgm:presLayoutVars>
          <dgm:chMax/>
          <dgm:chPref val="3"/>
        </dgm:presLayoutVars>
      </dgm:prSet>
      <dgm:spPr/>
    </dgm:pt>
    <dgm:pt modelId="{182634BE-7CA2-4024-9C5D-5B5D5798CE6C}" type="pres">
      <dgm:prSet presAssocID="{D0A1693A-6068-4421-9DEE-FEA0AABA340E}" presName="titleText2" presStyleLbl="fgAcc1" presStyleIdx="0" presStyleCnt="3">
        <dgm:presLayoutVars>
          <dgm:chMax val="0"/>
          <dgm:chPref val="0"/>
        </dgm:presLayoutVars>
      </dgm:prSet>
      <dgm:spPr/>
    </dgm:pt>
    <dgm:pt modelId="{0E0813DA-FF93-4188-A341-36B8AAE8CD23}" type="pres">
      <dgm:prSet presAssocID="{D0A1693A-6068-4421-9DEE-FEA0AABA340E}" presName="rootConnector" presStyleLbl="node2" presStyleIdx="0" presStyleCnt="0"/>
      <dgm:spPr/>
    </dgm:pt>
    <dgm:pt modelId="{E3E1FC2E-5691-42D6-B1AD-5FA3E8EE8E1F}" type="pres">
      <dgm:prSet presAssocID="{D0A1693A-6068-4421-9DEE-FEA0AABA340E}" presName="hierChild4" presStyleCnt="0"/>
      <dgm:spPr/>
    </dgm:pt>
    <dgm:pt modelId="{C63B3DAB-A758-40F0-8129-6547FC6DD49F}" type="pres">
      <dgm:prSet presAssocID="{D0A1693A-6068-4421-9DEE-FEA0AABA340E}" presName="hierChild5" presStyleCnt="0"/>
      <dgm:spPr/>
    </dgm:pt>
    <dgm:pt modelId="{5A080908-CD69-42D8-8EC7-12B8C3D7B26E}" type="pres">
      <dgm:prSet presAssocID="{EE94E935-13C1-450D-8708-9A35CFDD27B6}" presName="Name37" presStyleLbl="parChTrans1D2" presStyleIdx="1" presStyleCnt="3"/>
      <dgm:spPr/>
    </dgm:pt>
    <dgm:pt modelId="{3CAD5105-437B-426A-AA3C-8919C6D0E9A1}" type="pres">
      <dgm:prSet presAssocID="{1C0C9D02-975E-4CDC-9F97-49673D440AC6}" presName="hierRoot2" presStyleCnt="0">
        <dgm:presLayoutVars>
          <dgm:hierBranch val="init"/>
        </dgm:presLayoutVars>
      </dgm:prSet>
      <dgm:spPr/>
    </dgm:pt>
    <dgm:pt modelId="{39D88B21-92C5-4DA0-87A5-A8523C26EF9B}" type="pres">
      <dgm:prSet presAssocID="{1C0C9D02-975E-4CDC-9F97-49673D440AC6}" presName="rootComposite" presStyleCnt="0"/>
      <dgm:spPr/>
    </dgm:pt>
    <dgm:pt modelId="{8E5E1AF8-3D19-4016-940B-88BA0EFA4D20}" type="pres">
      <dgm:prSet presAssocID="{1C0C9D02-975E-4CDC-9F97-49673D440AC6}" presName="rootText" presStyleLbl="node1" presStyleIdx="1" presStyleCnt="3">
        <dgm:presLayoutVars>
          <dgm:chMax/>
          <dgm:chPref val="3"/>
        </dgm:presLayoutVars>
      </dgm:prSet>
      <dgm:spPr/>
    </dgm:pt>
    <dgm:pt modelId="{63DFE896-4D85-4DBD-BD4A-77CA79CBE034}" type="pres">
      <dgm:prSet presAssocID="{1C0C9D02-975E-4CDC-9F97-49673D440AC6}" presName="titleText2" presStyleLbl="fgAcc1" presStyleIdx="1" presStyleCnt="3">
        <dgm:presLayoutVars>
          <dgm:chMax val="0"/>
          <dgm:chPref val="0"/>
        </dgm:presLayoutVars>
      </dgm:prSet>
      <dgm:spPr/>
    </dgm:pt>
    <dgm:pt modelId="{6B1EC2BB-E959-45E2-93AD-8F579BFB0360}" type="pres">
      <dgm:prSet presAssocID="{1C0C9D02-975E-4CDC-9F97-49673D440AC6}" presName="rootConnector" presStyleLbl="node2" presStyleIdx="0" presStyleCnt="0"/>
      <dgm:spPr/>
    </dgm:pt>
    <dgm:pt modelId="{731C9249-E71A-416D-BE43-34C0B0AF4A1D}" type="pres">
      <dgm:prSet presAssocID="{1C0C9D02-975E-4CDC-9F97-49673D440AC6}" presName="hierChild4" presStyleCnt="0"/>
      <dgm:spPr/>
    </dgm:pt>
    <dgm:pt modelId="{B6515AB7-4E58-4BCC-BBB8-A333E4F8E852}" type="pres">
      <dgm:prSet presAssocID="{1C0C9D02-975E-4CDC-9F97-49673D440AC6}" presName="hierChild5" presStyleCnt="0"/>
      <dgm:spPr/>
    </dgm:pt>
    <dgm:pt modelId="{7FDC9703-8339-4527-97E0-507BBE8E7160}" type="pres">
      <dgm:prSet presAssocID="{3BA4BE80-379C-470D-B0BF-E4FE4C74C5D6}" presName="Name37" presStyleLbl="parChTrans1D2" presStyleIdx="2" presStyleCnt="3"/>
      <dgm:spPr/>
    </dgm:pt>
    <dgm:pt modelId="{2FE5CA47-A1D1-44B2-8111-8AB74514ACFB}" type="pres">
      <dgm:prSet presAssocID="{E1C41349-0159-481D-811E-0D3CE08F84DE}" presName="hierRoot2" presStyleCnt="0">
        <dgm:presLayoutVars>
          <dgm:hierBranch val="init"/>
        </dgm:presLayoutVars>
      </dgm:prSet>
      <dgm:spPr/>
    </dgm:pt>
    <dgm:pt modelId="{08BE31FA-99C0-4307-A03C-AF0A5AAA6346}" type="pres">
      <dgm:prSet presAssocID="{E1C41349-0159-481D-811E-0D3CE08F84DE}" presName="rootComposite" presStyleCnt="0"/>
      <dgm:spPr/>
    </dgm:pt>
    <dgm:pt modelId="{58B03C08-55D1-42A8-97AE-0F7822FC3AD1}" type="pres">
      <dgm:prSet presAssocID="{E1C41349-0159-481D-811E-0D3CE08F84DE}" presName="rootText" presStyleLbl="node1" presStyleIdx="2" presStyleCnt="3">
        <dgm:presLayoutVars>
          <dgm:chMax/>
          <dgm:chPref val="3"/>
        </dgm:presLayoutVars>
      </dgm:prSet>
      <dgm:spPr/>
    </dgm:pt>
    <dgm:pt modelId="{0A3D64DE-7514-4257-9A94-7EBDB60B1B04}" type="pres">
      <dgm:prSet presAssocID="{E1C41349-0159-481D-811E-0D3CE08F84DE}" presName="titleText2" presStyleLbl="fgAcc1" presStyleIdx="2" presStyleCnt="3">
        <dgm:presLayoutVars>
          <dgm:chMax val="0"/>
          <dgm:chPref val="0"/>
        </dgm:presLayoutVars>
      </dgm:prSet>
      <dgm:spPr/>
    </dgm:pt>
    <dgm:pt modelId="{D548A6BA-15F9-42FA-AD57-67753920806D}" type="pres">
      <dgm:prSet presAssocID="{E1C41349-0159-481D-811E-0D3CE08F84DE}" presName="rootConnector" presStyleLbl="node2" presStyleIdx="0" presStyleCnt="0"/>
      <dgm:spPr/>
    </dgm:pt>
    <dgm:pt modelId="{727BCFC3-6C28-457E-AEBB-5AE5BB551226}" type="pres">
      <dgm:prSet presAssocID="{E1C41349-0159-481D-811E-0D3CE08F84DE}" presName="hierChild4" presStyleCnt="0"/>
      <dgm:spPr/>
    </dgm:pt>
    <dgm:pt modelId="{71382AD6-1FE0-415C-BBE7-9776B3A5EBEF}" type="pres">
      <dgm:prSet presAssocID="{E1C41349-0159-481D-811E-0D3CE08F84DE}" presName="hierChild5" presStyleCnt="0"/>
      <dgm:spPr/>
    </dgm:pt>
    <dgm:pt modelId="{67A02F2F-EF04-4CFA-8EB5-E4107EB751E2}" type="pres">
      <dgm:prSet presAssocID="{D891F360-2C91-434B-91ED-1781B8A5786D}" presName="hierChild3" presStyleCnt="0"/>
      <dgm:spPr/>
    </dgm:pt>
  </dgm:ptLst>
  <dgm:cxnLst>
    <dgm:cxn modelId="{3D446B03-A0F7-45E8-B154-1B02560A6CC7}" type="presOf" srcId="{AC5CEC96-857B-4BE5-BE89-FC650339E473}" destId="{3CF27982-FD08-4B45-9E50-996D0E9A6DCB}" srcOrd="0" destOrd="0" presId="urn:microsoft.com/office/officeart/2008/layout/NameandTitleOrganizationalChart"/>
    <dgm:cxn modelId="{DFF8CB0C-7E8C-4C71-B78A-0D443E03CFF4}" srcId="{A7423ADA-9FEA-4969-A1B3-165F596DDFB7}" destId="{D891F360-2C91-434B-91ED-1781B8A5786D}" srcOrd="0" destOrd="0" parTransId="{C7B2D01D-6FB6-4E50-80EC-C7CF77AC8CDC}" sibTransId="{AC5CEC96-857B-4BE5-BE89-FC650339E473}"/>
    <dgm:cxn modelId="{6BF2E516-290C-425D-840B-560A81713401}" type="presOf" srcId="{EE94E935-13C1-450D-8708-9A35CFDD27B6}" destId="{5A080908-CD69-42D8-8EC7-12B8C3D7B26E}" srcOrd="0" destOrd="0" presId="urn:microsoft.com/office/officeart/2008/layout/NameandTitleOrganizationalChart"/>
    <dgm:cxn modelId="{BA9D2B20-6AC9-4ECB-8D98-36AA61BB45D8}" type="presOf" srcId="{E1C41349-0159-481D-811E-0D3CE08F84DE}" destId="{D548A6BA-15F9-42FA-AD57-67753920806D}" srcOrd="1" destOrd="0" presId="urn:microsoft.com/office/officeart/2008/layout/NameandTitleOrganizationalChart"/>
    <dgm:cxn modelId="{3C580B36-669C-49E5-8F43-746046FF88CC}" type="presOf" srcId="{A7423ADA-9FEA-4969-A1B3-165F596DDFB7}" destId="{4906F694-303C-4559-8887-EF11F3A561EA}" srcOrd="0" destOrd="0" presId="urn:microsoft.com/office/officeart/2008/layout/NameandTitleOrganizationalChart"/>
    <dgm:cxn modelId="{57287A48-47AD-4B54-9CDA-A5CAFF80595F}" srcId="{D891F360-2C91-434B-91ED-1781B8A5786D}" destId="{1C0C9D02-975E-4CDC-9F97-49673D440AC6}" srcOrd="1" destOrd="0" parTransId="{EE94E935-13C1-450D-8708-9A35CFDD27B6}" sibTransId="{9062A33E-6159-47EF-AF9A-26A197D2D5D8}"/>
    <dgm:cxn modelId="{94C93049-C9B2-4E3F-893F-235950EE9A03}" type="presOf" srcId="{3B8C6963-115E-4EAF-AB35-CCA4461FE66F}" destId="{95E049F7-E182-40C4-9A0F-0A0AE6E8B0A8}" srcOrd="0" destOrd="0" presId="urn:microsoft.com/office/officeart/2008/layout/NameandTitleOrganizationalChart"/>
    <dgm:cxn modelId="{4EE2576C-720A-438D-8464-33175DA1A349}" type="presOf" srcId="{3BA4BE80-379C-470D-B0BF-E4FE4C74C5D6}" destId="{7FDC9703-8339-4527-97E0-507BBE8E7160}" srcOrd="0" destOrd="0" presId="urn:microsoft.com/office/officeart/2008/layout/NameandTitleOrganizationalChart"/>
    <dgm:cxn modelId="{E07A2778-AEEA-4F72-B17E-D357A29A4380}" type="presOf" srcId="{1C0C9D02-975E-4CDC-9F97-49673D440AC6}" destId="{6B1EC2BB-E959-45E2-93AD-8F579BFB0360}" srcOrd="1" destOrd="0" presId="urn:microsoft.com/office/officeart/2008/layout/NameandTitleOrganizationalChart"/>
    <dgm:cxn modelId="{88B7707D-956C-439F-BEDE-D7345986FD72}" type="presOf" srcId="{D891F360-2C91-434B-91ED-1781B8A5786D}" destId="{34EDF222-6768-4F62-8EFD-4BB8614C75FF}" srcOrd="0" destOrd="0" presId="urn:microsoft.com/office/officeart/2008/layout/NameandTitleOrganizationalChart"/>
    <dgm:cxn modelId="{13D4E282-3207-4175-B956-4246C6AB89A8}" srcId="{D891F360-2C91-434B-91ED-1781B8A5786D}" destId="{E1C41349-0159-481D-811E-0D3CE08F84DE}" srcOrd="2" destOrd="0" parTransId="{3BA4BE80-379C-470D-B0BF-E4FE4C74C5D6}" sibTransId="{DE1C0C16-FDE0-4D69-98F9-755A608207F8}"/>
    <dgm:cxn modelId="{3AD74593-6192-4B07-8FA8-23CFAEA93362}" srcId="{D891F360-2C91-434B-91ED-1781B8A5786D}" destId="{D0A1693A-6068-4421-9DEE-FEA0AABA340E}" srcOrd="0" destOrd="0" parTransId="{3B8C6963-115E-4EAF-AB35-CCA4461FE66F}" sibTransId="{47300330-0C45-44D5-B722-FD18BE6C9D9F}"/>
    <dgm:cxn modelId="{901EB698-E1A5-42CD-B120-1CECC8E18BBB}" type="presOf" srcId="{D0A1693A-6068-4421-9DEE-FEA0AABA340E}" destId="{0E0813DA-FF93-4188-A341-36B8AAE8CD23}" srcOrd="1" destOrd="0" presId="urn:microsoft.com/office/officeart/2008/layout/NameandTitleOrganizationalChart"/>
    <dgm:cxn modelId="{37D752AD-DC0D-4EB1-88EC-8E423C673830}" type="presOf" srcId="{E1C41349-0159-481D-811E-0D3CE08F84DE}" destId="{58B03C08-55D1-42A8-97AE-0F7822FC3AD1}" srcOrd="0" destOrd="0" presId="urn:microsoft.com/office/officeart/2008/layout/NameandTitleOrganizationalChart"/>
    <dgm:cxn modelId="{4B8449AE-2510-40CA-8A7C-59532C04B5AB}" type="presOf" srcId="{9062A33E-6159-47EF-AF9A-26A197D2D5D8}" destId="{63DFE896-4D85-4DBD-BD4A-77CA79CBE034}" srcOrd="0" destOrd="0" presId="urn:microsoft.com/office/officeart/2008/layout/NameandTitleOrganizationalChart"/>
    <dgm:cxn modelId="{B9ABB5B1-E95C-48D0-A155-E5E59EDB8FA4}" type="presOf" srcId="{D891F360-2C91-434B-91ED-1781B8A5786D}" destId="{D7A38C72-05A2-4AA8-93E2-6FEFC2C9A115}" srcOrd="1" destOrd="0" presId="urn:microsoft.com/office/officeart/2008/layout/NameandTitleOrganizationalChart"/>
    <dgm:cxn modelId="{537361B6-816E-4582-A9C2-5926B505D123}" type="presOf" srcId="{1C0C9D02-975E-4CDC-9F97-49673D440AC6}" destId="{8E5E1AF8-3D19-4016-940B-88BA0EFA4D20}" srcOrd="0" destOrd="0" presId="urn:microsoft.com/office/officeart/2008/layout/NameandTitleOrganizationalChart"/>
    <dgm:cxn modelId="{EA6804B8-8ADF-4329-83C5-62C086981F5F}" type="presOf" srcId="{47300330-0C45-44D5-B722-FD18BE6C9D9F}" destId="{182634BE-7CA2-4024-9C5D-5B5D5798CE6C}" srcOrd="0" destOrd="0" presId="urn:microsoft.com/office/officeart/2008/layout/NameandTitleOrganizationalChart"/>
    <dgm:cxn modelId="{143E84BC-0D3B-4D6F-9C1A-C7E6436DB141}" type="presOf" srcId="{D0A1693A-6068-4421-9DEE-FEA0AABA340E}" destId="{08A311C5-8334-4AB5-8C29-ABCC7A464FC6}" srcOrd="0" destOrd="0" presId="urn:microsoft.com/office/officeart/2008/layout/NameandTitleOrganizationalChart"/>
    <dgm:cxn modelId="{18CB6CE1-1B7B-4A7C-A486-DF157F4201C9}" type="presOf" srcId="{DE1C0C16-FDE0-4D69-98F9-755A608207F8}" destId="{0A3D64DE-7514-4257-9A94-7EBDB60B1B04}" srcOrd="0" destOrd="0" presId="urn:microsoft.com/office/officeart/2008/layout/NameandTitleOrganizationalChart"/>
    <dgm:cxn modelId="{60AB7E06-444B-46E6-8F72-6F5272062963}" type="presParOf" srcId="{4906F694-303C-4559-8887-EF11F3A561EA}" destId="{D2E81309-F1EA-432C-B5AF-B4E80D8D7F36}" srcOrd="0" destOrd="0" presId="urn:microsoft.com/office/officeart/2008/layout/NameandTitleOrganizationalChart"/>
    <dgm:cxn modelId="{A20748B7-828F-413B-B217-25574B97C5F3}" type="presParOf" srcId="{D2E81309-F1EA-432C-B5AF-B4E80D8D7F36}" destId="{E79B73C3-D7BD-4D7E-83A0-B96669DFF8F6}" srcOrd="0" destOrd="0" presId="urn:microsoft.com/office/officeart/2008/layout/NameandTitleOrganizationalChart"/>
    <dgm:cxn modelId="{26F9AE7F-A838-4C53-B3DF-0FA235637139}" type="presParOf" srcId="{E79B73C3-D7BD-4D7E-83A0-B96669DFF8F6}" destId="{34EDF222-6768-4F62-8EFD-4BB8614C75FF}" srcOrd="0" destOrd="0" presId="urn:microsoft.com/office/officeart/2008/layout/NameandTitleOrganizationalChart"/>
    <dgm:cxn modelId="{544EA3CC-955E-4661-BA81-FCEBC0515235}" type="presParOf" srcId="{E79B73C3-D7BD-4D7E-83A0-B96669DFF8F6}" destId="{3CF27982-FD08-4B45-9E50-996D0E9A6DCB}" srcOrd="1" destOrd="0" presId="urn:microsoft.com/office/officeart/2008/layout/NameandTitleOrganizationalChart"/>
    <dgm:cxn modelId="{3DEB3854-0FAB-40BC-A952-73A321936CDF}" type="presParOf" srcId="{E79B73C3-D7BD-4D7E-83A0-B96669DFF8F6}" destId="{D7A38C72-05A2-4AA8-93E2-6FEFC2C9A115}" srcOrd="2" destOrd="0" presId="urn:microsoft.com/office/officeart/2008/layout/NameandTitleOrganizationalChart"/>
    <dgm:cxn modelId="{19885270-C43C-4F77-9E02-EBC9BB13E86A}" type="presParOf" srcId="{D2E81309-F1EA-432C-B5AF-B4E80D8D7F36}" destId="{A76027C5-427C-47D1-88CD-F7D2DF45AA2A}" srcOrd="1" destOrd="0" presId="urn:microsoft.com/office/officeart/2008/layout/NameandTitleOrganizationalChart"/>
    <dgm:cxn modelId="{026AAE89-1E46-4352-B035-84DAD7D52A50}" type="presParOf" srcId="{A76027C5-427C-47D1-88CD-F7D2DF45AA2A}" destId="{95E049F7-E182-40C4-9A0F-0A0AE6E8B0A8}" srcOrd="0" destOrd="0" presId="urn:microsoft.com/office/officeart/2008/layout/NameandTitleOrganizationalChart"/>
    <dgm:cxn modelId="{A9F5C122-A75C-424C-98DC-61B92319B65F}" type="presParOf" srcId="{A76027C5-427C-47D1-88CD-F7D2DF45AA2A}" destId="{42589EBF-FB37-4942-B12C-5464DA3218AE}" srcOrd="1" destOrd="0" presId="urn:microsoft.com/office/officeart/2008/layout/NameandTitleOrganizationalChart"/>
    <dgm:cxn modelId="{A0E8609E-4B23-4CF7-A67F-5C5936BFC3B3}" type="presParOf" srcId="{42589EBF-FB37-4942-B12C-5464DA3218AE}" destId="{B5FE739A-84FE-4F77-AC70-2C5CEB55DBC3}" srcOrd="0" destOrd="0" presId="urn:microsoft.com/office/officeart/2008/layout/NameandTitleOrganizationalChart"/>
    <dgm:cxn modelId="{B0F1C18F-4638-4635-A941-3CC8768A2B95}" type="presParOf" srcId="{B5FE739A-84FE-4F77-AC70-2C5CEB55DBC3}" destId="{08A311C5-8334-4AB5-8C29-ABCC7A464FC6}" srcOrd="0" destOrd="0" presId="urn:microsoft.com/office/officeart/2008/layout/NameandTitleOrganizationalChart"/>
    <dgm:cxn modelId="{E861516A-4578-403A-982C-383ED24178C5}" type="presParOf" srcId="{B5FE739A-84FE-4F77-AC70-2C5CEB55DBC3}" destId="{182634BE-7CA2-4024-9C5D-5B5D5798CE6C}" srcOrd="1" destOrd="0" presId="urn:microsoft.com/office/officeart/2008/layout/NameandTitleOrganizationalChart"/>
    <dgm:cxn modelId="{417AFD1B-E139-461C-BC46-67B116ABF5D0}" type="presParOf" srcId="{B5FE739A-84FE-4F77-AC70-2C5CEB55DBC3}" destId="{0E0813DA-FF93-4188-A341-36B8AAE8CD23}" srcOrd="2" destOrd="0" presId="urn:microsoft.com/office/officeart/2008/layout/NameandTitleOrganizationalChart"/>
    <dgm:cxn modelId="{86760FBE-BD6B-4CBF-8971-0544007ECF8A}" type="presParOf" srcId="{42589EBF-FB37-4942-B12C-5464DA3218AE}" destId="{E3E1FC2E-5691-42D6-B1AD-5FA3E8EE8E1F}" srcOrd="1" destOrd="0" presId="urn:microsoft.com/office/officeart/2008/layout/NameandTitleOrganizationalChart"/>
    <dgm:cxn modelId="{5C017840-BA39-4D0A-A032-BBB66098E637}" type="presParOf" srcId="{42589EBF-FB37-4942-B12C-5464DA3218AE}" destId="{C63B3DAB-A758-40F0-8129-6547FC6DD49F}" srcOrd="2" destOrd="0" presId="urn:microsoft.com/office/officeart/2008/layout/NameandTitleOrganizationalChart"/>
    <dgm:cxn modelId="{86A20DAA-E470-44F1-BAA8-F757204E2930}" type="presParOf" srcId="{A76027C5-427C-47D1-88CD-F7D2DF45AA2A}" destId="{5A080908-CD69-42D8-8EC7-12B8C3D7B26E}" srcOrd="2" destOrd="0" presId="urn:microsoft.com/office/officeart/2008/layout/NameandTitleOrganizationalChart"/>
    <dgm:cxn modelId="{D06B5BB0-D45B-42C4-A387-9BF6ACCB637B}" type="presParOf" srcId="{A76027C5-427C-47D1-88CD-F7D2DF45AA2A}" destId="{3CAD5105-437B-426A-AA3C-8919C6D0E9A1}" srcOrd="3" destOrd="0" presId="urn:microsoft.com/office/officeart/2008/layout/NameandTitleOrganizationalChart"/>
    <dgm:cxn modelId="{0F24D34D-024F-438E-A5A1-5E313FE7E692}" type="presParOf" srcId="{3CAD5105-437B-426A-AA3C-8919C6D0E9A1}" destId="{39D88B21-92C5-4DA0-87A5-A8523C26EF9B}" srcOrd="0" destOrd="0" presId="urn:microsoft.com/office/officeart/2008/layout/NameandTitleOrganizationalChart"/>
    <dgm:cxn modelId="{986D5656-A7BF-4CFC-82C9-3669C6F77085}" type="presParOf" srcId="{39D88B21-92C5-4DA0-87A5-A8523C26EF9B}" destId="{8E5E1AF8-3D19-4016-940B-88BA0EFA4D20}" srcOrd="0" destOrd="0" presId="urn:microsoft.com/office/officeart/2008/layout/NameandTitleOrganizationalChart"/>
    <dgm:cxn modelId="{69608599-8C2D-4705-9753-CBAD24E3DF6B}" type="presParOf" srcId="{39D88B21-92C5-4DA0-87A5-A8523C26EF9B}" destId="{63DFE896-4D85-4DBD-BD4A-77CA79CBE034}" srcOrd="1" destOrd="0" presId="urn:microsoft.com/office/officeart/2008/layout/NameandTitleOrganizationalChart"/>
    <dgm:cxn modelId="{DA1D5488-3315-4079-9DB8-1983116B72F5}" type="presParOf" srcId="{39D88B21-92C5-4DA0-87A5-A8523C26EF9B}" destId="{6B1EC2BB-E959-45E2-93AD-8F579BFB0360}" srcOrd="2" destOrd="0" presId="urn:microsoft.com/office/officeart/2008/layout/NameandTitleOrganizationalChart"/>
    <dgm:cxn modelId="{6E16EAD7-8E3D-48ED-8760-E95D4A115FCE}" type="presParOf" srcId="{3CAD5105-437B-426A-AA3C-8919C6D0E9A1}" destId="{731C9249-E71A-416D-BE43-34C0B0AF4A1D}" srcOrd="1" destOrd="0" presId="urn:microsoft.com/office/officeart/2008/layout/NameandTitleOrganizationalChart"/>
    <dgm:cxn modelId="{79913075-4FB5-4B4B-B506-970FBF3B453F}" type="presParOf" srcId="{3CAD5105-437B-426A-AA3C-8919C6D0E9A1}" destId="{B6515AB7-4E58-4BCC-BBB8-A333E4F8E852}" srcOrd="2" destOrd="0" presId="urn:microsoft.com/office/officeart/2008/layout/NameandTitleOrganizationalChart"/>
    <dgm:cxn modelId="{0A2E1242-894F-429E-B100-091F9E520EF3}" type="presParOf" srcId="{A76027C5-427C-47D1-88CD-F7D2DF45AA2A}" destId="{7FDC9703-8339-4527-97E0-507BBE8E7160}" srcOrd="4" destOrd="0" presId="urn:microsoft.com/office/officeart/2008/layout/NameandTitleOrganizationalChart"/>
    <dgm:cxn modelId="{A7FE89C0-6B06-4C64-810C-71FB00539443}" type="presParOf" srcId="{A76027C5-427C-47D1-88CD-F7D2DF45AA2A}" destId="{2FE5CA47-A1D1-44B2-8111-8AB74514ACFB}" srcOrd="5" destOrd="0" presId="urn:microsoft.com/office/officeart/2008/layout/NameandTitleOrganizationalChart"/>
    <dgm:cxn modelId="{5F6AFD23-7591-47A1-979A-FBE6A77634C5}" type="presParOf" srcId="{2FE5CA47-A1D1-44B2-8111-8AB74514ACFB}" destId="{08BE31FA-99C0-4307-A03C-AF0A5AAA6346}" srcOrd="0" destOrd="0" presId="urn:microsoft.com/office/officeart/2008/layout/NameandTitleOrganizationalChart"/>
    <dgm:cxn modelId="{DA08D391-F82A-4530-96DB-C3AD421B837B}" type="presParOf" srcId="{08BE31FA-99C0-4307-A03C-AF0A5AAA6346}" destId="{58B03C08-55D1-42A8-97AE-0F7822FC3AD1}" srcOrd="0" destOrd="0" presId="urn:microsoft.com/office/officeart/2008/layout/NameandTitleOrganizationalChart"/>
    <dgm:cxn modelId="{74C36828-82A4-4CF9-88B0-B700F5F1B768}" type="presParOf" srcId="{08BE31FA-99C0-4307-A03C-AF0A5AAA6346}" destId="{0A3D64DE-7514-4257-9A94-7EBDB60B1B04}" srcOrd="1" destOrd="0" presId="urn:microsoft.com/office/officeart/2008/layout/NameandTitleOrganizationalChart"/>
    <dgm:cxn modelId="{57E82752-23A7-4146-918C-5A926A85BCD6}" type="presParOf" srcId="{08BE31FA-99C0-4307-A03C-AF0A5AAA6346}" destId="{D548A6BA-15F9-42FA-AD57-67753920806D}" srcOrd="2" destOrd="0" presId="urn:microsoft.com/office/officeart/2008/layout/NameandTitleOrganizationalChart"/>
    <dgm:cxn modelId="{0EF1B70B-59A7-416D-9A97-7D898B702843}" type="presParOf" srcId="{2FE5CA47-A1D1-44B2-8111-8AB74514ACFB}" destId="{727BCFC3-6C28-457E-AEBB-5AE5BB551226}" srcOrd="1" destOrd="0" presId="urn:microsoft.com/office/officeart/2008/layout/NameandTitleOrganizationalChart"/>
    <dgm:cxn modelId="{203CB49A-43B8-443E-8D0A-914C887166EE}" type="presParOf" srcId="{2FE5CA47-A1D1-44B2-8111-8AB74514ACFB}" destId="{71382AD6-1FE0-415C-BBE7-9776B3A5EBEF}" srcOrd="2" destOrd="0" presId="urn:microsoft.com/office/officeart/2008/layout/NameandTitleOrganizationalChart"/>
    <dgm:cxn modelId="{3D04BEAA-F7E0-4412-A43D-0E7EEA22FFFD}" type="presParOf" srcId="{D2E81309-F1EA-432C-B5AF-B4E80D8D7F36}" destId="{67A02F2F-EF04-4CFA-8EB5-E4107EB751E2}" srcOrd="2" destOrd="0" presId="urn:microsoft.com/office/officeart/2008/layout/NameandTitleOrganizational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761C1D-931E-4B35-8221-2FF93441C63B}">
      <dsp:nvSpPr>
        <dsp:cNvPr id="0" name=""/>
        <dsp:cNvSpPr/>
      </dsp:nvSpPr>
      <dsp:spPr>
        <a:xfrm>
          <a:off x="122752" y="0"/>
          <a:ext cx="4159351" cy="4159351"/>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397839-57B3-4189-BF8B-D8E859727863}">
      <dsp:nvSpPr>
        <dsp:cNvPr id="0" name=""/>
        <dsp:cNvSpPr/>
      </dsp:nvSpPr>
      <dsp:spPr>
        <a:xfrm>
          <a:off x="393110" y="270357"/>
          <a:ext cx="1663740" cy="1663740"/>
        </a:xfrm>
        <a:prstGeom prst="roundRect">
          <a:avLst/>
        </a:prstGeom>
        <a:solidFill>
          <a:schemeClr val="bg1">
            <a:lumMod val="6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kumimoji="1" lang="en-US" altLang="ja-JP" sz="1800" kern="1200" dirty="0">
              <a:latin typeface="BIZ UDPゴシック" panose="020B0400000000000000" pitchFamily="50" charset="-128"/>
              <a:ea typeface="BIZ UDPゴシック" panose="020B0400000000000000" pitchFamily="50" charset="-128"/>
            </a:rPr>
            <a:t>XXXX</a:t>
          </a:r>
          <a:r>
            <a:rPr kumimoji="1" lang="ja-JP" altLang="en-US" sz="1800" kern="1200" dirty="0">
              <a:latin typeface="BIZ UDPゴシック" panose="020B0400000000000000" pitchFamily="50" charset="-128"/>
              <a:ea typeface="BIZ UDPゴシック" panose="020B0400000000000000" pitchFamily="50" charset="-128"/>
            </a:rPr>
            <a:t>サービス</a:t>
          </a:r>
          <a:endParaRPr kumimoji="1" lang="en-US" altLang="ja-JP" sz="1800" kern="1200" dirty="0">
            <a:latin typeface="BIZ UDPゴシック" panose="020B0400000000000000" pitchFamily="50" charset="-128"/>
            <a:ea typeface="BIZ UDPゴシック" panose="020B0400000000000000" pitchFamily="50" charset="-128"/>
          </a:endParaRPr>
        </a:p>
        <a:p>
          <a:pPr marL="0" lvl="0" indent="0" algn="l" defTabSz="800100">
            <a:lnSpc>
              <a:spcPct val="90000"/>
            </a:lnSpc>
            <a:spcBef>
              <a:spcPct val="0"/>
            </a:spcBef>
            <a:spcAft>
              <a:spcPct val="35000"/>
            </a:spcAft>
            <a:buNone/>
          </a:pPr>
          <a:r>
            <a:rPr kumimoji="1" lang="ja-JP" altLang="en-US" sz="1800" kern="1200" dirty="0">
              <a:latin typeface="BIZ UDPゴシック" panose="020B0400000000000000" pitchFamily="50" charset="-128"/>
              <a:ea typeface="BIZ UDPゴシック" panose="020B0400000000000000" pitchFamily="50" charset="-128"/>
            </a:rPr>
            <a:t>・　△△△</a:t>
          </a:r>
          <a:br>
            <a:rPr kumimoji="1" lang="en-US" altLang="ja-JP" sz="1800" kern="1200" dirty="0">
              <a:latin typeface="BIZ UDPゴシック" panose="020B0400000000000000" pitchFamily="50" charset="-128"/>
              <a:ea typeface="BIZ UDPゴシック" panose="020B0400000000000000" pitchFamily="50" charset="-128"/>
            </a:rPr>
          </a:br>
          <a:r>
            <a:rPr kumimoji="1" lang="ja-JP" altLang="en-US" sz="1800" kern="1200" dirty="0">
              <a:latin typeface="BIZ UDPゴシック" panose="020B0400000000000000" pitchFamily="50" charset="-128"/>
              <a:ea typeface="BIZ UDPゴシック" panose="020B0400000000000000" pitchFamily="50" charset="-128"/>
            </a:rPr>
            <a:t>・　△△△</a:t>
          </a:r>
          <a:br>
            <a:rPr kumimoji="1" lang="en-US" altLang="ja-JP" sz="1800" kern="1200" dirty="0">
              <a:latin typeface="BIZ UDPゴシック" panose="020B0400000000000000" pitchFamily="50" charset="-128"/>
              <a:ea typeface="BIZ UDPゴシック" panose="020B0400000000000000" pitchFamily="50" charset="-128"/>
            </a:rPr>
          </a:br>
          <a:r>
            <a:rPr kumimoji="1" lang="ja-JP" altLang="en-US" sz="1800" kern="1200" dirty="0">
              <a:latin typeface="BIZ UDPゴシック" panose="020B0400000000000000" pitchFamily="50" charset="-128"/>
              <a:ea typeface="BIZ UDPゴシック" panose="020B0400000000000000" pitchFamily="50" charset="-128"/>
            </a:rPr>
            <a:t>・　△△△</a:t>
          </a:r>
        </a:p>
      </dsp:txBody>
      <dsp:txXfrm>
        <a:off x="474327" y="351574"/>
        <a:ext cx="1501306" cy="1501306"/>
      </dsp:txXfrm>
    </dsp:sp>
    <dsp:sp modelId="{7014433A-0356-4BF6-9D33-9A1BD64218F1}">
      <dsp:nvSpPr>
        <dsp:cNvPr id="0" name=""/>
        <dsp:cNvSpPr/>
      </dsp:nvSpPr>
      <dsp:spPr>
        <a:xfrm>
          <a:off x="2348005" y="270357"/>
          <a:ext cx="1663740" cy="1663740"/>
        </a:xfrm>
        <a:prstGeom prst="roundRect">
          <a:avLst/>
        </a:prstGeom>
        <a:solidFill>
          <a:schemeClr val="tx1"/>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kumimoji="1" lang="ja-JP" altLang="en-US" sz="1800" kern="1200" dirty="0">
              <a:latin typeface="BIZ UDPゴシック" panose="020B0400000000000000" pitchFamily="50" charset="-128"/>
              <a:ea typeface="BIZ UDPゴシック" panose="020B0400000000000000" pitchFamily="50" charset="-128"/>
            </a:rPr>
            <a:t>当社サービス</a:t>
          </a:r>
          <a:br>
            <a:rPr kumimoji="1" lang="en-US" altLang="ja-JP" sz="1800" kern="1200" dirty="0">
              <a:latin typeface="BIZ UDPゴシック" panose="020B0400000000000000" pitchFamily="50" charset="-128"/>
              <a:ea typeface="BIZ UDPゴシック" panose="020B0400000000000000" pitchFamily="50" charset="-128"/>
            </a:rPr>
          </a:br>
          <a:r>
            <a:rPr kumimoji="1" lang="ja-JP" altLang="en-US" sz="1800" kern="1200" dirty="0">
              <a:latin typeface="BIZ UDPゴシック" panose="020B0400000000000000" pitchFamily="50" charset="-128"/>
              <a:ea typeface="BIZ UDPゴシック" panose="020B0400000000000000" pitchFamily="50" charset="-128"/>
            </a:rPr>
            <a:t>・　△△△</a:t>
          </a:r>
          <a:br>
            <a:rPr kumimoji="1" lang="en-US" altLang="ja-JP" sz="1800" kern="1200" dirty="0">
              <a:latin typeface="BIZ UDPゴシック" panose="020B0400000000000000" pitchFamily="50" charset="-128"/>
              <a:ea typeface="BIZ UDPゴシック" panose="020B0400000000000000" pitchFamily="50" charset="-128"/>
            </a:rPr>
          </a:br>
          <a:r>
            <a:rPr kumimoji="1" lang="ja-JP" altLang="en-US" sz="1800" kern="1200" dirty="0">
              <a:latin typeface="BIZ UDPゴシック" panose="020B0400000000000000" pitchFamily="50" charset="-128"/>
              <a:ea typeface="BIZ UDPゴシック" panose="020B0400000000000000" pitchFamily="50" charset="-128"/>
            </a:rPr>
            <a:t>・　△△△</a:t>
          </a:r>
          <a:br>
            <a:rPr kumimoji="1" lang="en-US" altLang="ja-JP" sz="1800" kern="1200" dirty="0">
              <a:latin typeface="BIZ UDPゴシック" panose="020B0400000000000000" pitchFamily="50" charset="-128"/>
              <a:ea typeface="BIZ UDPゴシック" panose="020B0400000000000000" pitchFamily="50" charset="-128"/>
            </a:rPr>
          </a:br>
          <a:r>
            <a:rPr kumimoji="1" lang="ja-JP" altLang="en-US" sz="1800" kern="1200" dirty="0">
              <a:latin typeface="BIZ UDPゴシック" panose="020B0400000000000000" pitchFamily="50" charset="-128"/>
              <a:ea typeface="BIZ UDPゴシック" panose="020B0400000000000000" pitchFamily="50" charset="-128"/>
            </a:rPr>
            <a:t>・　△△△</a:t>
          </a:r>
        </a:p>
      </dsp:txBody>
      <dsp:txXfrm>
        <a:off x="2429222" y="351574"/>
        <a:ext cx="1501306" cy="1501306"/>
      </dsp:txXfrm>
    </dsp:sp>
    <dsp:sp modelId="{BC453D70-FBB7-42B6-A05E-C2CB30FB13C6}">
      <dsp:nvSpPr>
        <dsp:cNvPr id="0" name=""/>
        <dsp:cNvSpPr/>
      </dsp:nvSpPr>
      <dsp:spPr>
        <a:xfrm>
          <a:off x="393110" y="2225252"/>
          <a:ext cx="1663740" cy="1663740"/>
        </a:xfrm>
        <a:prstGeom prst="roundRect">
          <a:avLst/>
        </a:prstGeom>
        <a:solidFill>
          <a:schemeClr val="bg1">
            <a:lumMod val="6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kumimoji="1" lang="en-US" altLang="ja-JP" sz="1800" kern="1200" dirty="0">
              <a:latin typeface="BIZ UDPゴシック" panose="020B0400000000000000" pitchFamily="50" charset="-128"/>
              <a:ea typeface="BIZ UDPゴシック" panose="020B0400000000000000" pitchFamily="50" charset="-128"/>
            </a:rPr>
            <a:t>XXXX</a:t>
          </a:r>
          <a:r>
            <a:rPr kumimoji="1" lang="ja-JP" altLang="en-US" sz="1800" kern="1200" dirty="0">
              <a:latin typeface="BIZ UDPゴシック" panose="020B0400000000000000" pitchFamily="50" charset="-128"/>
              <a:ea typeface="BIZ UDPゴシック" panose="020B0400000000000000" pitchFamily="50" charset="-128"/>
            </a:rPr>
            <a:t>サービス</a:t>
          </a:r>
          <a:endParaRPr kumimoji="1" lang="en-US" altLang="ja-JP" sz="1800" kern="1200" dirty="0">
            <a:latin typeface="BIZ UDPゴシック" panose="020B0400000000000000" pitchFamily="50" charset="-128"/>
            <a:ea typeface="BIZ UDPゴシック" panose="020B0400000000000000" pitchFamily="50" charset="-128"/>
          </a:endParaRPr>
        </a:p>
        <a:p>
          <a:pPr marL="0" lvl="0" indent="0" algn="l" defTabSz="800100">
            <a:lnSpc>
              <a:spcPct val="90000"/>
            </a:lnSpc>
            <a:spcBef>
              <a:spcPct val="0"/>
            </a:spcBef>
            <a:spcAft>
              <a:spcPct val="35000"/>
            </a:spcAft>
            <a:buNone/>
          </a:pPr>
          <a:r>
            <a:rPr kumimoji="1" lang="ja-JP" altLang="en-US" sz="1800" kern="1200" dirty="0">
              <a:latin typeface="BIZ UDPゴシック" panose="020B0400000000000000" pitchFamily="50" charset="-128"/>
              <a:ea typeface="BIZ UDPゴシック" panose="020B0400000000000000" pitchFamily="50" charset="-128"/>
            </a:rPr>
            <a:t>・　△△△</a:t>
          </a:r>
          <a:br>
            <a:rPr kumimoji="1" lang="en-US" altLang="ja-JP" sz="1800" kern="1200" dirty="0">
              <a:latin typeface="BIZ UDPゴシック" panose="020B0400000000000000" pitchFamily="50" charset="-128"/>
              <a:ea typeface="BIZ UDPゴシック" panose="020B0400000000000000" pitchFamily="50" charset="-128"/>
            </a:rPr>
          </a:br>
          <a:r>
            <a:rPr kumimoji="1" lang="ja-JP" altLang="en-US" sz="1800" kern="1200" dirty="0">
              <a:latin typeface="BIZ UDPゴシック" panose="020B0400000000000000" pitchFamily="50" charset="-128"/>
              <a:ea typeface="BIZ UDPゴシック" panose="020B0400000000000000" pitchFamily="50" charset="-128"/>
            </a:rPr>
            <a:t>・　△△△</a:t>
          </a:r>
          <a:br>
            <a:rPr kumimoji="1" lang="en-US" altLang="ja-JP" sz="1800" kern="1200" dirty="0">
              <a:latin typeface="BIZ UDPゴシック" panose="020B0400000000000000" pitchFamily="50" charset="-128"/>
              <a:ea typeface="BIZ UDPゴシック" panose="020B0400000000000000" pitchFamily="50" charset="-128"/>
            </a:rPr>
          </a:br>
          <a:r>
            <a:rPr kumimoji="1" lang="ja-JP" altLang="en-US" sz="1800" kern="1200" dirty="0">
              <a:latin typeface="BIZ UDPゴシック" panose="020B0400000000000000" pitchFamily="50" charset="-128"/>
              <a:ea typeface="BIZ UDPゴシック" panose="020B0400000000000000" pitchFamily="50" charset="-128"/>
            </a:rPr>
            <a:t>・　△△△</a:t>
          </a:r>
        </a:p>
      </dsp:txBody>
      <dsp:txXfrm>
        <a:off x="474327" y="2306469"/>
        <a:ext cx="1501306" cy="1501306"/>
      </dsp:txXfrm>
    </dsp:sp>
    <dsp:sp modelId="{889811CD-7A5C-4CCA-B877-A2D49C903FFB}">
      <dsp:nvSpPr>
        <dsp:cNvPr id="0" name=""/>
        <dsp:cNvSpPr/>
      </dsp:nvSpPr>
      <dsp:spPr>
        <a:xfrm>
          <a:off x="2348005" y="2225252"/>
          <a:ext cx="1663740" cy="1663740"/>
        </a:xfrm>
        <a:prstGeom prst="roundRect">
          <a:avLst/>
        </a:prstGeom>
        <a:solidFill>
          <a:schemeClr val="bg1">
            <a:lumMod val="6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kumimoji="1" lang="en-US" altLang="ja-JP" sz="1800" kern="1200" dirty="0">
              <a:latin typeface="BIZ UDPゴシック" panose="020B0400000000000000" pitchFamily="50" charset="-128"/>
              <a:ea typeface="BIZ UDPゴシック" panose="020B0400000000000000" pitchFamily="50" charset="-128"/>
            </a:rPr>
            <a:t>XXXX</a:t>
          </a:r>
          <a:r>
            <a:rPr kumimoji="1" lang="ja-JP" altLang="en-US" sz="1800" kern="1200" dirty="0">
              <a:latin typeface="BIZ UDPゴシック" panose="020B0400000000000000" pitchFamily="50" charset="-128"/>
              <a:ea typeface="BIZ UDPゴシック" panose="020B0400000000000000" pitchFamily="50" charset="-128"/>
            </a:rPr>
            <a:t>サービス</a:t>
          </a:r>
          <a:endParaRPr kumimoji="1" lang="en-US" altLang="ja-JP" sz="1800" kern="1200" dirty="0">
            <a:latin typeface="BIZ UDPゴシック" panose="020B0400000000000000" pitchFamily="50" charset="-128"/>
            <a:ea typeface="BIZ UDPゴシック" panose="020B0400000000000000" pitchFamily="50" charset="-128"/>
          </a:endParaRPr>
        </a:p>
        <a:p>
          <a:pPr marL="0" lvl="0" indent="0" algn="l" defTabSz="800100">
            <a:lnSpc>
              <a:spcPct val="90000"/>
            </a:lnSpc>
            <a:spcBef>
              <a:spcPct val="0"/>
            </a:spcBef>
            <a:spcAft>
              <a:spcPct val="35000"/>
            </a:spcAft>
            <a:buNone/>
          </a:pPr>
          <a:r>
            <a:rPr kumimoji="1" lang="ja-JP" altLang="en-US" sz="1800" kern="1200" dirty="0">
              <a:latin typeface="BIZ UDPゴシック" panose="020B0400000000000000" pitchFamily="50" charset="-128"/>
              <a:ea typeface="BIZ UDPゴシック" panose="020B0400000000000000" pitchFamily="50" charset="-128"/>
            </a:rPr>
            <a:t>・　△△△</a:t>
          </a:r>
          <a:br>
            <a:rPr kumimoji="1" lang="en-US" altLang="ja-JP" sz="1800" kern="1200" dirty="0">
              <a:latin typeface="BIZ UDPゴシック" panose="020B0400000000000000" pitchFamily="50" charset="-128"/>
              <a:ea typeface="BIZ UDPゴシック" panose="020B0400000000000000" pitchFamily="50" charset="-128"/>
            </a:rPr>
          </a:br>
          <a:r>
            <a:rPr kumimoji="1" lang="ja-JP" altLang="en-US" sz="1800" kern="1200" dirty="0">
              <a:latin typeface="BIZ UDPゴシック" panose="020B0400000000000000" pitchFamily="50" charset="-128"/>
              <a:ea typeface="BIZ UDPゴシック" panose="020B0400000000000000" pitchFamily="50" charset="-128"/>
            </a:rPr>
            <a:t>・　△△△</a:t>
          </a:r>
          <a:br>
            <a:rPr kumimoji="1" lang="en-US" altLang="ja-JP" sz="1800" kern="1200" dirty="0">
              <a:latin typeface="BIZ UDPゴシック" panose="020B0400000000000000" pitchFamily="50" charset="-128"/>
              <a:ea typeface="BIZ UDPゴシック" panose="020B0400000000000000" pitchFamily="50" charset="-128"/>
            </a:rPr>
          </a:br>
          <a:r>
            <a:rPr kumimoji="1" lang="ja-JP" altLang="en-US" sz="1800" kern="1200" dirty="0">
              <a:latin typeface="BIZ UDPゴシック" panose="020B0400000000000000" pitchFamily="50" charset="-128"/>
              <a:ea typeface="BIZ UDPゴシック" panose="020B0400000000000000" pitchFamily="50" charset="-128"/>
            </a:rPr>
            <a:t>・　△△△</a:t>
          </a:r>
        </a:p>
      </dsp:txBody>
      <dsp:txXfrm>
        <a:off x="2429222" y="2306469"/>
        <a:ext cx="1501306" cy="15013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DC9703-8339-4527-97E0-507BBE8E7160}">
      <dsp:nvSpPr>
        <dsp:cNvPr id="0" name=""/>
        <dsp:cNvSpPr/>
      </dsp:nvSpPr>
      <dsp:spPr>
        <a:xfrm>
          <a:off x="3924666" y="2101961"/>
          <a:ext cx="2801540" cy="624673"/>
        </a:xfrm>
        <a:custGeom>
          <a:avLst/>
          <a:gdLst/>
          <a:ahLst/>
          <a:cxnLst/>
          <a:rect l="0" t="0" r="0" b="0"/>
          <a:pathLst>
            <a:path>
              <a:moveTo>
                <a:pt x="0" y="0"/>
              </a:moveTo>
              <a:lnTo>
                <a:pt x="0" y="372401"/>
              </a:lnTo>
              <a:lnTo>
                <a:pt x="2801540" y="372401"/>
              </a:lnTo>
              <a:lnTo>
                <a:pt x="2801540" y="624673"/>
              </a:lnTo>
            </a:path>
          </a:pathLst>
        </a:custGeom>
        <a:noFill/>
        <a:ln w="19050" cap="flat" cmpd="sng" algn="ctr">
          <a:solidFill>
            <a:schemeClr val="bg1">
              <a:lumMod val="65000"/>
            </a:schemeClr>
          </a:solidFill>
          <a:prstDash val="solid"/>
          <a:miter lim="800000"/>
        </a:ln>
        <a:effectLst/>
      </dsp:spPr>
      <dsp:style>
        <a:lnRef idx="2">
          <a:scrgbClr r="0" g="0" b="0"/>
        </a:lnRef>
        <a:fillRef idx="0">
          <a:scrgbClr r="0" g="0" b="0"/>
        </a:fillRef>
        <a:effectRef idx="0">
          <a:scrgbClr r="0" g="0" b="0"/>
        </a:effectRef>
        <a:fontRef idx="minor"/>
      </dsp:style>
    </dsp:sp>
    <dsp:sp modelId="{5A080908-CD69-42D8-8EC7-12B8C3D7B26E}">
      <dsp:nvSpPr>
        <dsp:cNvPr id="0" name=""/>
        <dsp:cNvSpPr/>
      </dsp:nvSpPr>
      <dsp:spPr>
        <a:xfrm>
          <a:off x="3878946" y="2101961"/>
          <a:ext cx="91440" cy="624673"/>
        </a:xfrm>
        <a:custGeom>
          <a:avLst/>
          <a:gdLst/>
          <a:ahLst/>
          <a:cxnLst/>
          <a:rect l="0" t="0" r="0" b="0"/>
          <a:pathLst>
            <a:path>
              <a:moveTo>
                <a:pt x="45720" y="0"/>
              </a:moveTo>
              <a:lnTo>
                <a:pt x="45720" y="624673"/>
              </a:lnTo>
            </a:path>
          </a:pathLst>
        </a:custGeom>
        <a:noFill/>
        <a:ln w="19050" cap="flat" cmpd="sng" algn="ctr">
          <a:solidFill>
            <a:schemeClr val="bg1">
              <a:lumMod val="65000"/>
            </a:schemeClr>
          </a:solidFill>
          <a:prstDash val="solid"/>
          <a:miter lim="800000"/>
        </a:ln>
        <a:effectLst/>
      </dsp:spPr>
      <dsp:style>
        <a:lnRef idx="2">
          <a:scrgbClr r="0" g="0" b="0"/>
        </a:lnRef>
        <a:fillRef idx="0">
          <a:scrgbClr r="0" g="0" b="0"/>
        </a:fillRef>
        <a:effectRef idx="0">
          <a:scrgbClr r="0" g="0" b="0"/>
        </a:effectRef>
        <a:fontRef idx="minor"/>
      </dsp:style>
    </dsp:sp>
    <dsp:sp modelId="{95E049F7-E182-40C4-9A0F-0A0AE6E8B0A8}">
      <dsp:nvSpPr>
        <dsp:cNvPr id="0" name=""/>
        <dsp:cNvSpPr/>
      </dsp:nvSpPr>
      <dsp:spPr>
        <a:xfrm>
          <a:off x="1123125" y="2101961"/>
          <a:ext cx="2801540" cy="624673"/>
        </a:xfrm>
        <a:custGeom>
          <a:avLst/>
          <a:gdLst/>
          <a:ahLst/>
          <a:cxnLst/>
          <a:rect l="0" t="0" r="0" b="0"/>
          <a:pathLst>
            <a:path>
              <a:moveTo>
                <a:pt x="2801540" y="0"/>
              </a:moveTo>
              <a:lnTo>
                <a:pt x="2801540" y="372401"/>
              </a:lnTo>
              <a:lnTo>
                <a:pt x="0" y="372401"/>
              </a:lnTo>
              <a:lnTo>
                <a:pt x="0" y="624673"/>
              </a:lnTo>
            </a:path>
          </a:pathLst>
        </a:custGeom>
        <a:noFill/>
        <a:ln w="19050" cap="flat" cmpd="sng" algn="ctr">
          <a:solidFill>
            <a:schemeClr val="bg1">
              <a:lumMod val="65000"/>
            </a:schemeClr>
          </a:solidFill>
          <a:prstDash val="solid"/>
          <a:miter lim="800000"/>
        </a:ln>
        <a:effectLst/>
      </dsp:spPr>
      <dsp:style>
        <a:lnRef idx="2">
          <a:scrgbClr r="0" g="0" b="0"/>
        </a:lnRef>
        <a:fillRef idx="0">
          <a:scrgbClr r="0" g="0" b="0"/>
        </a:fillRef>
        <a:effectRef idx="0">
          <a:scrgbClr r="0" g="0" b="0"/>
        </a:effectRef>
        <a:fontRef idx="minor"/>
      </dsp:style>
    </dsp:sp>
    <dsp:sp modelId="{34EDF222-6768-4F62-8EFD-4BB8614C75FF}">
      <dsp:nvSpPr>
        <dsp:cNvPr id="0" name=""/>
        <dsp:cNvSpPr/>
      </dsp:nvSpPr>
      <dsp:spPr>
        <a:xfrm>
          <a:off x="2880576" y="1020795"/>
          <a:ext cx="2088178" cy="1081166"/>
        </a:xfrm>
        <a:prstGeom prst="rect">
          <a:avLst/>
        </a:prstGeom>
        <a:solidFill>
          <a:schemeClr val="tx1">
            <a:lumMod val="50000"/>
            <a:lumOff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52565"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latin typeface="BIZ UDPゴシック" panose="020B0400000000000000" pitchFamily="50" charset="-128"/>
              <a:ea typeface="BIZ UDPゴシック" panose="020B0400000000000000" pitchFamily="50" charset="-128"/>
            </a:rPr>
            <a:t>プロジェクト統括</a:t>
          </a:r>
        </a:p>
      </dsp:txBody>
      <dsp:txXfrm>
        <a:off x="2880576" y="1020795"/>
        <a:ext cx="2088178" cy="1081166"/>
      </dsp:txXfrm>
    </dsp:sp>
    <dsp:sp modelId="{3CF27982-FD08-4B45-9E50-996D0E9A6DCB}">
      <dsp:nvSpPr>
        <dsp:cNvPr id="0" name=""/>
        <dsp:cNvSpPr/>
      </dsp:nvSpPr>
      <dsp:spPr>
        <a:xfrm>
          <a:off x="3298212" y="1861702"/>
          <a:ext cx="1879360" cy="360388"/>
        </a:xfrm>
        <a:prstGeom prst="rect">
          <a:avLst/>
        </a:prstGeom>
        <a:solidFill>
          <a:schemeClr val="lt1">
            <a:alpha val="90000"/>
            <a:hueOff val="0"/>
            <a:satOff val="0"/>
            <a:lumOff val="0"/>
            <a:alphaOff val="0"/>
          </a:schemeClr>
        </a:solidFill>
        <a:ln w="1905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11430" rIns="45720" bIns="11430" numCol="1" spcCol="1270" anchor="ctr" anchorCtr="0">
          <a:noAutofit/>
        </a:bodyPr>
        <a:lstStyle/>
        <a:p>
          <a:pPr marL="0" lvl="0" indent="0" algn="r" defTabSz="800100">
            <a:lnSpc>
              <a:spcPct val="90000"/>
            </a:lnSpc>
            <a:spcBef>
              <a:spcPct val="0"/>
            </a:spcBef>
            <a:spcAft>
              <a:spcPct val="35000"/>
            </a:spcAft>
            <a:buNone/>
          </a:pPr>
          <a:r>
            <a:rPr kumimoji="1" lang="ja-JP" altLang="en-US" sz="1800" kern="1200" dirty="0">
              <a:latin typeface="BIZ UDPゴシック" panose="020B0400000000000000" pitchFamily="50" charset="-128"/>
              <a:ea typeface="BIZ UDPゴシック" panose="020B0400000000000000" pitchFamily="50" charset="-128"/>
            </a:rPr>
            <a:t>（役職）</a:t>
          </a:r>
          <a:endParaRPr kumimoji="1" lang="en-US" altLang="ja-JP" sz="1800" kern="1200" dirty="0">
            <a:latin typeface="BIZ UDPゴシック" panose="020B0400000000000000" pitchFamily="50" charset="-128"/>
            <a:ea typeface="BIZ UDPゴシック" panose="020B0400000000000000" pitchFamily="50" charset="-128"/>
          </a:endParaRPr>
        </a:p>
      </dsp:txBody>
      <dsp:txXfrm>
        <a:off x="3298212" y="1861702"/>
        <a:ext cx="1879360" cy="360388"/>
      </dsp:txXfrm>
    </dsp:sp>
    <dsp:sp modelId="{08A311C5-8334-4AB5-8C29-ABCC7A464FC6}">
      <dsp:nvSpPr>
        <dsp:cNvPr id="0" name=""/>
        <dsp:cNvSpPr/>
      </dsp:nvSpPr>
      <dsp:spPr>
        <a:xfrm>
          <a:off x="79036" y="2726635"/>
          <a:ext cx="2088178" cy="1081166"/>
        </a:xfrm>
        <a:prstGeom prst="rect">
          <a:avLst/>
        </a:prstGeom>
        <a:solidFill>
          <a:schemeClr val="tx1">
            <a:lumMod val="50000"/>
            <a:lumOff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52565"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latin typeface="BIZ UDPゴシック" panose="020B0400000000000000" pitchFamily="50" charset="-128"/>
              <a:ea typeface="BIZ UDPゴシック" panose="020B0400000000000000" pitchFamily="50" charset="-128"/>
            </a:rPr>
            <a:t>○○担当</a:t>
          </a:r>
          <a:br>
            <a:rPr kumimoji="1" lang="en-US" altLang="ja-JP" sz="1800" kern="1200" dirty="0">
              <a:latin typeface="BIZ UDPゴシック" panose="020B0400000000000000" pitchFamily="50" charset="-128"/>
              <a:ea typeface="BIZ UDPゴシック" panose="020B0400000000000000" pitchFamily="50" charset="-128"/>
            </a:rPr>
          </a:br>
          <a:r>
            <a:rPr kumimoji="1" lang="ja-JP" altLang="en-US" sz="1800" kern="1200" dirty="0">
              <a:latin typeface="BIZ UDPゴシック" panose="020B0400000000000000" pitchFamily="50" charset="-128"/>
              <a:ea typeface="BIZ UDPゴシック" panose="020B0400000000000000" pitchFamily="50" charset="-128"/>
            </a:rPr>
            <a:t>・　○○を開発</a:t>
          </a:r>
        </a:p>
      </dsp:txBody>
      <dsp:txXfrm>
        <a:off x="79036" y="2726635"/>
        <a:ext cx="2088178" cy="1081166"/>
      </dsp:txXfrm>
    </dsp:sp>
    <dsp:sp modelId="{182634BE-7CA2-4024-9C5D-5B5D5798CE6C}">
      <dsp:nvSpPr>
        <dsp:cNvPr id="0" name=""/>
        <dsp:cNvSpPr/>
      </dsp:nvSpPr>
      <dsp:spPr>
        <a:xfrm>
          <a:off x="496671" y="3567542"/>
          <a:ext cx="1879360" cy="360388"/>
        </a:xfrm>
        <a:prstGeom prst="rect">
          <a:avLst/>
        </a:prstGeom>
        <a:solidFill>
          <a:schemeClr val="lt1">
            <a:alpha val="90000"/>
            <a:hueOff val="0"/>
            <a:satOff val="0"/>
            <a:lumOff val="0"/>
            <a:alphaOff val="0"/>
          </a:schemeClr>
        </a:solidFill>
        <a:ln w="1905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11430" rIns="45720" bIns="11430" numCol="1" spcCol="1270" anchor="ctr" anchorCtr="0">
          <a:noAutofit/>
        </a:bodyPr>
        <a:lstStyle/>
        <a:p>
          <a:pPr marL="0" lvl="0" indent="0" algn="r" defTabSz="800100">
            <a:lnSpc>
              <a:spcPct val="90000"/>
            </a:lnSpc>
            <a:spcBef>
              <a:spcPct val="0"/>
            </a:spcBef>
            <a:spcAft>
              <a:spcPct val="35000"/>
            </a:spcAft>
            <a:buNone/>
          </a:pPr>
          <a:r>
            <a:rPr kumimoji="1" lang="en-US" altLang="ja-JP" sz="1800" kern="1200" dirty="0">
              <a:latin typeface="BIZ UDPゴシック" panose="020B0400000000000000" pitchFamily="50" charset="-128"/>
              <a:ea typeface="BIZ UDPゴシック" panose="020B0400000000000000" pitchFamily="50" charset="-128"/>
            </a:rPr>
            <a:t>X</a:t>
          </a:r>
          <a:r>
            <a:rPr kumimoji="1" lang="ja-JP" altLang="en-US" sz="1800" kern="1200" dirty="0">
              <a:latin typeface="BIZ UDPゴシック" panose="020B0400000000000000" pitchFamily="50" charset="-128"/>
              <a:ea typeface="BIZ UDPゴシック" panose="020B0400000000000000" pitchFamily="50" charset="-128"/>
            </a:rPr>
            <a:t>人</a:t>
          </a:r>
        </a:p>
      </dsp:txBody>
      <dsp:txXfrm>
        <a:off x="496671" y="3567542"/>
        <a:ext cx="1879360" cy="360388"/>
      </dsp:txXfrm>
    </dsp:sp>
    <dsp:sp modelId="{8E5E1AF8-3D19-4016-940B-88BA0EFA4D20}">
      <dsp:nvSpPr>
        <dsp:cNvPr id="0" name=""/>
        <dsp:cNvSpPr/>
      </dsp:nvSpPr>
      <dsp:spPr>
        <a:xfrm>
          <a:off x="2880576" y="2726635"/>
          <a:ext cx="2088178" cy="1081166"/>
        </a:xfrm>
        <a:prstGeom prst="rect">
          <a:avLst/>
        </a:prstGeom>
        <a:solidFill>
          <a:schemeClr val="tx1">
            <a:lumMod val="50000"/>
            <a:lumOff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52565" numCol="1" spcCol="1270" anchor="ctr" anchorCtr="0">
          <a:noAutofit/>
        </a:bodyPr>
        <a:lstStyle/>
        <a:p>
          <a:pPr marL="0" lvl="0" indent="0" algn="ctr" defTabSz="800100">
            <a:lnSpc>
              <a:spcPct val="90000"/>
            </a:lnSpc>
            <a:spcBef>
              <a:spcPct val="0"/>
            </a:spcBef>
            <a:spcAft>
              <a:spcPct val="35000"/>
            </a:spcAft>
            <a:buNone/>
          </a:pPr>
          <a:r>
            <a:rPr kumimoji="1" lang="en-US" altLang="ja-JP" sz="1800" kern="1200" dirty="0">
              <a:latin typeface="BIZ UDPゴシック" panose="020B0400000000000000" pitchFamily="50" charset="-128"/>
              <a:ea typeface="BIZ UDPゴシック" panose="020B0400000000000000" pitchFamily="50" charset="-128"/>
            </a:rPr>
            <a:t>XX</a:t>
          </a:r>
          <a:r>
            <a:rPr kumimoji="1" lang="ja-JP" altLang="en-US" sz="1800" kern="1200" dirty="0">
              <a:latin typeface="BIZ UDPゴシック" panose="020B0400000000000000" pitchFamily="50" charset="-128"/>
              <a:ea typeface="BIZ UDPゴシック" panose="020B0400000000000000" pitchFamily="50" charset="-128"/>
            </a:rPr>
            <a:t>担当</a:t>
          </a:r>
          <a:br>
            <a:rPr kumimoji="1" lang="en-US" altLang="ja-JP" sz="1800" kern="1200" dirty="0">
              <a:latin typeface="BIZ UDPゴシック" panose="020B0400000000000000" pitchFamily="50" charset="-128"/>
              <a:ea typeface="BIZ UDPゴシック" panose="020B0400000000000000" pitchFamily="50" charset="-128"/>
            </a:rPr>
          </a:br>
          <a:r>
            <a:rPr kumimoji="1" lang="ja-JP" altLang="en-US" sz="1800" kern="1200" dirty="0">
              <a:latin typeface="BIZ UDPゴシック" panose="020B0400000000000000" pitchFamily="50" charset="-128"/>
              <a:ea typeface="BIZ UDPゴシック" panose="020B0400000000000000" pitchFamily="50" charset="-128"/>
            </a:rPr>
            <a:t>・　</a:t>
          </a:r>
          <a:r>
            <a:rPr kumimoji="1" lang="en-US" altLang="ja-JP" sz="1800" kern="1200" dirty="0">
              <a:latin typeface="BIZ UDPゴシック" panose="020B0400000000000000" pitchFamily="50" charset="-128"/>
              <a:ea typeface="BIZ UDPゴシック" panose="020B0400000000000000" pitchFamily="50" charset="-128"/>
            </a:rPr>
            <a:t>XX</a:t>
          </a:r>
          <a:r>
            <a:rPr kumimoji="1" lang="ja-JP" altLang="en-US" sz="1800" kern="1200" dirty="0">
              <a:latin typeface="BIZ UDPゴシック" panose="020B0400000000000000" pitchFamily="50" charset="-128"/>
              <a:ea typeface="BIZ UDPゴシック" panose="020B0400000000000000" pitchFamily="50" charset="-128"/>
            </a:rPr>
            <a:t>を企画・立案</a:t>
          </a:r>
        </a:p>
      </dsp:txBody>
      <dsp:txXfrm>
        <a:off x="2880576" y="2726635"/>
        <a:ext cx="2088178" cy="1081166"/>
      </dsp:txXfrm>
    </dsp:sp>
    <dsp:sp modelId="{63DFE896-4D85-4DBD-BD4A-77CA79CBE034}">
      <dsp:nvSpPr>
        <dsp:cNvPr id="0" name=""/>
        <dsp:cNvSpPr/>
      </dsp:nvSpPr>
      <dsp:spPr>
        <a:xfrm>
          <a:off x="3298212" y="3567542"/>
          <a:ext cx="1879360" cy="360388"/>
        </a:xfrm>
        <a:prstGeom prst="rect">
          <a:avLst/>
        </a:prstGeom>
        <a:solidFill>
          <a:schemeClr val="lt1">
            <a:alpha val="90000"/>
            <a:hueOff val="0"/>
            <a:satOff val="0"/>
            <a:lumOff val="0"/>
            <a:alphaOff val="0"/>
          </a:schemeClr>
        </a:solidFill>
        <a:ln w="1905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11430" rIns="45720" bIns="11430" numCol="1" spcCol="1270" anchor="ctr" anchorCtr="0">
          <a:noAutofit/>
        </a:bodyPr>
        <a:lstStyle/>
        <a:p>
          <a:pPr marL="0" lvl="0" indent="0" algn="r" defTabSz="800100">
            <a:lnSpc>
              <a:spcPct val="90000"/>
            </a:lnSpc>
            <a:spcBef>
              <a:spcPct val="0"/>
            </a:spcBef>
            <a:spcAft>
              <a:spcPct val="35000"/>
            </a:spcAft>
            <a:buNone/>
          </a:pPr>
          <a:r>
            <a:rPr kumimoji="1" lang="en-US" altLang="ja-JP" sz="1800" kern="1200" dirty="0">
              <a:latin typeface="BIZ UDPゴシック" panose="020B0400000000000000" pitchFamily="50" charset="-128"/>
              <a:ea typeface="BIZ UDPゴシック" panose="020B0400000000000000" pitchFamily="50" charset="-128"/>
            </a:rPr>
            <a:t>X</a:t>
          </a:r>
          <a:r>
            <a:rPr kumimoji="1" lang="ja-JP" altLang="en-US" sz="1800" kern="1200" dirty="0">
              <a:latin typeface="BIZ UDPゴシック" panose="020B0400000000000000" pitchFamily="50" charset="-128"/>
              <a:ea typeface="BIZ UDPゴシック" panose="020B0400000000000000" pitchFamily="50" charset="-128"/>
            </a:rPr>
            <a:t>人</a:t>
          </a:r>
        </a:p>
      </dsp:txBody>
      <dsp:txXfrm>
        <a:off x="3298212" y="3567542"/>
        <a:ext cx="1879360" cy="360388"/>
      </dsp:txXfrm>
    </dsp:sp>
    <dsp:sp modelId="{58B03C08-55D1-42A8-97AE-0F7822FC3AD1}">
      <dsp:nvSpPr>
        <dsp:cNvPr id="0" name=""/>
        <dsp:cNvSpPr/>
      </dsp:nvSpPr>
      <dsp:spPr>
        <a:xfrm>
          <a:off x="5682117" y="2726635"/>
          <a:ext cx="2088178" cy="1081166"/>
        </a:xfrm>
        <a:prstGeom prst="rect">
          <a:avLst/>
        </a:prstGeom>
        <a:solidFill>
          <a:schemeClr val="tx1">
            <a:lumMod val="50000"/>
            <a:lumOff val="5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52565"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latin typeface="BIZ UDPゴシック" panose="020B0400000000000000" pitchFamily="50" charset="-128"/>
              <a:ea typeface="BIZ UDPゴシック" panose="020B0400000000000000" pitchFamily="50" charset="-128"/>
            </a:rPr>
            <a:t>△△担当</a:t>
          </a:r>
          <a:br>
            <a:rPr kumimoji="1" lang="en-US" altLang="ja-JP" sz="1800" kern="1200" dirty="0">
              <a:latin typeface="BIZ UDPゴシック" panose="020B0400000000000000" pitchFamily="50" charset="-128"/>
              <a:ea typeface="BIZ UDPゴシック" panose="020B0400000000000000" pitchFamily="50" charset="-128"/>
            </a:rPr>
          </a:br>
          <a:r>
            <a:rPr kumimoji="1" lang="ja-JP" altLang="en-US" sz="1800" kern="1200" dirty="0">
              <a:latin typeface="BIZ UDPゴシック" panose="020B0400000000000000" pitchFamily="50" charset="-128"/>
              <a:ea typeface="BIZ UDPゴシック" panose="020B0400000000000000" pitchFamily="50" charset="-128"/>
            </a:rPr>
            <a:t>・　△△の調整</a:t>
          </a:r>
        </a:p>
      </dsp:txBody>
      <dsp:txXfrm>
        <a:off x="5682117" y="2726635"/>
        <a:ext cx="2088178" cy="1081166"/>
      </dsp:txXfrm>
    </dsp:sp>
    <dsp:sp modelId="{0A3D64DE-7514-4257-9A94-7EBDB60B1B04}">
      <dsp:nvSpPr>
        <dsp:cNvPr id="0" name=""/>
        <dsp:cNvSpPr/>
      </dsp:nvSpPr>
      <dsp:spPr>
        <a:xfrm>
          <a:off x="6099753" y="3567542"/>
          <a:ext cx="1879360" cy="360388"/>
        </a:xfrm>
        <a:prstGeom prst="rect">
          <a:avLst/>
        </a:prstGeom>
        <a:solidFill>
          <a:schemeClr val="lt1">
            <a:alpha val="90000"/>
            <a:hueOff val="0"/>
            <a:satOff val="0"/>
            <a:lumOff val="0"/>
            <a:alphaOff val="0"/>
          </a:schemeClr>
        </a:solidFill>
        <a:ln w="19050" cap="flat" cmpd="sng" algn="ctr">
          <a:solidFill>
            <a:schemeClr val="bg1">
              <a:lumMod val="65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11430" rIns="45720" bIns="11430" numCol="1" spcCol="1270" anchor="ctr" anchorCtr="0">
          <a:noAutofit/>
        </a:bodyPr>
        <a:lstStyle/>
        <a:p>
          <a:pPr marL="0" lvl="0" indent="0" algn="r" defTabSz="800100">
            <a:lnSpc>
              <a:spcPct val="90000"/>
            </a:lnSpc>
            <a:spcBef>
              <a:spcPct val="0"/>
            </a:spcBef>
            <a:spcAft>
              <a:spcPct val="35000"/>
            </a:spcAft>
            <a:buNone/>
          </a:pPr>
          <a:r>
            <a:rPr kumimoji="1" lang="en-US" altLang="ja-JP" sz="1800" kern="1200" dirty="0">
              <a:latin typeface="BIZ UDPゴシック" panose="020B0400000000000000" pitchFamily="50" charset="-128"/>
              <a:ea typeface="BIZ UDPゴシック" panose="020B0400000000000000" pitchFamily="50" charset="-128"/>
            </a:rPr>
            <a:t>X</a:t>
          </a:r>
          <a:r>
            <a:rPr kumimoji="1" lang="ja-JP" altLang="en-US" sz="1800" kern="1200" dirty="0">
              <a:latin typeface="BIZ UDPゴシック" panose="020B0400000000000000" pitchFamily="50" charset="-128"/>
              <a:ea typeface="BIZ UDPゴシック" panose="020B0400000000000000" pitchFamily="50" charset="-128"/>
            </a:rPr>
            <a:t>人</a:t>
          </a:r>
        </a:p>
      </dsp:txBody>
      <dsp:txXfrm>
        <a:off x="6099753" y="3567542"/>
        <a:ext cx="1879360" cy="360388"/>
      </dsp:txXfrm>
    </dsp:sp>
  </dsp:spTree>
</dsp:drawing>
</file>

<file path=ppt/diagrams/layout1.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6" name="ヘッダー プレースホルダー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kumimoji="1" lang="ja-JP" altLang="en-US"/>
          </a:p>
        </p:txBody>
      </p:sp>
      <p:sp>
        <p:nvSpPr>
          <p:cNvPr id="1337" name="日付プレースホルダー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2026/2/18</a:t>
            </a:fld>
            <a:endParaRPr kumimoji="1" lang="ja-JP" altLang="en-US"/>
          </a:p>
        </p:txBody>
      </p:sp>
      <p:sp>
        <p:nvSpPr>
          <p:cNvPr id="1338" name="スライド イメージ プレースホルダー 3"/>
          <p:cNvSpPr>
            <a:spLocks noGrp="1" noRot="1" noChangeAspect="1"/>
          </p:cNvSpPr>
          <p:nvPr>
            <p:ph type="sldImg" idx="2"/>
          </p:nvPr>
        </p:nvSpPr>
        <p:spPr>
          <a:xfrm>
            <a:off x="725488" y="739775"/>
            <a:ext cx="5346700" cy="3703638"/>
          </a:xfrm>
          <a:prstGeom prst="rect">
            <a:avLst/>
          </a:prstGeom>
          <a:noFill/>
          <a:ln w="12700">
            <a:solidFill>
              <a:prstClr val="black"/>
            </a:solidFill>
          </a:ln>
        </p:spPr>
        <p:txBody>
          <a:bodyPr vert="horz" lIns="91440" tIns="45720" rIns="91440" bIns="45720" rtlCol="0" anchor="ctr"/>
          <a:lstStyle/>
          <a:p>
            <a:endParaRPr lang="ja-JP" altLang="en-US"/>
          </a:p>
        </p:txBody>
      </p:sp>
      <p:sp>
        <p:nvSpPr>
          <p:cNvPr id="1339" name="ノート プレースホルダー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40" name="フッター プレースホルダー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kumimoji="1" lang="ja-JP" altLang="en-US"/>
          </a:p>
        </p:txBody>
      </p:sp>
      <p:sp>
        <p:nvSpPr>
          <p:cNvPr id="1341" name="スライド番号プレースホルダー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5" name="四角形 224"/>
          <p:cNvSpPr>
            <a:spLocks noGrp="1" noRot="1" noChangeAspect="1"/>
          </p:cNvSpPr>
          <p:nvPr>
            <p:ph type="sldImg" idx="2"/>
          </p:nvPr>
        </p:nvSpPr>
        <p:spPr>
          <a:prstGeom prst="rect">
            <a:avLst/>
          </a:prstGeom>
        </p:spPr>
        <p:txBody>
          <a:bodyPr/>
          <a:lstStyle/>
          <a:p>
            <a:endParaRPr kumimoji="1" lang="ja-JP" altLang="en-US"/>
          </a:p>
        </p:txBody>
      </p:sp>
      <p:sp>
        <p:nvSpPr>
          <p:cNvPr id="1346" name="四角形 225"/>
          <p:cNvSpPr>
            <a:spLocks noGrp="1"/>
          </p:cNvSpPr>
          <p:nvPr>
            <p:ph type="body" sz="quarter" idx="3"/>
          </p:nvPr>
        </p:nvSpPr>
        <p:spPr>
          <a:prstGeom prst="rect">
            <a:avLst/>
          </a:prstGeom>
        </p:spPr>
        <p:txBody>
          <a:bodyPr/>
          <a:lstStyle/>
          <a:p>
            <a:endParaRPr kumimoji="1" lang="ja-JP" altLang="en-US"/>
          </a:p>
        </p:txBody>
      </p:sp>
      <p:sp>
        <p:nvSpPr>
          <p:cNvPr id="1347" name="四角形 226"/>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3</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8807EA6-0398-4990-8029-A74DB7412258}" type="slidenum">
              <a:rPr kumimoji="1" lang="ja-JP" altLang="en-US" smtClean="0"/>
              <a:t>13</a:t>
            </a:fld>
            <a:endParaRPr kumimoji="1" lang="ja-JP" altLang="en-US"/>
          </a:p>
        </p:txBody>
      </p:sp>
    </p:spTree>
    <p:extLst>
      <p:ext uri="{BB962C8B-B14F-4D97-AF65-F5344CB8AC3E}">
        <p14:creationId xmlns:p14="http://schemas.microsoft.com/office/powerpoint/2010/main" val="2111960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9E268-1D04-7C76-E3EB-4B89AD6B92A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2EB0F90-C76D-08AB-8F6A-1CA2352D51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B244272E-5721-9D9F-D5D4-0F69CF4CCC3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A152525-AE55-7B7D-A7B7-8AE08E4277C6}"/>
              </a:ext>
            </a:extLst>
          </p:cNvPr>
          <p:cNvSpPr>
            <a:spLocks noGrp="1"/>
          </p:cNvSpPr>
          <p:nvPr>
            <p:ph type="sldNum" sz="quarter" idx="5"/>
          </p:nvPr>
        </p:nvSpPr>
        <p:spPr/>
        <p:txBody>
          <a:bodyPr/>
          <a:lstStyle/>
          <a:p>
            <a:fld id="{58807EA6-0398-4990-8029-A74DB7412258}" type="slidenum">
              <a:rPr kumimoji="1" lang="ja-JP" altLang="en-US" smtClean="0"/>
              <a:t>14</a:t>
            </a:fld>
            <a:endParaRPr kumimoji="1" lang="ja-JP" altLang="en-US"/>
          </a:p>
        </p:txBody>
      </p:sp>
    </p:spTree>
    <p:extLst>
      <p:ext uri="{BB962C8B-B14F-4D97-AF65-F5344CB8AC3E}">
        <p14:creationId xmlns:p14="http://schemas.microsoft.com/office/powerpoint/2010/main" val="1420508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8807EA6-0398-4990-8029-A74DB7412258}" type="slidenum">
              <a:rPr kumimoji="1" lang="ja-JP" altLang="en-US" smtClean="0"/>
              <a:t>22</a:t>
            </a:fld>
            <a:endParaRPr kumimoji="1" lang="ja-JP" altLang="en-US"/>
          </a:p>
        </p:txBody>
      </p:sp>
    </p:spTree>
    <p:extLst>
      <p:ext uri="{BB962C8B-B14F-4D97-AF65-F5344CB8AC3E}">
        <p14:creationId xmlns:p14="http://schemas.microsoft.com/office/powerpoint/2010/main" val="178138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8807EA6-0398-4990-8029-A74DB7412258}" type="slidenum">
              <a:rPr kumimoji="1" lang="ja-JP" altLang="en-US" smtClean="0"/>
              <a:t>23</a:t>
            </a:fld>
            <a:endParaRPr kumimoji="1" lang="ja-JP" altLang="en-US"/>
          </a:p>
        </p:txBody>
      </p:sp>
    </p:spTree>
    <p:extLst>
      <p:ext uri="{BB962C8B-B14F-4D97-AF65-F5344CB8AC3E}">
        <p14:creationId xmlns:p14="http://schemas.microsoft.com/office/powerpoint/2010/main" val="2460140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8807EA6-0398-4990-8029-A74DB7412258}" type="slidenum">
              <a:rPr kumimoji="1" lang="ja-JP" altLang="en-US" smtClean="0"/>
              <a:t>27</a:t>
            </a:fld>
            <a:endParaRPr kumimoji="1" lang="ja-JP" altLang="en-US"/>
          </a:p>
        </p:txBody>
      </p:sp>
    </p:spTree>
    <p:extLst>
      <p:ext uri="{BB962C8B-B14F-4D97-AF65-F5344CB8AC3E}">
        <p14:creationId xmlns:p14="http://schemas.microsoft.com/office/powerpoint/2010/main" val="5720141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8807EA6-0398-4990-8029-A74DB7412258}" type="slidenum">
              <a:rPr kumimoji="1" lang="ja-JP" altLang="en-US" smtClean="0"/>
              <a:t>29</a:t>
            </a:fld>
            <a:endParaRPr kumimoji="1" lang="ja-JP" altLang="en-US"/>
          </a:p>
        </p:txBody>
      </p:sp>
    </p:spTree>
    <p:extLst>
      <p:ext uri="{BB962C8B-B14F-4D97-AF65-F5344CB8AC3E}">
        <p14:creationId xmlns:p14="http://schemas.microsoft.com/office/powerpoint/2010/main" val="1401752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3" name="四角形 272"/>
          <p:cNvSpPr>
            <a:spLocks noGrp="1" noRot="1" noChangeAspect="1"/>
          </p:cNvSpPr>
          <p:nvPr>
            <p:ph type="sldImg" idx="2"/>
          </p:nvPr>
        </p:nvSpPr>
        <p:spPr>
          <a:prstGeom prst="rect">
            <a:avLst/>
          </a:prstGeom>
        </p:spPr>
        <p:txBody>
          <a:bodyPr/>
          <a:lstStyle/>
          <a:p>
            <a:endParaRPr kumimoji="1" lang="ja-JP" altLang="en-US"/>
          </a:p>
        </p:txBody>
      </p:sp>
      <p:sp>
        <p:nvSpPr>
          <p:cNvPr id="1394" name="四角形 273"/>
          <p:cNvSpPr>
            <a:spLocks noGrp="1"/>
          </p:cNvSpPr>
          <p:nvPr>
            <p:ph type="body" sz="quarter" idx="3"/>
          </p:nvPr>
        </p:nvSpPr>
        <p:spPr>
          <a:prstGeom prst="rect">
            <a:avLst/>
          </a:prstGeom>
        </p:spPr>
        <p:txBody>
          <a:bodyPr/>
          <a:lstStyle/>
          <a:p>
            <a:endParaRPr kumimoji="1" lang="ja-JP" altLang="en-US"/>
          </a:p>
        </p:txBody>
      </p:sp>
      <p:sp>
        <p:nvSpPr>
          <p:cNvPr id="1395" name="四角形 274"/>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30</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8807EA6-0398-4990-8029-A74DB7412258}" type="slidenum">
              <a:rPr kumimoji="1" lang="ja-JP" altLang="en-US" smtClean="0"/>
              <a:t>32</a:t>
            </a:fld>
            <a:endParaRPr kumimoji="1" lang="ja-JP" altLang="en-US"/>
          </a:p>
        </p:txBody>
      </p:sp>
    </p:spTree>
    <p:extLst>
      <p:ext uri="{BB962C8B-B14F-4D97-AF65-F5344CB8AC3E}">
        <p14:creationId xmlns:p14="http://schemas.microsoft.com/office/powerpoint/2010/main" val="2543883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fld id="{2B80E5AE-A64D-1541-A21B-F4D9227A874D}" type="datetimeFigureOut">
              <a:rPr kumimoji="1" lang="ja-JP" altLang="en-US" smtClean="0"/>
              <a:t>2026/2/18</a:t>
            </a:fld>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E8772970-4BE3-BE45-8120-9D822E6EDAD4}" type="slidenum">
              <a:rPr kumimoji="1" lang="ja-JP" altLang="en-US" smtClean="0"/>
              <a:t>‹#›</a:t>
            </a:fld>
            <a:endParaRPr kumimoji="1" lang="ja-JP" altLang="en-US"/>
          </a:p>
        </p:txBody>
      </p:sp>
      <p:sp>
        <p:nvSpPr>
          <p:cNvPr id="2" name="正方形/長方形 3">
            <a:extLst>
              <a:ext uri="{FF2B5EF4-FFF2-40B4-BE49-F238E27FC236}">
                <a16:creationId xmlns:a16="http://schemas.microsoft.com/office/drawing/2014/main" id="{FF2F2CC5-8E0B-DDB7-A519-FEE885C5D888}"/>
              </a:ext>
            </a:extLst>
          </p:cNvPr>
          <p:cNvSpPr/>
          <p:nvPr userDrawn="1"/>
        </p:nvSpPr>
        <p:spPr>
          <a:xfrm>
            <a:off x="0" y="0"/>
            <a:ext cx="9905999" cy="6858000"/>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1">
            <a:extLst>
              <a:ext uri="{FF2B5EF4-FFF2-40B4-BE49-F238E27FC236}">
                <a16:creationId xmlns:a16="http://schemas.microsoft.com/office/drawing/2014/main" id="{98958985-89BC-94EB-9FF5-6B931CAA3A58}"/>
              </a:ext>
            </a:extLst>
          </p:cNvPr>
          <p:cNvSpPr/>
          <p:nvPr userDrawn="1"/>
        </p:nvSpPr>
        <p:spPr>
          <a:xfrm>
            <a:off x="174321" y="1"/>
            <a:ext cx="9905998" cy="6858000"/>
          </a:xfrm>
          <a:prstGeom prst="roundRect">
            <a:avLst>
              <a:gd name="adj"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978345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fld id="{2B80E5AE-A64D-1541-A21B-F4D9227A874D}" type="datetimeFigureOut">
              <a:rPr kumimoji="1" lang="ja-JP" altLang="en-US" smtClean="0"/>
              <a:t>2026/2/18</a:t>
            </a:fld>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E8772970-4BE3-BE45-8120-9D822E6EDAD4}" type="slidenum">
              <a:rPr kumimoji="1" lang="ja-JP" altLang="en-US" smtClean="0"/>
              <a:t>‹#›</a:t>
            </a:fld>
            <a:endParaRPr kumimoji="1" lang="ja-JP" altLang="en-US"/>
          </a:p>
        </p:txBody>
      </p:sp>
    </p:spTree>
    <p:extLst>
      <p:ext uri="{BB962C8B-B14F-4D97-AF65-F5344CB8AC3E}">
        <p14:creationId xmlns:p14="http://schemas.microsoft.com/office/powerpoint/2010/main" val="2926431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fld id="{2B80E5AE-A64D-1541-A21B-F4D9227A874D}" type="datetimeFigureOut">
              <a:rPr kumimoji="1" lang="ja-JP" altLang="en-US" smtClean="0"/>
              <a:t>2026/2/18</a:t>
            </a:fld>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E8772970-4BE3-BE45-8120-9D822E6EDAD4}" type="slidenum">
              <a:rPr kumimoji="1" lang="ja-JP" altLang="en-US" smtClean="0"/>
              <a:t>‹#›</a:t>
            </a:fld>
            <a:endParaRPr kumimoji="1" lang="ja-JP" altLang="en-US"/>
          </a:p>
        </p:txBody>
      </p:sp>
    </p:spTree>
    <p:extLst>
      <p:ext uri="{BB962C8B-B14F-4D97-AF65-F5344CB8AC3E}">
        <p14:creationId xmlns:p14="http://schemas.microsoft.com/office/powerpoint/2010/main" val="2958231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fld id="{2B80E5AE-A64D-1541-A21B-F4D9227A874D}" type="datetimeFigureOut">
              <a:rPr kumimoji="1" lang="ja-JP" altLang="en-US" smtClean="0"/>
              <a:t>2026/2/18</a:t>
            </a:fld>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E8772970-4BE3-BE45-8120-9D822E6EDAD4}" type="slidenum">
              <a:rPr kumimoji="1" lang="ja-JP" altLang="en-US" smtClean="0"/>
              <a:t>‹#›</a:t>
            </a:fld>
            <a:endParaRPr kumimoji="1" lang="ja-JP" altLang="en-US"/>
          </a:p>
        </p:txBody>
      </p:sp>
    </p:spTree>
    <p:extLst>
      <p:ext uri="{BB962C8B-B14F-4D97-AF65-F5344CB8AC3E}">
        <p14:creationId xmlns:p14="http://schemas.microsoft.com/office/powerpoint/2010/main" val="3417459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fld id="{2B80E5AE-A64D-1541-A21B-F4D9227A874D}" type="datetimeFigureOut">
              <a:rPr kumimoji="1" lang="ja-JP" altLang="en-US" smtClean="0"/>
              <a:t>2026/2/18</a:t>
            </a:fld>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E8772970-4BE3-BE45-8120-9D822E6EDAD4}" type="slidenum">
              <a:rPr kumimoji="1" lang="ja-JP" altLang="en-US" smtClean="0"/>
              <a:t>‹#›</a:t>
            </a:fld>
            <a:endParaRPr kumimoji="1" lang="ja-JP" altLang="en-US"/>
          </a:p>
        </p:txBody>
      </p:sp>
    </p:spTree>
    <p:extLst>
      <p:ext uri="{BB962C8B-B14F-4D97-AF65-F5344CB8AC3E}">
        <p14:creationId xmlns:p14="http://schemas.microsoft.com/office/powerpoint/2010/main" val="576914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fld id="{2B80E5AE-A64D-1541-A21B-F4D9227A874D}" type="datetimeFigureOut">
              <a:rPr kumimoji="1" lang="ja-JP" altLang="en-US" smtClean="0"/>
              <a:t>2026/2/18</a:t>
            </a:fld>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E8772970-4BE3-BE45-8120-9D822E6EDAD4}" type="slidenum">
              <a:rPr kumimoji="1" lang="ja-JP" altLang="en-US" smtClean="0"/>
              <a:t>‹#›</a:t>
            </a:fld>
            <a:endParaRPr kumimoji="1" lang="ja-JP" altLang="en-US"/>
          </a:p>
        </p:txBody>
      </p:sp>
    </p:spTree>
    <p:extLst>
      <p:ext uri="{BB962C8B-B14F-4D97-AF65-F5344CB8AC3E}">
        <p14:creationId xmlns:p14="http://schemas.microsoft.com/office/powerpoint/2010/main" val="993405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82328" y="365126"/>
            <a:ext cx="8543925"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fld id="{2B80E5AE-A64D-1541-A21B-F4D9227A874D}" type="datetimeFigureOut">
              <a:rPr kumimoji="1" lang="ja-JP" altLang="en-US" smtClean="0"/>
              <a:t>2026/2/18</a:t>
            </a:fld>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E8772970-4BE3-BE45-8120-9D822E6EDAD4}" type="slidenum">
              <a:rPr kumimoji="1" lang="ja-JP" altLang="en-US" smtClean="0"/>
              <a:t>‹#›</a:t>
            </a:fld>
            <a:endParaRPr kumimoji="1" lang="ja-JP" altLang="en-US"/>
          </a:p>
        </p:txBody>
      </p:sp>
    </p:spTree>
    <p:extLst>
      <p:ext uri="{BB962C8B-B14F-4D97-AF65-F5344CB8AC3E}">
        <p14:creationId xmlns:p14="http://schemas.microsoft.com/office/powerpoint/2010/main" val="2277626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fld id="{2B80E5AE-A64D-1541-A21B-F4D9227A874D}" type="datetimeFigureOut">
              <a:rPr kumimoji="1" lang="ja-JP" altLang="en-US" smtClean="0"/>
              <a:t>2026/2/18</a:t>
            </a:fld>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E8772970-4BE3-BE45-8120-9D822E6EDAD4}" type="slidenum">
              <a:rPr kumimoji="1" lang="ja-JP" altLang="en-US" smtClean="0"/>
              <a:t>‹#›</a:t>
            </a:fld>
            <a:endParaRPr kumimoji="1" lang="ja-JP" altLang="en-US"/>
          </a:p>
        </p:txBody>
      </p:sp>
    </p:spTree>
    <p:extLst>
      <p:ext uri="{BB962C8B-B14F-4D97-AF65-F5344CB8AC3E}">
        <p14:creationId xmlns:p14="http://schemas.microsoft.com/office/powerpoint/2010/main" val="1234039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fld id="{2B80E5AE-A64D-1541-A21B-F4D9227A874D}" type="datetimeFigureOut">
              <a:rPr kumimoji="1" lang="ja-JP" altLang="en-US" smtClean="0"/>
              <a:t>2026/2/18</a:t>
            </a:fld>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E8772970-4BE3-BE45-8120-9D822E6EDAD4}" type="slidenum">
              <a:rPr kumimoji="1" lang="ja-JP" altLang="en-US" smtClean="0"/>
              <a:t>‹#›</a:t>
            </a:fld>
            <a:endParaRPr kumimoji="1" lang="ja-JP" altLang="en-US"/>
          </a:p>
        </p:txBody>
      </p:sp>
    </p:spTree>
    <p:extLst>
      <p:ext uri="{BB962C8B-B14F-4D97-AF65-F5344CB8AC3E}">
        <p14:creationId xmlns:p14="http://schemas.microsoft.com/office/powerpoint/2010/main" val="4063044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1075"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fld id="{2B80E5AE-A64D-1541-A21B-F4D9227A874D}" type="datetimeFigureOut">
              <a:rPr kumimoji="1" lang="ja-JP" altLang="en-US" smtClean="0"/>
              <a:t>2026/2/18</a:t>
            </a:fld>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E8772970-4BE3-BE45-8120-9D822E6EDAD4}" type="slidenum">
              <a:rPr kumimoji="1" lang="ja-JP" altLang="en-US" smtClean="0"/>
              <a:t>‹#›</a:t>
            </a:fld>
            <a:endParaRPr kumimoji="1" lang="ja-JP" altLang="en-US"/>
          </a:p>
        </p:txBody>
      </p:sp>
    </p:spTree>
    <p:extLst>
      <p:ext uri="{BB962C8B-B14F-4D97-AF65-F5344CB8AC3E}">
        <p14:creationId xmlns:p14="http://schemas.microsoft.com/office/powerpoint/2010/main" val="1290235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83"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fld id="{2B80E5AE-A64D-1541-A21B-F4D9227A874D}" type="datetimeFigureOut">
              <a:rPr kumimoji="1" lang="ja-JP" altLang="en-US" smtClean="0"/>
              <a:t>2026/2/18</a:t>
            </a:fld>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E8772970-4BE3-BE45-8120-9D822E6EDAD4}" type="slidenum">
              <a:rPr kumimoji="1" lang="ja-JP" altLang="en-US" smtClean="0"/>
              <a:t>‹#›</a:t>
            </a:fld>
            <a:endParaRPr kumimoji="1" lang="ja-JP" altLang="en-US"/>
          </a:p>
        </p:txBody>
      </p:sp>
    </p:spTree>
    <p:extLst>
      <p:ext uri="{BB962C8B-B14F-4D97-AF65-F5344CB8AC3E}">
        <p14:creationId xmlns:p14="http://schemas.microsoft.com/office/powerpoint/2010/main" val="3735648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B80E5AE-A64D-1541-A21B-F4D9227A874D}" type="datetimeFigureOut">
              <a:rPr kumimoji="1" lang="ja-JP" altLang="en-US" smtClean="0"/>
              <a:t>2026/2/18</a:t>
            </a:fld>
            <a:endParaRPr kumimoji="1" lang="ja-JP" altLang="en-US"/>
          </a:p>
        </p:txBody>
      </p:sp>
      <p:sp>
        <p:nvSpPr>
          <p:cNvPr id="1028"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1029"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8772970-4BE3-BE45-8120-9D822E6EDAD4}" type="slidenum">
              <a:rPr kumimoji="1" lang="ja-JP" altLang="en-US" smtClean="0"/>
              <a:t>‹#›</a:t>
            </a:fld>
            <a:endParaRPr kumimoji="1" lang="ja-JP" altLang="en-US"/>
          </a:p>
        </p:txBody>
      </p:sp>
    </p:spTree>
    <p:extLst>
      <p:ext uri="{BB962C8B-B14F-4D97-AF65-F5344CB8AC3E}">
        <p14:creationId xmlns:p14="http://schemas.microsoft.com/office/powerpoint/2010/main" val="31130714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sv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1" name="角丸四角形 6"/>
          <p:cNvSpPr/>
          <p:nvPr/>
        </p:nvSpPr>
        <p:spPr>
          <a:xfrm>
            <a:off x="549377" y="1173010"/>
            <a:ext cx="8807245" cy="1747399"/>
          </a:xfrm>
          <a:prstGeom prst="roundRect">
            <a:avLst>
              <a:gd name="adj" fmla="val 11267"/>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3200" b="1" kern="100" dirty="0">
                <a:latin typeface="BIZ UDPゴシック" panose="020B0400000000000000" pitchFamily="50" charset="-128"/>
                <a:ea typeface="BIZ UDPゴシック" panose="020B0400000000000000" pitchFamily="50" charset="-128"/>
                <a:cs typeface="Times New Roman" panose="02020603050405020304" pitchFamily="18" charset="0"/>
              </a:rPr>
              <a:t>民間主導プロジェクトの審査</a:t>
            </a:r>
            <a:endParaRPr kumimoji="1" lang="en-US" altLang="ja-JP" sz="3200" b="1" dirty="0">
              <a:solidFill>
                <a:schemeClr val="bg1"/>
              </a:solidFill>
              <a:latin typeface="BIZ UDPゴシック" panose="020B0400000000000000" pitchFamily="50" charset="-128"/>
              <a:ea typeface="BIZ UDPゴシック" panose="020B0400000000000000" pitchFamily="50" charset="-128"/>
            </a:endParaRPr>
          </a:p>
          <a:p>
            <a:pPr algn="ctr"/>
            <a:r>
              <a:rPr kumimoji="1" lang="ja-JP" altLang="en-US" sz="3200" b="1" dirty="0">
                <a:solidFill>
                  <a:schemeClr val="bg1"/>
                </a:solidFill>
                <a:latin typeface="BIZ UDPゴシック" panose="020B0400000000000000" pitchFamily="50" charset="-128"/>
                <a:ea typeface="BIZ UDPゴシック" panose="020B0400000000000000" pitchFamily="50" charset="-128"/>
              </a:rPr>
              <a:t>応募書類　参考フォーマット</a:t>
            </a:r>
            <a:endParaRPr kumimoji="1" lang="en-US" altLang="ja-JP" sz="3200" b="1" dirty="0">
              <a:solidFill>
                <a:schemeClr val="bg1"/>
              </a:solidFill>
              <a:latin typeface="BIZ UDPゴシック" panose="020B0400000000000000" pitchFamily="50" charset="-128"/>
              <a:ea typeface="BIZ UDPゴシック" panose="020B0400000000000000" pitchFamily="50" charset="-128"/>
            </a:endParaRPr>
          </a:p>
          <a:p>
            <a:pPr algn="ctr"/>
            <a:r>
              <a:rPr kumimoji="1" lang="en-US" altLang="ja-JP" sz="3200" b="1" dirty="0">
                <a:solidFill>
                  <a:schemeClr val="bg1"/>
                </a:solidFill>
                <a:latin typeface="BIZ UDPゴシック" panose="020B0400000000000000" pitchFamily="50" charset="-128"/>
                <a:ea typeface="BIZ UDPゴシック" panose="020B0400000000000000" pitchFamily="50" charset="-128"/>
              </a:rPr>
              <a:t>【2026</a:t>
            </a:r>
            <a:r>
              <a:rPr kumimoji="1" lang="ja-JP" altLang="en-US" sz="3200" b="1" dirty="0">
                <a:solidFill>
                  <a:schemeClr val="bg1"/>
                </a:solidFill>
                <a:latin typeface="BIZ UDPゴシック" panose="020B0400000000000000" pitchFamily="50" charset="-128"/>
                <a:ea typeface="BIZ UDPゴシック" panose="020B0400000000000000" pitchFamily="50" charset="-128"/>
              </a:rPr>
              <a:t>年度</a:t>
            </a:r>
            <a:r>
              <a:rPr kumimoji="1" lang="en-US" altLang="ja-JP" sz="3200" b="1" dirty="0">
                <a:solidFill>
                  <a:schemeClr val="bg1"/>
                </a:solidFill>
                <a:latin typeface="BIZ UDPゴシック" panose="020B0400000000000000" pitchFamily="50" charset="-128"/>
                <a:ea typeface="BIZ UDPゴシック" panose="020B0400000000000000" pitchFamily="50" charset="-128"/>
              </a:rPr>
              <a:t>】</a:t>
            </a:r>
            <a:endParaRPr kumimoji="1" lang="ja-JP" altLang="en-US" sz="3200" b="1" dirty="0">
              <a:solidFill>
                <a:schemeClr val="bg1"/>
              </a:solidFill>
              <a:latin typeface="BIZ UDPゴシック" panose="020B0400000000000000" pitchFamily="50" charset="-128"/>
              <a:ea typeface="BIZ UDPゴシック" panose="020B0400000000000000" pitchFamily="50" charset="-128"/>
            </a:endParaRPr>
          </a:p>
        </p:txBody>
      </p:sp>
      <p:sp>
        <p:nvSpPr>
          <p:cNvPr id="1102" name="テキスト ボックス 52"/>
          <p:cNvSpPr txBox="1"/>
          <p:nvPr/>
        </p:nvSpPr>
        <p:spPr>
          <a:xfrm>
            <a:off x="263013" y="3115007"/>
            <a:ext cx="9379974" cy="3554819"/>
          </a:xfrm>
          <a:prstGeom prst="rect">
            <a:avLst/>
          </a:prstGeom>
          <a:noFill/>
        </p:spPr>
        <p:txBody>
          <a:bodyPr wrap="square" rtlCol="0">
            <a:spAutoFit/>
          </a:bodyPr>
          <a:lstStyle/>
          <a:p>
            <a:pPr marL="285750" indent="-285750">
              <a:spcBef>
                <a:spcPts val="600"/>
              </a:spcBef>
              <a:buFont typeface="Wingdings" panose="05000000000000000000" pitchFamily="2" charset="2"/>
              <a:buChar char="l"/>
            </a:pPr>
            <a:r>
              <a:rPr lang="ja-JP" altLang="en-US" sz="2000" dirty="0">
                <a:latin typeface="BIZ UDPゴシック" panose="020B0400000000000000" pitchFamily="50" charset="-128"/>
                <a:ea typeface="BIZ UDPゴシック" panose="020B0400000000000000" pitchFamily="50" charset="-128"/>
              </a:rPr>
              <a:t>本資料は、革新事業創造事業費補助金を交付する「革新事業」を決定する審査に使用する書類の参考フォーマットです。</a:t>
            </a:r>
            <a:endParaRPr lang="en-US" altLang="ja-JP" sz="20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l"/>
            </a:pPr>
            <a:r>
              <a:rPr lang="ja-JP" altLang="en-US" sz="2000" dirty="0">
                <a:latin typeface="BIZ UDPゴシック" panose="020B0400000000000000" pitchFamily="50" charset="-128"/>
                <a:ea typeface="BIZ UDPゴシック" panose="020B0400000000000000" pitchFamily="50" charset="-128"/>
              </a:rPr>
              <a:t>審査は、書類審査とプレゼンテーション審査により行います。いずれも今回の応募書類を用いて審査します。</a:t>
            </a:r>
            <a:endParaRPr lang="en-US" altLang="ja-JP" sz="20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l"/>
            </a:pPr>
            <a:r>
              <a:rPr lang="ja-JP" altLang="en-US" sz="2000" dirty="0">
                <a:latin typeface="BIZ UDPゴシック" panose="020B0400000000000000" pitchFamily="50" charset="-128"/>
                <a:ea typeface="BIZ UDPゴシック" panose="020B0400000000000000" pitchFamily="50" charset="-128"/>
              </a:rPr>
              <a:t>参考フォーマット（</a:t>
            </a:r>
            <a:r>
              <a:rPr lang="en-US" altLang="ja-JP" sz="2000" dirty="0">
                <a:latin typeface="BIZ UDPゴシック" panose="020B0400000000000000" pitchFamily="50" charset="-128"/>
                <a:ea typeface="BIZ UDPゴシック" panose="020B0400000000000000" pitchFamily="50" charset="-128"/>
              </a:rPr>
              <a:t>1</a:t>
            </a:r>
            <a:r>
              <a:rPr lang="ja-JP" altLang="en-US" sz="2000" dirty="0">
                <a:latin typeface="BIZ UDPゴシック" panose="020B0400000000000000" pitchFamily="50" charset="-128"/>
                <a:ea typeface="BIZ UDPゴシック" panose="020B0400000000000000" pitchFamily="50" charset="-128"/>
              </a:rPr>
              <a:t>８スライド以降）の内容を満たしていれば、応募書類のデザイン・レイアウトは自由です。</a:t>
            </a:r>
            <a:r>
              <a:rPr lang="en-US" altLang="ja-JP" sz="2000" dirty="0" err="1">
                <a:latin typeface="BIZ UDPゴシック" panose="020B0400000000000000" pitchFamily="50" charset="-128"/>
                <a:ea typeface="BIZ UDPゴシック" panose="020B0400000000000000" pitchFamily="50" charset="-128"/>
              </a:rPr>
              <a:t>既存の</a:t>
            </a:r>
            <a:r>
              <a:rPr lang="ja-JP" altLang="en-US" sz="2000" dirty="0">
                <a:latin typeface="BIZ UDPゴシック" panose="020B0400000000000000" pitchFamily="50" charset="-128"/>
                <a:ea typeface="BIZ UDPゴシック" panose="020B0400000000000000" pitchFamily="50" charset="-128"/>
              </a:rPr>
              <a:t>資料を活用することも差し支えありません</a:t>
            </a:r>
            <a:r>
              <a:rPr lang="en-US" altLang="ja-JP" sz="2000" dirty="0">
                <a:latin typeface="BIZ UDPゴシック" panose="020B0400000000000000" pitchFamily="50" charset="-128"/>
                <a:ea typeface="BIZ UDPゴシック" panose="020B0400000000000000" pitchFamily="50" charset="-128"/>
              </a:rPr>
              <a:t>。</a:t>
            </a:r>
          </a:p>
          <a:p>
            <a:pPr marL="285750" indent="-285750">
              <a:spcBef>
                <a:spcPts val="600"/>
              </a:spcBef>
              <a:buFont typeface="Wingdings" panose="05000000000000000000" pitchFamily="2" charset="2"/>
              <a:buChar char="l"/>
            </a:pPr>
            <a:r>
              <a:rPr lang="ja-JP" altLang="en-US" sz="2000" dirty="0">
                <a:latin typeface="BIZ UDPゴシック" panose="020B0400000000000000" pitchFamily="50" charset="-128"/>
                <a:ea typeface="BIZ UDPゴシック" panose="020B0400000000000000" pitchFamily="50" charset="-128"/>
              </a:rPr>
              <a:t>応募書類の形式は</a:t>
            </a:r>
            <a:r>
              <a:rPr lang="en-US" altLang="ja-JP" sz="2000" dirty="0">
                <a:latin typeface="BIZ UDPゴシック" panose="020B0400000000000000" pitchFamily="50" charset="-128"/>
                <a:ea typeface="BIZ UDPゴシック" panose="020B0400000000000000" pitchFamily="50" charset="-128"/>
              </a:rPr>
              <a:t>A4</a:t>
            </a:r>
            <a:r>
              <a:rPr lang="ja-JP" altLang="en-US" sz="2000" dirty="0">
                <a:latin typeface="BIZ UDPゴシック" panose="020B0400000000000000" pitchFamily="50" charset="-128"/>
                <a:ea typeface="BIZ UDPゴシック" panose="020B0400000000000000" pitchFamily="50" charset="-128"/>
              </a:rPr>
              <a:t>サイズ・横判としてください（フォーマットは４：３ですが、　　</a:t>
            </a:r>
            <a:r>
              <a:rPr lang="en-US" altLang="ja-JP" sz="2000" dirty="0">
                <a:latin typeface="BIZ UDPゴシック" panose="020B0400000000000000" pitchFamily="50" charset="-128"/>
                <a:ea typeface="BIZ UDPゴシック" panose="020B0400000000000000" pitchFamily="50" charset="-128"/>
              </a:rPr>
              <a:t>１６：９</a:t>
            </a:r>
            <a:r>
              <a:rPr lang="ja-JP" altLang="en-US" sz="2000" dirty="0">
                <a:latin typeface="BIZ UDPゴシック" panose="020B0400000000000000" pitchFamily="50" charset="-128"/>
                <a:ea typeface="BIZ UDPゴシック" panose="020B0400000000000000" pitchFamily="50" charset="-128"/>
              </a:rPr>
              <a:t>比</a:t>
            </a:r>
            <a:r>
              <a:rPr lang="en-US" altLang="ja-JP" sz="2000" dirty="0" err="1">
                <a:latin typeface="BIZ UDPゴシック" panose="020B0400000000000000" pitchFamily="50" charset="-128"/>
                <a:ea typeface="BIZ UDPゴシック" panose="020B0400000000000000" pitchFamily="50" charset="-128"/>
              </a:rPr>
              <a:t>に変更すること</a:t>
            </a:r>
            <a:r>
              <a:rPr lang="ja-JP" altLang="en-US" sz="2000" dirty="0">
                <a:latin typeface="BIZ UDPゴシック" panose="020B0400000000000000" pitchFamily="50" charset="-128"/>
                <a:ea typeface="BIZ UDPゴシック" panose="020B0400000000000000" pitchFamily="50" charset="-128"/>
              </a:rPr>
              <a:t>は妨げません）</a:t>
            </a:r>
            <a:r>
              <a:rPr lang="en-US" altLang="ja-JP" sz="2000" dirty="0">
                <a:latin typeface="BIZ UDPゴシック" panose="020B0400000000000000" pitchFamily="50" charset="-128"/>
                <a:ea typeface="BIZ UDPゴシック" panose="020B0400000000000000" pitchFamily="50" charset="-128"/>
              </a:rPr>
              <a:t>。</a:t>
            </a:r>
          </a:p>
          <a:p>
            <a:pPr marL="285750" indent="-285750">
              <a:spcBef>
                <a:spcPts val="600"/>
              </a:spcBef>
              <a:buFont typeface="Wingdings" panose="05000000000000000000" pitchFamily="2" charset="2"/>
              <a:buChar char="l"/>
            </a:pPr>
            <a:r>
              <a:rPr lang="ja-JP" altLang="en-US" sz="2000" dirty="0">
                <a:latin typeface="BIZ UDPゴシック" panose="020B0400000000000000" pitchFamily="50" charset="-128"/>
                <a:ea typeface="BIZ UDPゴシック" panose="020B0400000000000000" pitchFamily="50" charset="-128"/>
              </a:rPr>
              <a:t>応募書類中の文字のフォントサイズは原則</a:t>
            </a:r>
            <a:r>
              <a:rPr lang="en-US" altLang="ja-JP" sz="2000" dirty="0">
                <a:latin typeface="BIZ UDPゴシック" panose="020B0400000000000000" pitchFamily="50" charset="-128"/>
                <a:ea typeface="BIZ UDPゴシック" panose="020B0400000000000000" pitchFamily="50" charset="-128"/>
              </a:rPr>
              <a:t>18</a:t>
            </a:r>
            <a:r>
              <a:rPr lang="ja-JP" altLang="en-US" sz="2000" dirty="0">
                <a:latin typeface="BIZ UDPゴシック" panose="020B0400000000000000" pitchFamily="50" charset="-128"/>
                <a:ea typeface="BIZ UDPゴシック" panose="020B0400000000000000" pitchFamily="50" charset="-128"/>
              </a:rPr>
              <a:t>ポイント以上としてください。</a:t>
            </a:r>
            <a:endParaRPr lang="en-US" altLang="ja-JP" sz="2000"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l"/>
            </a:pPr>
            <a:r>
              <a:rPr lang="ja-JP" altLang="en-US" sz="2000" dirty="0">
                <a:latin typeface="BIZ UDPゴシック" panose="020B0400000000000000" pitchFamily="50" charset="-128"/>
                <a:ea typeface="BIZ UDPゴシック" panose="020B0400000000000000" pitchFamily="50" charset="-128"/>
              </a:rPr>
              <a:t>応募書類の</a:t>
            </a:r>
            <a:r>
              <a:rPr lang="en-US" altLang="ja-JP" sz="2000" dirty="0" err="1">
                <a:latin typeface="BIZ UDPゴシック" panose="020B0400000000000000" pitchFamily="50" charset="-128"/>
                <a:ea typeface="BIZ UDPゴシック" panose="020B0400000000000000" pitchFamily="50" charset="-128"/>
              </a:rPr>
              <a:t>ページ数</a:t>
            </a:r>
            <a:r>
              <a:rPr lang="ja-JP" altLang="en-US" sz="2000" dirty="0">
                <a:latin typeface="BIZ UDPゴシック" panose="020B0400000000000000" pitchFamily="50" charset="-128"/>
                <a:ea typeface="BIZ UDPゴシック" panose="020B0400000000000000" pitchFamily="50" charset="-128"/>
              </a:rPr>
              <a:t>は表紙を含み</a:t>
            </a:r>
            <a:r>
              <a:rPr lang="en-US" altLang="ja-JP" sz="2000" dirty="0">
                <a:latin typeface="BIZ UDPゴシック" panose="020B0400000000000000" pitchFamily="50" charset="-128"/>
                <a:ea typeface="BIZ UDPゴシック" panose="020B0400000000000000" pitchFamily="50" charset="-128"/>
              </a:rPr>
              <a:t>30ページ</a:t>
            </a:r>
            <a:r>
              <a:rPr lang="ja-JP" altLang="en-US" sz="2000" dirty="0">
                <a:latin typeface="BIZ UDPゴシック" panose="020B0400000000000000" pitchFamily="50" charset="-128"/>
                <a:ea typeface="BIZ UDPゴシック" panose="020B0400000000000000" pitchFamily="50" charset="-128"/>
              </a:rPr>
              <a:t>を上限とします</a:t>
            </a:r>
            <a:r>
              <a:rPr lang="en-US" altLang="ja-JP" sz="2000" dirty="0">
                <a:latin typeface="BIZ UDPゴシック" panose="020B0400000000000000" pitchFamily="50" charset="-128"/>
                <a:ea typeface="BIZ UDPゴシック" panose="020B0400000000000000" pitchFamily="50" charset="-128"/>
              </a:rPr>
              <a:t>。</a:t>
            </a:r>
          </a:p>
        </p:txBody>
      </p:sp>
      <p:sp>
        <p:nvSpPr>
          <p:cNvPr id="2" name="テキスト ボックス 1">
            <a:extLst>
              <a:ext uri="{FF2B5EF4-FFF2-40B4-BE49-F238E27FC236}">
                <a16:creationId xmlns:a16="http://schemas.microsoft.com/office/drawing/2014/main" id="{9966A87C-275A-6FA2-0602-E2AC5C6827F3}"/>
              </a:ext>
            </a:extLst>
          </p:cNvPr>
          <p:cNvSpPr txBox="1"/>
          <p:nvPr/>
        </p:nvSpPr>
        <p:spPr>
          <a:xfrm>
            <a:off x="343562" y="246908"/>
            <a:ext cx="9508581" cy="707886"/>
          </a:xfrm>
          <a:prstGeom prst="rect">
            <a:avLst/>
          </a:prstGeom>
          <a:solidFill>
            <a:schemeClr val="accent3">
              <a:lumMod val="20000"/>
              <a:lumOff val="80000"/>
            </a:schemeClr>
          </a:solidFill>
          <a:ln w="38100">
            <a:solidFill>
              <a:schemeClr val="accent3"/>
            </a:solidFill>
          </a:ln>
        </p:spPr>
        <p:txBody>
          <a:bodyPr wrap="square">
            <a:spAutoFit/>
          </a:bodyPr>
          <a:lstStyle/>
          <a:p>
            <a:pPr marL="0" marR="0" lvl="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rPr>
              <a:t>提出期限　</a:t>
            </a:r>
            <a:r>
              <a:rPr kumimoji="1" lang="en-US" altLang="ja-JP"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rPr>
              <a:t>2026</a:t>
            </a:r>
            <a:r>
              <a:rPr kumimoji="1" lang="ja-JP" altLang="en-US"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rPr>
              <a:t>年</a:t>
            </a:r>
            <a:r>
              <a:rPr kumimoji="1" lang="en-US" altLang="ja-JP"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rPr>
              <a:t>4</a:t>
            </a:r>
            <a:r>
              <a:rPr kumimoji="1" lang="ja-JP" altLang="en-US"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rPr>
              <a:t>月</a:t>
            </a:r>
            <a:r>
              <a:rPr kumimoji="1" lang="en-US" altLang="ja-JP"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rPr>
              <a:t>24</a:t>
            </a:r>
            <a:r>
              <a:rPr kumimoji="1" lang="ja-JP" altLang="en-US" sz="4000" b="1" dirty="0">
                <a:solidFill>
                  <a:schemeClr val="accent3"/>
                </a:solidFill>
                <a:latin typeface="HG創英角ｺﾞｼｯｸUB" panose="020B0909000000000000" pitchFamily="49" charset="-128"/>
                <a:ea typeface="HG創英角ｺﾞｼｯｸUB" panose="020B0909000000000000" pitchFamily="49" charset="-128"/>
                <a:cs typeface="Arial" charset="0"/>
              </a:rPr>
              <a:t>日（金）午後</a:t>
            </a:r>
            <a:r>
              <a:rPr kumimoji="1" lang="en-US" altLang="ja-JP" sz="4000" b="1" dirty="0">
                <a:solidFill>
                  <a:schemeClr val="accent3"/>
                </a:solidFill>
                <a:latin typeface="HG創英角ｺﾞｼｯｸUB" panose="020B0909000000000000" pitchFamily="49" charset="-128"/>
                <a:ea typeface="HG創英角ｺﾞｼｯｸUB" panose="020B0909000000000000" pitchFamily="49" charset="-128"/>
                <a:cs typeface="Arial" charset="0"/>
              </a:rPr>
              <a:t>5</a:t>
            </a:r>
            <a:r>
              <a:rPr kumimoji="1" lang="ja-JP" altLang="en-US" sz="4000" b="1" dirty="0">
                <a:solidFill>
                  <a:schemeClr val="accent3"/>
                </a:solidFill>
                <a:latin typeface="HG創英角ｺﾞｼｯｸUB" panose="020B0909000000000000" pitchFamily="49" charset="-128"/>
                <a:ea typeface="HG創英角ｺﾞｼｯｸUB" panose="020B0909000000000000" pitchFamily="49" charset="-128"/>
                <a:cs typeface="Arial" charset="0"/>
              </a:rPr>
              <a:t>時</a:t>
            </a:r>
            <a:endParaRPr kumimoji="1" lang="en-US" altLang="ja-JP"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endParaRPr>
          </a:p>
        </p:txBody>
      </p:sp>
    </p:spTree>
    <p:extLst>
      <p:ext uri="{BB962C8B-B14F-4D97-AF65-F5344CB8AC3E}">
        <p14:creationId xmlns:p14="http://schemas.microsoft.com/office/powerpoint/2010/main" val="1215814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E6EFF-74CD-5614-545F-C5DEDD6187C4}"/>
            </a:ext>
          </a:extLst>
        </p:cNvPr>
        <p:cNvGrpSpPr/>
        <p:nvPr/>
      </p:nvGrpSpPr>
      <p:grpSpPr>
        <a:xfrm>
          <a:off x="0" y="0"/>
          <a:ext cx="0" cy="0"/>
          <a:chOff x="0" y="0"/>
          <a:chExt cx="0" cy="0"/>
        </a:xfrm>
      </p:grpSpPr>
      <p:sp>
        <p:nvSpPr>
          <p:cNvPr id="2" name="正方形/長方形 5">
            <a:extLst>
              <a:ext uri="{FF2B5EF4-FFF2-40B4-BE49-F238E27FC236}">
                <a16:creationId xmlns:a16="http://schemas.microsoft.com/office/drawing/2014/main" id="{1E34FBBB-0901-F549-D916-FCD818F12D5E}"/>
              </a:ext>
            </a:extLst>
          </p:cNvPr>
          <p:cNvSpPr/>
          <p:nvPr/>
        </p:nvSpPr>
        <p:spPr>
          <a:xfrm>
            <a:off x="666750" y="1265401"/>
            <a:ext cx="8572500" cy="66388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キーメッセージ（</a:t>
            </a:r>
            <a:r>
              <a:rPr kumimoji="1" lang="en-US" altLang="ja-JP" b="1" dirty="0">
                <a:latin typeface="BIZ UDPゴシック" panose="020B0400000000000000" pitchFamily="50" charset="-128"/>
                <a:ea typeface="BIZ UDPゴシック" panose="020B0400000000000000" pitchFamily="50" charset="-128"/>
              </a:rPr>
              <a:t>30</a:t>
            </a:r>
            <a:r>
              <a:rPr kumimoji="1" lang="ja-JP" altLang="en-US" b="1" dirty="0">
                <a:latin typeface="BIZ UDPゴシック" panose="020B0400000000000000" pitchFamily="50" charset="-128"/>
                <a:ea typeface="BIZ UDPゴシック" panose="020B0400000000000000" pitchFamily="50" charset="-128"/>
              </a:rPr>
              <a:t>字程度）</a:t>
            </a:r>
            <a:endParaRPr kumimoji="1" lang="en-US" altLang="ja-JP" b="1" dirty="0">
              <a:latin typeface="BIZ UDPゴシック" panose="020B0400000000000000" pitchFamily="50" charset="-128"/>
              <a:ea typeface="BIZ UDPゴシック" panose="020B0400000000000000" pitchFamily="50" charset="-128"/>
            </a:endParaRPr>
          </a:p>
        </p:txBody>
      </p:sp>
      <p:sp>
        <p:nvSpPr>
          <p:cNvPr id="3" name="正方形/長方形 6">
            <a:extLst>
              <a:ext uri="{FF2B5EF4-FFF2-40B4-BE49-F238E27FC236}">
                <a16:creationId xmlns:a16="http://schemas.microsoft.com/office/drawing/2014/main" id="{29E8927E-4FBE-F4FF-A868-7133CD39AD9A}"/>
              </a:ext>
            </a:extLst>
          </p:cNvPr>
          <p:cNvSpPr/>
          <p:nvPr/>
        </p:nvSpPr>
        <p:spPr>
          <a:xfrm>
            <a:off x="666749" y="2090076"/>
            <a:ext cx="8572500" cy="3676543"/>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具体的な情報やイメージ図等</a:t>
            </a:r>
          </a:p>
        </p:txBody>
      </p:sp>
      <p:grpSp>
        <p:nvGrpSpPr>
          <p:cNvPr id="16" name="グループ化 15">
            <a:extLst>
              <a:ext uri="{FF2B5EF4-FFF2-40B4-BE49-F238E27FC236}">
                <a16:creationId xmlns:a16="http://schemas.microsoft.com/office/drawing/2014/main" id="{B3F82F90-1B39-E66D-F9D7-3B4CB163EF01}"/>
              </a:ext>
            </a:extLst>
          </p:cNvPr>
          <p:cNvGrpSpPr/>
          <p:nvPr/>
        </p:nvGrpSpPr>
        <p:grpSpPr>
          <a:xfrm>
            <a:off x="406705" y="4131897"/>
            <a:ext cx="9576606" cy="2541830"/>
            <a:chOff x="463684" y="4676774"/>
            <a:chExt cx="9576606" cy="2541830"/>
          </a:xfrm>
        </p:grpSpPr>
        <p:sp>
          <p:nvSpPr>
            <p:cNvPr id="4" name="角丸四角形 3">
              <a:extLst>
                <a:ext uri="{FF2B5EF4-FFF2-40B4-BE49-F238E27FC236}">
                  <a16:creationId xmlns:a16="http://schemas.microsoft.com/office/drawing/2014/main" id="{773B3377-1E32-DD11-6610-2BD89FA38435}"/>
                </a:ext>
              </a:extLst>
            </p:cNvPr>
            <p:cNvSpPr/>
            <p:nvPr/>
          </p:nvSpPr>
          <p:spPr>
            <a:xfrm>
              <a:off x="463684" y="4827244"/>
              <a:ext cx="9576606" cy="2391360"/>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90B69D3-DB0C-EE0F-C11D-F21E3831032F}"/>
                </a:ext>
              </a:extLst>
            </p:cNvPr>
            <p:cNvSpPr txBox="1"/>
            <p:nvPr/>
          </p:nvSpPr>
          <p:spPr>
            <a:xfrm>
              <a:off x="607911" y="5155478"/>
              <a:ext cx="9355069" cy="1923604"/>
            </a:xfrm>
            <a:prstGeom prst="rect">
              <a:avLst/>
            </a:prstGeom>
            <a:noFill/>
          </p:spPr>
          <p:txBody>
            <a:bodyPr wrap="square">
              <a:spAutoFit/>
            </a:bodyPr>
            <a:lstStyle/>
            <a:p>
              <a:r>
                <a:rPr kumimoji="1" lang="ja-JP" altLang="en-US" sz="2400" b="1" dirty="0">
                  <a:latin typeface="BIZ UDPゴシック" panose="020B0400000000000000" pitchFamily="50" charset="-128"/>
                  <a:ea typeface="BIZ UDPゴシック" panose="020B0400000000000000" pitchFamily="50" charset="-128"/>
                </a:rPr>
                <a:t>実現性</a:t>
              </a:r>
              <a:endParaRPr kumimoji="1" lang="en-US" altLang="ja-JP" sz="2400" b="1" dirty="0">
                <a:latin typeface="BIZ UDPゴシック" panose="020B0400000000000000" pitchFamily="50" charset="-128"/>
                <a:ea typeface="BIZ UDPゴシック" panose="020B0400000000000000" pitchFamily="50" charset="-128"/>
              </a:endParaRPr>
            </a:p>
            <a:p>
              <a:pPr marL="171450" indent="-171450" fontAlgn="ctr">
                <a:spcBef>
                  <a:spcPts val="600"/>
                </a:spcBef>
                <a:buFont typeface="Wingdings" panose="05000000000000000000" pitchFamily="2" charset="2"/>
                <a:buChar char="l"/>
              </a:pPr>
              <a:r>
                <a:rPr lang="ja-JP" altLang="en-US" dirty="0">
                  <a:solidFill>
                    <a:srgbClr val="000000"/>
                  </a:solidFill>
                  <a:latin typeface="BIZ UDPゴシック" panose="020B0400000000000000" pitchFamily="50" charset="-128"/>
                  <a:ea typeface="BIZ UDPゴシック" panose="020B0400000000000000" pitchFamily="50" charset="-128"/>
                </a:rPr>
                <a:t>プロジェクトの社会実装までの道筋が明確であるか</a:t>
              </a:r>
              <a:endParaRPr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応募者が主体的にプロジェクトを推進し、中核的な役割を果たす</a:t>
              </a:r>
              <a:endParaRPr kumimoji="1"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プロジェクトを推進していく体制・協力関係が構築できている</a:t>
              </a:r>
              <a:endParaRPr kumimoji="1"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ビジネスとして自走することが見込める</a:t>
              </a:r>
              <a:endParaRPr kumimoji="1"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spc="-70" dirty="0">
                  <a:solidFill>
                    <a:srgbClr val="000000"/>
                  </a:solidFill>
                  <a:latin typeface="BIZ UDPゴシック" panose="020B0400000000000000" pitchFamily="50" charset="-128"/>
                  <a:ea typeface="BIZ UDPゴシック" panose="020B0400000000000000" pitchFamily="50" charset="-128"/>
                </a:rPr>
                <a:t>プロダクト・サービスに係る課題（法制面・技術面等）に対応する道筋が明確かつ妥当性がある</a:t>
              </a:r>
              <a:endParaRPr kumimoji="1" lang="en-US" altLang="ja-JP" sz="2800" b="1" spc="-70" dirty="0">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1B50C783-67F7-F6E7-8300-04D8D34EDBFD}"/>
                </a:ext>
              </a:extLst>
            </p:cNvPr>
            <p:cNvSpPr/>
            <p:nvPr/>
          </p:nvSpPr>
          <p:spPr>
            <a:xfrm>
              <a:off x="664576" y="4676774"/>
              <a:ext cx="2264535" cy="339182"/>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主な審査項目</a:t>
              </a:r>
            </a:p>
          </p:txBody>
        </p:sp>
      </p:grpSp>
      <p:grpSp>
        <p:nvGrpSpPr>
          <p:cNvPr id="15" name="グループ化 14">
            <a:extLst>
              <a:ext uri="{FF2B5EF4-FFF2-40B4-BE49-F238E27FC236}">
                <a16:creationId xmlns:a16="http://schemas.microsoft.com/office/drawing/2014/main" id="{D53EE6EB-6521-5A01-4FC7-AA8FF57672B1}"/>
              </a:ext>
            </a:extLst>
          </p:cNvPr>
          <p:cNvGrpSpPr/>
          <p:nvPr/>
        </p:nvGrpSpPr>
        <p:grpSpPr>
          <a:xfrm>
            <a:off x="406705" y="1928069"/>
            <a:ext cx="9576606" cy="1580896"/>
            <a:chOff x="1241575" y="4082574"/>
            <a:chExt cx="7529137" cy="1580896"/>
          </a:xfrm>
        </p:grpSpPr>
        <p:sp>
          <p:nvSpPr>
            <p:cNvPr id="9" name="角丸四角形 8">
              <a:extLst>
                <a:ext uri="{FF2B5EF4-FFF2-40B4-BE49-F238E27FC236}">
                  <a16:creationId xmlns:a16="http://schemas.microsoft.com/office/drawing/2014/main" id="{3ADF120D-975A-EC53-C260-F369434B5ABE}"/>
                </a:ext>
              </a:extLst>
            </p:cNvPr>
            <p:cNvSpPr/>
            <p:nvPr/>
          </p:nvSpPr>
          <p:spPr>
            <a:xfrm>
              <a:off x="1241575" y="4341512"/>
              <a:ext cx="7529137" cy="1321958"/>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292C371C-5363-32DD-71AA-F8288C425ECB}"/>
                </a:ext>
              </a:extLst>
            </p:cNvPr>
            <p:cNvSpPr/>
            <p:nvPr/>
          </p:nvSpPr>
          <p:spPr>
            <a:xfrm>
              <a:off x="1399516" y="4082574"/>
              <a:ext cx="1391089" cy="348166"/>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記載内容</a:t>
              </a:r>
            </a:p>
          </p:txBody>
        </p:sp>
        <p:sp>
          <p:nvSpPr>
            <p:cNvPr id="13" name="テキスト ボックス 12">
              <a:extLst>
                <a:ext uri="{FF2B5EF4-FFF2-40B4-BE49-F238E27FC236}">
                  <a16:creationId xmlns:a16="http://schemas.microsoft.com/office/drawing/2014/main" id="{CED3BF2B-30B0-9DD3-DD8F-B858F542DEFE}"/>
                </a:ext>
              </a:extLst>
            </p:cNvPr>
            <p:cNvSpPr txBox="1"/>
            <p:nvPr/>
          </p:nvSpPr>
          <p:spPr>
            <a:xfrm>
              <a:off x="1343435" y="4689678"/>
              <a:ext cx="7275505" cy="646331"/>
            </a:xfrm>
            <a:prstGeom prst="rect">
              <a:avLst/>
            </a:prstGeom>
            <a:noFill/>
          </p:spPr>
          <p:txBody>
            <a:bodyPr wrap="square">
              <a:spAutoFit/>
            </a:bodyPr>
            <a:lstStyle/>
            <a:p>
              <a:r>
                <a:rPr kumimoji="1" lang="ja-JP" altLang="en-US" dirty="0">
                  <a:latin typeface="BIZ UDPゴシック" panose="020B0400000000000000" pitchFamily="50" charset="-128"/>
                  <a:ea typeface="BIZ UDPゴシック" panose="020B0400000000000000" pitchFamily="50" charset="-128"/>
                </a:rPr>
                <a:t>社会実装（プロダクト</a:t>
              </a: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サービスが地域に根付く）までにどういったことに取り組むか</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　段階ごとの目標、</a:t>
              </a:r>
              <a:r>
                <a:rPr kumimoji="1" lang="en-US" altLang="ja-JP" dirty="0">
                  <a:latin typeface="BIZ UDPゴシック" panose="020B0400000000000000" pitchFamily="50" charset="-128"/>
                  <a:ea typeface="BIZ UDPゴシック" panose="020B0400000000000000" pitchFamily="50" charset="-128"/>
                </a:rPr>
                <a:t>KPI</a:t>
              </a:r>
              <a:r>
                <a:rPr kumimoji="1" lang="ja-JP" altLang="en-US" dirty="0">
                  <a:latin typeface="BIZ UDPゴシック" panose="020B0400000000000000" pitchFamily="50" charset="-128"/>
                  <a:ea typeface="BIZ UDPゴシック" panose="020B0400000000000000" pitchFamily="50" charset="-128"/>
                </a:rPr>
                <a:t>等も記載すること</a:t>
              </a:r>
              <a:endParaRPr kumimoji="1" lang="en-US" altLang="ja-JP" dirty="0">
                <a:latin typeface="BIZ UDPゴシック" panose="020B0400000000000000" pitchFamily="50" charset="-128"/>
                <a:ea typeface="BIZ UDPゴシック" panose="020B0400000000000000" pitchFamily="50" charset="-128"/>
              </a:endParaRPr>
            </a:p>
          </p:txBody>
        </p:sp>
      </p:grpSp>
      <p:sp>
        <p:nvSpPr>
          <p:cNvPr id="12" name="テキスト ボックス 11">
            <a:extLst>
              <a:ext uri="{FF2B5EF4-FFF2-40B4-BE49-F238E27FC236}">
                <a16:creationId xmlns:a16="http://schemas.microsoft.com/office/drawing/2014/main" id="{AD1A89F6-E72A-CF4E-0242-F62A3A80C9F9}"/>
              </a:ext>
            </a:extLst>
          </p:cNvPr>
          <p:cNvSpPr txBox="1"/>
          <p:nvPr/>
        </p:nvSpPr>
        <p:spPr>
          <a:xfrm>
            <a:off x="167532" y="160905"/>
            <a:ext cx="9622735" cy="523220"/>
          </a:xfrm>
          <a:prstGeom prst="rect">
            <a:avLst/>
          </a:prstGeom>
          <a:noFill/>
        </p:spPr>
        <p:txBody>
          <a:bodyPr wrap="square" rtlCol="0">
            <a:spAutoFit/>
          </a:bodyPr>
          <a:lstStyle/>
          <a:p>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社会実装までのロードマップ</a:t>
            </a:r>
            <a:r>
              <a:rPr kumimoji="1" lang="en-US" altLang="ja-JP" sz="2800" b="1" dirty="0">
                <a:latin typeface="BIZ UDPゴシック" panose="020B0400000000000000" pitchFamily="50" charset="-128"/>
                <a:ea typeface="BIZ UDPゴシック" panose="020B0400000000000000" pitchFamily="50" charset="-128"/>
              </a:rPr>
              <a:t>】</a:t>
            </a:r>
          </a:p>
        </p:txBody>
      </p:sp>
    </p:spTree>
    <p:extLst>
      <p:ext uri="{BB962C8B-B14F-4D97-AF65-F5344CB8AC3E}">
        <p14:creationId xmlns:p14="http://schemas.microsoft.com/office/powerpoint/2010/main" val="304131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4AE71-70F6-A18C-B7BD-FD49987745F2}"/>
            </a:ext>
          </a:extLst>
        </p:cNvPr>
        <p:cNvGrpSpPr/>
        <p:nvPr/>
      </p:nvGrpSpPr>
      <p:grpSpPr>
        <a:xfrm>
          <a:off x="0" y="0"/>
          <a:ext cx="0" cy="0"/>
          <a:chOff x="0" y="0"/>
          <a:chExt cx="0" cy="0"/>
        </a:xfrm>
      </p:grpSpPr>
      <p:sp>
        <p:nvSpPr>
          <p:cNvPr id="2" name="正方形/長方形 5">
            <a:extLst>
              <a:ext uri="{FF2B5EF4-FFF2-40B4-BE49-F238E27FC236}">
                <a16:creationId xmlns:a16="http://schemas.microsoft.com/office/drawing/2014/main" id="{8CE1DF4F-8603-3701-6F87-9869F39B532D}"/>
              </a:ext>
            </a:extLst>
          </p:cNvPr>
          <p:cNvSpPr/>
          <p:nvPr/>
        </p:nvSpPr>
        <p:spPr>
          <a:xfrm>
            <a:off x="666750" y="1265401"/>
            <a:ext cx="8572500" cy="66388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キーメッセージ（</a:t>
            </a:r>
            <a:r>
              <a:rPr kumimoji="1" lang="en-US" altLang="ja-JP" b="1" dirty="0">
                <a:latin typeface="BIZ UDPゴシック" panose="020B0400000000000000" pitchFamily="50" charset="-128"/>
                <a:ea typeface="BIZ UDPゴシック" panose="020B0400000000000000" pitchFamily="50" charset="-128"/>
              </a:rPr>
              <a:t>30</a:t>
            </a:r>
            <a:r>
              <a:rPr kumimoji="1" lang="ja-JP" altLang="en-US" b="1" dirty="0">
                <a:latin typeface="BIZ UDPゴシック" panose="020B0400000000000000" pitchFamily="50" charset="-128"/>
                <a:ea typeface="BIZ UDPゴシック" panose="020B0400000000000000" pitchFamily="50" charset="-128"/>
              </a:rPr>
              <a:t>字程度）</a:t>
            </a:r>
            <a:endParaRPr kumimoji="1" lang="en-US" altLang="ja-JP" b="1" dirty="0">
              <a:latin typeface="BIZ UDPゴシック" panose="020B0400000000000000" pitchFamily="50" charset="-128"/>
              <a:ea typeface="BIZ UDPゴシック" panose="020B0400000000000000" pitchFamily="50" charset="-128"/>
            </a:endParaRPr>
          </a:p>
        </p:txBody>
      </p:sp>
      <p:sp>
        <p:nvSpPr>
          <p:cNvPr id="3" name="正方形/長方形 6">
            <a:extLst>
              <a:ext uri="{FF2B5EF4-FFF2-40B4-BE49-F238E27FC236}">
                <a16:creationId xmlns:a16="http://schemas.microsoft.com/office/drawing/2014/main" id="{7ABEA479-3316-CB3F-E4E4-F077F8D4578A}"/>
              </a:ext>
            </a:extLst>
          </p:cNvPr>
          <p:cNvSpPr/>
          <p:nvPr/>
        </p:nvSpPr>
        <p:spPr>
          <a:xfrm>
            <a:off x="666749" y="2090076"/>
            <a:ext cx="8572500" cy="3502523"/>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具体的な情報やイメージ図等</a:t>
            </a:r>
          </a:p>
        </p:txBody>
      </p:sp>
      <p:grpSp>
        <p:nvGrpSpPr>
          <p:cNvPr id="16" name="グループ化 15">
            <a:extLst>
              <a:ext uri="{FF2B5EF4-FFF2-40B4-BE49-F238E27FC236}">
                <a16:creationId xmlns:a16="http://schemas.microsoft.com/office/drawing/2014/main" id="{7CA88FBE-1F57-8B86-54F0-71238F03F877}"/>
              </a:ext>
            </a:extLst>
          </p:cNvPr>
          <p:cNvGrpSpPr/>
          <p:nvPr/>
        </p:nvGrpSpPr>
        <p:grpSpPr>
          <a:xfrm>
            <a:off x="406704" y="3980481"/>
            <a:ext cx="9576606" cy="2541830"/>
            <a:chOff x="463684" y="4676774"/>
            <a:chExt cx="9576606" cy="2541830"/>
          </a:xfrm>
        </p:grpSpPr>
        <p:sp>
          <p:nvSpPr>
            <p:cNvPr id="4" name="角丸四角形 3">
              <a:extLst>
                <a:ext uri="{FF2B5EF4-FFF2-40B4-BE49-F238E27FC236}">
                  <a16:creationId xmlns:a16="http://schemas.microsoft.com/office/drawing/2014/main" id="{30AFB942-E3E8-C64F-5375-E97F7CEBE2D9}"/>
                </a:ext>
              </a:extLst>
            </p:cNvPr>
            <p:cNvSpPr/>
            <p:nvPr/>
          </p:nvSpPr>
          <p:spPr>
            <a:xfrm>
              <a:off x="463684" y="4827244"/>
              <a:ext cx="9576606" cy="2391360"/>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E6A561C2-172E-F6DF-0AFE-D5693E26DA04}"/>
                </a:ext>
              </a:extLst>
            </p:cNvPr>
            <p:cNvSpPr txBox="1"/>
            <p:nvPr/>
          </p:nvSpPr>
          <p:spPr>
            <a:xfrm>
              <a:off x="607911" y="5155478"/>
              <a:ext cx="9355069" cy="1923604"/>
            </a:xfrm>
            <a:prstGeom prst="rect">
              <a:avLst/>
            </a:prstGeom>
            <a:noFill/>
          </p:spPr>
          <p:txBody>
            <a:bodyPr wrap="square">
              <a:spAutoFit/>
            </a:bodyPr>
            <a:lstStyle/>
            <a:p>
              <a:r>
                <a:rPr kumimoji="1" lang="ja-JP" altLang="en-US" sz="2400" b="1" dirty="0">
                  <a:latin typeface="BIZ UDPゴシック" panose="020B0400000000000000" pitchFamily="50" charset="-128"/>
                  <a:ea typeface="BIZ UDPゴシック" panose="020B0400000000000000" pitchFamily="50" charset="-128"/>
                </a:rPr>
                <a:t>実現性</a:t>
              </a:r>
              <a:endParaRPr kumimoji="1" lang="en-US" altLang="ja-JP" sz="2400" b="1" dirty="0">
                <a:latin typeface="BIZ UDPゴシック" panose="020B0400000000000000" pitchFamily="50" charset="-128"/>
                <a:ea typeface="BIZ UDPゴシック" panose="020B0400000000000000" pitchFamily="50" charset="-128"/>
              </a:endParaRPr>
            </a:p>
            <a:p>
              <a:pPr marL="171450" indent="-171450" fontAlgn="ctr">
                <a:spcBef>
                  <a:spcPts val="600"/>
                </a:spcBef>
                <a:buFont typeface="Wingdings" panose="05000000000000000000" pitchFamily="2" charset="2"/>
                <a:buChar char="l"/>
              </a:pPr>
              <a:r>
                <a:rPr lang="ja-JP" altLang="en-US" dirty="0">
                  <a:solidFill>
                    <a:srgbClr val="000000"/>
                  </a:solidFill>
                  <a:latin typeface="BIZ UDPゴシック" panose="020B0400000000000000" pitchFamily="50" charset="-128"/>
                  <a:ea typeface="BIZ UDPゴシック" panose="020B0400000000000000" pitchFamily="50" charset="-128"/>
                </a:rPr>
                <a:t>プロジェクトの社会実装までの道筋が明確であるか</a:t>
              </a:r>
              <a:endParaRPr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応募者が主体的にプロジェクトを推進し、中核的な役割を果たす</a:t>
              </a:r>
              <a:endParaRPr kumimoji="1"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プロジェクトを推進していく体制・協力関係が構築できている</a:t>
              </a:r>
              <a:endParaRPr kumimoji="1"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ビジネスとして自走することが見込める</a:t>
              </a:r>
              <a:endParaRPr kumimoji="1"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spc="-70" dirty="0">
                  <a:solidFill>
                    <a:srgbClr val="000000"/>
                  </a:solidFill>
                  <a:latin typeface="BIZ UDPゴシック" panose="020B0400000000000000" pitchFamily="50" charset="-128"/>
                  <a:ea typeface="BIZ UDPゴシック" panose="020B0400000000000000" pitchFamily="50" charset="-128"/>
                </a:rPr>
                <a:t>プロダクト・サービスに係る課題（法制面・技術面等）に対応する道筋が明確かつ妥当性がある</a:t>
              </a:r>
              <a:endParaRPr kumimoji="1" lang="en-US" altLang="ja-JP" sz="2800" b="1" spc="-70" dirty="0">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83C265DF-20DE-3EEF-C9C3-C935D1591E54}"/>
                </a:ext>
              </a:extLst>
            </p:cNvPr>
            <p:cNvSpPr/>
            <p:nvPr/>
          </p:nvSpPr>
          <p:spPr>
            <a:xfrm>
              <a:off x="664576" y="4676774"/>
              <a:ext cx="2264535" cy="339182"/>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主な審査項目</a:t>
              </a:r>
            </a:p>
          </p:txBody>
        </p:sp>
      </p:grpSp>
      <p:grpSp>
        <p:nvGrpSpPr>
          <p:cNvPr id="15" name="グループ化 14">
            <a:extLst>
              <a:ext uri="{FF2B5EF4-FFF2-40B4-BE49-F238E27FC236}">
                <a16:creationId xmlns:a16="http://schemas.microsoft.com/office/drawing/2014/main" id="{A6D473C3-441C-F407-2F53-1D2C60BDD1A8}"/>
              </a:ext>
            </a:extLst>
          </p:cNvPr>
          <p:cNvGrpSpPr/>
          <p:nvPr/>
        </p:nvGrpSpPr>
        <p:grpSpPr>
          <a:xfrm>
            <a:off x="406705" y="1928069"/>
            <a:ext cx="9576606" cy="1580896"/>
            <a:chOff x="1241575" y="4082574"/>
            <a:chExt cx="7529137" cy="1580896"/>
          </a:xfrm>
        </p:grpSpPr>
        <p:sp>
          <p:nvSpPr>
            <p:cNvPr id="9" name="角丸四角形 8">
              <a:extLst>
                <a:ext uri="{FF2B5EF4-FFF2-40B4-BE49-F238E27FC236}">
                  <a16:creationId xmlns:a16="http://schemas.microsoft.com/office/drawing/2014/main" id="{840A34D9-1A28-7267-6C1D-E6313F2AD53E}"/>
                </a:ext>
              </a:extLst>
            </p:cNvPr>
            <p:cNvSpPr/>
            <p:nvPr/>
          </p:nvSpPr>
          <p:spPr>
            <a:xfrm>
              <a:off x="1241575" y="4341512"/>
              <a:ext cx="7529137" cy="1321958"/>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2C1D9C3E-D122-20B2-C838-6034FD535811}"/>
                </a:ext>
              </a:extLst>
            </p:cNvPr>
            <p:cNvSpPr/>
            <p:nvPr/>
          </p:nvSpPr>
          <p:spPr>
            <a:xfrm>
              <a:off x="1399516" y="4082574"/>
              <a:ext cx="1391089" cy="348166"/>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記載内容</a:t>
              </a:r>
            </a:p>
          </p:txBody>
        </p:sp>
        <p:sp>
          <p:nvSpPr>
            <p:cNvPr id="13" name="テキスト ボックス 12">
              <a:extLst>
                <a:ext uri="{FF2B5EF4-FFF2-40B4-BE49-F238E27FC236}">
                  <a16:creationId xmlns:a16="http://schemas.microsoft.com/office/drawing/2014/main" id="{08380FB0-3347-C8BA-A03E-CB44FAACFED3}"/>
                </a:ext>
              </a:extLst>
            </p:cNvPr>
            <p:cNvSpPr txBox="1"/>
            <p:nvPr/>
          </p:nvSpPr>
          <p:spPr>
            <a:xfrm>
              <a:off x="1343436" y="4689678"/>
              <a:ext cx="7145957" cy="646331"/>
            </a:xfrm>
            <a:prstGeom prst="rect">
              <a:avLst/>
            </a:prstGeom>
            <a:noFill/>
          </p:spPr>
          <p:txBody>
            <a:bodyPr wrap="square">
              <a:spAutoFit/>
            </a:bodyPr>
            <a:lstStyle/>
            <a:p>
              <a:r>
                <a:rPr kumimoji="1" lang="ja-JP" altLang="en-US" dirty="0">
                  <a:latin typeface="BIZ UDPゴシック" panose="020B0400000000000000" pitchFamily="50" charset="-128"/>
                  <a:ea typeface="BIZ UDPゴシック" panose="020B0400000000000000" pitchFamily="50" charset="-128"/>
                </a:rPr>
                <a:t>応募プロジェクトのビジネスモデル（収益構造）</a:t>
              </a:r>
              <a:br>
                <a:rPr kumimoji="1" lang="en-US" altLang="ja-JP" dirty="0">
                  <a:latin typeface="BIZ UDPゴシック" panose="020B0400000000000000" pitchFamily="50" charset="-128"/>
                  <a:ea typeface="BIZ UDPゴシック" panose="020B0400000000000000" pitchFamily="50" charset="-128"/>
                </a:rPr>
              </a:br>
              <a:r>
                <a:rPr kumimoji="1" lang="ja-JP" altLang="en-US" dirty="0">
                  <a:latin typeface="BIZ UDPゴシック" panose="020B0400000000000000" pitchFamily="50" charset="-128"/>
                  <a:ea typeface="BIZ UDPゴシック" panose="020B0400000000000000" pitchFamily="50" charset="-128"/>
                </a:rPr>
                <a:t>　誰に何をどうやって提供し、誰から収益を得るのか</a:t>
              </a:r>
              <a:endParaRPr kumimoji="1" lang="en-US" altLang="ja-JP" dirty="0">
                <a:latin typeface="BIZ UDPゴシック" panose="020B0400000000000000" pitchFamily="50" charset="-128"/>
                <a:ea typeface="BIZ UDPゴシック" panose="020B0400000000000000" pitchFamily="50" charset="-128"/>
              </a:endParaRPr>
            </a:p>
          </p:txBody>
        </p:sp>
      </p:grpSp>
      <p:sp>
        <p:nvSpPr>
          <p:cNvPr id="12" name="テキスト ボックス 11">
            <a:extLst>
              <a:ext uri="{FF2B5EF4-FFF2-40B4-BE49-F238E27FC236}">
                <a16:creationId xmlns:a16="http://schemas.microsoft.com/office/drawing/2014/main" id="{EE63CC56-2964-8F6B-0C7D-AE222A40663F}"/>
              </a:ext>
            </a:extLst>
          </p:cNvPr>
          <p:cNvSpPr txBox="1"/>
          <p:nvPr/>
        </p:nvSpPr>
        <p:spPr>
          <a:xfrm>
            <a:off x="167532" y="160905"/>
            <a:ext cx="9622735" cy="523220"/>
          </a:xfrm>
          <a:prstGeom prst="rect">
            <a:avLst/>
          </a:prstGeom>
          <a:noFill/>
        </p:spPr>
        <p:txBody>
          <a:bodyPr wrap="square" rtlCol="0">
            <a:spAutoFit/>
          </a:bodyPr>
          <a:lstStyle/>
          <a:p>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ビジネスモデル</a:t>
            </a:r>
            <a:r>
              <a:rPr kumimoji="1" lang="en-US" altLang="ja-JP" sz="2800" b="1" dirty="0">
                <a:latin typeface="BIZ UDPゴシック" panose="020B0400000000000000" pitchFamily="50" charset="-128"/>
                <a:ea typeface="BIZ UDPゴシック" panose="020B0400000000000000" pitchFamily="50" charset="-128"/>
              </a:rPr>
              <a:t>】</a:t>
            </a:r>
          </a:p>
        </p:txBody>
      </p:sp>
    </p:spTree>
    <p:extLst>
      <p:ext uri="{BB962C8B-B14F-4D97-AF65-F5344CB8AC3E}">
        <p14:creationId xmlns:p14="http://schemas.microsoft.com/office/powerpoint/2010/main" val="3671119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DA9A53-31D4-8614-5E73-D3187288F6F2}"/>
            </a:ext>
          </a:extLst>
        </p:cNvPr>
        <p:cNvGrpSpPr/>
        <p:nvPr/>
      </p:nvGrpSpPr>
      <p:grpSpPr>
        <a:xfrm>
          <a:off x="0" y="0"/>
          <a:ext cx="0" cy="0"/>
          <a:chOff x="0" y="0"/>
          <a:chExt cx="0" cy="0"/>
        </a:xfrm>
      </p:grpSpPr>
      <p:sp>
        <p:nvSpPr>
          <p:cNvPr id="2" name="正方形/長方形 5">
            <a:extLst>
              <a:ext uri="{FF2B5EF4-FFF2-40B4-BE49-F238E27FC236}">
                <a16:creationId xmlns:a16="http://schemas.microsoft.com/office/drawing/2014/main" id="{E7576157-3E19-D567-6B75-860F8AFC2CA4}"/>
              </a:ext>
            </a:extLst>
          </p:cNvPr>
          <p:cNvSpPr/>
          <p:nvPr/>
        </p:nvSpPr>
        <p:spPr>
          <a:xfrm>
            <a:off x="666750" y="1265401"/>
            <a:ext cx="8572500" cy="66388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キーメッセージ（</a:t>
            </a:r>
            <a:r>
              <a:rPr kumimoji="1" lang="en-US" altLang="ja-JP" b="1" dirty="0">
                <a:latin typeface="BIZ UDPゴシック" panose="020B0400000000000000" pitchFamily="50" charset="-128"/>
                <a:ea typeface="BIZ UDPゴシック" panose="020B0400000000000000" pitchFamily="50" charset="-128"/>
              </a:rPr>
              <a:t>30</a:t>
            </a:r>
            <a:r>
              <a:rPr kumimoji="1" lang="ja-JP" altLang="en-US" b="1" dirty="0">
                <a:latin typeface="BIZ UDPゴシック" panose="020B0400000000000000" pitchFamily="50" charset="-128"/>
                <a:ea typeface="BIZ UDPゴシック" panose="020B0400000000000000" pitchFamily="50" charset="-128"/>
              </a:rPr>
              <a:t>字程度）</a:t>
            </a:r>
            <a:endParaRPr kumimoji="1" lang="en-US" altLang="ja-JP" b="1" dirty="0">
              <a:latin typeface="BIZ UDPゴシック" panose="020B0400000000000000" pitchFamily="50" charset="-128"/>
              <a:ea typeface="BIZ UDPゴシック" panose="020B0400000000000000" pitchFamily="50" charset="-128"/>
            </a:endParaRPr>
          </a:p>
        </p:txBody>
      </p:sp>
      <p:sp>
        <p:nvSpPr>
          <p:cNvPr id="3" name="正方形/長方形 6">
            <a:extLst>
              <a:ext uri="{FF2B5EF4-FFF2-40B4-BE49-F238E27FC236}">
                <a16:creationId xmlns:a16="http://schemas.microsoft.com/office/drawing/2014/main" id="{11B79F06-187C-FDD7-5D71-76832BF68E1C}"/>
              </a:ext>
            </a:extLst>
          </p:cNvPr>
          <p:cNvSpPr/>
          <p:nvPr/>
        </p:nvSpPr>
        <p:spPr>
          <a:xfrm>
            <a:off x="666749" y="2090076"/>
            <a:ext cx="8572500" cy="3502523"/>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具体的な情報やイメージ図等</a:t>
            </a:r>
          </a:p>
        </p:txBody>
      </p:sp>
      <p:grpSp>
        <p:nvGrpSpPr>
          <p:cNvPr id="16" name="グループ化 15">
            <a:extLst>
              <a:ext uri="{FF2B5EF4-FFF2-40B4-BE49-F238E27FC236}">
                <a16:creationId xmlns:a16="http://schemas.microsoft.com/office/drawing/2014/main" id="{91796B2F-A77B-94A3-EC77-530DB165D540}"/>
              </a:ext>
            </a:extLst>
          </p:cNvPr>
          <p:cNvGrpSpPr/>
          <p:nvPr/>
        </p:nvGrpSpPr>
        <p:grpSpPr>
          <a:xfrm>
            <a:off x="406704" y="3980481"/>
            <a:ext cx="9576606" cy="2541830"/>
            <a:chOff x="463684" y="4676774"/>
            <a:chExt cx="9576606" cy="2541830"/>
          </a:xfrm>
        </p:grpSpPr>
        <p:sp>
          <p:nvSpPr>
            <p:cNvPr id="4" name="角丸四角形 3">
              <a:extLst>
                <a:ext uri="{FF2B5EF4-FFF2-40B4-BE49-F238E27FC236}">
                  <a16:creationId xmlns:a16="http://schemas.microsoft.com/office/drawing/2014/main" id="{F67BF802-3938-EE65-16A5-EE27BA141377}"/>
                </a:ext>
              </a:extLst>
            </p:cNvPr>
            <p:cNvSpPr/>
            <p:nvPr/>
          </p:nvSpPr>
          <p:spPr>
            <a:xfrm>
              <a:off x="463684" y="4827244"/>
              <a:ext cx="9576606" cy="2391360"/>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4947290C-85EA-B5DD-56A1-EEAA60DA955B}"/>
                </a:ext>
              </a:extLst>
            </p:cNvPr>
            <p:cNvSpPr txBox="1"/>
            <p:nvPr/>
          </p:nvSpPr>
          <p:spPr>
            <a:xfrm>
              <a:off x="607911" y="5155478"/>
              <a:ext cx="9355069" cy="1923604"/>
            </a:xfrm>
            <a:prstGeom prst="rect">
              <a:avLst/>
            </a:prstGeom>
            <a:noFill/>
          </p:spPr>
          <p:txBody>
            <a:bodyPr wrap="square">
              <a:spAutoFit/>
            </a:bodyPr>
            <a:lstStyle/>
            <a:p>
              <a:r>
                <a:rPr kumimoji="1" lang="ja-JP" altLang="en-US" sz="2400" b="1" dirty="0">
                  <a:latin typeface="BIZ UDPゴシック" panose="020B0400000000000000" pitchFamily="50" charset="-128"/>
                  <a:ea typeface="BIZ UDPゴシック" panose="020B0400000000000000" pitchFamily="50" charset="-128"/>
                </a:rPr>
                <a:t>実現性</a:t>
              </a:r>
              <a:endParaRPr kumimoji="1" lang="en-US" altLang="ja-JP" sz="2400" b="1" dirty="0">
                <a:latin typeface="BIZ UDPゴシック" panose="020B0400000000000000" pitchFamily="50" charset="-128"/>
                <a:ea typeface="BIZ UDPゴシック" panose="020B0400000000000000" pitchFamily="50" charset="-128"/>
              </a:endParaRPr>
            </a:p>
            <a:p>
              <a:pPr marL="171450" indent="-171450" fontAlgn="ctr">
                <a:spcBef>
                  <a:spcPts val="600"/>
                </a:spcBef>
                <a:buFont typeface="Wingdings" panose="05000000000000000000" pitchFamily="2" charset="2"/>
                <a:buChar char="l"/>
              </a:pPr>
              <a:r>
                <a:rPr lang="ja-JP" altLang="en-US" dirty="0">
                  <a:solidFill>
                    <a:srgbClr val="000000"/>
                  </a:solidFill>
                  <a:latin typeface="BIZ UDPゴシック" panose="020B0400000000000000" pitchFamily="50" charset="-128"/>
                  <a:ea typeface="BIZ UDPゴシック" panose="020B0400000000000000" pitchFamily="50" charset="-128"/>
                </a:rPr>
                <a:t>プロジェクトの社会実装までの道筋が明確であるか</a:t>
              </a:r>
              <a:endParaRPr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応募者が主体的にプロジェクトを推進し、中核的な役割を果たす</a:t>
              </a:r>
              <a:endParaRPr kumimoji="1"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プロジェクトを推進していく体制・協力関係が構築できている</a:t>
              </a:r>
              <a:endParaRPr kumimoji="1"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ビジネスとして自走することが見込める</a:t>
              </a:r>
              <a:endParaRPr kumimoji="1"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spc="-70" dirty="0">
                  <a:solidFill>
                    <a:srgbClr val="000000"/>
                  </a:solidFill>
                  <a:latin typeface="BIZ UDPゴシック" panose="020B0400000000000000" pitchFamily="50" charset="-128"/>
                  <a:ea typeface="BIZ UDPゴシック" panose="020B0400000000000000" pitchFamily="50" charset="-128"/>
                </a:rPr>
                <a:t>プロダクト・サービスに係る課題（法制面・技術面等）に対応する道筋が明確かつ妥当性がある</a:t>
              </a:r>
              <a:endParaRPr kumimoji="1" lang="en-US" altLang="ja-JP" sz="2800" b="1" spc="-70" dirty="0">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9C142443-72DF-F3B1-7955-790B903265BC}"/>
                </a:ext>
              </a:extLst>
            </p:cNvPr>
            <p:cNvSpPr/>
            <p:nvPr/>
          </p:nvSpPr>
          <p:spPr>
            <a:xfrm>
              <a:off x="664576" y="4676774"/>
              <a:ext cx="2264535" cy="339182"/>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主な審査項目</a:t>
              </a:r>
            </a:p>
          </p:txBody>
        </p:sp>
      </p:grpSp>
      <p:grpSp>
        <p:nvGrpSpPr>
          <p:cNvPr id="15" name="グループ化 14">
            <a:extLst>
              <a:ext uri="{FF2B5EF4-FFF2-40B4-BE49-F238E27FC236}">
                <a16:creationId xmlns:a16="http://schemas.microsoft.com/office/drawing/2014/main" id="{6DADBDD9-C4FF-DF1F-6533-FFA913A2A8D7}"/>
              </a:ext>
            </a:extLst>
          </p:cNvPr>
          <p:cNvGrpSpPr/>
          <p:nvPr/>
        </p:nvGrpSpPr>
        <p:grpSpPr>
          <a:xfrm>
            <a:off x="406705" y="1928069"/>
            <a:ext cx="9576606" cy="1580896"/>
            <a:chOff x="1241575" y="4082574"/>
            <a:chExt cx="7529137" cy="1580896"/>
          </a:xfrm>
        </p:grpSpPr>
        <p:sp>
          <p:nvSpPr>
            <p:cNvPr id="9" name="角丸四角形 8">
              <a:extLst>
                <a:ext uri="{FF2B5EF4-FFF2-40B4-BE49-F238E27FC236}">
                  <a16:creationId xmlns:a16="http://schemas.microsoft.com/office/drawing/2014/main" id="{99ED7565-CA7B-C62E-29A9-731C1D98F36C}"/>
                </a:ext>
              </a:extLst>
            </p:cNvPr>
            <p:cNvSpPr/>
            <p:nvPr/>
          </p:nvSpPr>
          <p:spPr>
            <a:xfrm>
              <a:off x="1241575" y="4341512"/>
              <a:ext cx="7529137" cy="1321958"/>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26998DA4-099E-2460-BA3A-262C32EA1564}"/>
                </a:ext>
              </a:extLst>
            </p:cNvPr>
            <p:cNvSpPr/>
            <p:nvPr/>
          </p:nvSpPr>
          <p:spPr>
            <a:xfrm>
              <a:off x="1399516" y="4082574"/>
              <a:ext cx="1391089" cy="348166"/>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記載内容</a:t>
              </a:r>
            </a:p>
          </p:txBody>
        </p:sp>
        <p:sp>
          <p:nvSpPr>
            <p:cNvPr id="13" name="テキスト ボックス 12">
              <a:extLst>
                <a:ext uri="{FF2B5EF4-FFF2-40B4-BE49-F238E27FC236}">
                  <a16:creationId xmlns:a16="http://schemas.microsoft.com/office/drawing/2014/main" id="{D3A8E533-DB20-2BDC-66C1-67073E9C29B6}"/>
                </a:ext>
              </a:extLst>
            </p:cNvPr>
            <p:cNvSpPr txBox="1"/>
            <p:nvPr/>
          </p:nvSpPr>
          <p:spPr>
            <a:xfrm>
              <a:off x="1343436" y="4689678"/>
              <a:ext cx="7145957" cy="646331"/>
            </a:xfrm>
            <a:prstGeom prst="rect">
              <a:avLst/>
            </a:prstGeom>
            <a:noFill/>
          </p:spPr>
          <p:txBody>
            <a:bodyPr wrap="square">
              <a:spAutoFit/>
            </a:bodyPr>
            <a:lstStyle/>
            <a:p>
              <a:r>
                <a:rPr kumimoji="1" lang="ja-JP" altLang="en-US" dirty="0">
                  <a:latin typeface="BIZ UDPゴシック" panose="020B0400000000000000" pitchFamily="50" charset="-128"/>
                  <a:ea typeface="BIZ UDPゴシック" panose="020B0400000000000000" pitchFamily="50" charset="-128"/>
                </a:rPr>
                <a:t>応募プロジェクトが事業として持続可能なのか</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　</a:t>
              </a:r>
              <a:r>
                <a:rPr kumimoji="1" lang="en-US" altLang="ja-JP" dirty="0">
                  <a:latin typeface="BIZ UDPゴシック" panose="020B0400000000000000" pitchFamily="50" charset="-128"/>
                  <a:ea typeface="BIZ UDPゴシック" panose="020B0400000000000000" pitchFamily="50" charset="-128"/>
                </a:rPr>
                <a:t>5</a:t>
              </a:r>
              <a:r>
                <a:rPr kumimoji="1" lang="ja-JP" altLang="en-US" dirty="0">
                  <a:latin typeface="BIZ UDPゴシック" panose="020B0400000000000000" pitchFamily="50" charset="-128"/>
                  <a:ea typeface="BIZ UDPゴシック" panose="020B0400000000000000" pitchFamily="50" charset="-128"/>
                </a:rPr>
                <a:t>年程度の収支見込</a:t>
              </a:r>
            </a:p>
          </p:txBody>
        </p:sp>
      </p:grpSp>
      <p:sp>
        <p:nvSpPr>
          <p:cNvPr id="12" name="テキスト ボックス 11">
            <a:extLst>
              <a:ext uri="{FF2B5EF4-FFF2-40B4-BE49-F238E27FC236}">
                <a16:creationId xmlns:a16="http://schemas.microsoft.com/office/drawing/2014/main" id="{60792B1A-A11A-7ADB-1896-42813EBC9641}"/>
              </a:ext>
            </a:extLst>
          </p:cNvPr>
          <p:cNvSpPr txBox="1"/>
          <p:nvPr/>
        </p:nvSpPr>
        <p:spPr>
          <a:xfrm>
            <a:off x="167532" y="160905"/>
            <a:ext cx="9622735" cy="523220"/>
          </a:xfrm>
          <a:prstGeom prst="rect">
            <a:avLst/>
          </a:prstGeom>
          <a:noFill/>
        </p:spPr>
        <p:txBody>
          <a:bodyPr wrap="square" rtlCol="0">
            <a:spAutoFit/>
          </a:bodyPr>
          <a:lstStyle/>
          <a:p>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持続可能性（収支の見通し） </a:t>
            </a:r>
            <a:r>
              <a:rPr kumimoji="1" lang="en-US" altLang="ja-JP" sz="2800" b="1" dirty="0">
                <a:latin typeface="BIZ UDPゴシック" panose="020B0400000000000000" pitchFamily="50" charset="-128"/>
                <a:ea typeface="BIZ UDPゴシック" panose="020B0400000000000000" pitchFamily="50" charset="-128"/>
              </a:rPr>
              <a:t>】</a:t>
            </a:r>
          </a:p>
        </p:txBody>
      </p:sp>
    </p:spTree>
    <p:extLst>
      <p:ext uri="{BB962C8B-B14F-4D97-AF65-F5344CB8AC3E}">
        <p14:creationId xmlns:p14="http://schemas.microsoft.com/office/powerpoint/2010/main" val="3768143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F6297-6BAD-9D0A-A08D-EA7C7E885951}"/>
            </a:ext>
          </a:extLst>
        </p:cNvPr>
        <p:cNvGrpSpPr/>
        <p:nvPr/>
      </p:nvGrpSpPr>
      <p:grpSpPr>
        <a:xfrm>
          <a:off x="0" y="0"/>
          <a:ext cx="0" cy="0"/>
          <a:chOff x="0" y="0"/>
          <a:chExt cx="0" cy="0"/>
        </a:xfrm>
      </p:grpSpPr>
      <p:sp>
        <p:nvSpPr>
          <p:cNvPr id="2" name="正方形/長方形 5">
            <a:extLst>
              <a:ext uri="{FF2B5EF4-FFF2-40B4-BE49-F238E27FC236}">
                <a16:creationId xmlns:a16="http://schemas.microsoft.com/office/drawing/2014/main" id="{E2ADCF88-3D61-2AA0-3AF6-FD5FA4CC964A}"/>
              </a:ext>
            </a:extLst>
          </p:cNvPr>
          <p:cNvSpPr/>
          <p:nvPr/>
        </p:nvSpPr>
        <p:spPr>
          <a:xfrm>
            <a:off x="666750" y="1265401"/>
            <a:ext cx="8572500" cy="66388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キーメッセージ（</a:t>
            </a:r>
            <a:r>
              <a:rPr kumimoji="1" lang="en-US" altLang="ja-JP" b="1" dirty="0">
                <a:latin typeface="BIZ UDPゴシック" panose="020B0400000000000000" pitchFamily="50" charset="-128"/>
                <a:ea typeface="BIZ UDPゴシック" panose="020B0400000000000000" pitchFamily="50" charset="-128"/>
              </a:rPr>
              <a:t>30</a:t>
            </a:r>
            <a:r>
              <a:rPr kumimoji="1" lang="ja-JP" altLang="en-US" b="1" dirty="0">
                <a:latin typeface="BIZ UDPゴシック" panose="020B0400000000000000" pitchFamily="50" charset="-128"/>
                <a:ea typeface="BIZ UDPゴシック" panose="020B0400000000000000" pitchFamily="50" charset="-128"/>
              </a:rPr>
              <a:t>字程度）</a:t>
            </a:r>
            <a:endParaRPr kumimoji="1" lang="en-US" altLang="ja-JP" b="1" dirty="0">
              <a:latin typeface="BIZ UDPゴシック" panose="020B0400000000000000" pitchFamily="50" charset="-128"/>
              <a:ea typeface="BIZ UDPゴシック" panose="020B0400000000000000" pitchFamily="50" charset="-128"/>
            </a:endParaRPr>
          </a:p>
        </p:txBody>
      </p:sp>
      <p:sp>
        <p:nvSpPr>
          <p:cNvPr id="4" name="正方形/長方形 6">
            <a:extLst>
              <a:ext uri="{FF2B5EF4-FFF2-40B4-BE49-F238E27FC236}">
                <a16:creationId xmlns:a16="http://schemas.microsoft.com/office/drawing/2014/main" id="{4E1B823D-1420-C89F-5360-C83D492F5AAD}"/>
              </a:ext>
            </a:extLst>
          </p:cNvPr>
          <p:cNvSpPr/>
          <p:nvPr/>
        </p:nvSpPr>
        <p:spPr>
          <a:xfrm>
            <a:off x="666749" y="2090076"/>
            <a:ext cx="8572500" cy="3381576"/>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具体的な情報やイメージ図等</a:t>
            </a:r>
          </a:p>
        </p:txBody>
      </p:sp>
      <p:grpSp>
        <p:nvGrpSpPr>
          <p:cNvPr id="5" name="グループ化 4">
            <a:extLst>
              <a:ext uri="{FF2B5EF4-FFF2-40B4-BE49-F238E27FC236}">
                <a16:creationId xmlns:a16="http://schemas.microsoft.com/office/drawing/2014/main" id="{AE7749C1-925D-DCC1-65E6-60D4C1351928}"/>
              </a:ext>
            </a:extLst>
          </p:cNvPr>
          <p:cNvGrpSpPr/>
          <p:nvPr/>
        </p:nvGrpSpPr>
        <p:grpSpPr>
          <a:xfrm>
            <a:off x="406704" y="1867138"/>
            <a:ext cx="9576606" cy="1561862"/>
            <a:chOff x="495300" y="1862151"/>
            <a:chExt cx="9576606" cy="1561862"/>
          </a:xfrm>
        </p:grpSpPr>
        <p:sp>
          <p:nvSpPr>
            <p:cNvPr id="9" name="角丸四角形 8">
              <a:extLst>
                <a:ext uri="{FF2B5EF4-FFF2-40B4-BE49-F238E27FC236}">
                  <a16:creationId xmlns:a16="http://schemas.microsoft.com/office/drawing/2014/main" id="{BBDD985C-7AB9-9C85-602C-1B1E83802A45}"/>
                </a:ext>
              </a:extLst>
            </p:cNvPr>
            <p:cNvSpPr/>
            <p:nvPr/>
          </p:nvSpPr>
          <p:spPr>
            <a:xfrm>
              <a:off x="495300" y="2122518"/>
              <a:ext cx="9576606" cy="1301495"/>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46290F3D-3877-43FD-004B-BE3808038297}"/>
                </a:ext>
              </a:extLst>
            </p:cNvPr>
            <p:cNvSpPr/>
            <p:nvPr/>
          </p:nvSpPr>
          <p:spPr>
            <a:xfrm>
              <a:off x="694394" y="1862151"/>
              <a:ext cx="1621762" cy="426541"/>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記載内容</a:t>
              </a:r>
            </a:p>
          </p:txBody>
        </p:sp>
        <p:sp>
          <p:nvSpPr>
            <p:cNvPr id="13" name="テキスト ボックス 12">
              <a:extLst>
                <a:ext uri="{FF2B5EF4-FFF2-40B4-BE49-F238E27FC236}">
                  <a16:creationId xmlns:a16="http://schemas.microsoft.com/office/drawing/2014/main" id="{3F04573B-051A-00E5-0C9A-7855F0C7FD39}"/>
                </a:ext>
              </a:extLst>
            </p:cNvPr>
            <p:cNvSpPr txBox="1"/>
            <p:nvPr/>
          </p:nvSpPr>
          <p:spPr>
            <a:xfrm>
              <a:off x="694394" y="2621311"/>
              <a:ext cx="8207542" cy="369332"/>
            </a:xfrm>
            <a:prstGeom prst="rect">
              <a:avLst/>
            </a:prstGeom>
            <a:noFill/>
          </p:spPr>
          <p:txBody>
            <a:bodyPr wrap="square">
              <a:spAutoFit/>
            </a:bodyPr>
            <a:lstStyle/>
            <a:p>
              <a:r>
                <a:rPr kumimoji="1" lang="ja-JP" altLang="en-US" dirty="0">
                  <a:latin typeface="BIZ UDPゴシック" panose="020B0400000000000000" pitchFamily="50" charset="-128"/>
                  <a:ea typeface="BIZ UDPゴシック" panose="020B0400000000000000" pitchFamily="50" charset="-128"/>
                </a:rPr>
                <a:t>社としてどういう体制でプロジェクトの推進に臨むか（現時点の情報で結構です）</a:t>
              </a:r>
            </a:p>
          </p:txBody>
        </p:sp>
      </p:grpSp>
      <p:sp>
        <p:nvSpPr>
          <p:cNvPr id="3" name="テキスト ボックス 2">
            <a:extLst>
              <a:ext uri="{FF2B5EF4-FFF2-40B4-BE49-F238E27FC236}">
                <a16:creationId xmlns:a16="http://schemas.microsoft.com/office/drawing/2014/main" id="{35AE7128-EF39-AA53-BDA3-91AF45BCCBB8}"/>
              </a:ext>
            </a:extLst>
          </p:cNvPr>
          <p:cNvSpPr txBox="1"/>
          <p:nvPr/>
        </p:nvSpPr>
        <p:spPr>
          <a:xfrm>
            <a:off x="167532" y="160905"/>
            <a:ext cx="9622735" cy="523220"/>
          </a:xfrm>
          <a:prstGeom prst="rect">
            <a:avLst/>
          </a:prstGeom>
          <a:noFill/>
        </p:spPr>
        <p:txBody>
          <a:bodyPr wrap="square" rtlCol="0">
            <a:spAutoFit/>
          </a:bodyPr>
          <a:lstStyle/>
          <a:p>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社内のプロジェクト推進体制</a:t>
            </a:r>
            <a:r>
              <a:rPr kumimoji="1" lang="en-US" altLang="ja-JP" sz="2800" b="1" dirty="0">
                <a:latin typeface="BIZ UDPゴシック" panose="020B0400000000000000" pitchFamily="50" charset="-128"/>
                <a:ea typeface="BIZ UDPゴシック" panose="020B0400000000000000" pitchFamily="50" charset="-128"/>
              </a:rPr>
              <a:t>】</a:t>
            </a:r>
          </a:p>
        </p:txBody>
      </p:sp>
      <p:grpSp>
        <p:nvGrpSpPr>
          <p:cNvPr id="11" name="グループ化 10">
            <a:extLst>
              <a:ext uri="{FF2B5EF4-FFF2-40B4-BE49-F238E27FC236}">
                <a16:creationId xmlns:a16="http://schemas.microsoft.com/office/drawing/2014/main" id="{2085C6B2-9013-E8C4-9DB8-AB518EA4FD3C}"/>
              </a:ext>
            </a:extLst>
          </p:cNvPr>
          <p:cNvGrpSpPr/>
          <p:nvPr/>
        </p:nvGrpSpPr>
        <p:grpSpPr>
          <a:xfrm>
            <a:off x="406704" y="3980481"/>
            <a:ext cx="9576606" cy="2541830"/>
            <a:chOff x="463684" y="4676774"/>
            <a:chExt cx="9576606" cy="2541830"/>
          </a:xfrm>
        </p:grpSpPr>
        <p:sp>
          <p:nvSpPr>
            <p:cNvPr id="14" name="角丸四角形 3">
              <a:extLst>
                <a:ext uri="{FF2B5EF4-FFF2-40B4-BE49-F238E27FC236}">
                  <a16:creationId xmlns:a16="http://schemas.microsoft.com/office/drawing/2014/main" id="{A6D65569-3DA6-6434-C783-5846291EB544}"/>
                </a:ext>
              </a:extLst>
            </p:cNvPr>
            <p:cNvSpPr/>
            <p:nvPr/>
          </p:nvSpPr>
          <p:spPr>
            <a:xfrm>
              <a:off x="463684" y="4827244"/>
              <a:ext cx="9576606" cy="2391360"/>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26FDC2D3-EBBF-C3D3-0257-178124C70914}"/>
                </a:ext>
              </a:extLst>
            </p:cNvPr>
            <p:cNvSpPr txBox="1"/>
            <p:nvPr/>
          </p:nvSpPr>
          <p:spPr>
            <a:xfrm>
              <a:off x="607911" y="5155478"/>
              <a:ext cx="9355069" cy="1923604"/>
            </a:xfrm>
            <a:prstGeom prst="rect">
              <a:avLst/>
            </a:prstGeom>
            <a:noFill/>
          </p:spPr>
          <p:txBody>
            <a:bodyPr wrap="square">
              <a:spAutoFit/>
            </a:bodyPr>
            <a:lstStyle/>
            <a:p>
              <a:r>
                <a:rPr kumimoji="1" lang="ja-JP" altLang="en-US" sz="2400" b="1" dirty="0">
                  <a:latin typeface="BIZ UDPゴシック" panose="020B0400000000000000" pitchFamily="50" charset="-128"/>
                  <a:ea typeface="BIZ UDPゴシック" panose="020B0400000000000000" pitchFamily="50" charset="-128"/>
                </a:rPr>
                <a:t>実現性</a:t>
              </a:r>
              <a:endParaRPr kumimoji="1" lang="en-US" altLang="ja-JP" sz="2400" b="1" dirty="0">
                <a:latin typeface="BIZ UDPゴシック" panose="020B0400000000000000" pitchFamily="50" charset="-128"/>
                <a:ea typeface="BIZ UDPゴシック" panose="020B0400000000000000" pitchFamily="50" charset="-128"/>
              </a:endParaRPr>
            </a:p>
            <a:p>
              <a:pPr marL="171450" indent="-171450" fontAlgn="ctr">
                <a:spcBef>
                  <a:spcPts val="600"/>
                </a:spcBef>
                <a:buFont typeface="Wingdings" panose="05000000000000000000" pitchFamily="2" charset="2"/>
                <a:buChar char="l"/>
              </a:pPr>
              <a:r>
                <a:rPr lang="ja-JP" altLang="en-US" dirty="0">
                  <a:solidFill>
                    <a:srgbClr val="000000"/>
                  </a:solidFill>
                  <a:latin typeface="BIZ UDPゴシック" panose="020B0400000000000000" pitchFamily="50" charset="-128"/>
                  <a:ea typeface="BIZ UDPゴシック" panose="020B0400000000000000" pitchFamily="50" charset="-128"/>
                </a:rPr>
                <a:t>プロジェクトの社会実装までの道筋が明確であるか</a:t>
              </a:r>
              <a:endParaRPr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応募者が主体的にプロジェクトを推進し、中核的な役割を果たす</a:t>
              </a:r>
              <a:endParaRPr kumimoji="1"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プロジェクトを推進していく体制・協力関係が構築できている</a:t>
              </a:r>
              <a:endParaRPr kumimoji="1"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ビジネスとして自走することが見込める</a:t>
              </a:r>
              <a:endParaRPr kumimoji="1"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defTabSz="914400" fontAlgn="ctr">
                <a:buFont typeface="Wingdings" panose="05000000000000000000" pitchFamily="2" charset="2"/>
                <a:buChar char="Ø"/>
              </a:pPr>
              <a:r>
                <a:rPr kumimoji="1" lang="ja-JP" altLang="en-US" spc="-70" dirty="0">
                  <a:solidFill>
                    <a:srgbClr val="000000"/>
                  </a:solidFill>
                  <a:latin typeface="BIZ UDPゴシック" panose="020B0400000000000000" pitchFamily="50" charset="-128"/>
                  <a:ea typeface="BIZ UDPゴシック" panose="020B0400000000000000" pitchFamily="50" charset="-128"/>
                </a:rPr>
                <a:t>プロダクト・サービスに係る課題（法制面・技術面等）に対応する道筋が明確かつ妥当性がある</a:t>
              </a:r>
              <a:endParaRPr kumimoji="1" lang="en-US" altLang="ja-JP" sz="2800" b="1" spc="-70" dirty="0">
                <a:latin typeface="BIZ UDPゴシック" panose="020B0400000000000000" pitchFamily="50" charset="-128"/>
                <a:ea typeface="BIZ UDPゴシック" panose="020B0400000000000000" pitchFamily="50" charset="-128"/>
              </a:endParaRPr>
            </a:p>
          </p:txBody>
        </p:sp>
        <p:sp>
          <p:nvSpPr>
            <p:cNvPr id="16" name="正方形/長方形 15">
              <a:extLst>
                <a:ext uri="{FF2B5EF4-FFF2-40B4-BE49-F238E27FC236}">
                  <a16:creationId xmlns:a16="http://schemas.microsoft.com/office/drawing/2014/main" id="{B602CC47-E7D1-5AE3-B05C-6ECED4AB597B}"/>
                </a:ext>
              </a:extLst>
            </p:cNvPr>
            <p:cNvSpPr/>
            <p:nvPr/>
          </p:nvSpPr>
          <p:spPr>
            <a:xfrm>
              <a:off x="664576" y="4676774"/>
              <a:ext cx="2264535" cy="339182"/>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主な審査項目</a:t>
              </a:r>
            </a:p>
          </p:txBody>
        </p:sp>
      </p:grpSp>
    </p:spTree>
    <p:extLst>
      <p:ext uri="{BB962C8B-B14F-4D97-AF65-F5344CB8AC3E}">
        <p14:creationId xmlns:p14="http://schemas.microsoft.com/office/powerpoint/2010/main" val="12116266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AB993-BB65-2059-42CC-E11ACA122893}"/>
            </a:ext>
          </a:extLst>
        </p:cNvPr>
        <p:cNvGrpSpPr/>
        <p:nvPr/>
      </p:nvGrpSpPr>
      <p:grpSpPr>
        <a:xfrm>
          <a:off x="0" y="0"/>
          <a:ext cx="0" cy="0"/>
          <a:chOff x="0" y="0"/>
          <a:chExt cx="0" cy="0"/>
        </a:xfrm>
      </p:grpSpPr>
      <p:sp>
        <p:nvSpPr>
          <p:cNvPr id="2" name="正方形/長方形 5">
            <a:extLst>
              <a:ext uri="{FF2B5EF4-FFF2-40B4-BE49-F238E27FC236}">
                <a16:creationId xmlns:a16="http://schemas.microsoft.com/office/drawing/2014/main" id="{50153165-AA45-2E51-D6F4-875BF9D990DD}"/>
              </a:ext>
            </a:extLst>
          </p:cNvPr>
          <p:cNvSpPr/>
          <p:nvPr/>
        </p:nvSpPr>
        <p:spPr>
          <a:xfrm>
            <a:off x="666750" y="1265401"/>
            <a:ext cx="8572500" cy="66388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キーメッセージ（</a:t>
            </a:r>
            <a:r>
              <a:rPr kumimoji="1" lang="en-US" altLang="ja-JP" b="1" dirty="0">
                <a:latin typeface="BIZ UDPゴシック" panose="020B0400000000000000" pitchFamily="50" charset="-128"/>
                <a:ea typeface="BIZ UDPゴシック" panose="020B0400000000000000" pitchFamily="50" charset="-128"/>
              </a:rPr>
              <a:t>30</a:t>
            </a:r>
            <a:r>
              <a:rPr kumimoji="1" lang="ja-JP" altLang="en-US" b="1" dirty="0">
                <a:latin typeface="BIZ UDPゴシック" panose="020B0400000000000000" pitchFamily="50" charset="-128"/>
                <a:ea typeface="BIZ UDPゴシック" panose="020B0400000000000000" pitchFamily="50" charset="-128"/>
              </a:rPr>
              <a:t>字程度）</a:t>
            </a:r>
            <a:endParaRPr kumimoji="1" lang="en-US" altLang="ja-JP" b="1" dirty="0">
              <a:latin typeface="BIZ UDPゴシック" panose="020B0400000000000000" pitchFamily="50" charset="-128"/>
              <a:ea typeface="BIZ UDPゴシック" panose="020B0400000000000000" pitchFamily="50" charset="-128"/>
            </a:endParaRPr>
          </a:p>
        </p:txBody>
      </p:sp>
      <p:sp>
        <p:nvSpPr>
          <p:cNvPr id="4" name="正方形/長方形 6">
            <a:extLst>
              <a:ext uri="{FF2B5EF4-FFF2-40B4-BE49-F238E27FC236}">
                <a16:creationId xmlns:a16="http://schemas.microsoft.com/office/drawing/2014/main" id="{7A9F76A5-D9C8-FACF-5A05-545A16EC1199}"/>
              </a:ext>
            </a:extLst>
          </p:cNvPr>
          <p:cNvSpPr/>
          <p:nvPr/>
        </p:nvSpPr>
        <p:spPr>
          <a:xfrm>
            <a:off x="666749" y="2090075"/>
            <a:ext cx="8572500" cy="4607019"/>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具体的な情報やイメージ図等</a:t>
            </a:r>
          </a:p>
        </p:txBody>
      </p:sp>
      <p:grpSp>
        <p:nvGrpSpPr>
          <p:cNvPr id="16" name="グループ化 15">
            <a:extLst>
              <a:ext uri="{FF2B5EF4-FFF2-40B4-BE49-F238E27FC236}">
                <a16:creationId xmlns:a16="http://schemas.microsoft.com/office/drawing/2014/main" id="{4D1EB6E3-3BA0-9547-4BE5-37BE708EDC46}"/>
              </a:ext>
            </a:extLst>
          </p:cNvPr>
          <p:cNvGrpSpPr/>
          <p:nvPr/>
        </p:nvGrpSpPr>
        <p:grpSpPr>
          <a:xfrm>
            <a:off x="381000" y="1973893"/>
            <a:ext cx="9525000" cy="2277580"/>
            <a:chOff x="381000" y="1909247"/>
            <a:chExt cx="9525000" cy="2277580"/>
          </a:xfrm>
        </p:grpSpPr>
        <p:sp>
          <p:nvSpPr>
            <p:cNvPr id="9" name="角丸四角形 8">
              <a:extLst>
                <a:ext uri="{FF2B5EF4-FFF2-40B4-BE49-F238E27FC236}">
                  <a16:creationId xmlns:a16="http://schemas.microsoft.com/office/drawing/2014/main" id="{EB86EF7B-4252-3013-AED9-81F4180BB503}"/>
                </a:ext>
              </a:extLst>
            </p:cNvPr>
            <p:cNvSpPr/>
            <p:nvPr/>
          </p:nvSpPr>
          <p:spPr>
            <a:xfrm>
              <a:off x="381000" y="2122518"/>
              <a:ext cx="9525000" cy="2064309"/>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3D3CD53E-5922-E90F-CC96-19E0895BC785}"/>
                </a:ext>
              </a:extLst>
            </p:cNvPr>
            <p:cNvSpPr/>
            <p:nvPr/>
          </p:nvSpPr>
          <p:spPr>
            <a:xfrm>
              <a:off x="662061" y="1909247"/>
              <a:ext cx="1551749" cy="426541"/>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記載内容</a:t>
              </a:r>
            </a:p>
          </p:txBody>
        </p:sp>
        <p:sp>
          <p:nvSpPr>
            <p:cNvPr id="13" name="テキスト ボックス 12">
              <a:extLst>
                <a:ext uri="{FF2B5EF4-FFF2-40B4-BE49-F238E27FC236}">
                  <a16:creationId xmlns:a16="http://schemas.microsoft.com/office/drawing/2014/main" id="{E9640A5F-2A9E-5D48-DD07-6174E5A4D1B0}"/>
                </a:ext>
              </a:extLst>
            </p:cNvPr>
            <p:cNvSpPr txBox="1"/>
            <p:nvPr/>
          </p:nvSpPr>
          <p:spPr>
            <a:xfrm>
              <a:off x="662061" y="2368827"/>
              <a:ext cx="8146811" cy="1708160"/>
            </a:xfrm>
            <a:prstGeom prst="rect">
              <a:avLst/>
            </a:prstGeom>
            <a:noFill/>
          </p:spPr>
          <p:txBody>
            <a:bodyPr wrap="square">
              <a:spAutoFit/>
            </a:bodyPr>
            <a:lstStyle/>
            <a:p>
              <a:pPr marL="285750" indent="-285750">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プロジェクトの推進にはどういうステークホルダーが関わると想定しているか</a:t>
              </a:r>
            </a:p>
            <a:p>
              <a:pPr marL="285750" indent="-285750">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それらの者はプロジェクト内でどういう役割を果たすか</a:t>
              </a:r>
            </a:p>
            <a:p>
              <a:pPr marL="285750" indent="-285750">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それらの者との現在の調整状況</a:t>
              </a:r>
              <a:br>
                <a:rPr kumimoji="1" lang="en-US" altLang="ja-JP" dirty="0">
                  <a:latin typeface="BIZ UDPゴシック" panose="020B0400000000000000" pitchFamily="50" charset="-128"/>
                  <a:ea typeface="BIZ UDPゴシック" panose="020B0400000000000000" pitchFamily="50" charset="-128"/>
                </a:rPr>
              </a:b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　ステップに応じてステークホルダーが異なる場合は別スライド等も可</a:t>
              </a:r>
              <a:endParaRPr kumimoji="1" lang="en-US" altLang="ja-JP"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各主体の役割や関係性</a:t>
              </a:r>
              <a:endParaRPr kumimoji="1" lang="ja-JP" altLang="en-US" sz="2000" dirty="0">
                <a:latin typeface="BIZ UDPゴシック" panose="020B0400000000000000" pitchFamily="50" charset="-128"/>
                <a:ea typeface="BIZ UDPゴシック" panose="020B0400000000000000" pitchFamily="50" charset="-128"/>
              </a:endParaRPr>
            </a:p>
          </p:txBody>
        </p:sp>
      </p:grpSp>
      <p:sp>
        <p:nvSpPr>
          <p:cNvPr id="3" name="テキスト ボックス 2">
            <a:extLst>
              <a:ext uri="{FF2B5EF4-FFF2-40B4-BE49-F238E27FC236}">
                <a16:creationId xmlns:a16="http://schemas.microsoft.com/office/drawing/2014/main" id="{2F58234E-C812-133C-4036-1115A0528057}"/>
              </a:ext>
            </a:extLst>
          </p:cNvPr>
          <p:cNvSpPr txBox="1"/>
          <p:nvPr/>
        </p:nvSpPr>
        <p:spPr>
          <a:xfrm>
            <a:off x="167532" y="160905"/>
            <a:ext cx="9622735" cy="523220"/>
          </a:xfrm>
          <a:prstGeom prst="rect">
            <a:avLst/>
          </a:prstGeom>
          <a:noFill/>
        </p:spPr>
        <p:txBody>
          <a:bodyPr wrap="square" rtlCol="0">
            <a:spAutoFit/>
          </a:bodyPr>
          <a:lstStyle/>
          <a:p>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プロジェクトのステークホルダーとその役割分担等</a:t>
            </a:r>
            <a:r>
              <a:rPr kumimoji="1" lang="en-US" altLang="ja-JP" sz="2800" b="1" dirty="0">
                <a:latin typeface="BIZ UDPゴシック" panose="020B0400000000000000" pitchFamily="50" charset="-128"/>
                <a:ea typeface="BIZ UDPゴシック" panose="020B0400000000000000" pitchFamily="50" charset="-128"/>
              </a:rPr>
              <a:t>】</a:t>
            </a:r>
          </a:p>
        </p:txBody>
      </p:sp>
      <p:grpSp>
        <p:nvGrpSpPr>
          <p:cNvPr id="5" name="グループ化 4">
            <a:extLst>
              <a:ext uri="{FF2B5EF4-FFF2-40B4-BE49-F238E27FC236}">
                <a16:creationId xmlns:a16="http://schemas.microsoft.com/office/drawing/2014/main" id="{2BEA81BC-E271-918C-545D-E45FDAE782D4}"/>
              </a:ext>
            </a:extLst>
          </p:cNvPr>
          <p:cNvGrpSpPr/>
          <p:nvPr/>
        </p:nvGrpSpPr>
        <p:grpSpPr>
          <a:xfrm>
            <a:off x="381000" y="4708963"/>
            <a:ext cx="9525000" cy="1776897"/>
            <a:chOff x="463684" y="4676774"/>
            <a:chExt cx="9525000" cy="1776897"/>
          </a:xfrm>
        </p:grpSpPr>
        <p:sp>
          <p:nvSpPr>
            <p:cNvPr id="11" name="角丸四角形 3">
              <a:extLst>
                <a:ext uri="{FF2B5EF4-FFF2-40B4-BE49-F238E27FC236}">
                  <a16:creationId xmlns:a16="http://schemas.microsoft.com/office/drawing/2014/main" id="{F9D97511-E9D1-F155-45B6-F259E38F21A3}"/>
                </a:ext>
              </a:extLst>
            </p:cNvPr>
            <p:cNvSpPr/>
            <p:nvPr/>
          </p:nvSpPr>
          <p:spPr>
            <a:xfrm>
              <a:off x="463684" y="4827244"/>
              <a:ext cx="9525000" cy="1626427"/>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1A541E17-D07A-240D-560E-39FDDD48C1D9}"/>
                </a:ext>
              </a:extLst>
            </p:cNvPr>
            <p:cNvSpPr txBox="1"/>
            <p:nvPr/>
          </p:nvSpPr>
          <p:spPr>
            <a:xfrm>
              <a:off x="649659" y="5166426"/>
              <a:ext cx="9153049" cy="1092607"/>
            </a:xfrm>
            <a:prstGeom prst="rect">
              <a:avLst/>
            </a:prstGeom>
            <a:noFill/>
          </p:spPr>
          <p:txBody>
            <a:bodyPr wrap="square">
              <a:spAutoFit/>
            </a:bodyPr>
            <a:lstStyle/>
            <a:p>
              <a:r>
                <a:rPr kumimoji="1" lang="ja-JP" altLang="en-US" sz="2400" b="1" dirty="0">
                  <a:latin typeface="BIZ UDPゴシック" panose="020B0400000000000000" pitchFamily="50" charset="-128"/>
                  <a:ea typeface="BIZ UDPゴシック" panose="020B0400000000000000" pitchFamily="50" charset="-128"/>
                </a:rPr>
                <a:t>共創性</a:t>
              </a:r>
              <a:endParaRPr kumimoji="1" lang="en-US" altLang="ja-JP" sz="2400" b="1" dirty="0">
                <a:latin typeface="BIZ UDPゴシック" panose="020B0400000000000000" pitchFamily="50" charset="-128"/>
                <a:ea typeface="BIZ UDPゴシック" panose="020B0400000000000000" pitchFamily="50" charset="-128"/>
              </a:endParaRPr>
            </a:p>
            <a:p>
              <a:pPr marL="171450" indent="-171450" fontAlgn="ctr">
                <a:spcBef>
                  <a:spcPts val="600"/>
                </a:spcBef>
                <a:buFont typeface="Wingdings" panose="05000000000000000000" pitchFamily="2" charset="2"/>
                <a:buChar char="l"/>
              </a:pPr>
              <a:r>
                <a:rPr lang="ja-JP" altLang="en-US" dirty="0">
                  <a:solidFill>
                    <a:srgbClr val="000000"/>
                  </a:solidFill>
                  <a:latin typeface="BIZ UDPゴシック" panose="020B0400000000000000" pitchFamily="50" charset="-128"/>
                  <a:ea typeface="BIZ UDPゴシック" panose="020B0400000000000000" pitchFamily="50" charset="-128"/>
                </a:rPr>
                <a:t>連携・共同など、他者との共創により相乗効果が発揮され、高い成果や成果の早期達成が期待できるか</a:t>
              </a:r>
            </a:p>
          </p:txBody>
        </p:sp>
        <p:sp>
          <p:nvSpPr>
            <p:cNvPr id="15" name="正方形/長方形 14">
              <a:extLst>
                <a:ext uri="{FF2B5EF4-FFF2-40B4-BE49-F238E27FC236}">
                  <a16:creationId xmlns:a16="http://schemas.microsoft.com/office/drawing/2014/main" id="{D13F540A-3DB6-029E-F988-751AC014EDE4}"/>
                </a:ext>
              </a:extLst>
            </p:cNvPr>
            <p:cNvSpPr/>
            <p:nvPr/>
          </p:nvSpPr>
          <p:spPr>
            <a:xfrm>
              <a:off x="664576" y="4676774"/>
              <a:ext cx="2264535" cy="339182"/>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主な審査項目</a:t>
              </a:r>
            </a:p>
          </p:txBody>
        </p:sp>
      </p:grpSp>
    </p:spTree>
    <p:extLst>
      <p:ext uri="{BB962C8B-B14F-4D97-AF65-F5344CB8AC3E}">
        <p14:creationId xmlns:p14="http://schemas.microsoft.com/office/powerpoint/2010/main" val="285054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650D76-B9BD-3ED9-A8E3-526DD2CD8991}"/>
            </a:ext>
          </a:extLst>
        </p:cNvPr>
        <p:cNvGrpSpPr/>
        <p:nvPr/>
      </p:nvGrpSpPr>
      <p:grpSpPr>
        <a:xfrm>
          <a:off x="0" y="0"/>
          <a:ext cx="0" cy="0"/>
          <a:chOff x="0" y="0"/>
          <a:chExt cx="0" cy="0"/>
        </a:xfrm>
      </p:grpSpPr>
      <p:sp>
        <p:nvSpPr>
          <p:cNvPr id="2" name="正方形/長方形 5">
            <a:extLst>
              <a:ext uri="{FF2B5EF4-FFF2-40B4-BE49-F238E27FC236}">
                <a16:creationId xmlns:a16="http://schemas.microsoft.com/office/drawing/2014/main" id="{DAD04A2C-7D45-8E82-1F79-190BB10B71B2}"/>
              </a:ext>
            </a:extLst>
          </p:cNvPr>
          <p:cNvSpPr/>
          <p:nvPr/>
        </p:nvSpPr>
        <p:spPr>
          <a:xfrm>
            <a:off x="666750" y="1265401"/>
            <a:ext cx="8572500" cy="66388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キーメッセージ（</a:t>
            </a:r>
            <a:r>
              <a:rPr kumimoji="1" lang="en-US" altLang="ja-JP" b="1" dirty="0">
                <a:latin typeface="BIZ UDPゴシック" panose="020B0400000000000000" pitchFamily="50" charset="-128"/>
                <a:ea typeface="BIZ UDPゴシック" panose="020B0400000000000000" pitchFamily="50" charset="-128"/>
              </a:rPr>
              <a:t>30</a:t>
            </a:r>
            <a:r>
              <a:rPr kumimoji="1" lang="ja-JP" altLang="en-US" b="1" dirty="0">
                <a:latin typeface="BIZ UDPゴシック" panose="020B0400000000000000" pitchFamily="50" charset="-128"/>
                <a:ea typeface="BIZ UDPゴシック" panose="020B0400000000000000" pitchFamily="50" charset="-128"/>
              </a:rPr>
              <a:t>字程度）</a:t>
            </a:r>
            <a:endParaRPr kumimoji="1" lang="en-US" altLang="ja-JP" b="1" dirty="0">
              <a:latin typeface="BIZ UDPゴシック" panose="020B0400000000000000" pitchFamily="50" charset="-128"/>
              <a:ea typeface="BIZ UDPゴシック" panose="020B0400000000000000" pitchFamily="50" charset="-128"/>
            </a:endParaRPr>
          </a:p>
        </p:txBody>
      </p:sp>
      <p:sp>
        <p:nvSpPr>
          <p:cNvPr id="4" name="正方形/長方形 6">
            <a:extLst>
              <a:ext uri="{FF2B5EF4-FFF2-40B4-BE49-F238E27FC236}">
                <a16:creationId xmlns:a16="http://schemas.microsoft.com/office/drawing/2014/main" id="{9835DD73-ACEC-C466-40E7-00BA66CF8BEE}"/>
              </a:ext>
            </a:extLst>
          </p:cNvPr>
          <p:cNvSpPr/>
          <p:nvPr/>
        </p:nvSpPr>
        <p:spPr>
          <a:xfrm>
            <a:off x="666749" y="2090076"/>
            <a:ext cx="8572500" cy="432719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具体的な情報やイメージ図等</a:t>
            </a:r>
          </a:p>
        </p:txBody>
      </p:sp>
      <p:grpSp>
        <p:nvGrpSpPr>
          <p:cNvPr id="5" name="グループ化 4">
            <a:extLst>
              <a:ext uri="{FF2B5EF4-FFF2-40B4-BE49-F238E27FC236}">
                <a16:creationId xmlns:a16="http://schemas.microsoft.com/office/drawing/2014/main" id="{1D2801FF-10F6-FA3D-FE25-F5502046A78B}"/>
              </a:ext>
            </a:extLst>
          </p:cNvPr>
          <p:cNvGrpSpPr/>
          <p:nvPr/>
        </p:nvGrpSpPr>
        <p:grpSpPr>
          <a:xfrm>
            <a:off x="317500" y="2348861"/>
            <a:ext cx="9391650" cy="1372240"/>
            <a:chOff x="317500" y="2348861"/>
            <a:chExt cx="9391650" cy="1372240"/>
          </a:xfrm>
        </p:grpSpPr>
        <p:sp>
          <p:nvSpPr>
            <p:cNvPr id="9" name="角丸四角形 8">
              <a:extLst>
                <a:ext uri="{FF2B5EF4-FFF2-40B4-BE49-F238E27FC236}">
                  <a16:creationId xmlns:a16="http://schemas.microsoft.com/office/drawing/2014/main" id="{DE1881AD-30DD-CB98-B2C4-BF44F7621873}"/>
                </a:ext>
              </a:extLst>
            </p:cNvPr>
            <p:cNvSpPr/>
            <p:nvPr/>
          </p:nvSpPr>
          <p:spPr>
            <a:xfrm>
              <a:off x="317500" y="2548271"/>
              <a:ext cx="9391650" cy="1172830"/>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237E8AC4-51AB-38F3-19C7-512E3C462754}"/>
                </a:ext>
              </a:extLst>
            </p:cNvPr>
            <p:cNvSpPr/>
            <p:nvPr/>
          </p:nvSpPr>
          <p:spPr>
            <a:xfrm>
              <a:off x="575060" y="2348861"/>
              <a:ext cx="1776256" cy="398820"/>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記載内容</a:t>
              </a:r>
            </a:p>
          </p:txBody>
        </p:sp>
        <p:sp>
          <p:nvSpPr>
            <p:cNvPr id="13" name="テキスト ボックス 12">
              <a:extLst>
                <a:ext uri="{FF2B5EF4-FFF2-40B4-BE49-F238E27FC236}">
                  <a16:creationId xmlns:a16="http://schemas.microsoft.com/office/drawing/2014/main" id="{A7767FEC-8D64-0B60-344E-45E6E4A65624}"/>
                </a:ext>
              </a:extLst>
            </p:cNvPr>
            <p:cNvSpPr txBox="1"/>
            <p:nvPr/>
          </p:nvSpPr>
          <p:spPr>
            <a:xfrm>
              <a:off x="469900" y="2901509"/>
              <a:ext cx="8976608" cy="723275"/>
            </a:xfrm>
            <a:prstGeom prst="rect">
              <a:avLst/>
            </a:prstGeom>
            <a:noFill/>
          </p:spPr>
          <p:txBody>
            <a:bodyPr wrap="square">
              <a:spAutoFit/>
            </a:bodyPr>
            <a:lstStyle/>
            <a:p>
              <a:pPr marL="285750" indent="-285750">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なぜ愛知県でこのプロジェクトに取り組むのか</a:t>
              </a:r>
              <a:endParaRPr kumimoji="1" lang="en-US" altLang="ja-JP"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プロジェクトが具体化することで地域や社会にどういったプラス効果が期待されるか</a:t>
              </a:r>
            </a:p>
          </p:txBody>
        </p:sp>
      </p:grpSp>
      <p:sp>
        <p:nvSpPr>
          <p:cNvPr id="3" name="テキスト ボックス 2">
            <a:extLst>
              <a:ext uri="{FF2B5EF4-FFF2-40B4-BE49-F238E27FC236}">
                <a16:creationId xmlns:a16="http://schemas.microsoft.com/office/drawing/2014/main" id="{B9488046-67C3-96B2-17E2-8715D9F4B7BD}"/>
              </a:ext>
            </a:extLst>
          </p:cNvPr>
          <p:cNvSpPr txBox="1"/>
          <p:nvPr/>
        </p:nvSpPr>
        <p:spPr>
          <a:xfrm>
            <a:off x="167532" y="160905"/>
            <a:ext cx="9622735" cy="523220"/>
          </a:xfrm>
          <a:prstGeom prst="rect">
            <a:avLst/>
          </a:prstGeom>
          <a:noFill/>
        </p:spPr>
        <p:txBody>
          <a:bodyPr wrap="square" rtlCol="0">
            <a:spAutoFit/>
          </a:bodyPr>
          <a:lstStyle/>
          <a:p>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なぜ愛知県で行うか</a:t>
            </a:r>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どういうインパクトを狙うか</a:t>
            </a:r>
            <a:r>
              <a:rPr kumimoji="1" lang="en-US" altLang="ja-JP" sz="2800" b="1" dirty="0">
                <a:latin typeface="BIZ UDPゴシック" panose="020B0400000000000000" pitchFamily="50" charset="-128"/>
                <a:ea typeface="BIZ UDPゴシック" panose="020B0400000000000000" pitchFamily="50" charset="-128"/>
              </a:rPr>
              <a:t>】</a:t>
            </a:r>
          </a:p>
        </p:txBody>
      </p:sp>
      <p:grpSp>
        <p:nvGrpSpPr>
          <p:cNvPr id="11" name="グループ化 10">
            <a:extLst>
              <a:ext uri="{FF2B5EF4-FFF2-40B4-BE49-F238E27FC236}">
                <a16:creationId xmlns:a16="http://schemas.microsoft.com/office/drawing/2014/main" id="{05AF6647-9BBA-785B-1DB5-87DC09CC0F70}"/>
              </a:ext>
            </a:extLst>
          </p:cNvPr>
          <p:cNvGrpSpPr/>
          <p:nvPr/>
        </p:nvGrpSpPr>
        <p:grpSpPr>
          <a:xfrm>
            <a:off x="438150" y="4381431"/>
            <a:ext cx="9271000" cy="1888550"/>
            <a:chOff x="546100" y="4182050"/>
            <a:chExt cx="9271000" cy="1888550"/>
          </a:xfrm>
        </p:grpSpPr>
        <p:sp>
          <p:nvSpPr>
            <p:cNvPr id="12" name="角丸四角形 3">
              <a:extLst>
                <a:ext uri="{FF2B5EF4-FFF2-40B4-BE49-F238E27FC236}">
                  <a16:creationId xmlns:a16="http://schemas.microsoft.com/office/drawing/2014/main" id="{8D5678AD-1FEC-7825-53B7-11338F518C50}"/>
                </a:ext>
              </a:extLst>
            </p:cNvPr>
            <p:cNvSpPr/>
            <p:nvPr/>
          </p:nvSpPr>
          <p:spPr>
            <a:xfrm>
              <a:off x="546100" y="4385523"/>
              <a:ext cx="9271000" cy="1685077"/>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4" name="テキスト ボックス 13">
              <a:extLst>
                <a:ext uri="{FF2B5EF4-FFF2-40B4-BE49-F238E27FC236}">
                  <a16:creationId xmlns:a16="http://schemas.microsoft.com/office/drawing/2014/main" id="{7E184E82-C1B3-F246-09F4-DB5EB443E74A}"/>
                </a:ext>
              </a:extLst>
            </p:cNvPr>
            <p:cNvSpPr txBox="1"/>
            <p:nvPr/>
          </p:nvSpPr>
          <p:spPr>
            <a:xfrm>
              <a:off x="654050" y="4720229"/>
              <a:ext cx="9055100" cy="1092607"/>
            </a:xfrm>
            <a:prstGeom prst="rect">
              <a:avLst/>
            </a:prstGeom>
            <a:noFill/>
          </p:spPr>
          <p:txBody>
            <a:bodyPr wrap="square">
              <a:spAutoFit/>
            </a:bodyPr>
            <a:lstStyle/>
            <a:p>
              <a:pPr algn="just"/>
              <a:r>
                <a:rPr kumimoji="1" lang="ja-JP" altLang="en-US" sz="2400" b="1" dirty="0">
                  <a:latin typeface="BIZ UDPゴシック" panose="020B0400000000000000" pitchFamily="50" charset="-128"/>
                  <a:ea typeface="BIZ UDPゴシック" panose="020B0400000000000000" pitchFamily="50" charset="-128"/>
                </a:rPr>
                <a:t>インパクト</a:t>
              </a:r>
              <a:endParaRPr kumimoji="1" lang="en-US" altLang="ja-JP" sz="2400" b="1" dirty="0">
                <a:latin typeface="BIZ UDPゴシック" panose="020B0400000000000000" pitchFamily="50" charset="-128"/>
                <a:ea typeface="BIZ UDPゴシック" panose="020B0400000000000000" pitchFamily="50" charset="-128"/>
              </a:endParaRPr>
            </a:p>
            <a:p>
              <a:pPr algn="just">
                <a:spcBef>
                  <a:spcPts val="600"/>
                </a:spcBef>
              </a:pPr>
              <a:r>
                <a:rPr lang="ja-JP" altLang="en-US" dirty="0">
                  <a:solidFill>
                    <a:srgbClr val="000000"/>
                  </a:solidFill>
                  <a:latin typeface="BIZ UDPゴシック" panose="020B0400000000000000" pitchFamily="50" charset="-128"/>
                  <a:ea typeface="BIZ UDPゴシック" panose="020B0400000000000000" pitchFamily="50" charset="-128"/>
                </a:rPr>
                <a:t>プロジェクト成果が、愛知県の内外や日本国内外を問わず、ターゲットをはじめとする多様な主体に大きな影響が与えることが見込まれるか</a:t>
              </a:r>
            </a:p>
          </p:txBody>
        </p:sp>
        <p:sp>
          <p:nvSpPr>
            <p:cNvPr id="15" name="正方形/長方形 14">
              <a:extLst>
                <a:ext uri="{FF2B5EF4-FFF2-40B4-BE49-F238E27FC236}">
                  <a16:creationId xmlns:a16="http://schemas.microsoft.com/office/drawing/2014/main" id="{259F5CF6-7DA7-524E-BA5F-B571F7959BD7}"/>
                </a:ext>
              </a:extLst>
            </p:cNvPr>
            <p:cNvSpPr/>
            <p:nvPr/>
          </p:nvSpPr>
          <p:spPr>
            <a:xfrm>
              <a:off x="654050" y="4182050"/>
              <a:ext cx="2169086" cy="406946"/>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ゴシック" panose="020B0400000000000000" pitchFamily="49" charset="-128"/>
                  <a:ea typeface="BIZ UDゴシック" panose="020B0400000000000000" pitchFamily="49" charset="-128"/>
                </a:rPr>
                <a:t>主な評価項目</a:t>
              </a:r>
            </a:p>
          </p:txBody>
        </p:sp>
      </p:grpSp>
    </p:spTree>
    <p:extLst>
      <p:ext uri="{BB962C8B-B14F-4D97-AF65-F5344CB8AC3E}">
        <p14:creationId xmlns:p14="http://schemas.microsoft.com/office/powerpoint/2010/main" val="8981915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1DAFA-F64F-FD13-CC32-13C83957A7C3}"/>
            </a:ext>
          </a:extLst>
        </p:cNvPr>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96FC2F09-AF83-0361-40A7-0DC1A6673AFD}"/>
              </a:ext>
            </a:extLst>
          </p:cNvPr>
          <p:cNvGrpSpPr/>
          <p:nvPr/>
        </p:nvGrpSpPr>
        <p:grpSpPr>
          <a:xfrm>
            <a:off x="403400" y="1802446"/>
            <a:ext cx="9386867" cy="2302365"/>
            <a:chOff x="403266" y="1698995"/>
            <a:chExt cx="9386867" cy="2302365"/>
          </a:xfrm>
        </p:grpSpPr>
        <p:sp>
          <p:nvSpPr>
            <p:cNvPr id="9" name="角丸四角形 8">
              <a:extLst>
                <a:ext uri="{FF2B5EF4-FFF2-40B4-BE49-F238E27FC236}">
                  <a16:creationId xmlns:a16="http://schemas.microsoft.com/office/drawing/2014/main" id="{72AC026C-EE2A-1F49-89C0-8FBA3336476B}"/>
                </a:ext>
              </a:extLst>
            </p:cNvPr>
            <p:cNvSpPr/>
            <p:nvPr/>
          </p:nvSpPr>
          <p:spPr>
            <a:xfrm>
              <a:off x="403266" y="1905898"/>
              <a:ext cx="9386867" cy="2095462"/>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FC5EA7D1-22D3-5E2A-8CE9-A3CB035979C7}"/>
                </a:ext>
              </a:extLst>
            </p:cNvPr>
            <p:cNvSpPr/>
            <p:nvPr/>
          </p:nvSpPr>
          <p:spPr>
            <a:xfrm>
              <a:off x="625929" y="1698995"/>
              <a:ext cx="1536244" cy="413805"/>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記載内容</a:t>
              </a:r>
            </a:p>
          </p:txBody>
        </p:sp>
        <p:sp>
          <p:nvSpPr>
            <p:cNvPr id="13" name="テキスト ボックス 12">
              <a:extLst>
                <a:ext uri="{FF2B5EF4-FFF2-40B4-BE49-F238E27FC236}">
                  <a16:creationId xmlns:a16="http://schemas.microsoft.com/office/drawing/2014/main" id="{86AA7C84-3778-AA98-1A0C-4C01AC46F614}"/>
                </a:ext>
              </a:extLst>
            </p:cNvPr>
            <p:cNvSpPr txBox="1"/>
            <p:nvPr/>
          </p:nvSpPr>
          <p:spPr>
            <a:xfrm>
              <a:off x="625930" y="2151111"/>
              <a:ext cx="8964824" cy="1631216"/>
            </a:xfrm>
            <a:prstGeom prst="rect">
              <a:avLst/>
            </a:prstGeom>
            <a:noFill/>
          </p:spPr>
          <p:txBody>
            <a:bodyPr wrap="square">
              <a:spAutoFit/>
            </a:bodyPr>
            <a:lstStyle/>
            <a:p>
              <a:pPr marL="285750" indent="-285750">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革新事業創造事業費補助金を用いて、どういうことに取り組みたいと考えているか</a:t>
              </a:r>
              <a:endParaRPr kumimoji="1" lang="en-US" altLang="ja-JP" dirty="0">
                <a:latin typeface="BIZ UDPゴシック" panose="020B0400000000000000" pitchFamily="50" charset="-128"/>
                <a:ea typeface="BIZ UDPゴシック" panose="020B0400000000000000" pitchFamily="50" charset="-128"/>
              </a:endParaRPr>
            </a:p>
            <a:p>
              <a:pPr marL="619125" indent="-350838">
                <a:spcBef>
                  <a:spcPts val="600"/>
                </a:spcBef>
              </a:pP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　補助金の対象期間は</a:t>
              </a:r>
              <a:r>
                <a:rPr kumimoji="1" lang="en-US" altLang="ja-JP" dirty="0">
                  <a:latin typeface="BIZ UDPゴシック" panose="020B0400000000000000" pitchFamily="50" charset="-128"/>
                  <a:ea typeface="BIZ UDPゴシック" panose="020B0400000000000000" pitchFamily="50" charset="-128"/>
                </a:rPr>
                <a:t>2026</a:t>
              </a:r>
              <a:r>
                <a:rPr kumimoji="1" lang="ja-JP" altLang="en-US" dirty="0">
                  <a:latin typeface="BIZ UDPゴシック" panose="020B0400000000000000" pitchFamily="50" charset="-128"/>
                  <a:ea typeface="BIZ UDPゴシック" panose="020B0400000000000000" pitchFamily="50" charset="-128"/>
                </a:rPr>
                <a:t>年</a:t>
              </a:r>
              <a:r>
                <a:rPr kumimoji="1" lang="en-US" altLang="ja-JP" dirty="0">
                  <a:latin typeface="BIZ UDPゴシック" panose="020B0400000000000000" pitchFamily="50" charset="-128"/>
                  <a:ea typeface="BIZ UDPゴシック" panose="020B0400000000000000" pitchFamily="50" charset="-128"/>
                </a:rPr>
                <a:t>4</a:t>
              </a:r>
              <a:r>
                <a:rPr kumimoji="1" lang="ja-JP" altLang="en-US" dirty="0">
                  <a:latin typeface="BIZ UDPゴシック" panose="020B0400000000000000" pitchFamily="50" charset="-128"/>
                  <a:ea typeface="BIZ UDPゴシック" panose="020B0400000000000000" pitchFamily="50" charset="-128"/>
                </a:rPr>
                <a:t>月～</a:t>
              </a:r>
              <a:r>
                <a:rPr kumimoji="1" lang="en-US" altLang="ja-JP" dirty="0">
                  <a:latin typeface="BIZ UDPゴシック" panose="020B0400000000000000" pitchFamily="50" charset="-128"/>
                  <a:ea typeface="BIZ UDPゴシック" panose="020B0400000000000000" pitchFamily="50" charset="-128"/>
                </a:rPr>
                <a:t>2027</a:t>
              </a:r>
              <a:r>
                <a:rPr kumimoji="1" lang="ja-JP" altLang="en-US" dirty="0">
                  <a:latin typeface="BIZ UDPゴシック" panose="020B0400000000000000" pitchFamily="50" charset="-128"/>
                  <a:ea typeface="BIZ UDPゴシック" panose="020B0400000000000000" pitchFamily="50" charset="-128"/>
                </a:rPr>
                <a:t>年</a:t>
              </a:r>
              <a:r>
                <a:rPr kumimoji="1" lang="en-US" altLang="ja-JP" dirty="0">
                  <a:latin typeface="BIZ UDPゴシック" panose="020B0400000000000000" pitchFamily="50" charset="-128"/>
                  <a:ea typeface="BIZ UDPゴシック" panose="020B0400000000000000" pitchFamily="50" charset="-128"/>
                </a:rPr>
                <a:t>3</a:t>
              </a:r>
              <a:r>
                <a:rPr kumimoji="1" lang="ja-JP" altLang="en-US" dirty="0">
                  <a:latin typeface="BIZ UDPゴシック" panose="020B0400000000000000" pitchFamily="50" charset="-128"/>
                  <a:ea typeface="BIZ UDPゴシック" panose="020B0400000000000000" pitchFamily="50" charset="-128"/>
                </a:rPr>
                <a:t>月である。</a:t>
              </a:r>
              <a:br>
                <a:rPr kumimoji="1" lang="en-US" altLang="ja-JP" dirty="0">
                  <a:latin typeface="BIZ UDPゴシック" panose="020B0400000000000000" pitchFamily="50" charset="-128"/>
                  <a:ea typeface="BIZ UDPゴシック" panose="020B0400000000000000" pitchFamily="50" charset="-128"/>
                </a:rPr>
              </a:br>
              <a:r>
                <a:rPr kumimoji="1" lang="ja-JP" altLang="en-US" dirty="0">
                  <a:latin typeface="BIZ UDPゴシック" panose="020B0400000000000000" pitchFamily="50" charset="-128"/>
                  <a:ea typeface="BIZ UDPゴシック" panose="020B0400000000000000" pitchFamily="50" charset="-128"/>
                </a:rPr>
                <a:t> 応募するプロジェクトを期間内にどこまで進めるかを記載すること</a:t>
              </a:r>
              <a:endParaRPr kumimoji="1" lang="en-US" altLang="ja-JP"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補助金に申請する場合に、どのような経費を要し、金額はどの程度になるか</a:t>
              </a:r>
              <a:br>
                <a:rPr kumimoji="1" lang="en-US" altLang="ja-JP" dirty="0">
                  <a:latin typeface="BIZ UDPゴシック" panose="020B0400000000000000" pitchFamily="50" charset="-128"/>
                  <a:ea typeface="BIZ UDPゴシック" panose="020B0400000000000000" pitchFamily="50" charset="-128"/>
                </a:rPr>
              </a:br>
              <a:r>
                <a:rPr kumimoji="1" lang="en-US" altLang="ja-JP" dirty="0">
                  <a:latin typeface="BIZ UDPゴシック" panose="020B0400000000000000" pitchFamily="50" charset="-128"/>
                  <a:ea typeface="BIZ UDPゴシック" panose="020B0400000000000000" pitchFamily="50" charset="-128"/>
                </a:rPr>
                <a:t>【33</a:t>
              </a:r>
              <a:r>
                <a:rPr kumimoji="1" lang="ja-JP" altLang="en-US" dirty="0">
                  <a:latin typeface="BIZ UDPゴシック" panose="020B0400000000000000" pitchFamily="50" charset="-128"/>
                  <a:ea typeface="BIZ UDPゴシック" panose="020B0400000000000000" pitchFamily="50" charset="-128"/>
                </a:rPr>
                <a:t>スライドにあるフォーマットをそのまま使用すること</a:t>
              </a:r>
              <a:r>
                <a:rPr kumimoji="1" lang="en-US" altLang="ja-JP" dirty="0">
                  <a:latin typeface="BIZ UDPゴシック" panose="020B0400000000000000" pitchFamily="50" charset="-128"/>
                  <a:ea typeface="BIZ UDPゴシック" panose="020B0400000000000000" pitchFamily="50" charset="-128"/>
                </a:rPr>
                <a:t>】</a:t>
              </a:r>
            </a:p>
          </p:txBody>
        </p:sp>
      </p:grpSp>
      <p:sp>
        <p:nvSpPr>
          <p:cNvPr id="3" name="テキスト ボックス 2">
            <a:extLst>
              <a:ext uri="{FF2B5EF4-FFF2-40B4-BE49-F238E27FC236}">
                <a16:creationId xmlns:a16="http://schemas.microsoft.com/office/drawing/2014/main" id="{2CE4ACF8-4B5D-27B5-0CE5-F3A77D414447}"/>
              </a:ext>
            </a:extLst>
          </p:cNvPr>
          <p:cNvSpPr txBox="1"/>
          <p:nvPr/>
        </p:nvSpPr>
        <p:spPr>
          <a:xfrm>
            <a:off x="167532" y="160905"/>
            <a:ext cx="9622735" cy="523220"/>
          </a:xfrm>
          <a:prstGeom prst="rect">
            <a:avLst/>
          </a:prstGeom>
          <a:noFill/>
        </p:spPr>
        <p:txBody>
          <a:bodyPr wrap="square" rtlCol="0">
            <a:spAutoFit/>
          </a:bodyPr>
          <a:lstStyle/>
          <a:p>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革新事業創造事業費補助金の使途</a:t>
            </a:r>
            <a:r>
              <a:rPr kumimoji="1" lang="en-US" altLang="ja-JP" sz="2800" b="1" dirty="0">
                <a:latin typeface="BIZ UDPゴシック" panose="020B0400000000000000" pitchFamily="50" charset="-128"/>
                <a:ea typeface="BIZ UDPゴシック" panose="020B0400000000000000" pitchFamily="50" charset="-128"/>
              </a:rPr>
              <a:t>】</a:t>
            </a:r>
          </a:p>
        </p:txBody>
      </p:sp>
      <p:grpSp>
        <p:nvGrpSpPr>
          <p:cNvPr id="11" name="グループ化 10">
            <a:extLst>
              <a:ext uri="{FF2B5EF4-FFF2-40B4-BE49-F238E27FC236}">
                <a16:creationId xmlns:a16="http://schemas.microsoft.com/office/drawing/2014/main" id="{51617C3C-9A9C-77D3-67D9-1D0A0D6CEEDD}"/>
              </a:ext>
            </a:extLst>
          </p:cNvPr>
          <p:cNvGrpSpPr/>
          <p:nvPr/>
        </p:nvGrpSpPr>
        <p:grpSpPr>
          <a:xfrm>
            <a:off x="493867" y="4436985"/>
            <a:ext cx="9296400" cy="2090443"/>
            <a:chOff x="469900" y="4334578"/>
            <a:chExt cx="9296400" cy="1939221"/>
          </a:xfrm>
        </p:grpSpPr>
        <p:sp>
          <p:nvSpPr>
            <p:cNvPr id="12" name="角丸四角形 3">
              <a:extLst>
                <a:ext uri="{FF2B5EF4-FFF2-40B4-BE49-F238E27FC236}">
                  <a16:creationId xmlns:a16="http://schemas.microsoft.com/office/drawing/2014/main" id="{36488C0F-2C43-85DE-87B4-C19B218F42BB}"/>
                </a:ext>
              </a:extLst>
            </p:cNvPr>
            <p:cNvSpPr/>
            <p:nvPr/>
          </p:nvSpPr>
          <p:spPr>
            <a:xfrm>
              <a:off x="469900" y="4528226"/>
              <a:ext cx="9296400" cy="1745573"/>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75C40867-D806-D5CC-F3D8-C015FD9088C2}"/>
                </a:ext>
              </a:extLst>
            </p:cNvPr>
            <p:cNvSpPr txBox="1"/>
            <p:nvPr/>
          </p:nvSpPr>
          <p:spPr>
            <a:xfrm>
              <a:off x="622300" y="4811832"/>
              <a:ext cx="9017000" cy="1292662"/>
            </a:xfrm>
            <a:prstGeom prst="rect">
              <a:avLst/>
            </a:prstGeom>
            <a:noFill/>
          </p:spPr>
          <p:txBody>
            <a:bodyPr wrap="square">
              <a:spAutoFit/>
            </a:bodyPr>
            <a:lstStyle/>
            <a:p>
              <a:r>
                <a:rPr kumimoji="1" lang="ja-JP" altLang="en-US" sz="2400" b="1" dirty="0">
                  <a:latin typeface="BIZ UDPゴシック" panose="020B0400000000000000" pitchFamily="50" charset="-128"/>
                  <a:ea typeface="BIZ UDPゴシック" panose="020B0400000000000000" pitchFamily="50" charset="-128"/>
                </a:rPr>
                <a:t>必要性</a:t>
              </a:r>
              <a:endParaRPr kumimoji="1" lang="en-US" altLang="ja-JP" sz="2400" b="1" dirty="0">
                <a:latin typeface="BIZ UDPゴシック" panose="020B0400000000000000" pitchFamily="50" charset="-128"/>
                <a:ea typeface="BIZ UDPゴシック" panose="020B0400000000000000" pitchFamily="50" charset="-128"/>
              </a:endParaRPr>
            </a:p>
            <a:p>
              <a:pPr algn="just" fontAlgn="ctr">
                <a:spcBef>
                  <a:spcPts val="600"/>
                </a:spcBef>
              </a:pPr>
              <a:r>
                <a:rPr lang="ja-JP" altLang="en-US" dirty="0">
                  <a:solidFill>
                    <a:srgbClr val="000000"/>
                  </a:solidFill>
                  <a:latin typeface="BIZ UDゴシック" panose="020B0400000000000000" pitchFamily="49" charset="-128"/>
                  <a:ea typeface="BIZ UDゴシック" panose="020B0400000000000000" pitchFamily="49" charset="-128"/>
                </a:rPr>
                <a:t>愛知県が後押しすべきものか</a:t>
              </a:r>
              <a:endParaRPr lang="en-US" altLang="ja-JP" dirty="0">
                <a:solidFill>
                  <a:srgbClr val="000000"/>
                </a:solidFill>
                <a:latin typeface="BIZ UDゴシック" panose="020B0400000000000000" pitchFamily="49" charset="-128"/>
                <a:ea typeface="BIZ UDゴシック" panose="020B0400000000000000" pitchFamily="49" charset="-128"/>
              </a:endParaRPr>
            </a:p>
            <a:p>
              <a:pPr marL="177800" lvl="1" fontAlgn="ctr"/>
              <a:r>
                <a:rPr kumimoji="1" lang="ja-JP" altLang="en-US" dirty="0">
                  <a:solidFill>
                    <a:srgbClr val="000000"/>
                  </a:solidFill>
                  <a:latin typeface="BIZ UDPゴシック" panose="020B0400000000000000" pitchFamily="50" charset="-128"/>
                  <a:ea typeface="BIZ UDPゴシック" panose="020B0400000000000000" pitchFamily="50" charset="-128"/>
                </a:rPr>
                <a:t>愛知県特有の社会課題の解決に取り組むもの</a:t>
              </a:r>
              <a:r>
                <a:rPr kumimoji="1" lang="en-US" altLang="ja-JP" dirty="0">
                  <a:solidFill>
                    <a:srgbClr val="000000"/>
                  </a:solidFill>
                  <a:latin typeface="BIZ UDPゴシック" panose="020B0400000000000000" pitchFamily="50" charset="-128"/>
                  <a:ea typeface="BIZ UDPゴシック" panose="020B0400000000000000" pitchFamily="50" charset="-128"/>
                </a:rPr>
                <a:t>/</a:t>
              </a:r>
              <a:r>
                <a:rPr kumimoji="1" lang="ja-JP" altLang="en-US" dirty="0">
                  <a:solidFill>
                    <a:srgbClr val="000000"/>
                  </a:solidFill>
                  <a:latin typeface="BIZ UDPゴシック" panose="020B0400000000000000" pitchFamily="50" charset="-128"/>
                  <a:ea typeface="BIZ UDPゴシック" panose="020B0400000000000000" pitchFamily="50" charset="-128"/>
                </a:rPr>
                <a:t>全国的な社会課題を愛知県から先導的に解決していくもの</a:t>
              </a:r>
              <a:r>
                <a:rPr kumimoji="1" lang="en-US" altLang="ja-JP" dirty="0">
                  <a:solidFill>
                    <a:srgbClr val="000000"/>
                  </a:solidFill>
                  <a:latin typeface="BIZ UDPゴシック" panose="020B0400000000000000" pitchFamily="50" charset="-128"/>
                  <a:ea typeface="BIZ UDPゴシック" panose="020B0400000000000000" pitchFamily="50" charset="-128"/>
                </a:rPr>
                <a:t>/</a:t>
              </a:r>
              <a:r>
                <a:rPr kumimoji="1" lang="ja-JP" altLang="en-US" dirty="0">
                  <a:solidFill>
                    <a:srgbClr val="000000"/>
                  </a:solidFill>
                  <a:latin typeface="BIZ UDPゴシック" panose="020B0400000000000000" pitchFamily="50" charset="-128"/>
                  <a:ea typeface="BIZ UDPゴシック" panose="020B0400000000000000" pitchFamily="50" charset="-128"/>
                </a:rPr>
                <a:t>愛知県の強みを活かして地域活性化を図るもの</a:t>
              </a:r>
              <a:endParaRPr kumimoji="1" lang="en-US" altLang="ja-JP" b="1" dirty="0">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2D7D31D0-365A-66AD-3642-D4B5DD040FAC}"/>
                </a:ext>
              </a:extLst>
            </p:cNvPr>
            <p:cNvSpPr/>
            <p:nvPr/>
          </p:nvSpPr>
          <p:spPr>
            <a:xfrm>
              <a:off x="622300" y="4334578"/>
              <a:ext cx="1996933" cy="387296"/>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主な評価項目</a:t>
              </a:r>
            </a:p>
          </p:txBody>
        </p:sp>
      </p:grpSp>
    </p:spTree>
    <p:extLst>
      <p:ext uri="{BB962C8B-B14F-4D97-AF65-F5344CB8AC3E}">
        <p14:creationId xmlns:p14="http://schemas.microsoft.com/office/powerpoint/2010/main" val="2260660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7D8D2-5991-B479-861F-6DCE3433AFCB}"/>
            </a:ext>
          </a:extLst>
        </p:cNvPr>
        <p:cNvGrpSpPr/>
        <p:nvPr/>
      </p:nvGrpSpPr>
      <p:grpSpPr>
        <a:xfrm>
          <a:off x="0" y="0"/>
          <a:ext cx="0" cy="0"/>
          <a:chOff x="0" y="0"/>
          <a:chExt cx="0" cy="0"/>
        </a:xfrm>
      </p:grpSpPr>
      <p:sp>
        <p:nvSpPr>
          <p:cNvPr id="1115" name="正方形/長方形 3">
            <a:extLst>
              <a:ext uri="{FF2B5EF4-FFF2-40B4-BE49-F238E27FC236}">
                <a16:creationId xmlns:a16="http://schemas.microsoft.com/office/drawing/2014/main" id="{0536DE1A-44C4-64BE-A219-A7F1D9900BEA}"/>
              </a:ext>
            </a:extLst>
          </p:cNvPr>
          <p:cNvSpPr/>
          <p:nvPr/>
        </p:nvSpPr>
        <p:spPr>
          <a:xfrm>
            <a:off x="0" y="0"/>
            <a:ext cx="9905999" cy="6858000"/>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116" name="角丸四角形 4">
            <a:extLst>
              <a:ext uri="{FF2B5EF4-FFF2-40B4-BE49-F238E27FC236}">
                <a16:creationId xmlns:a16="http://schemas.microsoft.com/office/drawing/2014/main" id="{C01F7533-1465-ADE6-EF53-665AD1F7F8EF}"/>
              </a:ext>
            </a:extLst>
          </p:cNvPr>
          <p:cNvSpPr/>
          <p:nvPr/>
        </p:nvSpPr>
        <p:spPr>
          <a:xfrm>
            <a:off x="393191" y="2398776"/>
            <a:ext cx="9119616" cy="2060448"/>
          </a:xfrm>
          <a:prstGeom prst="roundRect">
            <a:avLst>
              <a:gd name="adj" fmla="val 6254"/>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4400" b="1" dirty="0">
                <a:solidFill>
                  <a:schemeClr val="tx1">
                    <a:lumMod val="50000"/>
                    <a:lumOff val="50000"/>
                  </a:schemeClr>
                </a:solidFill>
                <a:latin typeface="BIZ UDPゴシック" panose="020B0400000000000000" pitchFamily="50" charset="-128"/>
                <a:ea typeface="BIZ UDPゴシック" panose="020B0400000000000000" pitchFamily="50" charset="-128"/>
              </a:rPr>
              <a:t>参考フォーマット</a:t>
            </a:r>
          </a:p>
        </p:txBody>
      </p:sp>
      <p:sp>
        <p:nvSpPr>
          <p:cNvPr id="2" name="テキスト ボックス 1">
            <a:extLst>
              <a:ext uri="{FF2B5EF4-FFF2-40B4-BE49-F238E27FC236}">
                <a16:creationId xmlns:a16="http://schemas.microsoft.com/office/drawing/2014/main" id="{157F6ACE-6839-D6EC-78A1-348F2A382D14}"/>
              </a:ext>
            </a:extLst>
          </p:cNvPr>
          <p:cNvSpPr txBox="1"/>
          <p:nvPr/>
        </p:nvSpPr>
        <p:spPr>
          <a:xfrm>
            <a:off x="1806573" y="4805844"/>
            <a:ext cx="6292854" cy="1754326"/>
          </a:xfrm>
          <a:prstGeom prst="rect">
            <a:avLst/>
          </a:prstGeom>
          <a:noFill/>
        </p:spPr>
        <p:txBody>
          <a:bodyPr wrap="square" rtlCol="0">
            <a:spAutoFit/>
          </a:bodyPr>
          <a:lstStyle/>
          <a:p>
            <a:pPr marL="285750" indent="-285750" algn="l">
              <a:buFont typeface="Wingdings" panose="05000000000000000000" pitchFamily="2" charset="2"/>
              <a:buChar char="l"/>
            </a:pPr>
            <a:r>
              <a:rPr kumimoji="1" lang="ja-JP" altLang="en-US" b="1" dirty="0">
                <a:solidFill>
                  <a:schemeClr val="bg1"/>
                </a:solidFill>
                <a:latin typeface="BIZ UDPゴシック" panose="020B0400000000000000" pitchFamily="50" charset="-128"/>
                <a:ea typeface="BIZ UDPゴシック" panose="020B0400000000000000" pitchFamily="50" charset="-128"/>
              </a:rPr>
              <a:t>デザイン変更・既存資料の活用</a:t>
            </a:r>
            <a:r>
              <a:rPr kumimoji="1" lang="en-US" altLang="ja-JP" b="1" dirty="0">
                <a:solidFill>
                  <a:schemeClr val="bg1"/>
                </a:solidFill>
                <a:latin typeface="BIZ UDPゴシック" panose="020B0400000000000000" pitchFamily="50" charset="-128"/>
                <a:ea typeface="BIZ UDPゴシック" panose="020B0400000000000000" pitchFamily="50" charset="-128"/>
              </a:rPr>
              <a:t>OK</a:t>
            </a:r>
            <a:br>
              <a:rPr kumimoji="1" lang="en-US" altLang="ja-JP" b="1" dirty="0">
                <a:solidFill>
                  <a:schemeClr val="bg1"/>
                </a:solidFill>
                <a:latin typeface="BIZ UDPゴシック" panose="020B0400000000000000" pitchFamily="50" charset="-128"/>
                <a:ea typeface="BIZ UDPゴシック" panose="020B0400000000000000" pitchFamily="50" charset="-128"/>
              </a:rPr>
            </a:br>
            <a:r>
              <a:rPr kumimoji="1" lang="ja-JP" altLang="en-US" b="1" dirty="0">
                <a:solidFill>
                  <a:schemeClr val="bg1"/>
                </a:solidFill>
                <a:latin typeface="BIZ UDPゴシック" panose="020B0400000000000000" pitchFamily="50" charset="-128"/>
                <a:ea typeface="BIZ UDPゴシック" panose="020B0400000000000000" pitchFamily="50" charset="-128"/>
              </a:rPr>
              <a:t>（審査に必要なため、フォーマットの内容は満たすこと）</a:t>
            </a:r>
            <a:endParaRPr kumimoji="1" lang="en-US" altLang="ja-JP" b="1" dirty="0">
              <a:solidFill>
                <a:schemeClr val="bg1"/>
              </a:solidFill>
              <a:latin typeface="BIZ UDPゴシック" panose="020B0400000000000000" pitchFamily="50" charset="-128"/>
              <a:ea typeface="BIZ UDPゴシック" panose="020B0400000000000000" pitchFamily="50" charset="-128"/>
            </a:endParaRPr>
          </a:p>
          <a:p>
            <a:pPr marL="285750" indent="-285750" algn="l">
              <a:buFont typeface="Wingdings" panose="05000000000000000000" pitchFamily="2" charset="2"/>
              <a:buChar char="l"/>
            </a:pPr>
            <a:r>
              <a:rPr kumimoji="1" lang="ja-JP" altLang="en-US" b="1" dirty="0">
                <a:solidFill>
                  <a:schemeClr val="bg1"/>
                </a:solidFill>
                <a:latin typeface="BIZ UDPゴシック" panose="020B0400000000000000" pitchFamily="50" charset="-128"/>
                <a:ea typeface="BIZ UDPゴシック" panose="020B0400000000000000" pitchFamily="50" charset="-128"/>
              </a:rPr>
              <a:t>フォントサイズは</a:t>
            </a:r>
            <a:r>
              <a:rPr kumimoji="1" lang="en-US" altLang="ja-JP" b="1" dirty="0">
                <a:solidFill>
                  <a:schemeClr val="bg1"/>
                </a:solidFill>
                <a:latin typeface="BIZ UDPゴシック" panose="020B0400000000000000" pitchFamily="50" charset="-128"/>
                <a:ea typeface="BIZ UDPゴシック" panose="020B0400000000000000" pitchFamily="50" charset="-128"/>
              </a:rPr>
              <a:t>18</a:t>
            </a:r>
            <a:r>
              <a:rPr kumimoji="1" lang="ja-JP" altLang="en-US" b="1" dirty="0">
                <a:solidFill>
                  <a:schemeClr val="bg1"/>
                </a:solidFill>
                <a:latin typeface="BIZ UDPゴシック" panose="020B0400000000000000" pitchFamily="50" charset="-128"/>
                <a:ea typeface="BIZ UDPゴシック" panose="020B0400000000000000" pitchFamily="50" charset="-128"/>
              </a:rPr>
              <a:t>ポイント以上</a:t>
            </a:r>
            <a:endParaRPr kumimoji="1" lang="en-US" altLang="ja-JP" b="1" dirty="0">
              <a:solidFill>
                <a:schemeClr val="bg1"/>
              </a:solidFill>
              <a:latin typeface="BIZ UDPゴシック" panose="020B0400000000000000" pitchFamily="50" charset="-128"/>
              <a:ea typeface="BIZ UDPゴシック" panose="020B0400000000000000" pitchFamily="50" charset="-128"/>
            </a:endParaRPr>
          </a:p>
          <a:p>
            <a:pPr marL="285750" indent="-285750" algn="l">
              <a:buFont typeface="Wingdings" panose="05000000000000000000" pitchFamily="2" charset="2"/>
              <a:buChar char="l"/>
            </a:pPr>
            <a:r>
              <a:rPr kumimoji="1" lang="ja-JP" altLang="en-US" b="1" dirty="0">
                <a:solidFill>
                  <a:schemeClr val="bg1"/>
                </a:solidFill>
                <a:latin typeface="BIZ UDPゴシック" panose="020B0400000000000000" pitchFamily="50" charset="-128"/>
                <a:ea typeface="BIZ UDPゴシック" panose="020B0400000000000000" pitchFamily="50" charset="-128"/>
              </a:rPr>
              <a:t>上限</a:t>
            </a:r>
            <a:r>
              <a:rPr kumimoji="1" lang="en-US" altLang="ja-JP" b="1" dirty="0">
                <a:solidFill>
                  <a:schemeClr val="bg1"/>
                </a:solidFill>
                <a:latin typeface="BIZ UDPゴシック" panose="020B0400000000000000" pitchFamily="50" charset="-128"/>
                <a:ea typeface="BIZ UDPゴシック" panose="020B0400000000000000" pitchFamily="50" charset="-128"/>
              </a:rPr>
              <a:t>30</a:t>
            </a:r>
            <a:r>
              <a:rPr kumimoji="1" lang="ja-JP" altLang="en-US" b="1" dirty="0">
                <a:solidFill>
                  <a:schemeClr val="bg1"/>
                </a:solidFill>
                <a:latin typeface="BIZ UDPゴシック" panose="020B0400000000000000" pitchFamily="50" charset="-128"/>
                <a:ea typeface="BIZ UDPゴシック" panose="020B0400000000000000" pitchFamily="50" charset="-128"/>
              </a:rPr>
              <a:t>ページ（表紙含む）</a:t>
            </a:r>
            <a:endParaRPr kumimoji="1" lang="en-US" altLang="ja-JP" b="1" dirty="0">
              <a:solidFill>
                <a:schemeClr val="bg1"/>
              </a:solidFill>
              <a:latin typeface="BIZ UDPゴシック" panose="020B0400000000000000" pitchFamily="50" charset="-128"/>
              <a:ea typeface="BIZ UDPゴシック" panose="020B0400000000000000" pitchFamily="50" charset="-128"/>
            </a:endParaRPr>
          </a:p>
          <a:p>
            <a:pPr marL="285750" indent="-285750" algn="l">
              <a:buFont typeface="Wingdings" panose="05000000000000000000" pitchFamily="2" charset="2"/>
              <a:buChar char="l"/>
            </a:pPr>
            <a:r>
              <a:rPr kumimoji="1" lang="ja-JP" altLang="en-US" b="1" dirty="0">
                <a:solidFill>
                  <a:schemeClr val="bg1"/>
                </a:solidFill>
                <a:latin typeface="BIZ UDPゴシック" panose="020B0400000000000000" pitchFamily="50" charset="-128"/>
                <a:ea typeface="BIZ UDPゴシック" panose="020B0400000000000000" pitchFamily="50" charset="-128"/>
              </a:rPr>
              <a:t>サイズは</a:t>
            </a:r>
            <a:r>
              <a:rPr kumimoji="1" lang="en-US" altLang="ja-JP" b="1" dirty="0">
                <a:solidFill>
                  <a:schemeClr val="bg1"/>
                </a:solidFill>
                <a:latin typeface="BIZ UDPゴシック" panose="020B0400000000000000" pitchFamily="50" charset="-128"/>
                <a:ea typeface="BIZ UDPゴシック" panose="020B0400000000000000" pitchFamily="50" charset="-128"/>
              </a:rPr>
              <a:t>A4</a:t>
            </a:r>
            <a:r>
              <a:rPr kumimoji="1" lang="ja-JP" altLang="en-US" b="1" dirty="0">
                <a:solidFill>
                  <a:schemeClr val="bg1"/>
                </a:solidFill>
                <a:latin typeface="BIZ UDPゴシック" panose="020B0400000000000000" pitchFamily="50" charset="-128"/>
                <a:ea typeface="BIZ UDPゴシック" panose="020B0400000000000000" pitchFamily="50" charset="-128"/>
              </a:rPr>
              <a:t>横版（フォーマットは</a:t>
            </a:r>
            <a:r>
              <a:rPr kumimoji="1" lang="en-US" altLang="ja-JP" b="1" dirty="0">
                <a:solidFill>
                  <a:schemeClr val="bg1"/>
                </a:solidFill>
                <a:latin typeface="BIZ UDPゴシック" panose="020B0400000000000000" pitchFamily="50" charset="-128"/>
                <a:ea typeface="BIZ UDPゴシック" panose="020B0400000000000000" pitchFamily="50" charset="-128"/>
              </a:rPr>
              <a:t>4:3</a:t>
            </a:r>
            <a:r>
              <a:rPr kumimoji="1" lang="ja-JP" altLang="en-US" b="1" dirty="0">
                <a:solidFill>
                  <a:schemeClr val="bg1"/>
                </a:solidFill>
                <a:latin typeface="BIZ UDPゴシック" panose="020B0400000000000000" pitchFamily="50" charset="-128"/>
                <a:ea typeface="BIZ UDPゴシック" panose="020B0400000000000000" pitchFamily="50" charset="-128"/>
              </a:rPr>
              <a:t>だが、</a:t>
            </a:r>
            <a:r>
              <a:rPr kumimoji="1" lang="en-US" altLang="ja-JP" b="1" dirty="0">
                <a:solidFill>
                  <a:schemeClr val="bg1"/>
                </a:solidFill>
                <a:latin typeface="BIZ UDPゴシック" panose="020B0400000000000000" pitchFamily="50" charset="-128"/>
                <a:ea typeface="BIZ UDPゴシック" panose="020B0400000000000000" pitchFamily="50" charset="-128"/>
              </a:rPr>
              <a:t>16:9</a:t>
            </a:r>
            <a:r>
              <a:rPr kumimoji="1" lang="ja-JP" altLang="en-US" b="1" dirty="0">
                <a:solidFill>
                  <a:schemeClr val="bg1"/>
                </a:solidFill>
                <a:latin typeface="BIZ UDPゴシック" panose="020B0400000000000000" pitchFamily="50" charset="-128"/>
                <a:ea typeface="BIZ UDPゴシック" panose="020B0400000000000000" pitchFamily="50" charset="-128"/>
              </a:rPr>
              <a:t>も</a:t>
            </a:r>
            <a:r>
              <a:rPr kumimoji="1" lang="en-US" altLang="ja-JP" b="1" dirty="0">
                <a:solidFill>
                  <a:schemeClr val="bg1"/>
                </a:solidFill>
                <a:latin typeface="BIZ UDPゴシック" panose="020B0400000000000000" pitchFamily="50" charset="-128"/>
                <a:ea typeface="BIZ UDPゴシック" panose="020B0400000000000000" pitchFamily="50" charset="-128"/>
              </a:rPr>
              <a:t>OK</a:t>
            </a:r>
            <a:r>
              <a:rPr kumimoji="1" lang="ja-JP" altLang="en-US" b="1" dirty="0">
                <a:solidFill>
                  <a:schemeClr val="bg1"/>
                </a:solidFill>
                <a:latin typeface="BIZ UDPゴシック" panose="020B0400000000000000" pitchFamily="50" charset="-128"/>
                <a:ea typeface="BIZ UDPゴシック" panose="020B0400000000000000" pitchFamily="50" charset="-128"/>
              </a:rPr>
              <a:t>）</a:t>
            </a:r>
            <a:endParaRPr kumimoji="1" lang="en-US" altLang="ja-JP" b="1" dirty="0">
              <a:solidFill>
                <a:schemeClr val="bg1"/>
              </a:solidFill>
              <a:latin typeface="BIZ UDPゴシック" panose="020B0400000000000000" pitchFamily="50" charset="-128"/>
              <a:ea typeface="BIZ UDPゴシック" panose="020B0400000000000000" pitchFamily="50" charset="-128"/>
            </a:endParaRPr>
          </a:p>
          <a:p>
            <a:pPr marL="285750" indent="-285750" algn="l">
              <a:buFont typeface="Wingdings" panose="05000000000000000000" pitchFamily="2" charset="2"/>
              <a:buChar char="l"/>
            </a:pPr>
            <a:r>
              <a:rPr kumimoji="1" lang="ja-JP" altLang="en-US" b="1" dirty="0">
                <a:solidFill>
                  <a:schemeClr val="bg1"/>
                </a:solidFill>
                <a:latin typeface="BIZ UDPゴシック" panose="020B0400000000000000" pitchFamily="50" charset="-128"/>
                <a:ea typeface="BIZ UDPゴシック" panose="020B0400000000000000" pitchFamily="50" charset="-128"/>
              </a:rPr>
              <a:t>提出時はこのページは不要</a:t>
            </a:r>
          </a:p>
        </p:txBody>
      </p:sp>
      <p:sp>
        <p:nvSpPr>
          <p:cNvPr id="3" name="テキスト ボックス 2">
            <a:extLst>
              <a:ext uri="{FF2B5EF4-FFF2-40B4-BE49-F238E27FC236}">
                <a16:creationId xmlns:a16="http://schemas.microsoft.com/office/drawing/2014/main" id="{9A985208-8050-5F24-7D72-C268EB505B93}"/>
              </a:ext>
            </a:extLst>
          </p:cNvPr>
          <p:cNvSpPr txBox="1"/>
          <p:nvPr/>
        </p:nvSpPr>
        <p:spPr>
          <a:xfrm>
            <a:off x="198708" y="246908"/>
            <a:ext cx="9508581" cy="707886"/>
          </a:xfrm>
          <a:prstGeom prst="rect">
            <a:avLst/>
          </a:prstGeom>
          <a:solidFill>
            <a:schemeClr val="accent3">
              <a:lumMod val="20000"/>
              <a:lumOff val="80000"/>
            </a:schemeClr>
          </a:solidFill>
          <a:ln w="38100">
            <a:solidFill>
              <a:schemeClr val="accent3"/>
            </a:solidFill>
          </a:ln>
        </p:spPr>
        <p:txBody>
          <a:bodyPr wrap="square">
            <a:spAutoFit/>
          </a:bodyPr>
          <a:lstStyle/>
          <a:p>
            <a:pPr marL="0" marR="0" lvl="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rPr>
              <a:t>提出期限　</a:t>
            </a:r>
            <a:r>
              <a:rPr kumimoji="1" lang="en-US" altLang="ja-JP"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rPr>
              <a:t>2026</a:t>
            </a:r>
            <a:r>
              <a:rPr kumimoji="1" lang="ja-JP" altLang="en-US"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rPr>
              <a:t>年</a:t>
            </a:r>
            <a:r>
              <a:rPr kumimoji="1" lang="en-US" altLang="ja-JP"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rPr>
              <a:t>4</a:t>
            </a:r>
            <a:r>
              <a:rPr kumimoji="1" lang="ja-JP" altLang="en-US"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rPr>
              <a:t>月</a:t>
            </a:r>
            <a:r>
              <a:rPr kumimoji="1" lang="en-US" altLang="ja-JP"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rPr>
              <a:t>24</a:t>
            </a:r>
            <a:r>
              <a:rPr kumimoji="1" lang="ja-JP" altLang="en-US" sz="4000" b="1" dirty="0">
                <a:solidFill>
                  <a:schemeClr val="accent3"/>
                </a:solidFill>
                <a:latin typeface="HG創英角ｺﾞｼｯｸUB" panose="020B0909000000000000" pitchFamily="49" charset="-128"/>
                <a:ea typeface="HG創英角ｺﾞｼｯｸUB" panose="020B0909000000000000" pitchFamily="49" charset="-128"/>
                <a:cs typeface="Arial" charset="0"/>
              </a:rPr>
              <a:t>日（金）午後</a:t>
            </a:r>
            <a:r>
              <a:rPr kumimoji="1" lang="en-US" altLang="ja-JP" sz="4000" b="1" dirty="0">
                <a:solidFill>
                  <a:schemeClr val="accent3"/>
                </a:solidFill>
                <a:latin typeface="HG創英角ｺﾞｼｯｸUB" panose="020B0909000000000000" pitchFamily="49" charset="-128"/>
                <a:ea typeface="HG創英角ｺﾞｼｯｸUB" panose="020B0909000000000000" pitchFamily="49" charset="-128"/>
                <a:cs typeface="Arial" charset="0"/>
              </a:rPr>
              <a:t>5</a:t>
            </a:r>
            <a:r>
              <a:rPr kumimoji="1" lang="ja-JP" altLang="en-US" sz="4000" b="1" dirty="0">
                <a:solidFill>
                  <a:schemeClr val="accent3"/>
                </a:solidFill>
                <a:latin typeface="HG創英角ｺﾞｼｯｸUB" panose="020B0909000000000000" pitchFamily="49" charset="-128"/>
                <a:ea typeface="HG創英角ｺﾞｼｯｸUB" panose="020B0909000000000000" pitchFamily="49" charset="-128"/>
                <a:cs typeface="Arial" charset="0"/>
              </a:rPr>
              <a:t>時</a:t>
            </a:r>
            <a:endParaRPr kumimoji="1" lang="en-US" altLang="ja-JP" sz="4000" b="1" i="0" u="none" strike="noStrike" kern="1200" cap="none" spc="0" normalizeH="0" baseline="0" noProof="0" dirty="0">
              <a:ln>
                <a:noFill/>
              </a:ln>
              <a:solidFill>
                <a:schemeClr val="accent3"/>
              </a:solidFill>
              <a:effectLst/>
              <a:uLnTx/>
              <a:uFillTx/>
              <a:latin typeface="HG創英角ｺﾞｼｯｸUB" panose="020B0909000000000000" pitchFamily="49" charset="-128"/>
              <a:ea typeface="HG創英角ｺﾞｼｯｸUB" panose="020B0909000000000000" pitchFamily="49" charset="-128"/>
              <a:cs typeface="Arial" charset="0"/>
            </a:endParaRPr>
          </a:p>
        </p:txBody>
      </p:sp>
    </p:spTree>
    <p:extLst>
      <p:ext uri="{BB962C8B-B14F-4D97-AF65-F5344CB8AC3E}">
        <p14:creationId xmlns:p14="http://schemas.microsoft.com/office/powerpoint/2010/main" val="22030361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0" name="タイトル 1"/>
          <p:cNvSpPr>
            <a:spLocks noGrp="1"/>
          </p:cNvSpPr>
          <p:nvPr>
            <p:ph type="ctrTitle"/>
          </p:nvPr>
        </p:nvSpPr>
        <p:spPr>
          <a:xfrm>
            <a:off x="742950" y="4762378"/>
            <a:ext cx="8420100" cy="952743"/>
          </a:xfrm>
        </p:spPr>
        <p:txBody>
          <a:bodyPr anchor="ctr">
            <a:normAutofit/>
          </a:bodyPr>
          <a:lstStyle/>
          <a:p>
            <a:r>
              <a:rPr lang="en-US" altLang="ja-JP" sz="2800" dirty="0">
                <a:latin typeface="BIZ UDPゴシック" panose="020B0400000000000000" pitchFamily="50" charset="-128"/>
                <a:ea typeface="BIZ UDPゴシック" panose="020B0400000000000000" pitchFamily="50" charset="-128"/>
              </a:rPr>
              <a:t>【</a:t>
            </a:r>
            <a:r>
              <a:rPr lang="ja-JP" altLang="en-US" sz="2800" dirty="0">
                <a:latin typeface="BIZ UDPゴシック" panose="020B0400000000000000" pitchFamily="50" charset="-128"/>
                <a:ea typeface="BIZ UDPゴシック" panose="020B0400000000000000" pitchFamily="50" charset="-128"/>
              </a:rPr>
              <a:t>法人名</a:t>
            </a:r>
            <a:r>
              <a:rPr lang="en-US" altLang="ja-JP" sz="2800" dirty="0">
                <a:latin typeface="BIZ UDPゴシック" panose="020B0400000000000000" pitchFamily="50" charset="-128"/>
                <a:ea typeface="BIZ UDPゴシック" panose="020B0400000000000000" pitchFamily="50" charset="-128"/>
              </a:rPr>
              <a:t>】</a:t>
            </a:r>
            <a:endParaRPr sz="4000" dirty="0">
              <a:latin typeface="BIZ UDPゴシック" panose="020B0400000000000000" pitchFamily="50" charset="-128"/>
              <a:ea typeface="BIZ UDPゴシック" panose="020B0400000000000000" pitchFamily="50" charset="-128"/>
            </a:endParaRPr>
          </a:p>
        </p:txBody>
      </p:sp>
      <p:sp>
        <p:nvSpPr>
          <p:cNvPr id="1121" name="タイトル 1"/>
          <p:cNvSpPr txBox="1"/>
          <p:nvPr/>
        </p:nvSpPr>
        <p:spPr>
          <a:xfrm>
            <a:off x="1370856" y="1619250"/>
            <a:ext cx="7164288" cy="124777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lang="ja-JP" altLang="en-US" dirty="0">
                <a:latin typeface="BIZ UDPゴシック" panose="020B0400000000000000" pitchFamily="50" charset="-128"/>
                <a:ea typeface="BIZ UDPゴシック" panose="020B0400000000000000" pitchFamily="50" charset="-128"/>
              </a:rPr>
              <a:t>プロジェクトタイトル</a:t>
            </a:r>
            <a:endParaRPr lang="ja-JP" altLang="en-US" sz="3600" dirty="0">
              <a:latin typeface="BIZ UDPゴシック" panose="020B0400000000000000" pitchFamily="50" charset="-128"/>
              <a:ea typeface="BIZ UDPゴシック" panose="020B0400000000000000" pitchFamily="50" charset="-128"/>
            </a:endParaRPr>
          </a:p>
        </p:txBody>
      </p:sp>
      <p:sp>
        <p:nvSpPr>
          <p:cNvPr id="2" name="タイトル 1">
            <a:extLst>
              <a:ext uri="{FF2B5EF4-FFF2-40B4-BE49-F238E27FC236}">
                <a16:creationId xmlns:a16="http://schemas.microsoft.com/office/drawing/2014/main" id="{7BF22F09-7420-0598-0019-5050F6FE5F59}"/>
              </a:ext>
            </a:extLst>
          </p:cNvPr>
          <p:cNvSpPr txBox="1">
            <a:spLocks/>
          </p:cNvSpPr>
          <p:nvPr/>
        </p:nvSpPr>
        <p:spPr>
          <a:xfrm>
            <a:off x="1595437" y="2867025"/>
            <a:ext cx="6715125" cy="666872"/>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800" dirty="0">
                <a:latin typeface="BIZ UDPゴシック" panose="020B0400000000000000" pitchFamily="50" charset="-128"/>
                <a:ea typeface="BIZ UDPゴシック" panose="020B0400000000000000" pitchFamily="50" charset="-128"/>
              </a:rPr>
              <a:t>重点政策分野：</a:t>
            </a:r>
            <a:endParaRPr lang="en-US" altLang="ja-JP" sz="18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698259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30" name="Google Shape;92;p6"/>
          <p:cNvGraphicFramePr/>
          <p:nvPr>
            <p:extLst>
              <p:ext uri="{D42A27DB-BD31-4B8C-83A1-F6EECF244321}">
                <p14:modId xmlns:p14="http://schemas.microsoft.com/office/powerpoint/2010/main" val="3477412871"/>
              </p:ext>
            </p:extLst>
          </p:nvPr>
        </p:nvGraphicFramePr>
        <p:xfrm>
          <a:off x="396397" y="1123951"/>
          <a:ext cx="8919054" cy="5527572"/>
        </p:xfrm>
        <a:graphic>
          <a:graphicData uri="http://schemas.openxmlformats.org/drawingml/2006/table">
            <a:tbl>
              <a:tblPr firstRow="1" firstCol="1" bandRow="1">
                <a:noFill/>
              </a:tblPr>
              <a:tblGrid>
                <a:gridCol w="2035957">
                  <a:extLst>
                    <a:ext uri="{9D8B030D-6E8A-4147-A177-3AD203B41FA5}">
                      <a16:colId xmlns:a16="http://schemas.microsoft.com/office/drawing/2014/main" val="20000"/>
                    </a:ext>
                  </a:extLst>
                </a:gridCol>
                <a:gridCol w="6883097">
                  <a:extLst>
                    <a:ext uri="{9D8B030D-6E8A-4147-A177-3AD203B41FA5}">
                      <a16:colId xmlns:a16="http://schemas.microsoft.com/office/drawing/2014/main" val="20001"/>
                    </a:ext>
                  </a:extLst>
                </a:gridCol>
              </a:tblGrid>
              <a:tr h="444002">
                <a:tc>
                  <a:txBody>
                    <a:bodyPr/>
                    <a:lstStyle/>
                    <a:p>
                      <a:pPr marL="0" marR="0" lvl="0" indent="0" algn="ctr" rtl="0">
                        <a:lnSpc>
                          <a:spcPct val="100000"/>
                        </a:lnSpc>
                        <a:spcBef>
                          <a:spcPts val="0"/>
                        </a:spcBef>
                        <a:spcAft>
                          <a:spcPts val="0"/>
                        </a:spcAft>
                        <a:buClr>
                          <a:srgbClr val="000000"/>
                        </a:buClr>
                        <a:buSzPts val="1400"/>
                        <a:buFont typeface="Arial"/>
                        <a:buNone/>
                      </a:pPr>
                      <a:r>
                        <a:rPr lang="ja-JP" altLang="en-US"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rPr>
                        <a:t>名称</a:t>
                      </a:r>
                      <a:endParaRPr sz="1800" u="none" strike="noStrike" cap="none" dirty="0">
                        <a:latin typeface="BIZ UDP明朝 Medium" panose="02020500000000000000" pitchFamily="18" charset="-128"/>
                        <a:ea typeface="BIZ UDP明朝 Medium" panose="02020500000000000000" pitchFamily="18" charset="-128"/>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r h="444002">
                <a:tc>
                  <a:txBody>
                    <a:bodyPr/>
                    <a:lstStyle/>
                    <a:p>
                      <a:pPr marL="0" marR="0" lvl="0" indent="0" algn="ctr" rtl="0">
                        <a:lnSpc>
                          <a:spcPct val="100000"/>
                        </a:lnSpc>
                        <a:spcBef>
                          <a:spcPts val="0"/>
                        </a:spcBef>
                        <a:spcAft>
                          <a:spcPts val="0"/>
                        </a:spcAft>
                        <a:buClr>
                          <a:srgbClr val="000000"/>
                        </a:buClr>
                        <a:buSzPts val="1400"/>
                        <a:buFont typeface="Arial"/>
                        <a:buNone/>
                      </a:pPr>
                      <a:r>
                        <a:rPr lang="ja-JP"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rPr>
                        <a:t>本社所在地</a:t>
                      </a:r>
                      <a:endParaRPr sz="1800" u="none" strike="noStrike" cap="none" dirty="0">
                        <a:latin typeface="BIZ UDP明朝 Medium" panose="02020500000000000000" pitchFamily="18" charset="-128"/>
                        <a:ea typeface="BIZ UDP明朝 Medium" panose="02020500000000000000" pitchFamily="18" charset="-128"/>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444002">
                <a:tc>
                  <a:txBody>
                    <a:bodyPr/>
                    <a:lstStyle/>
                    <a:p>
                      <a:pPr marL="0" marR="0" lvl="0" indent="0" algn="ctr" rtl="0">
                        <a:lnSpc>
                          <a:spcPct val="100000"/>
                        </a:lnSpc>
                        <a:spcBef>
                          <a:spcPts val="0"/>
                        </a:spcBef>
                        <a:spcAft>
                          <a:spcPts val="0"/>
                        </a:spcAft>
                        <a:buClr>
                          <a:srgbClr val="000000"/>
                        </a:buClr>
                        <a:buSzPts val="1400"/>
                        <a:buFont typeface="Arial"/>
                        <a:buNone/>
                      </a:pPr>
                      <a:r>
                        <a:rPr lang="ja-JP" altLang="en-US" sz="1800" u="none" strike="noStrike" cap="none" dirty="0">
                          <a:latin typeface="BIZ UDP明朝 Medium" panose="02020500000000000000" pitchFamily="18" charset="-128"/>
                          <a:ea typeface="BIZ UDP明朝 Medium" panose="02020500000000000000" pitchFamily="18" charset="-128"/>
                        </a:rPr>
                        <a:t>代表者職氏名</a:t>
                      </a:r>
                      <a:endParaRPr sz="1800" u="none" strike="noStrike" cap="none" dirty="0">
                        <a:latin typeface="BIZ UDP明朝 Medium" panose="02020500000000000000" pitchFamily="18" charset="-128"/>
                        <a:ea typeface="BIZ UDP明朝 Medium" panose="02020500000000000000" pitchFamily="18" charset="-128"/>
                      </a:endParaRPr>
                    </a:p>
                  </a:txBody>
                  <a:tcPr marL="68575" marR="68575" marT="0" marB="0" anchor="ctr">
                    <a:lnL w="12700"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endParaRPr>
                    </a:p>
                  </a:txBody>
                  <a:tcPr marL="68575" marR="68575" marT="0" marB="0" anchor="ctr">
                    <a:lnL w="12700" cap="flat" cmpd="sng" algn="ctr">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lgn="ctr">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4185636161"/>
                  </a:ext>
                </a:extLst>
              </a:tr>
              <a:tr h="444002">
                <a:tc>
                  <a:txBody>
                    <a:bodyPr/>
                    <a:lstStyle/>
                    <a:p>
                      <a:pPr marL="0" marR="0" lvl="0" indent="0" algn="ctr" rtl="0">
                        <a:lnSpc>
                          <a:spcPct val="100000"/>
                        </a:lnSpc>
                        <a:spcBef>
                          <a:spcPts val="0"/>
                        </a:spcBef>
                        <a:spcAft>
                          <a:spcPts val="0"/>
                        </a:spcAft>
                        <a:buClr>
                          <a:srgbClr val="000000"/>
                        </a:buClr>
                        <a:buSzPts val="1400"/>
                        <a:buFont typeface="Arial"/>
                        <a:buNone/>
                      </a:pPr>
                      <a:r>
                        <a:rPr lang="ja-JP"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rPr>
                        <a:t>設立年月日</a:t>
                      </a:r>
                      <a:endParaRPr sz="1800" u="none" strike="noStrike" cap="none" dirty="0">
                        <a:latin typeface="BIZ UDP明朝 Medium" panose="02020500000000000000" pitchFamily="18" charset="-128"/>
                        <a:ea typeface="BIZ UDP明朝 Medium" panose="02020500000000000000" pitchFamily="18" charset="-128"/>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444002">
                <a:tc>
                  <a:txBody>
                    <a:bodyPr/>
                    <a:lstStyle/>
                    <a:p>
                      <a:pPr marL="0" marR="0" lvl="0" indent="0" algn="ctr" rtl="0">
                        <a:lnSpc>
                          <a:spcPct val="100000"/>
                        </a:lnSpc>
                        <a:spcBef>
                          <a:spcPts val="0"/>
                        </a:spcBef>
                        <a:spcAft>
                          <a:spcPts val="0"/>
                        </a:spcAft>
                        <a:buClr>
                          <a:srgbClr val="000000"/>
                        </a:buClr>
                        <a:buSzPts val="1400"/>
                        <a:buFont typeface="Arial"/>
                        <a:buNone/>
                      </a:pPr>
                      <a:r>
                        <a:rPr lang="ja-JP"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rPr>
                        <a:t>資本金</a:t>
                      </a:r>
                      <a:endParaRPr sz="1800" u="none" strike="noStrike" cap="none" dirty="0">
                        <a:latin typeface="BIZ UDP明朝 Medium" panose="02020500000000000000" pitchFamily="18" charset="-128"/>
                        <a:ea typeface="BIZ UDP明朝 Medium" panose="02020500000000000000" pitchFamily="18" charset="-128"/>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954520">
                <a:tc>
                  <a:txBody>
                    <a:bodyPr/>
                    <a:lstStyle/>
                    <a:p>
                      <a:pPr marL="0" marR="0" lvl="0" indent="0" algn="ctr" rtl="0">
                        <a:lnSpc>
                          <a:spcPct val="100000"/>
                        </a:lnSpc>
                        <a:spcBef>
                          <a:spcPts val="0"/>
                        </a:spcBef>
                        <a:spcAft>
                          <a:spcPts val="0"/>
                        </a:spcAft>
                        <a:buClr>
                          <a:srgbClr val="000000"/>
                        </a:buClr>
                        <a:buSzPts val="1400"/>
                        <a:buFont typeface="Arial"/>
                        <a:buNone/>
                      </a:pPr>
                      <a:r>
                        <a:rPr lang="ja-JP" altLang="en-US"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rPr>
                        <a:t>従業員</a:t>
                      </a:r>
                      <a:r>
                        <a:rPr lang="ja-JP"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rPr>
                        <a:t>数</a:t>
                      </a:r>
                      <a:endParaRPr lang="en-US" altLang="ja-JP"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ja-JP"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rPr>
                        <a:t>（うち正社員数）</a:t>
                      </a:r>
                      <a:endParaRPr sz="1800" u="none" strike="noStrike" cap="none" dirty="0">
                        <a:latin typeface="BIZ UDP明朝 Medium" panose="02020500000000000000" pitchFamily="18" charset="-128"/>
                        <a:ea typeface="BIZ UDP明朝 Medium" panose="02020500000000000000" pitchFamily="18" charset="-128"/>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954520">
                <a:tc>
                  <a:txBody>
                    <a:bodyPr/>
                    <a:lstStyle/>
                    <a:p>
                      <a:pPr marL="0" marR="0" lvl="0" indent="0" algn="ctr" rtl="0">
                        <a:lnSpc>
                          <a:spcPct val="100000"/>
                        </a:lnSpc>
                        <a:spcBef>
                          <a:spcPts val="0"/>
                        </a:spcBef>
                        <a:spcAft>
                          <a:spcPts val="0"/>
                        </a:spcAft>
                        <a:buClr>
                          <a:srgbClr val="000000"/>
                        </a:buClr>
                        <a:buSzPts val="1400"/>
                        <a:buFont typeface="Arial"/>
                        <a:buNone/>
                      </a:pPr>
                      <a:r>
                        <a:rPr lang="ja-JP"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rPr>
                        <a:t>主要株主</a:t>
                      </a:r>
                      <a:endParaRPr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r h="954520">
                <a:tc>
                  <a:txBody>
                    <a:bodyPr/>
                    <a:lstStyle/>
                    <a:p>
                      <a:pPr marL="0" marR="0" lvl="0" indent="0" algn="ctr" rtl="0">
                        <a:lnSpc>
                          <a:spcPct val="100000"/>
                        </a:lnSpc>
                        <a:spcBef>
                          <a:spcPts val="0"/>
                        </a:spcBef>
                        <a:spcAft>
                          <a:spcPts val="0"/>
                        </a:spcAft>
                        <a:buClr>
                          <a:srgbClr val="000000"/>
                        </a:buClr>
                        <a:buSzPts val="1400"/>
                        <a:buFont typeface="Arial"/>
                        <a:buNone/>
                      </a:pPr>
                      <a:r>
                        <a:rPr lang="ja-JP" altLang="en-US"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rPr>
                        <a:t>主な</a:t>
                      </a:r>
                      <a:r>
                        <a:rPr lang="ja-JP"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rPr>
                        <a:t>サービス・事業</a:t>
                      </a:r>
                      <a:endParaRPr sz="1800" u="none" strike="noStrike" cap="none" dirty="0">
                        <a:latin typeface="BIZ UDP明朝 Medium" panose="02020500000000000000" pitchFamily="18" charset="-128"/>
                        <a:ea typeface="BIZ UDP明朝 Medium" panose="02020500000000000000" pitchFamily="18" charset="-128"/>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endParaRPr>
                    </a:p>
                  </a:txBody>
                  <a:tcPr marL="68575" marR="68575" marT="0" marB="0"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r h="444002">
                <a:tc>
                  <a:txBody>
                    <a:bodyPr/>
                    <a:lstStyle/>
                    <a:p>
                      <a:pPr marL="0" marR="0" lvl="0" indent="0" algn="ctr" rtl="0">
                        <a:lnSpc>
                          <a:spcPct val="100000"/>
                        </a:lnSpc>
                        <a:spcBef>
                          <a:spcPts val="0"/>
                        </a:spcBef>
                        <a:spcAft>
                          <a:spcPts val="0"/>
                        </a:spcAft>
                        <a:buClr>
                          <a:srgbClr val="000000"/>
                        </a:buClr>
                        <a:buSzPts val="1400"/>
                        <a:buFont typeface="Arial"/>
                        <a:buNone/>
                      </a:pPr>
                      <a:r>
                        <a:rPr lang="ja-JP"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rPr>
                        <a:t>ホームページ</a:t>
                      </a:r>
                      <a:endParaRPr sz="1800" u="none" strike="noStrike" cap="none" dirty="0">
                        <a:latin typeface="BIZ UDP明朝 Medium" panose="02020500000000000000" pitchFamily="18" charset="-128"/>
                        <a:ea typeface="BIZ UDP明朝 Medium" panose="02020500000000000000" pitchFamily="18" charset="-128"/>
                      </a:endParaRPr>
                    </a:p>
                  </a:txBody>
                  <a:tcPr marL="68575" marR="68575" marT="0" marB="0" anchor="ctr">
                    <a:lnL w="12700" cap="flat" cmpd="sng">
                      <a:solidFill>
                        <a:schemeClr val="dk1"/>
                      </a:solidFill>
                      <a:prstDash val="solid"/>
                      <a:round/>
                      <a:headEnd type="none" w="sm" len="sm"/>
                      <a:tailEnd type="none" w="sm" len="sm"/>
                    </a:lnL>
                    <a:lnR w="12700" cap="flat" cmpd="sng" algn="ctr">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sz="1800" b="0" u="none" strike="noStrike" cap="none" dirty="0">
                        <a:solidFill>
                          <a:schemeClr val="dk1"/>
                        </a:solidFill>
                        <a:latin typeface="BIZ UDP明朝 Medium" panose="02020500000000000000" pitchFamily="18" charset="-128"/>
                        <a:ea typeface="BIZ UDP明朝 Medium" panose="02020500000000000000" pitchFamily="18" charset="-128"/>
                        <a:cs typeface="Arial"/>
                        <a:sym typeface="Arial"/>
                      </a:endParaRPr>
                    </a:p>
                  </a:txBody>
                  <a:tcPr marL="68575" marR="68575" marT="0" marB="0" anchor="ctr">
                    <a:lnL w="12700" cap="flat" cmpd="sng" algn="ctr">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lgn="ctr">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chemeClr val="lt1"/>
                    </a:solidFill>
                  </a:tcPr>
                </a:tc>
                <a:extLst>
                  <a:ext uri="{0D108BD9-81ED-4DB2-BD59-A6C34878D82A}">
                    <a16:rowId xmlns:a16="http://schemas.microsoft.com/office/drawing/2014/main" val="10008"/>
                  </a:ext>
                </a:extLst>
              </a:tr>
            </a:tbl>
          </a:graphicData>
        </a:graphic>
      </p:graphicFrame>
      <p:sp>
        <p:nvSpPr>
          <p:cNvPr id="1131" name="角丸四角形 5"/>
          <p:cNvSpPr/>
          <p:nvPr/>
        </p:nvSpPr>
        <p:spPr>
          <a:xfrm>
            <a:off x="396396" y="327736"/>
            <a:ext cx="4784942"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　会社概要</a:t>
            </a:r>
          </a:p>
        </p:txBody>
      </p:sp>
    </p:spTree>
    <p:extLst>
      <p:ext uri="{BB962C8B-B14F-4D97-AF65-F5344CB8AC3E}">
        <p14:creationId xmlns:p14="http://schemas.microsoft.com/office/powerpoint/2010/main" val="2435661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2">
            <a:extLst>
              <a:ext uri="{FF2B5EF4-FFF2-40B4-BE49-F238E27FC236}">
                <a16:creationId xmlns:a16="http://schemas.microsoft.com/office/drawing/2014/main" id="{2DBA509F-D3C2-F77C-1174-83DFD78B3358}"/>
              </a:ext>
            </a:extLst>
          </p:cNvPr>
          <p:cNvSpPr/>
          <p:nvPr/>
        </p:nvSpPr>
        <p:spPr>
          <a:xfrm>
            <a:off x="838200" y="288545"/>
            <a:ext cx="8229600"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bg1"/>
                </a:solidFill>
                <a:latin typeface="BIZ UDPゴシック" panose="020B0400000000000000" pitchFamily="50" charset="-128"/>
                <a:ea typeface="BIZ UDPゴシック" panose="020B0400000000000000" pitchFamily="50" charset="-128"/>
              </a:rPr>
              <a:t>スケジュール（予定）</a:t>
            </a:r>
          </a:p>
        </p:txBody>
      </p:sp>
      <p:graphicFrame>
        <p:nvGraphicFramePr>
          <p:cNvPr id="7" name="表 6">
            <a:extLst>
              <a:ext uri="{FF2B5EF4-FFF2-40B4-BE49-F238E27FC236}">
                <a16:creationId xmlns:a16="http://schemas.microsoft.com/office/drawing/2014/main" id="{C961380C-C154-ABD3-9825-0CFDDDB001A3}"/>
              </a:ext>
            </a:extLst>
          </p:cNvPr>
          <p:cNvGraphicFramePr>
            <a:graphicFrameLocks noGrp="1"/>
          </p:cNvGraphicFramePr>
          <p:nvPr>
            <p:extLst>
              <p:ext uri="{D42A27DB-BD31-4B8C-83A1-F6EECF244321}">
                <p14:modId xmlns:p14="http://schemas.microsoft.com/office/powerpoint/2010/main" val="2192129363"/>
              </p:ext>
            </p:extLst>
          </p:nvPr>
        </p:nvGraphicFramePr>
        <p:xfrm>
          <a:off x="381001" y="1228725"/>
          <a:ext cx="9124950" cy="5202330"/>
        </p:xfrm>
        <a:graphic>
          <a:graphicData uri="http://schemas.openxmlformats.org/drawingml/2006/table">
            <a:tbl>
              <a:tblPr firstRow="1" firstCol="1" bandRow="1"/>
              <a:tblGrid>
                <a:gridCol w="2733674">
                  <a:extLst>
                    <a:ext uri="{9D8B030D-6E8A-4147-A177-3AD203B41FA5}">
                      <a16:colId xmlns:a16="http://schemas.microsoft.com/office/drawing/2014/main" val="2949599412"/>
                    </a:ext>
                  </a:extLst>
                </a:gridCol>
                <a:gridCol w="6391276">
                  <a:extLst>
                    <a:ext uri="{9D8B030D-6E8A-4147-A177-3AD203B41FA5}">
                      <a16:colId xmlns:a16="http://schemas.microsoft.com/office/drawing/2014/main" val="50346067"/>
                    </a:ext>
                  </a:extLst>
                </a:gridCol>
              </a:tblGrid>
              <a:tr h="1426298">
                <a:tc>
                  <a:txBody>
                    <a:bodyPr/>
                    <a:lstStyle/>
                    <a:p>
                      <a:pPr algn="ctr">
                        <a:buNone/>
                      </a:pPr>
                      <a:r>
                        <a:rPr 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a:t>
                      </a:r>
                      <a:r>
                        <a:rPr 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6</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日（月）</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午前</a:t>
                      </a:r>
                      <a:r>
                        <a:rPr lang="en-US"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10</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時</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ctr">
                        <a:buNone/>
                      </a:pP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p>
                    <a:p>
                      <a:pPr algn="ctr">
                        <a:buNone/>
                      </a:pPr>
                      <a:r>
                        <a:rPr 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4</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月</a:t>
                      </a:r>
                      <a:r>
                        <a:rPr 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2</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４</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日（金）午後</a:t>
                      </a:r>
                      <a:r>
                        <a:rPr 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5</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時</a:t>
                      </a:r>
                    </a:p>
                  </a:txBody>
                  <a:tcPr marL="6858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6000" algn="just">
                        <a:buNone/>
                      </a:pP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募集期間</a:t>
                      </a:r>
                    </a:p>
                  </a:txBody>
                  <a:tcPr marL="6858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96583746"/>
                  </a:ext>
                </a:extLst>
              </a:tr>
              <a:tr h="422779">
                <a:tc>
                  <a:txBody>
                    <a:bodyPr/>
                    <a:lstStyle/>
                    <a:p>
                      <a:pPr algn="ctr">
                        <a:buNone/>
                      </a:pPr>
                      <a:r>
                        <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rPr>
                        <a:t>締切後</a:t>
                      </a:r>
                    </a:p>
                  </a:txBody>
                  <a:tcPr marL="6858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6000" algn="just">
                        <a:buNone/>
                      </a:pP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書類審査</a:t>
                      </a:r>
                    </a:p>
                  </a:txBody>
                  <a:tcPr marL="6858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50428178"/>
                  </a:ext>
                </a:extLst>
              </a:tr>
              <a:tr h="422779">
                <a:tc>
                  <a:txBody>
                    <a:bodyPr/>
                    <a:lstStyle/>
                    <a:p>
                      <a:pPr algn="ctr">
                        <a:buNone/>
                      </a:pPr>
                      <a:r>
                        <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rPr>
                        <a:t>５月末頃</a:t>
                      </a:r>
                    </a:p>
                  </a:txBody>
                  <a:tcPr marL="6858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6000" algn="just">
                        <a:buNone/>
                      </a:pP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書類審査の結果連絡</a:t>
                      </a:r>
                    </a:p>
                  </a:txBody>
                  <a:tcPr marL="6858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82416196"/>
                  </a:ext>
                </a:extLst>
              </a:tr>
              <a:tr h="1091791">
                <a:tc>
                  <a:txBody>
                    <a:bodyPr/>
                    <a:lstStyle/>
                    <a:p>
                      <a:pPr algn="ctr">
                        <a:buNone/>
                      </a:pPr>
                      <a:r>
                        <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rPr>
                        <a:t>６月</a:t>
                      </a:r>
                    </a:p>
                  </a:txBody>
                  <a:tcPr marL="6858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6000" algn="just">
                        <a:buNone/>
                      </a:pP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【書類審査を通過した方のみ】</a:t>
                      </a:r>
                    </a:p>
                    <a:p>
                      <a:pPr marL="36000" algn="just">
                        <a:buNone/>
                      </a:pP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有識者会議（革新事業創造戦略会議）でのプレゼン</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テーション</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審査</a:t>
                      </a:r>
                    </a:p>
                    <a:p>
                      <a:pPr marL="36000" lvl="0" indent="-342900">
                        <a:buFont typeface="BIZ UD明朝 Medium" panose="02020500000000000000" pitchFamily="17" charset="-128"/>
                        <a:buChar char="※"/>
                      </a:pP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具体的な日時は</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通過した方に</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別途御案内します</a:t>
                      </a:r>
                    </a:p>
                  </a:txBody>
                  <a:tcPr marL="6858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11455236"/>
                  </a:ext>
                </a:extLst>
              </a:tr>
              <a:tr h="1760804">
                <a:tc>
                  <a:txBody>
                    <a:bodyPr/>
                    <a:lstStyle/>
                    <a:p>
                      <a:pPr algn="ctr">
                        <a:buNone/>
                      </a:pPr>
                      <a:r>
                        <a:rPr lang="ja-JP" sz="1800" kern="100">
                          <a:effectLst/>
                          <a:latin typeface="BIZ UDPゴシック" panose="020B0400000000000000" pitchFamily="50" charset="-128"/>
                          <a:ea typeface="BIZ UDPゴシック" panose="020B0400000000000000" pitchFamily="50" charset="-128"/>
                          <a:cs typeface="Times New Roman" panose="02020603050405020304" pitchFamily="18" charset="0"/>
                        </a:rPr>
                        <a:t>７月</a:t>
                      </a:r>
                    </a:p>
                  </a:txBody>
                  <a:tcPr marL="6858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6000" algn="just">
                        <a:buNone/>
                      </a:pP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「革新事業」に採択するプロジェクトの決定</a:t>
                      </a:r>
                    </a:p>
                    <a:p>
                      <a:pPr marL="36000" algn="just">
                        <a:buNone/>
                      </a:pPr>
                      <a:r>
                        <a:rPr 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endPar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36000" algn="just">
                        <a:buNone/>
                      </a:pP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【革新事業に採択された方のみ】</a:t>
                      </a:r>
                    </a:p>
                    <a:p>
                      <a:pPr marL="36000" algn="just">
                        <a:buNone/>
                      </a:pP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革新事業創造事業費</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補助金の申請手続</a:t>
                      </a:r>
                    </a:p>
                    <a:p>
                      <a:pPr marL="36000" algn="just">
                        <a:buNone/>
                      </a:pP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申請書などの</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必要書類等について</a:t>
                      </a:r>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、県から</a:t>
                      </a:r>
                      <a:r>
                        <a:rPr 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別途御案内します</a:t>
                      </a:r>
                    </a:p>
                  </a:txBody>
                  <a:tcPr marL="68580" marR="68580" marT="36195" marB="36195"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45616854"/>
                  </a:ext>
                </a:extLst>
              </a:tr>
            </a:tbl>
          </a:graphicData>
        </a:graphic>
      </p:graphicFrame>
    </p:spTree>
    <p:extLst>
      <p:ext uri="{BB962C8B-B14F-4D97-AF65-F5344CB8AC3E}">
        <p14:creationId xmlns:p14="http://schemas.microsoft.com/office/powerpoint/2010/main" val="2195944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944B4-5D74-48C8-1851-5DEB4599D3DD}"/>
            </a:ext>
          </a:extLst>
        </p:cNvPr>
        <p:cNvGrpSpPr/>
        <p:nvPr/>
      </p:nvGrpSpPr>
      <p:grpSpPr>
        <a:xfrm>
          <a:off x="0" y="0"/>
          <a:ext cx="0" cy="0"/>
          <a:chOff x="0" y="0"/>
          <a:chExt cx="0" cy="0"/>
        </a:xfrm>
      </p:grpSpPr>
      <p:sp>
        <p:nvSpPr>
          <p:cNvPr id="1131" name="角丸四角形 5">
            <a:extLst>
              <a:ext uri="{FF2B5EF4-FFF2-40B4-BE49-F238E27FC236}">
                <a16:creationId xmlns:a16="http://schemas.microsoft.com/office/drawing/2014/main" id="{C2ADA523-8827-9298-104A-2381BA920636}"/>
              </a:ext>
            </a:extLst>
          </p:cNvPr>
          <p:cNvSpPr/>
          <p:nvPr/>
        </p:nvSpPr>
        <p:spPr>
          <a:xfrm>
            <a:off x="396395" y="327736"/>
            <a:ext cx="6623530"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　解決したい社会課題・実現したいビジョン</a:t>
            </a:r>
          </a:p>
        </p:txBody>
      </p:sp>
      <p:sp>
        <p:nvSpPr>
          <p:cNvPr id="1132" name="Google Shape;93;p6">
            <a:extLst>
              <a:ext uri="{FF2B5EF4-FFF2-40B4-BE49-F238E27FC236}">
                <a16:creationId xmlns:a16="http://schemas.microsoft.com/office/drawing/2014/main" id="{16777940-68A7-F0FD-AE36-ABB992CF56AA}"/>
              </a:ext>
            </a:extLst>
          </p:cNvPr>
          <p:cNvSpPr txBox="1"/>
          <p:nvPr/>
        </p:nvSpPr>
        <p:spPr>
          <a:xfrm>
            <a:off x="396396" y="1138797"/>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sp>
        <p:nvSpPr>
          <p:cNvPr id="4" name="正方形/長方形 3">
            <a:extLst>
              <a:ext uri="{FF2B5EF4-FFF2-40B4-BE49-F238E27FC236}">
                <a16:creationId xmlns:a16="http://schemas.microsoft.com/office/drawing/2014/main" id="{99016AB4-8BB3-5409-96A0-B26779BF5FE2}"/>
              </a:ext>
            </a:extLst>
          </p:cNvPr>
          <p:cNvSpPr/>
          <p:nvPr/>
        </p:nvSpPr>
        <p:spPr>
          <a:xfrm>
            <a:off x="2066878" y="3373782"/>
            <a:ext cx="2789045" cy="1635977"/>
          </a:xfrm>
          <a:prstGeom prst="rect">
            <a:avLst/>
          </a:prstGeom>
          <a:solidFill>
            <a:schemeClr val="bg1">
              <a:lumMod val="95000"/>
            </a:schemeClr>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Yu Gothic" panose="020B0400000000000000" pitchFamily="34" charset="-128"/>
                <a:ea typeface="Yu Gothic" panose="020B0400000000000000" pitchFamily="34" charset="-128"/>
              </a:rPr>
              <a:t>データ</a:t>
            </a:r>
            <a:r>
              <a:rPr kumimoji="1" lang="en-US" altLang="ja-JP" dirty="0">
                <a:solidFill>
                  <a:schemeClr val="tx1"/>
                </a:solidFill>
                <a:latin typeface="Yu Gothic" panose="020B0400000000000000" pitchFamily="34" charset="-128"/>
                <a:ea typeface="Yu Gothic" panose="020B0400000000000000" pitchFamily="34" charset="-128"/>
              </a:rPr>
              <a:t>/</a:t>
            </a:r>
            <a:r>
              <a:rPr kumimoji="1" lang="ja-JP" altLang="en-US">
                <a:solidFill>
                  <a:schemeClr val="tx1"/>
                </a:solidFill>
                <a:latin typeface="Yu Gothic" panose="020B0400000000000000" pitchFamily="34" charset="-128"/>
                <a:ea typeface="Yu Gothic" panose="020B0400000000000000" pitchFamily="34" charset="-128"/>
              </a:rPr>
              <a:t>イメージ図等</a:t>
            </a:r>
            <a:endParaRPr kumimoji="1" lang="ja-JP" altLang="en-US" dirty="0">
              <a:solidFill>
                <a:schemeClr val="tx1"/>
              </a:solidFill>
              <a:latin typeface="Yu Gothic" panose="020B0400000000000000" pitchFamily="34" charset="-128"/>
              <a:ea typeface="Yu Gothic" panose="020B0400000000000000" pitchFamily="34" charset="-128"/>
            </a:endParaRPr>
          </a:p>
        </p:txBody>
      </p:sp>
      <p:sp>
        <p:nvSpPr>
          <p:cNvPr id="3" name="テキスト ボックス 2">
            <a:extLst>
              <a:ext uri="{FF2B5EF4-FFF2-40B4-BE49-F238E27FC236}">
                <a16:creationId xmlns:a16="http://schemas.microsoft.com/office/drawing/2014/main" id="{B193989C-C3B3-04B9-0F27-0C074DB40EF9}"/>
              </a:ext>
            </a:extLst>
          </p:cNvPr>
          <p:cNvSpPr txBox="1"/>
          <p:nvPr/>
        </p:nvSpPr>
        <p:spPr>
          <a:xfrm>
            <a:off x="563064" y="1564658"/>
            <a:ext cx="8919054" cy="1200329"/>
          </a:xfrm>
          <a:prstGeom prst="rect">
            <a:avLst/>
          </a:prstGeom>
          <a:noFill/>
        </p:spPr>
        <p:txBody>
          <a:bodyPr wrap="square" rtlCol="0">
            <a:spAutoFit/>
          </a:bodyPr>
          <a:lstStyle/>
          <a:p>
            <a:pPr algn="l"/>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解決したい社会課題</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の</a:t>
            </a:r>
            <a:r>
              <a:rPr kumimoji="1" lang="en-US" altLang="ja-JP" dirty="0">
                <a:latin typeface="BIZ UDPゴシック" panose="020B0400000000000000" pitchFamily="50" charset="-128"/>
                <a:ea typeface="BIZ UDPゴシック" panose="020B0400000000000000" pitchFamily="50" charset="-128"/>
              </a:rPr>
              <a:t>XXXXX</a:t>
            </a:r>
          </a:p>
          <a:p>
            <a:pPr marL="285750" indent="-285750" algn="l">
              <a:buFont typeface="Wingdings" panose="05000000000000000000" pitchFamily="2" charset="2"/>
              <a:buChar char="l"/>
            </a:pP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については、・・・・であり、・・・・である。</a:t>
            </a:r>
            <a:endParaRPr kumimoji="1" lang="en-US" altLang="ja-JP" dirty="0">
              <a:latin typeface="BIZ UDPゴシック" panose="020B0400000000000000" pitchFamily="50" charset="-128"/>
              <a:ea typeface="BIZ UDPゴシック" panose="020B0400000000000000" pitchFamily="50" charset="-128"/>
            </a:endParaRPr>
          </a:p>
          <a:p>
            <a:pPr marL="285750" indent="-285750" algn="l">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このままでは・・・・となり、・・・・が・・・・となることで・・・・が生じる。</a:t>
            </a:r>
            <a:endParaRPr kumimoji="1" lang="en-US" altLang="ja-JP" dirty="0">
              <a:latin typeface="BIZ UDPゴシック" panose="020B0400000000000000" pitchFamily="50" charset="-128"/>
              <a:ea typeface="BIZ UDPゴシック" panose="020B0400000000000000" pitchFamily="50" charset="-128"/>
            </a:endParaRPr>
          </a:p>
          <a:p>
            <a:pPr marL="285750" indent="-285750" algn="l">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特に、</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はこの課題の主要な要因であり、深刻化が顕著である。</a:t>
            </a:r>
            <a:endParaRPr kumimoji="1" lang="en-US" altLang="ja-JP" dirty="0">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43C3291E-BDBF-471C-305E-1C35012DF8A2}"/>
              </a:ext>
            </a:extLst>
          </p:cNvPr>
          <p:cNvSpPr/>
          <p:nvPr/>
        </p:nvSpPr>
        <p:spPr>
          <a:xfrm>
            <a:off x="5288155" y="3373782"/>
            <a:ext cx="2789045" cy="1635977"/>
          </a:xfrm>
          <a:prstGeom prst="rect">
            <a:avLst/>
          </a:prstGeom>
          <a:solidFill>
            <a:schemeClr val="bg1">
              <a:lumMod val="95000"/>
            </a:schemeClr>
          </a:solidFill>
          <a:ln>
            <a:solidFill>
              <a:schemeClr val="tx1">
                <a:lumMod val="50000"/>
                <a:lumOff val="5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Yu Gothic" panose="020B0400000000000000" pitchFamily="34" charset="-128"/>
                <a:ea typeface="Yu Gothic" panose="020B0400000000000000" pitchFamily="34" charset="-128"/>
              </a:rPr>
              <a:t>データ</a:t>
            </a:r>
            <a:r>
              <a:rPr kumimoji="1" lang="en-US" altLang="ja-JP" dirty="0">
                <a:solidFill>
                  <a:schemeClr val="tx1"/>
                </a:solidFill>
                <a:latin typeface="Yu Gothic" panose="020B0400000000000000" pitchFamily="34" charset="-128"/>
                <a:ea typeface="Yu Gothic" panose="020B0400000000000000" pitchFamily="34" charset="-128"/>
              </a:rPr>
              <a:t>/</a:t>
            </a:r>
            <a:r>
              <a:rPr kumimoji="1" lang="ja-JP" altLang="en-US" dirty="0">
                <a:solidFill>
                  <a:schemeClr val="tx1"/>
                </a:solidFill>
                <a:latin typeface="Yu Gothic" panose="020B0400000000000000" pitchFamily="34" charset="-128"/>
                <a:ea typeface="Yu Gothic" panose="020B0400000000000000" pitchFamily="34" charset="-128"/>
              </a:rPr>
              <a:t>イメージ図等</a:t>
            </a:r>
          </a:p>
        </p:txBody>
      </p:sp>
      <p:sp>
        <p:nvSpPr>
          <p:cNvPr id="7" name="二等辺三角形 6">
            <a:extLst>
              <a:ext uri="{FF2B5EF4-FFF2-40B4-BE49-F238E27FC236}">
                <a16:creationId xmlns:a16="http://schemas.microsoft.com/office/drawing/2014/main" id="{D21693D0-2956-41E0-CB22-2C2933219C36}"/>
              </a:ext>
            </a:extLst>
          </p:cNvPr>
          <p:cNvSpPr/>
          <p:nvPr/>
        </p:nvSpPr>
        <p:spPr>
          <a:xfrm rot="10800000">
            <a:off x="3815971" y="5305063"/>
            <a:ext cx="2413240" cy="385203"/>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Google Shape;93;p6">
            <a:extLst>
              <a:ext uri="{FF2B5EF4-FFF2-40B4-BE49-F238E27FC236}">
                <a16:creationId xmlns:a16="http://schemas.microsoft.com/office/drawing/2014/main" id="{59158228-F713-26DB-DD8F-DEFB44E248AB}"/>
              </a:ext>
            </a:extLst>
          </p:cNvPr>
          <p:cNvSpPr txBox="1"/>
          <p:nvPr/>
        </p:nvSpPr>
        <p:spPr>
          <a:xfrm>
            <a:off x="2133420" y="5736106"/>
            <a:ext cx="5639158" cy="892725"/>
          </a:xfrm>
          <a:prstGeom prst="rect">
            <a:avLst/>
          </a:prstGeom>
          <a:noFill/>
          <a:ln>
            <a:noFill/>
          </a:ln>
        </p:spPr>
        <p:txBody>
          <a:bodyPr spcFirstLastPara="1" wrap="square" lIns="91425" tIns="45700" rIns="91425" bIns="45700" anchor="ctr" anchorCtr="0">
            <a:noAutofit/>
          </a:bodyPr>
          <a:lstStyle/>
          <a:p>
            <a:pPr marR="0" lvl="0" algn="l" rtl="0">
              <a:lnSpc>
                <a:spcPct val="100000"/>
              </a:lnSpc>
              <a:spcBef>
                <a:spcPts val="0"/>
              </a:spcBef>
              <a:spcAft>
                <a:spcPts val="0"/>
              </a:spcAft>
              <a:buClr>
                <a:srgbClr val="000000"/>
              </a:buClr>
              <a:buSzPts val="1400"/>
            </a:pPr>
            <a:r>
              <a:rPr lang="en-US" altLang="ja-JP" sz="2000" b="1" i="0" u="none" strike="noStrike" cap="none" dirty="0">
                <a:latin typeface="BIZ UDPゴシック" panose="020B0400000000000000" pitchFamily="50" charset="-128"/>
                <a:ea typeface="BIZ UDPゴシック" panose="020B0400000000000000" pitchFamily="50" charset="-128"/>
                <a:cs typeface="Arial"/>
                <a:sym typeface="Arial"/>
              </a:rPr>
              <a:t>XXXX</a:t>
            </a: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を</a:t>
            </a:r>
            <a:r>
              <a:rPr lang="en-US" altLang="ja-JP" sz="2000" b="1" i="0" u="none" strike="noStrike" cap="none" dirty="0">
                <a:latin typeface="BIZ UDPゴシック" panose="020B0400000000000000" pitchFamily="50" charset="-128"/>
                <a:ea typeface="BIZ UDPゴシック" panose="020B0400000000000000" pitchFamily="50" charset="-128"/>
                <a:cs typeface="Arial"/>
                <a:sym typeface="Arial"/>
              </a:rPr>
              <a:t>XXXX</a:t>
            </a: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することにより、</a:t>
            </a:r>
            <a:r>
              <a:rPr lang="en-US" altLang="ja-JP" sz="2000" b="1" i="0" u="none" strike="noStrike" cap="none" dirty="0">
                <a:latin typeface="BIZ UDPゴシック" panose="020B0400000000000000" pitchFamily="50" charset="-128"/>
                <a:ea typeface="BIZ UDPゴシック" panose="020B0400000000000000" pitchFamily="50" charset="-128"/>
                <a:cs typeface="Arial"/>
                <a:sym typeface="Arial"/>
              </a:rPr>
              <a:t>XXXX</a:t>
            </a: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を解消</a:t>
            </a:r>
            <a:endParaRPr lang="en-US" altLang="ja-JP" sz="2000" b="1" i="0" u="none" strike="noStrike" cap="none" dirty="0">
              <a:latin typeface="BIZ UDPゴシック" panose="020B0400000000000000" pitchFamily="50" charset="-128"/>
              <a:ea typeface="BIZ UDPゴシック" panose="020B0400000000000000" pitchFamily="50" charset="-128"/>
              <a:cs typeface="Arial"/>
              <a:sym typeface="Arial"/>
            </a:endParaRPr>
          </a:p>
          <a:p>
            <a:pPr marR="0" lvl="0" algn="l" rtl="0">
              <a:lnSpc>
                <a:spcPct val="100000"/>
              </a:lnSpc>
              <a:spcBef>
                <a:spcPts val="0"/>
              </a:spcBef>
              <a:spcAft>
                <a:spcPts val="0"/>
              </a:spcAft>
              <a:buClr>
                <a:srgbClr val="000000"/>
              </a:buClr>
              <a:buSzPts val="1400"/>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　</a:t>
            </a:r>
            <a:r>
              <a:rPr lang="en-US" altLang="ja-JP" sz="2000" b="1" i="0" u="none" strike="noStrike" cap="none" dirty="0">
                <a:latin typeface="BIZ UDPゴシック" panose="020B0400000000000000" pitchFamily="50" charset="-128"/>
                <a:ea typeface="BIZ UDPゴシック" panose="020B0400000000000000" pitchFamily="50" charset="-128"/>
                <a:cs typeface="Arial"/>
                <a:sym typeface="Arial"/>
              </a:rPr>
              <a:t>XXXX</a:t>
            </a: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で</a:t>
            </a:r>
            <a:r>
              <a:rPr lang="en-US" altLang="ja-JP" sz="2000" b="1" i="0" u="none" strike="noStrike" cap="none" dirty="0">
                <a:latin typeface="BIZ UDPゴシック" panose="020B0400000000000000" pitchFamily="50" charset="-128"/>
                <a:ea typeface="BIZ UDPゴシック" panose="020B0400000000000000" pitchFamily="50" charset="-128"/>
                <a:cs typeface="Arial"/>
                <a:sym typeface="Arial"/>
              </a:rPr>
              <a:t>XXXX</a:t>
            </a: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な社会を実現していく</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sp>
        <p:nvSpPr>
          <p:cNvPr id="11" name="テキスト ボックス 10">
            <a:extLst>
              <a:ext uri="{FF2B5EF4-FFF2-40B4-BE49-F238E27FC236}">
                <a16:creationId xmlns:a16="http://schemas.microsoft.com/office/drawing/2014/main" id="{16498712-92AD-BB8E-66E1-BAE9C82CA2FD}"/>
              </a:ext>
            </a:extLst>
          </p:cNvPr>
          <p:cNvSpPr txBox="1"/>
          <p:nvPr/>
        </p:nvSpPr>
        <p:spPr>
          <a:xfrm>
            <a:off x="8077200" y="438201"/>
            <a:ext cx="1666697" cy="400110"/>
          </a:xfrm>
          <a:prstGeom prst="rect">
            <a:avLst/>
          </a:prstGeom>
          <a:noFill/>
          <a:ln w="28575">
            <a:solidFill>
              <a:schemeClr val="tx1"/>
            </a:solidFill>
          </a:ln>
        </p:spPr>
        <p:txBody>
          <a:bodyPr wrap="square" rtlCol="0">
            <a:spAutoFit/>
          </a:bodyPr>
          <a:lstStyle/>
          <a:p>
            <a:pPr algn="ctr"/>
            <a:r>
              <a:rPr kumimoji="1" lang="ja-JP" altLang="en-US" sz="2000" b="1">
                <a:latin typeface="BIZ UDPゴシック" panose="020B0400000000000000" pitchFamily="50" charset="-128"/>
                <a:ea typeface="BIZ UDPゴシック" panose="020B0400000000000000" pitchFamily="50" charset="-128"/>
              </a:rPr>
              <a:t>インパクト</a:t>
            </a:r>
            <a:endParaRPr kumimoji="1" lang="ja-JP" altLang="en-US" sz="2000" b="1" dirty="0">
              <a:latin typeface="BIZ UDPゴシック" panose="020B0400000000000000" pitchFamily="50" charset="-128"/>
              <a:ea typeface="BIZ UDPゴシック" panose="020B0400000000000000" pitchFamily="50" charset="-128"/>
            </a:endParaRPr>
          </a:p>
        </p:txBody>
      </p:sp>
      <p:sp>
        <p:nvSpPr>
          <p:cNvPr id="12" name="角丸四角形 11">
            <a:extLst>
              <a:ext uri="{FF2B5EF4-FFF2-40B4-BE49-F238E27FC236}">
                <a16:creationId xmlns:a16="http://schemas.microsoft.com/office/drawing/2014/main" id="{919FC291-5297-02CF-B409-6E672D322F1D}"/>
              </a:ext>
            </a:extLst>
          </p:cNvPr>
          <p:cNvSpPr/>
          <p:nvPr/>
        </p:nvSpPr>
        <p:spPr>
          <a:xfrm>
            <a:off x="7774527" y="1200083"/>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rPr>
              <a:t>記載イメージ</a:t>
            </a:r>
          </a:p>
        </p:txBody>
      </p:sp>
    </p:spTree>
    <p:extLst>
      <p:ext uri="{BB962C8B-B14F-4D97-AF65-F5344CB8AC3E}">
        <p14:creationId xmlns:p14="http://schemas.microsoft.com/office/powerpoint/2010/main" val="37311613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3" name="角丸四角形 5"/>
          <p:cNvSpPr/>
          <p:nvPr/>
        </p:nvSpPr>
        <p:spPr>
          <a:xfrm>
            <a:off x="396396" y="327736"/>
            <a:ext cx="7626948"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spc="-70" dirty="0">
                <a:latin typeface="BIZ UDPゴシック" panose="020B0400000000000000" pitchFamily="50" charset="-128"/>
                <a:ea typeface="BIZ UDPゴシック" panose="020B0400000000000000" pitchFamily="50" charset="-128"/>
                <a:cs typeface="メイリオ" panose="020B0604030504040204" pitchFamily="50" charset="-128"/>
              </a:rPr>
              <a:t>プロジェクトのターゲット・そのペイン（何に困っているか）</a:t>
            </a:r>
          </a:p>
        </p:txBody>
      </p:sp>
      <p:sp>
        <p:nvSpPr>
          <p:cNvPr id="1146" name="角丸四角形 11"/>
          <p:cNvSpPr/>
          <p:nvPr/>
        </p:nvSpPr>
        <p:spPr>
          <a:xfrm>
            <a:off x="7774527" y="1200083"/>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rPr>
              <a:t>記載イメージ</a:t>
            </a:r>
          </a:p>
        </p:txBody>
      </p:sp>
      <p:sp>
        <p:nvSpPr>
          <p:cNvPr id="5" name="Google Shape;93;p6">
            <a:extLst>
              <a:ext uri="{FF2B5EF4-FFF2-40B4-BE49-F238E27FC236}">
                <a16:creationId xmlns:a16="http://schemas.microsoft.com/office/drawing/2014/main" id="{1A85EA06-9B28-8E30-6A07-9EDDE5116761}"/>
              </a:ext>
            </a:extLst>
          </p:cNvPr>
          <p:cNvSpPr txBox="1"/>
          <p:nvPr/>
        </p:nvSpPr>
        <p:spPr>
          <a:xfrm>
            <a:off x="396396" y="1138797"/>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sp>
        <p:nvSpPr>
          <p:cNvPr id="6" name="テキスト ボックス 5">
            <a:extLst>
              <a:ext uri="{FF2B5EF4-FFF2-40B4-BE49-F238E27FC236}">
                <a16:creationId xmlns:a16="http://schemas.microsoft.com/office/drawing/2014/main" id="{1381B8A3-1AAE-81E7-1DA2-BCA786CE5BFB}"/>
              </a:ext>
            </a:extLst>
          </p:cNvPr>
          <p:cNvSpPr txBox="1"/>
          <p:nvPr/>
        </p:nvSpPr>
        <p:spPr>
          <a:xfrm>
            <a:off x="8077200" y="428624"/>
            <a:ext cx="1362075" cy="400110"/>
          </a:xfrm>
          <a:prstGeom prst="rect">
            <a:avLst/>
          </a:prstGeom>
          <a:noFill/>
          <a:ln w="28575">
            <a:solidFill>
              <a:schemeClr val="tx1"/>
            </a:solidFill>
          </a:ln>
        </p:spPr>
        <p:txBody>
          <a:bodyPr wrap="square" rtlCol="0">
            <a:spAutoFit/>
          </a:bodyPr>
          <a:lstStyle/>
          <a:p>
            <a:pPr algn="ctr"/>
            <a:r>
              <a:rPr kumimoji="1" lang="ja-JP" altLang="en-US" sz="2000" b="1" dirty="0">
                <a:latin typeface="BIZ UDPゴシック" panose="020B0400000000000000" pitchFamily="50" charset="-128"/>
                <a:ea typeface="BIZ UDPゴシック" panose="020B0400000000000000" pitchFamily="50" charset="-128"/>
              </a:rPr>
              <a:t>必要性</a:t>
            </a:r>
          </a:p>
        </p:txBody>
      </p:sp>
      <p:sp>
        <p:nvSpPr>
          <p:cNvPr id="7" name="テキスト ボックス 6">
            <a:extLst>
              <a:ext uri="{FF2B5EF4-FFF2-40B4-BE49-F238E27FC236}">
                <a16:creationId xmlns:a16="http://schemas.microsoft.com/office/drawing/2014/main" id="{865AA440-3216-CEF1-6F90-43B462EE6F9F}"/>
              </a:ext>
            </a:extLst>
          </p:cNvPr>
          <p:cNvSpPr txBox="1"/>
          <p:nvPr/>
        </p:nvSpPr>
        <p:spPr>
          <a:xfrm>
            <a:off x="590549" y="1611821"/>
            <a:ext cx="9113208" cy="1200329"/>
          </a:xfrm>
          <a:prstGeom prst="rect">
            <a:avLst/>
          </a:prstGeom>
          <a:noFill/>
        </p:spPr>
        <p:txBody>
          <a:bodyPr wrap="square" rtlCol="0">
            <a:spAutoFit/>
          </a:bodyPr>
          <a:lstStyle/>
          <a:p>
            <a:r>
              <a:rPr kumimoji="1" lang="ja-JP" altLang="en-US" dirty="0">
                <a:latin typeface="BIZ UDPゴシック" panose="020B0400000000000000" pitchFamily="50" charset="-128"/>
                <a:ea typeface="BIZ UDPゴシック" panose="020B0400000000000000" pitchFamily="50" charset="-128"/>
              </a:rPr>
              <a:t>本事業では</a:t>
            </a:r>
            <a:r>
              <a:rPr kumimoji="1" lang="en-US" altLang="ja-JP" dirty="0">
                <a:latin typeface="BIZ UDPゴシック" panose="020B0400000000000000" pitchFamily="50" charset="-128"/>
                <a:ea typeface="BIZ UDPゴシック" panose="020B0400000000000000" pitchFamily="50" charset="-128"/>
              </a:rPr>
              <a:t> </a:t>
            </a:r>
            <a:r>
              <a:rPr kumimoji="1" lang="ja-JP" altLang="en-US" dirty="0">
                <a:latin typeface="BIZ UDPゴシック" panose="020B0400000000000000" pitchFamily="50" charset="-128"/>
                <a:ea typeface="BIZ UDPゴシック" panose="020B0400000000000000" pitchFamily="50" charset="-128"/>
              </a:rPr>
              <a:t>地域が抱える</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といった社会課題の解決に向けて、</a:t>
            </a:r>
            <a:r>
              <a:rPr kumimoji="1" lang="en-US" altLang="ja-JP" dirty="0">
                <a:latin typeface="BIZ UDPゴシック" panose="020B0400000000000000" pitchFamily="50" charset="-128"/>
                <a:ea typeface="BIZ UDPゴシック" panose="020B0400000000000000" pitchFamily="50" charset="-128"/>
              </a:rPr>
              <a:t> XXXX</a:t>
            </a:r>
            <a:r>
              <a:rPr kumimoji="1" lang="ja-JP" altLang="en-US" dirty="0">
                <a:latin typeface="BIZ UDPゴシック" panose="020B0400000000000000" pitchFamily="50" charset="-128"/>
                <a:ea typeface="BIZ UDPゴシック" panose="020B0400000000000000" pitchFamily="50" charset="-128"/>
              </a:rPr>
              <a:t>といった課題を持つ</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といった者に対してアプローチをしていきます。</a:t>
            </a:r>
            <a:r>
              <a:rPr kumimoji="1" lang="en-US" altLang="ja-JP" dirty="0">
                <a:latin typeface="BIZ UDPゴシック" panose="020B0400000000000000" pitchFamily="50" charset="-128"/>
                <a:ea typeface="BIZ UDPゴシック" panose="020B0400000000000000" pitchFamily="50" charset="-128"/>
              </a:rPr>
              <a:t> </a:t>
            </a:r>
          </a:p>
          <a:p>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の課題を解決していくことで愛知県全体での</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を</a:t>
            </a:r>
            <a:r>
              <a:rPr kumimoji="1" lang="en-US" altLang="ja-JP" dirty="0">
                <a:latin typeface="BIZ UDPゴシック" panose="020B0400000000000000" pitchFamily="50" charset="-128"/>
                <a:ea typeface="BIZ UDPゴシック" panose="020B0400000000000000" pitchFamily="50" charset="-128"/>
              </a:rPr>
              <a:t>XX%</a:t>
            </a:r>
            <a:r>
              <a:rPr kumimoji="1" lang="ja-JP" altLang="en-US" dirty="0">
                <a:latin typeface="BIZ UDPゴシック" panose="020B0400000000000000" pitchFamily="50" charset="-128"/>
                <a:ea typeface="BIZ UDPゴシック" panose="020B0400000000000000" pitchFamily="50" charset="-128"/>
              </a:rPr>
              <a:t>削減することを目指します。</a:t>
            </a:r>
          </a:p>
        </p:txBody>
      </p:sp>
      <p:sp>
        <p:nvSpPr>
          <p:cNvPr id="8" name="正方形/長方形 7">
            <a:extLst>
              <a:ext uri="{FF2B5EF4-FFF2-40B4-BE49-F238E27FC236}">
                <a16:creationId xmlns:a16="http://schemas.microsoft.com/office/drawing/2014/main" id="{2AB7BA2F-6F0B-58CB-3CEA-5D3AF092EB22}"/>
              </a:ext>
            </a:extLst>
          </p:cNvPr>
          <p:cNvSpPr/>
          <p:nvPr/>
        </p:nvSpPr>
        <p:spPr>
          <a:xfrm>
            <a:off x="590550" y="2974637"/>
            <a:ext cx="3752850" cy="798551"/>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a:t>事業におけるターゲット</a:t>
            </a:r>
          </a:p>
        </p:txBody>
      </p:sp>
      <p:sp>
        <p:nvSpPr>
          <p:cNvPr id="9" name="正方形/長方形 8">
            <a:extLst>
              <a:ext uri="{FF2B5EF4-FFF2-40B4-BE49-F238E27FC236}">
                <a16:creationId xmlns:a16="http://schemas.microsoft.com/office/drawing/2014/main" id="{0F4AD1A5-94B5-F713-26AB-81EAE75BA536}"/>
              </a:ext>
            </a:extLst>
          </p:cNvPr>
          <p:cNvSpPr/>
          <p:nvPr/>
        </p:nvSpPr>
        <p:spPr>
          <a:xfrm>
            <a:off x="590550" y="3710879"/>
            <a:ext cx="3752850" cy="2963293"/>
          </a:xfrm>
          <a:prstGeom prst="rect">
            <a:avLst/>
          </a:prstGeom>
          <a:solidFill>
            <a:schemeClr val="bg1">
              <a:lumMod val="95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13506BC6-FEF8-5B35-2F02-36D3C2177D28}"/>
              </a:ext>
            </a:extLst>
          </p:cNvPr>
          <p:cNvSpPr txBox="1"/>
          <p:nvPr/>
        </p:nvSpPr>
        <p:spPr>
          <a:xfrm>
            <a:off x="590550" y="4856332"/>
            <a:ext cx="3752850" cy="1754326"/>
          </a:xfrm>
          <a:prstGeom prst="rect">
            <a:avLst/>
          </a:prstGeom>
          <a:noFill/>
        </p:spPr>
        <p:txBody>
          <a:bodyPr wrap="square" rtlCol="0">
            <a:spAutoFit/>
          </a:bodyPr>
          <a:lstStyle/>
          <a:p>
            <a:pPr algn="l"/>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ターゲット</a:t>
            </a:r>
            <a:r>
              <a:rPr kumimoji="1" lang="en-US" altLang="ja-JP" dirty="0">
                <a:latin typeface="BIZ UDPゴシック" panose="020B0400000000000000" pitchFamily="50" charset="-128"/>
                <a:ea typeface="BIZ UDPゴシック" panose="020B0400000000000000" pitchFamily="50" charset="-128"/>
              </a:rPr>
              <a:t>】</a:t>
            </a:r>
          </a:p>
          <a:p>
            <a:pPr algn="l"/>
            <a:r>
              <a:rPr kumimoji="1" lang="en-US" altLang="ja-JP" dirty="0">
                <a:latin typeface="BIZ UDPゴシック" panose="020B0400000000000000" pitchFamily="50" charset="-128"/>
                <a:ea typeface="BIZ UDPゴシック" panose="020B0400000000000000" pitchFamily="50" charset="-128"/>
              </a:rPr>
              <a:t>XX</a:t>
            </a:r>
            <a:r>
              <a:rPr kumimoji="1" lang="ja-JP" altLang="en-US" dirty="0">
                <a:latin typeface="BIZ UDPゴシック" panose="020B0400000000000000" pitchFamily="50" charset="-128"/>
                <a:ea typeface="BIZ UDPゴシック" panose="020B0400000000000000" pitchFamily="50" charset="-128"/>
              </a:rPr>
              <a:t>業界の</a:t>
            </a:r>
            <a:r>
              <a:rPr kumimoji="1" lang="en-US" altLang="ja-JP" dirty="0">
                <a:latin typeface="BIZ UDPゴシック" panose="020B0400000000000000" pitchFamily="50" charset="-128"/>
                <a:ea typeface="BIZ UDPゴシック" panose="020B0400000000000000" pitchFamily="50" charset="-128"/>
              </a:rPr>
              <a:t>XXX</a:t>
            </a:r>
            <a:r>
              <a:rPr kumimoji="1" lang="ja-JP" altLang="en-US" dirty="0">
                <a:latin typeface="BIZ UDPゴシック" panose="020B0400000000000000" pitchFamily="50" charset="-128"/>
                <a:ea typeface="BIZ UDPゴシック" panose="020B0400000000000000" pitchFamily="50" charset="-128"/>
              </a:rPr>
              <a:t>人程度の人材を持つ企業（愛知県内では約</a:t>
            </a:r>
            <a:r>
              <a:rPr kumimoji="1" lang="en-US" altLang="ja-JP" dirty="0">
                <a:latin typeface="BIZ UDPゴシック" panose="020B0400000000000000" pitchFamily="50" charset="-128"/>
                <a:ea typeface="BIZ UDPゴシック" panose="020B0400000000000000" pitchFamily="50" charset="-128"/>
              </a:rPr>
              <a:t>XX</a:t>
            </a:r>
            <a:r>
              <a:rPr kumimoji="1" lang="ja-JP" altLang="en-US" dirty="0">
                <a:latin typeface="BIZ UDPゴシック" panose="020B0400000000000000" pitchFamily="50" charset="-128"/>
                <a:ea typeface="BIZ UDPゴシック" panose="020B0400000000000000" pitchFamily="50" charset="-128"/>
              </a:rPr>
              <a:t>社）</a:t>
            </a:r>
            <a:endParaRPr kumimoji="1" lang="en-US" altLang="ja-JP" dirty="0">
              <a:latin typeface="BIZ UDPゴシック" panose="020B0400000000000000" pitchFamily="50" charset="-128"/>
              <a:ea typeface="BIZ UDPゴシック" panose="020B0400000000000000" pitchFamily="50" charset="-128"/>
            </a:endParaRPr>
          </a:p>
          <a:p>
            <a:pPr algn="l"/>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課題</a:t>
            </a:r>
            <a:r>
              <a:rPr kumimoji="1" lang="en-US" altLang="ja-JP" dirty="0">
                <a:latin typeface="BIZ UDPゴシック" panose="020B0400000000000000" pitchFamily="50" charset="-128"/>
                <a:ea typeface="BIZ UDPゴシック" panose="020B0400000000000000" pitchFamily="50" charset="-128"/>
              </a:rPr>
              <a:t>】</a:t>
            </a:r>
          </a:p>
          <a:p>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における</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といった課題</a:t>
            </a:r>
            <a:endParaRPr kumimoji="1" lang="en-US" altLang="ja-JP" dirty="0">
              <a:latin typeface="BIZ UDPゴシック" panose="020B0400000000000000" pitchFamily="50" charset="-128"/>
              <a:ea typeface="BIZ UDPゴシック" panose="020B0400000000000000" pitchFamily="50" charset="-128"/>
            </a:endParaRPr>
          </a:p>
        </p:txBody>
      </p:sp>
      <p:pic>
        <p:nvPicPr>
          <p:cNvPr id="15" name="グラフィックス 14" descr="机 単色塗りつぶし">
            <a:extLst>
              <a:ext uri="{FF2B5EF4-FFF2-40B4-BE49-F238E27FC236}">
                <a16:creationId xmlns:a16="http://schemas.microsoft.com/office/drawing/2014/main" id="{37746819-D599-C974-888F-7F16DA62B38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731524" y="3710879"/>
            <a:ext cx="1196502" cy="1196502"/>
          </a:xfrm>
          <a:prstGeom prst="rect">
            <a:avLst/>
          </a:prstGeom>
        </p:spPr>
      </p:pic>
      <p:sp>
        <p:nvSpPr>
          <p:cNvPr id="17" name="三角形 16">
            <a:extLst>
              <a:ext uri="{FF2B5EF4-FFF2-40B4-BE49-F238E27FC236}">
                <a16:creationId xmlns:a16="http://schemas.microsoft.com/office/drawing/2014/main" id="{C9219033-3BF8-9A73-86BE-FAD7B59F440D}"/>
              </a:ext>
            </a:extLst>
          </p:cNvPr>
          <p:cNvSpPr/>
          <p:nvPr/>
        </p:nvSpPr>
        <p:spPr>
          <a:xfrm rot="5400000">
            <a:off x="3878504" y="4624815"/>
            <a:ext cx="2537298" cy="350195"/>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4C3BE21E-5477-2E83-EBD8-5FB594D58F9F}"/>
              </a:ext>
            </a:extLst>
          </p:cNvPr>
          <p:cNvSpPr/>
          <p:nvPr/>
        </p:nvSpPr>
        <p:spPr>
          <a:xfrm>
            <a:off x="5810250" y="2941526"/>
            <a:ext cx="3752850" cy="798551"/>
          </a:xfrm>
          <a:prstGeom prst="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a:t>アプローチする社会課題</a:t>
            </a:r>
          </a:p>
        </p:txBody>
      </p:sp>
      <p:sp>
        <p:nvSpPr>
          <p:cNvPr id="19" name="正方形/長方形 18">
            <a:extLst>
              <a:ext uri="{FF2B5EF4-FFF2-40B4-BE49-F238E27FC236}">
                <a16:creationId xmlns:a16="http://schemas.microsoft.com/office/drawing/2014/main" id="{89CBEE5E-E63F-353A-F75B-FD0FACF8034B}"/>
              </a:ext>
            </a:extLst>
          </p:cNvPr>
          <p:cNvSpPr/>
          <p:nvPr/>
        </p:nvSpPr>
        <p:spPr>
          <a:xfrm>
            <a:off x="5810250" y="3677768"/>
            <a:ext cx="3752850" cy="2963293"/>
          </a:xfrm>
          <a:prstGeom prst="rect">
            <a:avLst/>
          </a:prstGeom>
          <a:solidFill>
            <a:schemeClr val="bg1">
              <a:lumMod val="95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0F362039-F85A-0A81-A84A-DA95BD61270A}"/>
              </a:ext>
            </a:extLst>
          </p:cNvPr>
          <p:cNvSpPr txBox="1"/>
          <p:nvPr/>
        </p:nvSpPr>
        <p:spPr>
          <a:xfrm>
            <a:off x="6109780" y="4933349"/>
            <a:ext cx="3329495" cy="369332"/>
          </a:xfrm>
          <a:prstGeom prst="rect">
            <a:avLst/>
          </a:prstGeom>
          <a:noFill/>
        </p:spPr>
        <p:txBody>
          <a:bodyPr wrap="square" rtlCol="0">
            <a:spAutoFit/>
          </a:bodyPr>
          <a:lstStyle/>
          <a:p>
            <a:pPr algn="l"/>
            <a:r>
              <a:rPr kumimoji="1" lang="en-US" altLang="ja-JP" dirty="0">
                <a:latin typeface="BIZ UDPゴシック" panose="020B0400000000000000" pitchFamily="50" charset="-128"/>
                <a:ea typeface="BIZ UDPゴシック" panose="020B0400000000000000" pitchFamily="50" charset="-128"/>
              </a:rPr>
              <a:t>XXXX</a:t>
            </a:r>
            <a:r>
              <a:rPr kumimoji="1" lang="ja-JP" altLang="en-US">
                <a:latin typeface="BIZ UDPゴシック" panose="020B0400000000000000" pitchFamily="50" charset="-128"/>
                <a:ea typeface="BIZ UDPゴシック" panose="020B0400000000000000" pitchFamily="50" charset="-128"/>
              </a:rPr>
              <a:t>といった社会課題の解決</a:t>
            </a:r>
            <a:endParaRPr kumimoji="1" lang="en-US" altLang="ja-JP" dirty="0">
              <a:latin typeface="BIZ UDPゴシック" panose="020B0400000000000000" pitchFamily="50" charset="-128"/>
              <a:ea typeface="BIZ UDPゴシック" panose="020B0400000000000000" pitchFamily="50" charset="-128"/>
            </a:endParaRPr>
          </a:p>
        </p:txBody>
      </p:sp>
      <p:pic>
        <p:nvPicPr>
          <p:cNvPr id="23" name="グラフィックス 22" descr="農業 単色塗りつぶし">
            <a:extLst>
              <a:ext uri="{FF2B5EF4-FFF2-40B4-BE49-F238E27FC236}">
                <a16:creationId xmlns:a16="http://schemas.microsoft.com/office/drawing/2014/main" id="{597BD58C-C929-8932-0F11-40DAFDBCFE6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260076" y="3818969"/>
            <a:ext cx="914400" cy="914400"/>
          </a:xfrm>
          <a:prstGeom prst="rect">
            <a:avLst/>
          </a:prstGeom>
        </p:spPr>
      </p:pic>
      <p:sp>
        <p:nvSpPr>
          <p:cNvPr id="28" name="テキスト ボックス 27">
            <a:extLst>
              <a:ext uri="{FF2B5EF4-FFF2-40B4-BE49-F238E27FC236}">
                <a16:creationId xmlns:a16="http://schemas.microsoft.com/office/drawing/2014/main" id="{0F235304-C939-0E94-59E9-F7CD9F2035B9}"/>
              </a:ext>
            </a:extLst>
          </p:cNvPr>
          <p:cNvSpPr txBox="1"/>
          <p:nvPr/>
        </p:nvSpPr>
        <p:spPr>
          <a:xfrm>
            <a:off x="5971411" y="5653063"/>
            <a:ext cx="3612192" cy="830997"/>
          </a:xfrm>
          <a:prstGeom prst="rect">
            <a:avLst/>
          </a:prstGeom>
          <a:noFill/>
        </p:spPr>
        <p:txBody>
          <a:bodyPr wrap="square" rtlCol="0">
            <a:spAutoFit/>
          </a:bodyPr>
          <a:lstStyle/>
          <a:p>
            <a:pPr algn="l"/>
            <a:r>
              <a:rPr kumimoji="1" lang="ja-JP" altLang="en-US" sz="2400" b="1" dirty="0">
                <a:latin typeface="Yu Gothic" panose="020B0400000000000000" pitchFamily="34" charset="-128"/>
                <a:ea typeface="Yu Gothic" panose="020B0400000000000000" pitchFamily="34" charset="-128"/>
              </a:rPr>
              <a:t>愛知県における</a:t>
            </a:r>
            <a:r>
              <a:rPr kumimoji="1" lang="en-US" altLang="ja-JP" sz="2400" b="1" dirty="0">
                <a:latin typeface="Yu Gothic" panose="020B0400000000000000" pitchFamily="34" charset="-128"/>
                <a:ea typeface="Yu Gothic" panose="020B0400000000000000" pitchFamily="34" charset="-128"/>
              </a:rPr>
              <a:t>XXXX</a:t>
            </a:r>
            <a:r>
              <a:rPr kumimoji="1" lang="ja-JP" altLang="en-US" sz="2400" b="1" dirty="0">
                <a:latin typeface="Yu Gothic" panose="020B0400000000000000" pitchFamily="34" charset="-128"/>
                <a:ea typeface="Yu Gothic" panose="020B0400000000000000" pitchFamily="34" charset="-128"/>
              </a:rPr>
              <a:t>を</a:t>
            </a:r>
            <a:endParaRPr kumimoji="1" lang="en-US" altLang="ja-JP" sz="2400" b="1" dirty="0">
              <a:latin typeface="Yu Gothic" panose="020B0400000000000000" pitchFamily="34" charset="-128"/>
              <a:ea typeface="Yu Gothic" panose="020B0400000000000000" pitchFamily="34" charset="-128"/>
            </a:endParaRPr>
          </a:p>
          <a:p>
            <a:pPr algn="l"/>
            <a:r>
              <a:rPr kumimoji="1" lang="en-US" altLang="ja-JP" sz="2400" b="1" dirty="0">
                <a:latin typeface="Yu Gothic" panose="020B0400000000000000" pitchFamily="34" charset="-128"/>
                <a:ea typeface="Yu Gothic" panose="020B0400000000000000" pitchFamily="34" charset="-128"/>
              </a:rPr>
              <a:t>XX%</a:t>
            </a:r>
            <a:r>
              <a:rPr kumimoji="1" lang="ja-JP" altLang="en-US" sz="2400" b="1" dirty="0">
                <a:latin typeface="Yu Gothic" panose="020B0400000000000000" pitchFamily="34" charset="-128"/>
                <a:ea typeface="Yu Gothic" panose="020B0400000000000000" pitchFamily="34" charset="-128"/>
              </a:rPr>
              <a:t>削減</a:t>
            </a:r>
            <a:endParaRPr kumimoji="1" lang="en-US" altLang="ja-JP" sz="2400" b="1" dirty="0">
              <a:latin typeface="Yu Gothic" panose="020B0400000000000000" pitchFamily="34" charset="-128"/>
              <a:ea typeface="Yu Gothic" panose="020B0400000000000000" pitchFamily="34" charset="-128"/>
            </a:endParaRPr>
          </a:p>
        </p:txBody>
      </p:sp>
    </p:spTree>
    <p:extLst>
      <p:ext uri="{BB962C8B-B14F-4D97-AF65-F5344CB8AC3E}">
        <p14:creationId xmlns:p14="http://schemas.microsoft.com/office/powerpoint/2010/main" val="15694907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矢印: 右 12">
            <a:extLst>
              <a:ext uri="{FF2B5EF4-FFF2-40B4-BE49-F238E27FC236}">
                <a16:creationId xmlns:a16="http://schemas.microsoft.com/office/drawing/2014/main" id="{8F5F44FB-DF0A-D3D4-5A97-1E29AA07801E}"/>
              </a:ext>
            </a:extLst>
          </p:cNvPr>
          <p:cNvSpPr/>
          <p:nvPr/>
        </p:nvSpPr>
        <p:spPr>
          <a:xfrm>
            <a:off x="583732" y="5195472"/>
            <a:ext cx="6604468" cy="762000"/>
          </a:xfrm>
          <a:prstGeom prst="rightArrow">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0" name="角丸四角形 5"/>
          <p:cNvSpPr/>
          <p:nvPr/>
        </p:nvSpPr>
        <p:spPr>
          <a:xfrm>
            <a:off x="396396" y="327736"/>
            <a:ext cx="7462588"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spc="-80" dirty="0">
                <a:latin typeface="BIZ UDPゴシック" panose="020B0400000000000000" pitchFamily="50" charset="-128"/>
                <a:ea typeface="BIZ UDPゴシック" panose="020B0400000000000000" pitchFamily="50" charset="-128"/>
                <a:cs typeface="メイリオ" panose="020B0604030504040204" pitchFamily="50" charset="-128"/>
              </a:rPr>
              <a:t>ペインを解決するサービス</a:t>
            </a:r>
            <a:r>
              <a:rPr lang="en-US" altLang="ja-JP" sz="2400" b="1" spc="-80" dirty="0">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2400" b="1" spc="-80" dirty="0">
                <a:latin typeface="BIZ UDPゴシック" panose="020B0400000000000000" pitchFamily="50" charset="-128"/>
                <a:ea typeface="BIZ UDPゴシック" panose="020B0400000000000000" pitchFamily="50" charset="-128"/>
                <a:cs typeface="メイリオ" panose="020B0604030504040204" pitchFamily="50" charset="-128"/>
              </a:rPr>
              <a:t>プロダクト（ソリューション）</a:t>
            </a:r>
          </a:p>
        </p:txBody>
      </p:sp>
      <p:sp>
        <p:nvSpPr>
          <p:cNvPr id="2" name="Google Shape;93;p6">
            <a:extLst>
              <a:ext uri="{FF2B5EF4-FFF2-40B4-BE49-F238E27FC236}">
                <a16:creationId xmlns:a16="http://schemas.microsoft.com/office/drawing/2014/main" id="{6B649EB8-16DA-10F3-3F92-D67113941A74}"/>
              </a:ext>
            </a:extLst>
          </p:cNvPr>
          <p:cNvSpPr txBox="1"/>
          <p:nvPr/>
        </p:nvSpPr>
        <p:spPr>
          <a:xfrm>
            <a:off x="396396" y="1138797"/>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sp>
        <p:nvSpPr>
          <p:cNvPr id="6" name="正方形/長方形 5">
            <a:extLst>
              <a:ext uri="{FF2B5EF4-FFF2-40B4-BE49-F238E27FC236}">
                <a16:creationId xmlns:a16="http://schemas.microsoft.com/office/drawing/2014/main" id="{01135516-8B84-91C6-82DB-5D05D783CC1F}"/>
              </a:ext>
            </a:extLst>
          </p:cNvPr>
          <p:cNvSpPr/>
          <p:nvPr/>
        </p:nvSpPr>
        <p:spPr>
          <a:xfrm>
            <a:off x="583732" y="1628650"/>
            <a:ext cx="4095616" cy="261920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Pゴシック" panose="020B0400000000000000" pitchFamily="50" charset="-128"/>
                <a:ea typeface="BIZ UDPゴシック" panose="020B0400000000000000" pitchFamily="50" charset="-128"/>
              </a:rPr>
              <a:t>イメージ写真等</a:t>
            </a:r>
          </a:p>
        </p:txBody>
      </p:sp>
      <p:sp>
        <p:nvSpPr>
          <p:cNvPr id="7" name="テキスト ボックス 6">
            <a:extLst>
              <a:ext uri="{FF2B5EF4-FFF2-40B4-BE49-F238E27FC236}">
                <a16:creationId xmlns:a16="http://schemas.microsoft.com/office/drawing/2014/main" id="{6C49170D-469E-1966-EBE2-F433B5288835}"/>
              </a:ext>
            </a:extLst>
          </p:cNvPr>
          <p:cNvSpPr txBox="1"/>
          <p:nvPr/>
        </p:nvSpPr>
        <p:spPr>
          <a:xfrm>
            <a:off x="5092698" y="1662528"/>
            <a:ext cx="4657555" cy="2585323"/>
          </a:xfrm>
          <a:prstGeom prst="rect">
            <a:avLst/>
          </a:prstGeom>
          <a:noFill/>
        </p:spPr>
        <p:txBody>
          <a:bodyPr wrap="square" rtlCol="0">
            <a:spAutoFit/>
          </a:bodyPr>
          <a:lstStyle/>
          <a:p>
            <a:pPr algn="l"/>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プロダクト</a:t>
            </a: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サービス概要</a:t>
            </a:r>
            <a:r>
              <a:rPr kumimoji="1" lang="en-US" altLang="ja-JP" dirty="0">
                <a:latin typeface="BIZ UDPゴシック" panose="020B0400000000000000" pitchFamily="50" charset="-128"/>
                <a:ea typeface="BIZ UDPゴシック" panose="020B0400000000000000" pitchFamily="50" charset="-128"/>
              </a:rPr>
              <a:t>】</a:t>
            </a:r>
          </a:p>
          <a:p>
            <a:pPr marL="285750" indent="-285750" algn="l">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あああああああああ</a:t>
            </a:r>
            <a:endParaRPr kumimoji="1" lang="en-US" altLang="ja-JP" dirty="0">
              <a:latin typeface="BIZ UDPゴシック" panose="020B0400000000000000" pitchFamily="50" charset="-128"/>
              <a:ea typeface="BIZ UDPゴシック" panose="020B0400000000000000" pitchFamily="50" charset="-128"/>
            </a:endParaRPr>
          </a:p>
          <a:p>
            <a:pPr marL="285750" indent="-285750" algn="l">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あああああああああ</a:t>
            </a:r>
            <a:endParaRPr kumimoji="1" lang="en-US" altLang="ja-JP" dirty="0">
              <a:latin typeface="BIZ UDPゴシック" panose="020B0400000000000000" pitchFamily="50" charset="-128"/>
              <a:ea typeface="BIZ UDPゴシック" panose="020B0400000000000000" pitchFamily="50" charset="-128"/>
            </a:endParaRPr>
          </a:p>
          <a:p>
            <a:pPr marL="285750" indent="-285750" algn="l">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ああああああああああ</a:t>
            </a:r>
            <a:endParaRPr kumimoji="1" lang="en-US" altLang="ja-JP" dirty="0">
              <a:latin typeface="BIZ UDPゴシック" panose="020B0400000000000000" pitchFamily="50" charset="-128"/>
              <a:ea typeface="BIZ UDPゴシック" panose="020B0400000000000000" pitchFamily="50" charset="-128"/>
            </a:endParaRPr>
          </a:p>
          <a:p>
            <a:pPr algn="l"/>
            <a:endParaRPr kumimoji="1" lang="en-US" altLang="ja-JP" dirty="0">
              <a:latin typeface="BIZ UDPゴシック" panose="020B0400000000000000" pitchFamily="50" charset="-128"/>
              <a:ea typeface="BIZ UDPゴシック" panose="020B0400000000000000" pitchFamily="50" charset="-128"/>
            </a:endParaRPr>
          </a:p>
          <a:p>
            <a:pPr algn="l"/>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特徴</a:t>
            </a:r>
            <a:r>
              <a:rPr kumimoji="1" lang="en-US" altLang="ja-JP" dirty="0">
                <a:latin typeface="BIZ UDPゴシック" panose="020B0400000000000000" pitchFamily="50" charset="-128"/>
                <a:ea typeface="BIZ UDPゴシック" panose="020B0400000000000000" pitchFamily="50" charset="-128"/>
              </a:rPr>
              <a:t>】</a:t>
            </a:r>
          </a:p>
          <a:p>
            <a:pPr marL="285750" indent="-285750" algn="l">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あああああああ</a:t>
            </a:r>
            <a:endParaRPr kumimoji="1" lang="en-US" altLang="ja-JP" dirty="0">
              <a:latin typeface="BIZ UDPゴシック" panose="020B0400000000000000" pitchFamily="50" charset="-128"/>
              <a:ea typeface="BIZ UDPゴシック" panose="020B0400000000000000" pitchFamily="50" charset="-128"/>
            </a:endParaRPr>
          </a:p>
          <a:p>
            <a:pPr marL="285750" indent="-285750" algn="l">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ああああああああ</a:t>
            </a:r>
            <a:endParaRPr kumimoji="1" lang="en-US" altLang="ja-JP" dirty="0">
              <a:latin typeface="BIZ UDPゴシック" panose="020B0400000000000000" pitchFamily="50" charset="-128"/>
              <a:ea typeface="BIZ UDPゴシック" panose="020B0400000000000000" pitchFamily="50" charset="-128"/>
            </a:endParaRPr>
          </a:p>
          <a:p>
            <a:pPr marL="285750" indent="-285750" algn="l">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ああああああああ</a:t>
            </a:r>
          </a:p>
        </p:txBody>
      </p:sp>
      <p:sp>
        <p:nvSpPr>
          <p:cNvPr id="14" name="四角形: 角を丸くする 13">
            <a:extLst>
              <a:ext uri="{FF2B5EF4-FFF2-40B4-BE49-F238E27FC236}">
                <a16:creationId xmlns:a16="http://schemas.microsoft.com/office/drawing/2014/main" id="{B1AAE452-4035-E51A-7AED-2CECCD57719B}"/>
              </a:ext>
            </a:extLst>
          </p:cNvPr>
          <p:cNvSpPr/>
          <p:nvPr/>
        </p:nvSpPr>
        <p:spPr>
          <a:xfrm>
            <a:off x="7433549" y="4721624"/>
            <a:ext cx="2316704" cy="1548056"/>
          </a:xfrm>
          <a:prstGeom prst="roundRect">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latin typeface="BIZ UDPゴシック" panose="020B0400000000000000" pitchFamily="50" charset="-128"/>
                <a:ea typeface="BIZ UDPゴシック" panose="020B0400000000000000" pitchFamily="50" charset="-128"/>
              </a:rPr>
              <a:t>XXXX</a:t>
            </a:r>
            <a:r>
              <a:rPr kumimoji="1" lang="ja-JP" altLang="en-US">
                <a:latin typeface="BIZ UDPゴシック" panose="020B0400000000000000" pitchFamily="50" charset="-128"/>
                <a:ea typeface="BIZ UDPゴシック" panose="020B0400000000000000" pitchFamily="50" charset="-128"/>
              </a:rPr>
              <a:t>状態の実現</a:t>
            </a:r>
            <a:endParaRPr kumimoji="1" lang="ja-JP" altLang="en-US" dirty="0">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C0DD28F5-1312-8926-2883-BB09892748FC}"/>
              </a:ext>
            </a:extLst>
          </p:cNvPr>
          <p:cNvSpPr txBox="1"/>
          <p:nvPr/>
        </p:nvSpPr>
        <p:spPr>
          <a:xfrm>
            <a:off x="8077200" y="428624"/>
            <a:ext cx="1362075" cy="400110"/>
          </a:xfrm>
          <a:prstGeom prst="rect">
            <a:avLst/>
          </a:prstGeom>
          <a:noFill/>
          <a:ln w="28575">
            <a:solidFill>
              <a:schemeClr val="tx1"/>
            </a:solidFill>
          </a:ln>
        </p:spPr>
        <p:txBody>
          <a:bodyPr wrap="square" rtlCol="0">
            <a:spAutoFit/>
          </a:bodyPr>
          <a:lstStyle/>
          <a:p>
            <a:pPr algn="ctr"/>
            <a:r>
              <a:rPr kumimoji="1" lang="ja-JP" altLang="en-US" sz="2000" b="1" dirty="0">
                <a:latin typeface="BIZ UDPゴシック" panose="020B0400000000000000" pitchFamily="50" charset="-128"/>
                <a:ea typeface="BIZ UDPゴシック" panose="020B0400000000000000" pitchFamily="50" charset="-128"/>
              </a:rPr>
              <a:t>革新性</a:t>
            </a:r>
          </a:p>
        </p:txBody>
      </p:sp>
      <p:sp>
        <p:nvSpPr>
          <p:cNvPr id="9" name="正方形/長方形 8">
            <a:extLst>
              <a:ext uri="{FF2B5EF4-FFF2-40B4-BE49-F238E27FC236}">
                <a16:creationId xmlns:a16="http://schemas.microsoft.com/office/drawing/2014/main" id="{D8EB2171-E30D-94B7-AEE6-0E4EA82695FF}"/>
              </a:ext>
            </a:extLst>
          </p:cNvPr>
          <p:cNvSpPr/>
          <p:nvPr/>
        </p:nvSpPr>
        <p:spPr>
          <a:xfrm>
            <a:off x="941033" y="4637290"/>
            <a:ext cx="2329132" cy="1830138"/>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XXXX</a:t>
            </a:r>
            <a:r>
              <a:rPr kumimoji="1" lang="ja-JP" altLang="en-US">
                <a:solidFill>
                  <a:schemeClr val="tx1"/>
                </a:solidFill>
              </a:rPr>
              <a:t>といった課題</a:t>
            </a:r>
            <a:endParaRPr kumimoji="1" lang="en-US" altLang="ja-JP" dirty="0">
              <a:solidFill>
                <a:schemeClr val="tx1"/>
              </a:solidFill>
            </a:endParaRPr>
          </a:p>
        </p:txBody>
      </p:sp>
      <p:sp>
        <p:nvSpPr>
          <p:cNvPr id="10" name="正方形/長方形 9">
            <a:extLst>
              <a:ext uri="{FF2B5EF4-FFF2-40B4-BE49-F238E27FC236}">
                <a16:creationId xmlns:a16="http://schemas.microsoft.com/office/drawing/2014/main" id="{8E5619D1-50C7-6A12-BD8C-D533DACB1A85}"/>
              </a:ext>
            </a:extLst>
          </p:cNvPr>
          <p:cNvSpPr/>
          <p:nvPr/>
        </p:nvSpPr>
        <p:spPr>
          <a:xfrm>
            <a:off x="3788434" y="4661403"/>
            <a:ext cx="2329132" cy="1830138"/>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rPr>
              <a:t>XXXX</a:t>
            </a:r>
            <a:r>
              <a:rPr kumimoji="1" lang="ja-JP" altLang="en-US">
                <a:solidFill>
                  <a:schemeClr val="tx1"/>
                </a:solidFill>
              </a:rPr>
              <a:t>を</a:t>
            </a:r>
            <a:r>
              <a:rPr kumimoji="1" lang="en-US" altLang="ja-JP" dirty="0">
                <a:solidFill>
                  <a:schemeClr val="tx1"/>
                </a:solidFill>
              </a:rPr>
              <a:t>XXXX</a:t>
            </a:r>
            <a:r>
              <a:rPr kumimoji="1" lang="ja-JP" altLang="en-US">
                <a:solidFill>
                  <a:schemeClr val="tx1"/>
                </a:solidFill>
              </a:rPr>
              <a:t>することによって解決</a:t>
            </a:r>
          </a:p>
        </p:txBody>
      </p:sp>
      <p:sp>
        <p:nvSpPr>
          <p:cNvPr id="11" name="角丸四角形 11">
            <a:extLst>
              <a:ext uri="{FF2B5EF4-FFF2-40B4-BE49-F238E27FC236}">
                <a16:creationId xmlns:a16="http://schemas.microsoft.com/office/drawing/2014/main" id="{94E53E2E-6DDD-FCDA-E6CC-267C04385426}"/>
              </a:ext>
            </a:extLst>
          </p:cNvPr>
          <p:cNvSpPr/>
          <p:nvPr/>
        </p:nvSpPr>
        <p:spPr>
          <a:xfrm>
            <a:off x="7774527" y="1200083"/>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rPr>
              <a:t>記載イメージ</a:t>
            </a:r>
          </a:p>
        </p:txBody>
      </p:sp>
    </p:spTree>
    <p:extLst>
      <p:ext uri="{BB962C8B-B14F-4D97-AF65-F5344CB8AC3E}">
        <p14:creationId xmlns:p14="http://schemas.microsoft.com/office/powerpoint/2010/main" val="357913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8" name="角丸四角形 5"/>
          <p:cNvSpPr/>
          <p:nvPr/>
        </p:nvSpPr>
        <p:spPr>
          <a:xfrm>
            <a:off x="396396" y="327736"/>
            <a:ext cx="7378131"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400" b="1" dirty="0">
                <a:latin typeface="BIZ UDPゴシック" panose="020B0400000000000000" pitchFamily="50" charset="-128"/>
                <a:ea typeface="BIZ UDPゴシック" panose="020B0400000000000000" pitchFamily="50" charset="-128"/>
              </a:rPr>
              <a:t>競合との比較優位性・独自性</a:t>
            </a:r>
            <a:endPar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2" name="Google Shape;93;p6">
            <a:extLst>
              <a:ext uri="{FF2B5EF4-FFF2-40B4-BE49-F238E27FC236}">
                <a16:creationId xmlns:a16="http://schemas.microsoft.com/office/drawing/2014/main" id="{385A4FDE-88CD-FFB1-9312-BE2CDDCAE2ED}"/>
              </a:ext>
            </a:extLst>
          </p:cNvPr>
          <p:cNvSpPr txBox="1"/>
          <p:nvPr/>
        </p:nvSpPr>
        <p:spPr>
          <a:xfrm>
            <a:off x="396396" y="1138797"/>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sp>
        <p:nvSpPr>
          <p:cNvPr id="4" name="テキスト ボックス 3">
            <a:extLst>
              <a:ext uri="{FF2B5EF4-FFF2-40B4-BE49-F238E27FC236}">
                <a16:creationId xmlns:a16="http://schemas.microsoft.com/office/drawing/2014/main" id="{BE0DFAC4-1B8A-26F4-CCBD-8BE8DB5AAE33}"/>
              </a:ext>
            </a:extLst>
          </p:cNvPr>
          <p:cNvSpPr txBox="1"/>
          <p:nvPr/>
        </p:nvSpPr>
        <p:spPr>
          <a:xfrm>
            <a:off x="8077200" y="428624"/>
            <a:ext cx="1362075" cy="400110"/>
          </a:xfrm>
          <a:prstGeom prst="rect">
            <a:avLst/>
          </a:prstGeom>
          <a:noFill/>
          <a:ln w="28575">
            <a:solidFill>
              <a:schemeClr val="tx1"/>
            </a:solidFill>
          </a:ln>
        </p:spPr>
        <p:txBody>
          <a:bodyPr wrap="square" rtlCol="0">
            <a:spAutoFit/>
          </a:bodyPr>
          <a:lstStyle/>
          <a:p>
            <a:pPr algn="ctr"/>
            <a:r>
              <a:rPr kumimoji="1" lang="ja-JP" altLang="en-US" sz="2000" b="1" dirty="0">
                <a:latin typeface="BIZ UDPゴシック" panose="020B0400000000000000" pitchFamily="50" charset="-128"/>
                <a:ea typeface="BIZ UDPゴシック" panose="020B0400000000000000" pitchFamily="50" charset="-128"/>
              </a:rPr>
              <a:t>革新性</a:t>
            </a:r>
          </a:p>
        </p:txBody>
      </p:sp>
      <p:graphicFrame>
        <p:nvGraphicFramePr>
          <p:cNvPr id="6" name="図表 5">
            <a:extLst>
              <a:ext uri="{FF2B5EF4-FFF2-40B4-BE49-F238E27FC236}">
                <a16:creationId xmlns:a16="http://schemas.microsoft.com/office/drawing/2014/main" id="{B2C501CB-3BEB-FB86-B8D0-67C514F8BC71}"/>
              </a:ext>
            </a:extLst>
          </p:cNvPr>
          <p:cNvGraphicFramePr/>
          <p:nvPr>
            <p:extLst>
              <p:ext uri="{D42A27DB-BD31-4B8C-83A1-F6EECF244321}">
                <p14:modId xmlns:p14="http://schemas.microsoft.com/office/powerpoint/2010/main" val="2882972222"/>
              </p:ext>
            </p:extLst>
          </p:nvPr>
        </p:nvGraphicFramePr>
        <p:xfrm>
          <a:off x="678832" y="2211315"/>
          <a:ext cx="4404857" cy="415935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正方形/長方形 6">
            <a:extLst>
              <a:ext uri="{FF2B5EF4-FFF2-40B4-BE49-F238E27FC236}">
                <a16:creationId xmlns:a16="http://schemas.microsoft.com/office/drawing/2014/main" id="{66A57058-6D07-CCF8-71E4-D8722F017D94}"/>
              </a:ext>
            </a:extLst>
          </p:cNvPr>
          <p:cNvSpPr/>
          <p:nvPr/>
        </p:nvSpPr>
        <p:spPr>
          <a:xfrm>
            <a:off x="2170060" y="1905787"/>
            <a:ext cx="1422400" cy="373024"/>
          </a:xfrm>
          <a:prstGeom prst="rect">
            <a:avLst/>
          </a:prstGeom>
          <a:solidFill>
            <a:schemeClr val="bg1">
              <a:lumMod val="50000"/>
            </a:schemeClr>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en-US" altLang="ja-JP" dirty="0"/>
              <a:t>XXXX</a:t>
            </a:r>
            <a:endParaRPr kumimoji="1" lang="ja-JP" altLang="en-US" dirty="0"/>
          </a:p>
        </p:txBody>
      </p:sp>
      <p:sp>
        <p:nvSpPr>
          <p:cNvPr id="8" name="正方形/長方形 7">
            <a:extLst>
              <a:ext uri="{FF2B5EF4-FFF2-40B4-BE49-F238E27FC236}">
                <a16:creationId xmlns:a16="http://schemas.microsoft.com/office/drawing/2014/main" id="{FC7327C5-40DD-AE1C-0ED9-9286B6692BEB}"/>
              </a:ext>
            </a:extLst>
          </p:cNvPr>
          <p:cNvSpPr/>
          <p:nvPr/>
        </p:nvSpPr>
        <p:spPr>
          <a:xfrm>
            <a:off x="2170060" y="6303170"/>
            <a:ext cx="1422400" cy="373024"/>
          </a:xfrm>
          <a:prstGeom prst="rect">
            <a:avLst/>
          </a:prstGeom>
          <a:solidFill>
            <a:schemeClr val="bg1">
              <a:lumMod val="50000"/>
            </a:schemeClr>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kumimoji="1" lang="en-US" altLang="ja-JP" dirty="0"/>
              <a:t>XXXX</a:t>
            </a:r>
            <a:endParaRPr kumimoji="1" lang="ja-JP" altLang="en-US" dirty="0"/>
          </a:p>
        </p:txBody>
      </p:sp>
      <p:sp>
        <p:nvSpPr>
          <p:cNvPr id="9" name="正方形/長方形 8">
            <a:extLst>
              <a:ext uri="{FF2B5EF4-FFF2-40B4-BE49-F238E27FC236}">
                <a16:creationId xmlns:a16="http://schemas.microsoft.com/office/drawing/2014/main" id="{DD7C735B-52E0-4D54-009E-CC43EC971C96}"/>
              </a:ext>
            </a:extLst>
          </p:cNvPr>
          <p:cNvSpPr/>
          <p:nvPr/>
        </p:nvSpPr>
        <p:spPr>
          <a:xfrm>
            <a:off x="396396" y="3345203"/>
            <a:ext cx="396822" cy="1689716"/>
          </a:xfrm>
          <a:prstGeom prst="rect">
            <a:avLst/>
          </a:prstGeom>
          <a:solidFill>
            <a:schemeClr val="bg1">
              <a:lumMod val="50000"/>
            </a:schemeClr>
          </a:solidFill>
          <a:ln>
            <a:noFill/>
          </a:ln>
        </p:spPr>
        <p:style>
          <a:lnRef idx="2">
            <a:schemeClr val="accent6">
              <a:shade val="15000"/>
            </a:schemeClr>
          </a:lnRef>
          <a:fillRef idx="1">
            <a:schemeClr val="accent6"/>
          </a:fillRef>
          <a:effectRef idx="0">
            <a:schemeClr val="accent6"/>
          </a:effectRef>
          <a:fontRef idx="minor">
            <a:schemeClr val="lt1"/>
          </a:fontRef>
        </p:style>
        <p:txBody>
          <a:bodyPr vert="eaVert" rtlCol="0" anchor="ctr"/>
          <a:lstStyle/>
          <a:p>
            <a:pPr algn="ctr"/>
            <a:r>
              <a:rPr kumimoji="1" lang="en-US" altLang="ja-JP" dirty="0"/>
              <a:t>XXXX</a:t>
            </a:r>
            <a:endParaRPr kumimoji="1" lang="ja-JP" altLang="en-US" dirty="0"/>
          </a:p>
        </p:txBody>
      </p:sp>
      <p:sp>
        <p:nvSpPr>
          <p:cNvPr id="10" name="正方形/長方形 9">
            <a:extLst>
              <a:ext uri="{FF2B5EF4-FFF2-40B4-BE49-F238E27FC236}">
                <a16:creationId xmlns:a16="http://schemas.microsoft.com/office/drawing/2014/main" id="{AEA79B71-2248-6518-0DCA-455B47A57A09}"/>
              </a:ext>
            </a:extLst>
          </p:cNvPr>
          <p:cNvSpPr/>
          <p:nvPr/>
        </p:nvSpPr>
        <p:spPr>
          <a:xfrm>
            <a:off x="4969303" y="3481135"/>
            <a:ext cx="396822" cy="1689716"/>
          </a:xfrm>
          <a:prstGeom prst="rect">
            <a:avLst/>
          </a:prstGeom>
          <a:solidFill>
            <a:schemeClr val="bg1">
              <a:lumMod val="50000"/>
            </a:schemeClr>
          </a:solidFill>
          <a:ln>
            <a:noFill/>
          </a:ln>
        </p:spPr>
        <p:style>
          <a:lnRef idx="2">
            <a:schemeClr val="accent6">
              <a:shade val="15000"/>
            </a:schemeClr>
          </a:lnRef>
          <a:fillRef idx="1">
            <a:schemeClr val="accent6"/>
          </a:fillRef>
          <a:effectRef idx="0">
            <a:schemeClr val="accent6"/>
          </a:effectRef>
          <a:fontRef idx="minor">
            <a:schemeClr val="lt1"/>
          </a:fontRef>
        </p:style>
        <p:txBody>
          <a:bodyPr vert="eaVert" rtlCol="0" anchor="ctr"/>
          <a:lstStyle/>
          <a:p>
            <a:pPr algn="ctr"/>
            <a:r>
              <a:rPr kumimoji="1" lang="en-US" altLang="ja-JP" dirty="0"/>
              <a:t>XXXX</a:t>
            </a:r>
            <a:endParaRPr kumimoji="1" lang="ja-JP" altLang="en-US" dirty="0"/>
          </a:p>
        </p:txBody>
      </p:sp>
      <p:sp>
        <p:nvSpPr>
          <p:cNvPr id="5" name="角丸四角形 4">
            <a:extLst>
              <a:ext uri="{FF2B5EF4-FFF2-40B4-BE49-F238E27FC236}">
                <a16:creationId xmlns:a16="http://schemas.microsoft.com/office/drawing/2014/main" id="{F9AA3AAE-1AC9-4EA0-D44E-4D1FF86AEA7C}"/>
              </a:ext>
            </a:extLst>
          </p:cNvPr>
          <p:cNvSpPr/>
          <p:nvPr/>
        </p:nvSpPr>
        <p:spPr>
          <a:xfrm>
            <a:off x="5718412" y="1963967"/>
            <a:ext cx="3835021" cy="547221"/>
          </a:xfrm>
          <a:prstGeom prst="roundRect">
            <a:avLst>
              <a:gd name="adj" fmla="val 7872"/>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サービスの強み</a:t>
            </a:r>
          </a:p>
        </p:txBody>
      </p:sp>
      <p:sp>
        <p:nvSpPr>
          <p:cNvPr id="13" name="テキスト ボックス 12">
            <a:extLst>
              <a:ext uri="{FF2B5EF4-FFF2-40B4-BE49-F238E27FC236}">
                <a16:creationId xmlns:a16="http://schemas.microsoft.com/office/drawing/2014/main" id="{78ADBF43-55D1-B023-362B-41774861EA49}"/>
              </a:ext>
            </a:extLst>
          </p:cNvPr>
          <p:cNvSpPr txBox="1"/>
          <p:nvPr/>
        </p:nvSpPr>
        <p:spPr>
          <a:xfrm>
            <a:off x="5871411" y="2875547"/>
            <a:ext cx="3682022" cy="2862322"/>
          </a:xfrm>
          <a:prstGeom prst="rect">
            <a:avLst/>
          </a:prstGeom>
          <a:noFill/>
        </p:spPr>
        <p:txBody>
          <a:bodyPr wrap="square" rtlCol="0">
            <a:spAutoFit/>
          </a:bodyPr>
          <a:lstStyle/>
          <a:p>
            <a:pPr algn="l"/>
            <a:r>
              <a:rPr kumimoji="1" lang="en-US" altLang="ja-JP" dirty="0">
                <a:latin typeface="BIZ UDPゴシック" panose="020B0400000000000000" pitchFamily="50" charset="-128"/>
                <a:ea typeface="BIZ UDPゴシック" panose="020B0400000000000000" pitchFamily="50" charset="-128"/>
              </a:rPr>
              <a:t>①XXXXXXXXXX</a:t>
            </a:r>
            <a:r>
              <a:rPr kumimoji="1" lang="ja-JP" altLang="en-US" dirty="0">
                <a:latin typeface="BIZ UDPゴシック" panose="020B0400000000000000" pitchFamily="50" charset="-128"/>
                <a:ea typeface="BIZ UDPゴシック" panose="020B0400000000000000" pitchFamily="50" charset="-128"/>
              </a:rPr>
              <a:t>といった機能</a:t>
            </a:r>
            <a:endParaRPr kumimoji="1" lang="en-US" altLang="ja-JP" dirty="0">
              <a:latin typeface="BIZ UDPゴシック" panose="020B0400000000000000" pitchFamily="50" charset="-128"/>
              <a:ea typeface="BIZ UDPゴシック" panose="020B0400000000000000" pitchFamily="50" charset="-128"/>
            </a:endParaRPr>
          </a:p>
          <a:p>
            <a:pPr algn="l"/>
            <a:endParaRPr kumimoji="1" lang="en-US" altLang="ja-JP" dirty="0">
              <a:latin typeface="BIZ UDPゴシック" panose="020B0400000000000000" pitchFamily="50" charset="-128"/>
              <a:ea typeface="BIZ UDPゴシック" panose="020B0400000000000000" pitchFamily="50" charset="-128"/>
            </a:endParaRPr>
          </a:p>
          <a:p>
            <a:pPr algn="l"/>
            <a:endParaRPr kumimoji="1" lang="en-US" altLang="ja-JP" dirty="0">
              <a:latin typeface="BIZ UDPゴシック" panose="020B0400000000000000" pitchFamily="50" charset="-128"/>
              <a:ea typeface="BIZ UDPゴシック" panose="020B0400000000000000" pitchFamily="50" charset="-128"/>
            </a:endParaRPr>
          </a:p>
          <a:p>
            <a:pPr algn="l"/>
            <a:r>
              <a:rPr kumimoji="1" lang="en-US" altLang="ja-JP" dirty="0">
                <a:latin typeface="BIZ UDPゴシック" panose="020B0400000000000000" pitchFamily="50" charset="-128"/>
                <a:ea typeface="BIZ UDPゴシック" panose="020B0400000000000000" pitchFamily="50" charset="-128"/>
              </a:rPr>
              <a:t>②</a:t>
            </a:r>
            <a:r>
              <a:rPr kumimoji="1" lang="ja-JP" altLang="en-US" dirty="0">
                <a:latin typeface="BIZ UDPゴシック" panose="020B0400000000000000" pitchFamily="50" charset="-128"/>
                <a:ea typeface="BIZ UDPゴシック" panose="020B0400000000000000" pitchFamily="50" charset="-128"/>
              </a:rPr>
              <a:t>業界初の</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を実現する</a:t>
            </a:r>
            <a:r>
              <a:rPr kumimoji="1" lang="en-US" altLang="ja-JP" dirty="0">
                <a:latin typeface="BIZ UDPゴシック" panose="020B0400000000000000" pitchFamily="50" charset="-128"/>
                <a:ea typeface="BIZ UDPゴシック" panose="020B0400000000000000" pitchFamily="50" charset="-128"/>
              </a:rPr>
              <a:t>XXXX</a:t>
            </a:r>
          </a:p>
          <a:p>
            <a:pPr algn="l"/>
            <a:endParaRPr kumimoji="1" lang="en-US" altLang="ja-JP" dirty="0">
              <a:latin typeface="BIZ UDPゴシック" panose="020B0400000000000000" pitchFamily="50" charset="-128"/>
              <a:ea typeface="BIZ UDPゴシック" panose="020B0400000000000000" pitchFamily="50" charset="-128"/>
            </a:endParaRPr>
          </a:p>
          <a:p>
            <a:pPr algn="l"/>
            <a:endParaRPr kumimoji="1" lang="en-US" altLang="ja-JP" dirty="0">
              <a:latin typeface="BIZ UDPゴシック" panose="020B0400000000000000" pitchFamily="50" charset="-128"/>
              <a:ea typeface="BIZ UDPゴシック" panose="020B0400000000000000" pitchFamily="50" charset="-128"/>
            </a:endParaRPr>
          </a:p>
          <a:p>
            <a:pPr algn="l"/>
            <a:r>
              <a:rPr kumimoji="1" lang="en-US" altLang="ja-JP" dirty="0">
                <a:latin typeface="BIZ UDPゴシック" panose="020B0400000000000000" pitchFamily="50" charset="-128"/>
                <a:ea typeface="BIZ UDPゴシック" panose="020B0400000000000000" pitchFamily="50" charset="-128"/>
              </a:rPr>
              <a:t>③</a:t>
            </a:r>
            <a:r>
              <a:rPr kumimoji="1" lang="ja-JP" altLang="en-US" dirty="0">
                <a:latin typeface="BIZ UDPゴシック" panose="020B0400000000000000" pitchFamily="50" charset="-128"/>
                <a:ea typeface="BIZ UDPゴシック" panose="020B0400000000000000" pitchFamily="50" charset="-128"/>
              </a:rPr>
              <a:t>特許技術による</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機能</a:t>
            </a:r>
            <a:endParaRPr kumimoji="1" lang="en-US" altLang="ja-JP" dirty="0">
              <a:latin typeface="BIZ UDPゴシック" panose="020B0400000000000000" pitchFamily="50" charset="-128"/>
              <a:ea typeface="BIZ UDPゴシック" panose="020B0400000000000000" pitchFamily="50" charset="-128"/>
            </a:endParaRPr>
          </a:p>
          <a:p>
            <a:pPr algn="l"/>
            <a:endParaRPr kumimoji="1" lang="en-US" altLang="ja-JP" dirty="0">
              <a:latin typeface="BIZ UDPゴシック" panose="020B0400000000000000" pitchFamily="50" charset="-128"/>
              <a:ea typeface="BIZ UDPゴシック" panose="020B0400000000000000" pitchFamily="50" charset="-128"/>
            </a:endParaRPr>
          </a:p>
          <a:p>
            <a:pPr algn="l"/>
            <a:endParaRPr kumimoji="1" lang="en-US" altLang="ja-JP" dirty="0">
              <a:latin typeface="BIZ UDPゴシック" panose="020B0400000000000000" pitchFamily="50" charset="-128"/>
              <a:ea typeface="BIZ UDPゴシック" panose="020B0400000000000000" pitchFamily="50" charset="-128"/>
            </a:endParaRPr>
          </a:p>
          <a:p>
            <a:pPr algn="l"/>
            <a:r>
              <a:rPr kumimoji="1" lang="en-US" altLang="ja-JP" dirty="0">
                <a:latin typeface="BIZ UDPゴシック" panose="020B0400000000000000" pitchFamily="50" charset="-128"/>
                <a:ea typeface="BIZ UDPゴシック" panose="020B0400000000000000" pitchFamily="50" charset="-128"/>
              </a:rPr>
              <a:t>④</a:t>
            </a:r>
            <a:r>
              <a:rPr kumimoji="1" lang="ja-JP" altLang="en-US" dirty="0">
                <a:latin typeface="BIZ UDPゴシック" panose="020B0400000000000000" pitchFamily="50" charset="-128"/>
                <a:ea typeface="BIZ UDPゴシック" panose="020B0400000000000000" pitchFamily="50" charset="-128"/>
              </a:rPr>
              <a:t>当社のみが実現可能な</a:t>
            </a:r>
            <a:r>
              <a:rPr kumimoji="1" lang="en-US" altLang="ja-JP" dirty="0">
                <a:latin typeface="BIZ UDPゴシック" panose="020B0400000000000000" pitchFamily="50" charset="-128"/>
                <a:ea typeface="BIZ UDPゴシック" panose="020B0400000000000000" pitchFamily="50" charset="-128"/>
              </a:rPr>
              <a:t>XXXX</a:t>
            </a:r>
            <a:endParaRPr kumimoji="1" lang="ja-JP" altLang="en-US" dirty="0">
              <a:latin typeface="BIZ UDPゴシック" panose="020B0400000000000000" pitchFamily="50" charset="-128"/>
              <a:ea typeface="BIZ UDPゴシック" panose="020B0400000000000000" pitchFamily="50" charset="-128"/>
            </a:endParaRPr>
          </a:p>
        </p:txBody>
      </p:sp>
      <p:sp>
        <p:nvSpPr>
          <p:cNvPr id="14" name="角丸四角形 11">
            <a:extLst>
              <a:ext uri="{FF2B5EF4-FFF2-40B4-BE49-F238E27FC236}">
                <a16:creationId xmlns:a16="http://schemas.microsoft.com/office/drawing/2014/main" id="{6C66233F-CF95-AF70-D5CE-F2AC2A3A6AF1}"/>
              </a:ext>
            </a:extLst>
          </p:cNvPr>
          <p:cNvSpPr/>
          <p:nvPr/>
        </p:nvSpPr>
        <p:spPr>
          <a:xfrm>
            <a:off x="7774527" y="1200083"/>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rPr>
              <a:t>記載イメージ</a:t>
            </a:r>
          </a:p>
        </p:txBody>
      </p:sp>
    </p:spTree>
    <p:extLst>
      <p:ext uri="{BB962C8B-B14F-4D97-AF65-F5344CB8AC3E}">
        <p14:creationId xmlns:p14="http://schemas.microsoft.com/office/powerpoint/2010/main" val="39094304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6" name="角丸四角形 5"/>
          <p:cNvSpPr/>
          <p:nvPr/>
        </p:nvSpPr>
        <p:spPr>
          <a:xfrm>
            <a:off x="396396" y="327736"/>
            <a:ext cx="7528404"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　社会実装までのロードマップ</a:t>
            </a:r>
          </a:p>
        </p:txBody>
      </p:sp>
      <p:grpSp>
        <p:nvGrpSpPr>
          <p:cNvPr id="2" name="グループ化 1">
            <a:extLst>
              <a:ext uri="{FF2B5EF4-FFF2-40B4-BE49-F238E27FC236}">
                <a16:creationId xmlns:a16="http://schemas.microsoft.com/office/drawing/2014/main" id="{0A767D3D-0F52-B60C-6BDD-69C06A4E59A1}"/>
              </a:ext>
            </a:extLst>
          </p:cNvPr>
          <p:cNvGrpSpPr/>
          <p:nvPr/>
        </p:nvGrpSpPr>
        <p:grpSpPr>
          <a:xfrm>
            <a:off x="0" y="2011308"/>
            <a:ext cx="9989088" cy="4404240"/>
            <a:chOff x="1205331" y="4476421"/>
            <a:chExt cx="9299193" cy="4100061"/>
          </a:xfrm>
        </p:grpSpPr>
        <p:sp>
          <p:nvSpPr>
            <p:cNvPr id="3" name="Google Shape;1726;p131">
              <a:extLst>
                <a:ext uri="{FF2B5EF4-FFF2-40B4-BE49-F238E27FC236}">
                  <a16:creationId xmlns:a16="http://schemas.microsoft.com/office/drawing/2014/main" id="{8E5ED764-410C-BC8F-C1B5-5DD6275CE1D9}"/>
                </a:ext>
              </a:extLst>
            </p:cNvPr>
            <p:cNvSpPr/>
            <p:nvPr/>
          </p:nvSpPr>
          <p:spPr>
            <a:xfrm rot="4282582">
              <a:off x="5283611" y="2440903"/>
              <a:ext cx="1142633" cy="9299193"/>
            </a:xfrm>
            <a:custGeom>
              <a:avLst/>
              <a:gdLst/>
              <a:ahLst/>
              <a:cxnLst/>
              <a:rect l="l" t="t" r="r" b="b"/>
              <a:pathLst>
                <a:path w="1586522" h="12368658" extrusionOk="0">
                  <a:moveTo>
                    <a:pt x="1560414" y="0"/>
                  </a:moveTo>
                  <a:lnTo>
                    <a:pt x="1586522" y="10434716"/>
                  </a:lnTo>
                  <a:lnTo>
                    <a:pt x="931798" y="12368658"/>
                  </a:lnTo>
                  <a:lnTo>
                    <a:pt x="0" y="12053204"/>
                  </a:lnTo>
                  <a:close/>
                </a:path>
              </a:pathLst>
            </a:custGeom>
            <a:gradFill>
              <a:gsLst>
                <a:gs pos="0">
                  <a:srgbClr val="BFBFBF"/>
                </a:gs>
                <a:gs pos="51000">
                  <a:srgbClr val="D8D8D8"/>
                </a:gs>
                <a:gs pos="100000">
                  <a:srgbClr val="FFFFFF">
                    <a:alpha val="0"/>
                  </a:srgbClr>
                </a:gs>
              </a:gsLst>
              <a:path path="circle">
                <a:fillToRect t="100000" r="100000"/>
              </a:path>
              <a:tileRect l="-100000" b="-100000"/>
            </a:gradFill>
            <a:ln>
              <a:noFill/>
            </a:ln>
          </p:spPr>
          <p:txBody>
            <a:bodyPr spcFirstLastPara="1" wrap="square" lIns="68575" tIns="34275" rIns="68575" bIns="34275" anchor="ctr" anchorCtr="0">
              <a:noAutofit/>
            </a:bodyPr>
            <a:lstStyle/>
            <a:p>
              <a:pPr marL="0" marR="0" lvl="0" indent="0" algn="l" rtl="0">
                <a:lnSpc>
                  <a:spcPct val="130000"/>
                </a:lnSpc>
                <a:spcBef>
                  <a:spcPts val="0"/>
                </a:spcBef>
                <a:spcAft>
                  <a:spcPts val="0"/>
                </a:spcAft>
                <a:buNone/>
              </a:pPr>
              <a:endParaRPr sz="1600">
                <a:solidFill>
                  <a:srgbClr val="0F6FC6"/>
                </a:solidFill>
                <a:latin typeface="BIZ UDPゴシック" panose="020B0400000000000000" pitchFamily="50" charset="-128"/>
                <a:ea typeface="BIZ UDPゴシック" panose="020B0400000000000000" pitchFamily="50" charset="-128"/>
                <a:cs typeface="Arial"/>
                <a:sym typeface="Arial"/>
              </a:endParaRPr>
            </a:p>
          </p:txBody>
        </p:sp>
        <p:sp>
          <p:nvSpPr>
            <p:cNvPr id="4" name="Google Shape;1727;p131">
              <a:extLst>
                <a:ext uri="{FF2B5EF4-FFF2-40B4-BE49-F238E27FC236}">
                  <a16:creationId xmlns:a16="http://schemas.microsoft.com/office/drawing/2014/main" id="{B3E2A256-599F-CE04-D49E-3636D461413E}"/>
                </a:ext>
              </a:extLst>
            </p:cNvPr>
            <p:cNvSpPr/>
            <p:nvPr/>
          </p:nvSpPr>
          <p:spPr>
            <a:xfrm>
              <a:off x="2004328" y="8225410"/>
              <a:ext cx="263400" cy="50400"/>
            </a:xfrm>
            <a:prstGeom prst="ellipse">
              <a:avLst/>
            </a:prstGeom>
            <a:solidFill>
              <a:schemeClr val="tx1">
                <a:lumMod val="65000"/>
                <a:lumOff val="35000"/>
              </a:schemeClr>
            </a:solidFill>
            <a:ln>
              <a:noFill/>
            </a:ln>
          </p:spPr>
          <p:txBody>
            <a:bodyPr spcFirstLastPara="1" wrap="square" lIns="68575" tIns="34275" rIns="68575" bIns="34275" anchor="ctr" anchorCtr="0">
              <a:noAutofit/>
            </a:bodyPr>
            <a:lstStyle/>
            <a:p>
              <a:pPr marL="0" marR="0" lvl="0" indent="0" algn="l" rtl="0">
                <a:lnSpc>
                  <a:spcPct val="130000"/>
                </a:lnSpc>
                <a:spcBef>
                  <a:spcPts val="0"/>
                </a:spcBef>
                <a:spcAft>
                  <a:spcPts val="0"/>
                </a:spcAft>
                <a:buNone/>
              </a:pPr>
              <a:endParaRPr sz="1600">
                <a:solidFill>
                  <a:srgbClr val="0F6FC6"/>
                </a:solidFill>
                <a:latin typeface="BIZ UDPゴシック" panose="020B0400000000000000" pitchFamily="50" charset="-128"/>
                <a:ea typeface="BIZ UDPゴシック" panose="020B0400000000000000" pitchFamily="50" charset="-128"/>
                <a:cs typeface="Arial"/>
                <a:sym typeface="Arial"/>
              </a:endParaRPr>
            </a:p>
          </p:txBody>
        </p:sp>
        <p:cxnSp>
          <p:nvCxnSpPr>
            <p:cNvPr id="5" name="Google Shape;1728;p131">
              <a:extLst>
                <a:ext uri="{FF2B5EF4-FFF2-40B4-BE49-F238E27FC236}">
                  <a16:creationId xmlns:a16="http://schemas.microsoft.com/office/drawing/2014/main" id="{2560E665-3750-8D33-655F-CC6DAE4EE2B5}"/>
                </a:ext>
              </a:extLst>
            </p:cNvPr>
            <p:cNvCxnSpPr>
              <a:stCxn id="4" idx="0"/>
              <a:endCxn id="6" idx="4"/>
            </p:cNvCxnSpPr>
            <p:nvPr/>
          </p:nvCxnSpPr>
          <p:spPr>
            <a:xfrm rot="10800000">
              <a:off x="2136028" y="6450610"/>
              <a:ext cx="0" cy="1774800"/>
            </a:xfrm>
            <a:prstGeom prst="straightConnector1">
              <a:avLst/>
            </a:prstGeom>
            <a:noFill/>
            <a:ln w="38100" cap="rnd" cmpd="sng">
              <a:solidFill>
                <a:schemeClr val="bg2">
                  <a:lumMod val="50000"/>
                </a:schemeClr>
              </a:solidFill>
              <a:prstDash val="solid"/>
              <a:round/>
              <a:headEnd type="none" w="sm" len="sm"/>
              <a:tailEnd type="none" w="sm" len="sm"/>
            </a:ln>
          </p:spPr>
        </p:cxnSp>
        <p:sp>
          <p:nvSpPr>
            <p:cNvPr id="6" name="Google Shape;1729;p131">
              <a:extLst>
                <a:ext uri="{FF2B5EF4-FFF2-40B4-BE49-F238E27FC236}">
                  <a16:creationId xmlns:a16="http://schemas.microsoft.com/office/drawing/2014/main" id="{38C20592-02CD-6678-AB28-8F3D198CBF15}"/>
                </a:ext>
              </a:extLst>
            </p:cNvPr>
            <p:cNvSpPr/>
            <p:nvPr/>
          </p:nvSpPr>
          <p:spPr>
            <a:xfrm>
              <a:off x="1689178" y="5556963"/>
              <a:ext cx="893700" cy="893700"/>
            </a:xfrm>
            <a:prstGeom prst="ellipse">
              <a:avLst/>
            </a:prstGeom>
            <a:solidFill>
              <a:srgbClr val="FFFFFF"/>
            </a:solidFill>
            <a:ln w="76200" cap="flat" cmpd="sng">
              <a:solidFill>
                <a:schemeClr val="bg2">
                  <a:lumMod val="50000"/>
                </a:schemeClr>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spcBef>
                  <a:spcPts val="0"/>
                </a:spcBef>
                <a:spcAft>
                  <a:spcPts val="0"/>
                </a:spcAft>
                <a:buNone/>
              </a:pPr>
              <a:r>
                <a:rPr lang="ja" sz="1600" b="1" dirty="0">
                  <a:latin typeface="BIZ UDPゴシック" panose="020B0400000000000000" pitchFamily="50" charset="-128"/>
                  <a:ea typeface="BIZ UDPゴシック" panose="020B0400000000000000" pitchFamily="50" charset="-128"/>
                  <a:cs typeface="Arial"/>
                  <a:sym typeface="Arial"/>
                </a:rPr>
                <a:t>Step</a:t>
              </a:r>
              <a:br>
                <a:rPr lang="ja" sz="1600" b="1" dirty="0">
                  <a:latin typeface="BIZ UDPゴシック" panose="020B0400000000000000" pitchFamily="50" charset="-128"/>
                  <a:ea typeface="BIZ UDPゴシック" panose="020B0400000000000000" pitchFamily="50" charset="-128"/>
                  <a:cs typeface="Arial"/>
                  <a:sym typeface="Arial"/>
                </a:rPr>
              </a:br>
              <a:r>
                <a:rPr lang="ja" sz="1600" b="1" dirty="0">
                  <a:latin typeface="BIZ UDPゴシック" panose="020B0400000000000000" pitchFamily="50" charset="-128"/>
                  <a:ea typeface="BIZ UDPゴシック" panose="020B0400000000000000" pitchFamily="50" charset="-128"/>
                  <a:cs typeface="Arial"/>
                  <a:sym typeface="Arial"/>
                </a:rPr>
                <a:t>01</a:t>
              </a:r>
              <a:endParaRPr sz="1600" b="1" dirty="0">
                <a:latin typeface="BIZ UDPゴシック" panose="020B0400000000000000" pitchFamily="50" charset="-128"/>
                <a:ea typeface="BIZ UDPゴシック" panose="020B0400000000000000" pitchFamily="50" charset="-128"/>
                <a:cs typeface="Arial"/>
                <a:sym typeface="Arial"/>
              </a:endParaRPr>
            </a:p>
          </p:txBody>
        </p:sp>
        <p:sp>
          <p:nvSpPr>
            <p:cNvPr id="7" name="Google Shape;1730;p131">
              <a:extLst>
                <a:ext uri="{FF2B5EF4-FFF2-40B4-BE49-F238E27FC236}">
                  <a16:creationId xmlns:a16="http://schemas.microsoft.com/office/drawing/2014/main" id="{74F091D3-1AD4-93D1-B3D7-23B7DC6126B3}"/>
                </a:ext>
              </a:extLst>
            </p:cNvPr>
            <p:cNvSpPr/>
            <p:nvPr/>
          </p:nvSpPr>
          <p:spPr>
            <a:xfrm>
              <a:off x="4864338" y="7608012"/>
              <a:ext cx="202800" cy="81300"/>
            </a:xfrm>
            <a:prstGeom prst="ellipse">
              <a:avLst/>
            </a:prstGeom>
            <a:solidFill>
              <a:schemeClr val="tx1">
                <a:lumMod val="65000"/>
                <a:lumOff val="35000"/>
              </a:schemeClr>
            </a:solidFill>
            <a:ln>
              <a:noFill/>
            </a:ln>
          </p:spPr>
          <p:txBody>
            <a:bodyPr spcFirstLastPara="1" wrap="square" lIns="68575" tIns="34275" rIns="68575" bIns="34275" anchor="ctr" anchorCtr="0">
              <a:noAutofit/>
            </a:bodyPr>
            <a:lstStyle/>
            <a:p>
              <a:pPr marL="0" marR="0" lvl="0" indent="0" algn="l" rtl="0">
                <a:lnSpc>
                  <a:spcPct val="130000"/>
                </a:lnSpc>
                <a:spcBef>
                  <a:spcPts val="0"/>
                </a:spcBef>
                <a:spcAft>
                  <a:spcPts val="0"/>
                </a:spcAft>
                <a:buNone/>
              </a:pPr>
              <a:endParaRPr sz="1600">
                <a:solidFill>
                  <a:srgbClr val="0F6FC6"/>
                </a:solidFill>
                <a:latin typeface="BIZ UDPゴシック" panose="020B0400000000000000" pitchFamily="50" charset="-128"/>
                <a:ea typeface="BIZ UDPゴシック" panose="020B0400000000000000" pitchFamily="50" charset="-128"/>
                <a:cs typeface="Arial"/>
                <a:sym typeface="Arial"/>
              </a:endParaRPr>
            </a:p>
          </p:txBody>
        </p:sp>
        <p:cxnSp>
          <p:nvCxnSpPr>
            <p:cNvPr id="8" name="Google Shape;1731;p131">
              <a:extLst>
                <a:ext uri="{FF2B5EF4-FFF2-40B4-BE49-F238E27FC236}">
                  <a16:creationId xmlns:a16="http://schemas.microsoft.com/office/drawing/2014/main" id="{F4E13540-68BD-FB32-2338-40819AC2EFDF}"/>
                </a:ext>
              </a:extLst>
            </p:cNvPr>
            <p:cNvCxnSpPr>
              <a:stCxn id="7" idx="0"/>
              <a:endCxn id="9" idx="4"/>
            </p:cNvCxnSpPr>
            <p:nvPr/>
          </p:nvCxnSpPr>
          <p:spPr>
            <a:xfrm rot="10800000">
              <a:off x="4965738" y="6194112"/>
              <a:ext cx="0" cy="1413900"/>
            </a:xfrm>
            <a:prstGeom prst="straightConnector1">
              <a:avLst/>
            </a:prstGeom>
            <a:noFill/>
            <a:ln w="38100" cap="rnd" cmpd="sng">
              <a:solidFill>
                <a:schemeClr val="bg2">
                  <a:lumMod val="75000"/>
                </a:schemeClr>
              </a:solidFill>
              <a:prstDash val="solid"/>
              <a:round/>
              <a:headEnd type="none" w="sm" len="sm"/>
              <a:tailEnd type="none" w="sm" len="sm"/>
            </a:ln>
          </p:spPr>
        </p:cxnSp>
        <p:sp>
          <p:nvSpPr>
            <p:cNvPr id="9" name="Google Shape;1732;p131">
              <a:extLst>
                <a:ext uri="{FF2B5EF4-FFF2-40B4-BE49-F238E27FC236}">
                  <a16:creationId xmlns:a16="http://schemas.microsoft.com/office/drawing/2014/main" id="{2F34E711-2838-5A2F-505C-521EFD17D491}"/>
                </a:ext>
              </a:extLst>
            </p:cNvPr>
            <p:cNvSpPr/>
            <p:nvPr/>
          </p:nvSpPr>
          <p:spPr>
            <a:xfrm>
              <a:off x="4518876" y="5300457"/>
              <a:ext cx="893700" cy="893700"/>
            </a:xfrm>
            <a:prstGeom prst="ellipse">
              <a:avLst/>
            </a:prstGeom>
            <a:solidFill>
              <a:srgbClr val="FFFFFF"/>
            </a:solidFill>
            <a:ln w="76200" cap="flat" cmpd="sng">
              <a:solidFill>
                <a:schemeClr val="bg2">
                  <a:lumMod val="75000"/>
                </a:schemeClr>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spcBef>
                  <a:spcPts val="0"/>
                </a:spcBef>
                <a:spcAft>
                  <a:spcPts val="0"/>
                </a:spcAft>
                <a:buNone/>
              </a:pPr>
              <a:r>
                <a:rPr lang="ja" sz="1600" b="1" dirty="0">
                  <a:latin typeface="BIZ UDPゴシック" panose="020B0400000000000000" pitchFamily="50" charset="-128"/>
                  <a:ea typeface="BIZ UDPゴシック" panose="020B0400000000000000" pitchFamily="50" charset="-128"/>
                  <a:cs typeface="Arial"/>
                  <a:sym typeface="Arial"/>
                </a:rPr>
                <a:t>Step</a:t>
              </a:r>
              <a:br>
                <a:rPr lang="ja" sz="1600" b="1" dirty="0">
                  <a:latin typeface="BIZ UDPゴシック" panose="020B0400000000000000" pitchFamily="50" charset="-128"/>
                  <a:ea typeface="BIZ UDPゴシック" panose="020B0400000000000000" pitchFamily="50" charset="-128"/>
                  <a:cs typeface="Arial"/>
                  <a:sym typeface="Arial"/>
                </a:rPr>
              </a:br>
              <a:r>
                <a:rPr lang="ja" sz="1600" b="1" dirty="0">
                  <a:latin typeface="BIZ UDPゴシック" panose="020B0400000000000000" pitchFamily="50" charset="-128"/>
                  <a:ea typeface="BIZ UDPゴシック" panose="020B0400000000000000" pitchFamily="50" charset="-128"/>
                  <a:cs typeface="Arial"/>
                  <a:sym typeface="Arial"/>
                </a:rPr>
                <a:t>02</a:t>
              </a:r>
              <a:endParaRPr sz="1600" b="1" dirty="0">
                <a:latin typeface="BIZ UDPゴシック" panose="020B0400000000000000" pitchFamily="50" charset="-128"/>
                <a:ea typeface="BIZ UDPゴシック" panose="020B0400000000000000" pitchFamily="50" charset="-128"/>
                <a:cs typeface="Arial"/>
                <a:sym typeface="Arial"/>
              </a:endParaRPr>
            </a:p>
          </p:txBody>
        </p:sp>
        <p:sp>
          <p:nvSpPr>
            <p:cNvPr id="10" name="Google Shape;1733;p131">
              <a:extLst>
                <a:ext uri="{FF2B5EF4-FFF2-40B4-BE49-F238E27FC236}">
                  <a16:creationId xmlns:a16="http://schemas.microsoft.com/office/drawing/2014/main" id="{910BBED5-6CA7-B705-6721-66FD01D103D9}"/>
                </a:ext>
              </a:extLst>
            </p:cNvPr>
            <p:cNvSpPr/>
            <p:nvPr/>
          </p:nvSpPr>
          <p:spPr>
            <a:xfrm flipH="1">
              <a:off x="7563382" y="6806026"/>
              <a:ext cx="224330" cy="95036"/>
            </a:xfrm>
            <a:prstGeom prst="ellipse">
              <a:avLst/>
            </a:prstGeom>
            <a:solidFill>
              <a:schemeClr val="tx1">
                <a:lumMod val="65000"/>
                <a:lumOff val="35000"/>
              </a:schemeClr>
            </a:solidFill>
            <a:ln>
              <a:noFill/>
            </a:ln>
          </p:spPr>
          <p:txBody>
            <a:bodyPr spcFirstLastPara="1" wrap="square" lIns="68575" tIns="34275" rIns="68575" bIns="34275" anchor="ctr" anchorCtr="0">
              <a:noAutofit/>
            </a:bodyPr>
            <a:lstStyle/>
            <a:p>
              <a:pPr marL="0" marR="0" lvl="0" indent="0" algn="l" rtl="0">
                <a:lnSpc>
                  <a:spcPct val="130000"/>
                </a:lnSpc>
                <a:spcBef>
                  <a:spcPts val="0"/>
                </a:spcBef>
                <a:spcAft>
                  <a:spcPts val="0"/>
                </a:spcAft>
                <a:buNone/>
              </a:pPr>
              <a:endParaRPr sz="1600">
                <a:solidFill>
                  <a:srgbClr val="D9EAD3"/>
                </a:solidFill>
                <a:latin typeface="BIZ UDPゴシック" panose="020B0400000000000000" pitchFamily="50" charset="-128"/>
                <a:ea typeface="BIZ UDPゴシック" panose="020B0400000000000000" pitchFamily="50" charset="-128"/>
                <a:cs typeface="Arial"/>
                <a:sym typeface="Arial"/>
              </a:endParaRPr>
            </a:p>
          </p:txBody>
        </p:sp>
        <p:cxnSp>
          <p:nvCxnSpPr>
            <p:cNvPr id="11" name="Google Shape;1734;p131">
              <a:extLst>
                <a:ext uri="{FF2B5EF4-FFF2-40B4-BE49-F238E27FC236}">
                  <a16:creationId xmlns:a16="http://schemas.microsoft.com/office/drawing/2014/main" id="{4D36C4E0-09D4-C7CB-8BFD-1444787BE10F}"/>
                </a:ext>
              </a:extLst>
            </p:cNvPr>
            <p:cNvCxnSpPr>
              <a:cxnSpLocks/>
              <a:stCxn id="10" idx="0"/>
              <a:endCxn id="12" idx="4"/>
            </p:cNvCxnSpPr>
            <p:nvPr/>
          </p:nvCxnSpPr>
          <p:spPr>
            <a:xfrm flipH="1" flipV="1">
              <a:off x="7670163" y="5749335"/>
              <a:ext cx="5385" cy="1056691"/>
            </a:xfrm>
            <a:prstGeom prst="straightConnector1">
              <a:avLst/>
            </a:prstGeom>
            <a:noFill/>
            <a:ln w="38100" cap="rnd" cmpd="sng">
              <a:solidFill>
                <a:schemeClr val="bg2">
                  <a:lumMod val="90000"/>
                </a:schemeClr>
              </a:solidFill>
              <a:prstDash val="solid"/>
              <a:round/>
              <a:headEnd type="none" w="sm" len="sm"/>
              <a:tailEnd type="none" w="sm" len="sm"/>
            </a:ln>
          </p:spPr>
        </p:cxnSp>
        <p:sp>
          <p:nvSpPr>
            <p:cNvPr id="12" name="Google Shape;1735;p131">
              <a:extLst>
                <a:ext uri="{FF2B5EF4-FFF2-40B4-BE49-F238E27FC236}">
                  <a16:creationId xmlns:a16="http://schemas.microsoft.com/office/drawing/2014/main" id="{3CA664A3-01F2-91CB-2264-AF57D434C8D9}"/>
                </a:ext>
              </a:extLst>
            </p:cNvPr>
            <p:cNvSpPr/>
            <p:nvPr/>
          </p:nvSpPr>
          <p:spPr>
            <a:xfrm>
              <a:off x="7221865" y="4852741"/>
              <a:ext cx="896594" cy="896594"/>
            </a:xfrm>
            <a:prstGeom prst="ellipse">
              <a:avLst/>
            </a:prstGeom>
            <a:solidFill>
              <a:srgbClr val="FFFFFF"/>
            </a:solidFill>
            <a:ln w="76200" cap="flat" cmpd="sng">
              <a:solidFill>
                <a:schemeClr val="bg2">
                  <a:lumMod val="90000"/>
                </a:schemeClr>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spcBef>
                  <a:spcPts val="0"/>
                </a:spcBef>
                <a:spcAft>
                  <a:spcPts val="0"/>
                </a:spcAft>
                <a:buNone/>
              </a:pPr>
              <a:r>
                <a:rPr lang="ja" sz="1600" b="1" dirty="0">
                  <a:latin typeface="BIZ UDPゴシック" panose="020B0400000000000000" pitchFamily="50" charset="-128"/>
                  <a:ea typeface="BIZ UDPゴシック" panose="020B0400000000000000" pitchFamily="50" charset="-128"/>
                  <a:cs typeface="Arial"/>
                  <a:sym typeface="Arial"/>
                </a:rPr>
                <a:t>Step</a:t>
              </a:r>
              <a:br>
                <a:rPr lang="ja" sz="1600" b="1" dirty="0">
                  <a:latin typeface="BIZ UDPゴシック" panose="020B0400000000000000" pitchFamily="50" charset="-128"/>
                  <a:ea typeface="BIZ UDPゴシック" panose="020B0400000000000000" pitchFamily="50" charset="-128"/>
                  <a:cs typeface="Arial"/>
                  <a:sym typeface="Arial"/>
                </a:rPr>
              </a:br>
              <a:r>
                <a:rPr lang="ja" sz="1600" b="1" dirty="0">
                  <a:latin typeface="BIZ UDPゴシック" panose="020B0400000000000000" pitchFamily="50" charset="-128"/>
                  <a:ea typeface="BIZ UDPゴシック" panose="020B0400000000000000" pitchFamily="50" charset="-128"/>
                  <a:cs typeface="Arial"/>
                  <a:sym typeface="Arial"/>
                </a:rPr>
                <a:t>03</a:t>
              </a:r>
              <a:endParaRPr sz="1600" b="1" dirty="0">
                <a:latin typeface="BIZ UDPゴシック" panose="020B0400000000000000" pitchFamily="50" charset="-128"/>
                <a:ea typeface="BIZ UDPゴシック" panose="020B0400000000000000" pitchFamily="50" charset="-128"/>
                <a:cs typeface="Arial"/>
                <a:sym typeface="Arial"/>
              </a:endParaRPr>
            </a:p>
          </p:txBody>
        </p:sp>
        <p:sp>
          <p:nvSpPr>
            <p:cNvPr id="13" name="Google Shape;1736;p131">
              <a:extLst>
                <a:ext uri="{FF2B5EF4-FFF2-40B4-BE49-F238E27FC236}">
                  <a16:creationId xmlns:a16="http://schemas.microsoft.com/office/drawing/2014/main" id="{09DD234E-4EE9-20C3-99D8-C6288AA6E5D9}"/>
                </a:ext>
              </a:extLst>
            </p:cNvPr>
            <p:cNvSpPr/>
            <p:nvPr/>
          </p:nvSpPr>
          <p:spPr>
            <a:xfrm>
              <a:off x="1618580" y="5203286"/>
              <a:ext cx="986700" cy="291300"/>
            </a:xfrm>
            <a:prstGeom prst="roundRect">
              <a:avLst>
                <a:gd name="adj" fmla="val 50000"/>
              </a:avLst>
            </a:prstGeom>
            <a:solidFill>
              <a:schemeClr val="tx1">
                <a:lumMod val="65000"/>
                <a:lumOff val="35000"/>
              </a:schemeClr>
            </a:solidFill>
            <a:ln>
              <a:noFill/>
            </a:ln>
          </p:spPr>
          <p:txBody>
            <a:bodyPr spcFirstLastPara="1" wrap="square" lIns="68575" tIns="34275" rIns="68575" bIns="34275" anchor="ctr" anchorCtr="0">
              <a:noAutofit/>
            </a:bodyPr>
            <a:lstStyle/>
            <a:p>
              <a:pPr marL="0" marR="0" lvl="0" indent="0" algn="ctr" rtl="0">
                <a:lnSpc>
                  <a:spcPct val="120000"/>
                </a:lnSpc>
                <a:spcBef>
                  <a:spcPts val="0"/>
                </a:spcBef>
                <a:spcAft>
                  <a:spcPts val="0"/>
                </a:spcAft>
                <a:buNone/>
              </a:pPr>
              <a:r>
                <a:rPr lang="ja-JP" altLang="en-US" sz="1600" dirty="0">
                  <a:solidFill>
                    <a:srgbClr val="FFFFFF"/>
                  </a:solidFill>
                  <a:latin typeface="BIZ UDPゴシック" panose="020B0400000000000000" pitchFamily="50" charset="-128"/>
                  <a:ea typeface="BIZ UDPゴシック" panose="020B0400000000000000" pitchFamily="50" charset="-128"/>
                  <a:cs typeface="Arial"/>
                  <a:sym typeface="Arial"/>
                </a:rPr>
                <a:t>～</a:t>
              </a:r>
              <a:r>
                <a:rPr lang="en-US" altLang="ja" sz="1600" dirty="0" err="1">
                  <a:solidFill>
                    <a:srgbClr val="FFFFFF"/>
                  </a:solidFill>
                  <a:latin typeface="BIZ UDPゴシック" panose="020B0400000000000000" pitchFamily="50" charset="-128"/>
                  <a:ea typeface="BIZ UDPゴシック" panose="020B0400000000000000" pitchFamily="50" charset="-128"/>
                  <a:cs typeface="Arial"/>
                  <a:sym typeface="Arial"/>
                </a:rPr>
                <a:t>xxxx</a:t>
              </a:r>
              <a:endParaRPr sz="1600" dirty="0">
                <a:solidFill>
                  <a:srgbClr val="FFFFFF"/>
                </a:solidFill>
                <a:latin typeface="BIZ UDPゴシック" panose="020B0400000000000000" pitchFamily="50" charset="-128"/>
                <a:ea typeface="BIZ UDPゴシック" panose="020B0400000000000000" pitchFamily="50" charset="-128"/>
                <a:cs typeface="Arial"/>
                <a:sym typeface="Arial"/>
              </a:endParaRPr>
            </a:p>
          </p:txBody>
        </p:sp>
        <p:sp>
          <p:nvSpPr>
            <p:cNvPr id="14" name="Google Shape;1737;p131">
              <a:extLst>
                <a:ext uri="{FF2B5EF4-FFF2-40B4-BE49-F238E27FC236}">
                  <a16:creationId xmlns:a16="http://schemas.microsoft.com/office/drawing/2014/main" id="{B21B271A-6318-C781-3CA3-7F74233AD198}"/>
                </a:ext>
              </a:extLst>
            </p:cNvPr>
            <p:cNvSpPr/>
            <p:nvPr/>
          </p:nvSpPr>
          <p:spPr>
            <a:xfrm>
              <a:off x="4472387" y="4911987"/>
              <a:ext cx="986700" cy="291300"/>
            </a:xfrm>
            <a:prstGeom prst="roundRect">
              <a:avLst>
                <a:gd name="adj" fmla="val 50000"/>
              </a:avLst>
            </a:prstGeom>
            <a:solidFill>
              <a:schemeClr val="bg2">
                <a:lumMod val="75000"/>
              </a:schemeClr>
            </a:solidFill>
            <a:ln>
              <a:noFill/>
            </a:ln>
          </p:spPr>
          <p:txBody>
            <a:bodyPr spcFirstLastPara="1" wrap="square" lIns="68575" tIns="34275" rIns="68575" bIns="34275" anchor="ctr" anchorCtr="0">
              <a:noAutofit/>
            </a:bodyPr>
            <a:lstStyle/>
            <a:p>
              <a:pPr marL="0" marR="0" lvl="0" indent="0" algn="ctr" rtl="0">
                <a:lnSpc>
                  <a:spcPct val="120000"/>
                </a:lnSpc>
                <a:spcBef>
                  <a:spcPts val="0"/>
                </a:spcBef>
                <a:spcAft>
                  <a:spcPts val="0"/>
                </a:spcAft>
                <a:buNone/>
              </a:pPr>
              <a:r>
                <a:rPr lang="ja-JP" altLang="en-US" sz="1600" dirty="0">
                  <a:solidFill>
                    <a:srgbClr val="FFFFFF"/>
                  </a:solidFill>
                  <a:latin typeface="BIZ UDPゴシック" panose="020B0400000000000000" pitchFamily="50" charset="-128"/>
                  <a:ea typeface="BIZ UDPゴシック" panose="020B0400000000000000" pitchFamily="50" charset="-128"/>
                  <a:cs typeface="Arial"/>
                  <a:sym typeface="Arial"/>
                </a:rPr>
                <a:t>～</a:t>
              </a:r>
              <a:r>
                <a:rPr lang="en-US" altLang="ja" sz="1600" dirty="0" err="1">
                  <a:solidFill>
                    <a:srgbClr val="FFFFFF"/>
                  </a:solidFill>
                  <a:latin typeface="BIZ UDPゴシック" panose="020B0400000000000000" pitchFamily="50" charset="-128"/>
                  <a:ea typeface="BIZ UDPゴシック" panose="020B0400000000000000" pitchFamily="50" charset="-128"/>
                  <a:cs typeface="Arial"/>
                  <a:sym typeface="Arial"/>
                </a:rPr>
                <a:t>xxxx</a:t>
              </a:r>
              <a:endParaRPr sz="1600" dirty="0">
                <a:solidFill>
                  <a:srgbClr val="FFFFFF"/>
                </a:solidFill>
                <a:latin typeface="BIZ UDPゴシック" panose="020B0400000000000000" pitchFamily="50" charset="-128"/>
                <a:ea typeface="BIZ UDPゴシック" panose="020B0400000000000000" pitchFamily="50" charset="-128"/>
                <a:cs typeface="Arial"/>
                <a:sym typeface="Arial"/>
              </a:endParaRPr>
            </a:p>
          </p:txBody>
        </p:sp>
        <p:sp>
          <p:nvSpPr>
            <p:cNvPr id="15" name="Google Shape;1738;p131">
              <a:extLst>
                <a:ext uri="{FF2B5EF4-FFF2-40B4-BE49-F238E27FC236}">
                  <a16:creationId xmlns:a16="http://schemas.microsoft.com/office/drawing/2014/main" id="{3324186C-7019-375F-0235-0196E40EFDA0}"/>
                </a:ext>
              </a:extLst>
            </p:cNvPr>
            <p:cNvSpPr/>
            <p:nvPr/>
          </p:nvSpPr>
          <p:spPr>
            <a:xfrm>
              <a:off x="7118626" y="4476421"/>
              <a:ext cx="986700" cy="291300"/>
            </a:xfrm>
            <a:prstGeom prst="roundRect">
              <a:avLst>
                <a:gd name="adj" fmla="val 50000"/>
              </a:avLst>
            </a:prstGeom>
            <a:solidFill>
              <a:schemeClr val="bg2">
                <a:lumMod val="90000"/>
              </a:schemeClr>
            </a:solidFill>
            <a:ln>
              <a:noFill/>
            </a:ln>
          </p:spPr>
          <p:txBody>
            <a:bodyPr spcFirstLastPara="1" wrap="square" lIns="68575" tIns="34275" rIns="68575" bIns="34275" anchor="ctr" anchorCtr="0">
              <a:noAutofit/>
            </a:bodyPr>
            <a:lstStyle/>
            <a:p>
              <a:pPr marL="0" marR="0" lvl="0" indent="0" algn="ctr" rtl="0">
                <a:lnSpc>
                  <a:spcPct val="120000"/>
                </a:lnSpc>
                <a:spcBef>
                  <a:spcPts val="0"/>
                </a:spcBef>
                <a:spcAft>
                  <a:spcPts val="0"/>
                </a:spcAft>
                <a:buNone/>
              </a:pPr>
              <a:r>
                <a:rPr lang="ja-JP" altLang="en-US" sz="1600" dirty="0">
                  <a:solidFill>
                    <a:srgbClr val="FFFFFF"/>
                  </a:solidFill>
                  <a:latin typeface="BIZ UDPゴシック" panose="020B0400000000000000" pitchFamily="50" charset="-128"/>
                  <a:ea typeface="BIZ UDPゴシック" panose="020B0400000000000000" pitchFamily="50" charset="-128"/>
                  <a:cs typeface="Arial"/>
                  <a:sym typeface="Arial"/>
                </a:rPr>
                <a:t>～</a:t>
              </a:r>
              <a:r>
                <a:rPr lang="en-US" altLang="ja" sz="1600" dirty="0" err="1">
                  <a:solidFill>
                    <a:srgbClr val="FFFFFF"/>
                  </a:solidFill>
                  <a:latin typeface="BIZ UDPゴシック" panose="020B0400000000000000" pitchFamily="50" charset="-128"/>
                  <a:ea typeface="BIZ UDPゴシック" panose="020B0400000000000000" pitchFamily="50" charset="-128"/>
                  <a:cs typeface="Arial"/>
                  <a:sym typeface="Arial"/>
                </a:rPr>
                <a:t>xxxx</a:t>
              </a:r>
              <a:endParaRPr sz="1600" dirty="0">
                <a:solidFill>
                  <a:srgbClr val="FFFFFF"/>
                </a:solidFill>
                <a:latin typeface="BIZ UDPゴシック" panose="020B0400000000000000" pitchFamily="50" charset="-128"/>
                <a:ea typeface="BIZ UDPゴシック" panose="020B0400000000000000" pitchFamily="50" charset="-128"/>
                <a:cs typeface="Arial"/>
                <a:sym typeface="Arial"/>
              </a:endParaRPr>
            </a:p>
          </p:txBody>
        </p:sp>
        <p:sp>
          <p:nvSpPr>
            <p:cNvPr id="17" name="Google Shape;1740;p131">
              <a:extLst>
                <a:ext uri="{FF2B5EF4-FFF2-40B4-BE49-F238E27FC236}">
                  <a16:creationId xmlns:a16="http://schemas.microsoft.com/office/drawing/2014/main" id="{36601CA9-DF7B-1C47-1E88-CC5CEF831F40}"/>
                </a:ext>
              </a:extLst>
            </p:cNvPr>
            <p:cNvSpPr/>
            <p:nvPr/>
          </p:nvSpPr>
          <p:spPr>
            <a:xfrm>
              <a:off x="2378424" y="6292000"/>
              <a:ext cx="2495100" cy="2284482"/>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None/>
              </a:pPr>
              <a:r>
                <a:rPr lang="en-US" altLang="ja-JP" sz="1600" b="1" dirty="0">
                  <a:latin typeface="BIZ UDPゴシック" panose="020B0400000000000000" pitchFamily="50" charset="-128"/>
                  <a:ea typeface="BIZ UDPゴシック" panose="020B0400000000000000" pitchFamily="50" charset="-128"/>
                  <a:cs typeface="M PLUS 1p"/>
                  <a:sym typeface="M PLUS 1p"/>
                </a:rPr>
                <a:t>XXXXXXXXXX</a:t>
              </a:r>
              <a:endParaRPr sz="1600" b="1" dirty="0">
                <a:latin typeface="BIZ UDPゴシック" panose="020B0400000000000000" pitchFamily="50" charset="-128"/>
                <a:ea typeface="BIZ UDPゴシック" panose="020B0400000000000000" pitchFamily="50" charset="-128"/>
                <a:cs typeface="M PLUS 1p"/>
                <a:sym typeface="M PLUS 1p"/>
              </a:endParaRPr>
            </a:p>
            <a:p>
              <a:pPr>
                <a:buClr>
                  <a:srgbClr val="353535"/>
                </a:buClr>
                <a:buSzPts val="1400"/>
              </a:pPr>
              <a:r>
                <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実施事項</a:t>
              </a:r>
              <a:r>
                <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endPar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endParaRPr>
            </a:p>
            <a:p>
              <a:pPr indent="-88899">
                <a:buClr>
                  <a:srgbClr val="353535"/>
                </a:buClr>
                <a:buSzPts val="1400"/>
                <a:buFont typeface="M PLUS 1p"/>
                <a:buChar char="●"/>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p>
            <a:p>
              <a:pPr indent="-88899">
                <a:buClr>
                  <a:srgbClr val="353535"/>
                </a:buClr>
                <a:buSzPts val="1400"/>
                <a:buFont typeface="M PLUS 1p"/>
                <a:buChar char="●"/>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p>
            <a:p>
              <a:pPr indent="-88899">
                <a:buClr>
                  <a:srgbClr val="353535"/>
                </a:buClr>
                <a:buSzPts val="1400"/>
                <a:buFont typeface="M PLUS 1p"/>
                <a:buChar char="●"/>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p>
            <a:p>
              <a:pPr>
                <a:buClr>
                  <a:srgbClr val="353535"/>
                </a:buClr>
                <a:buSzPts val="1400"/>
              </a:pPr>
              <a:r>
                <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目標・</a:t>
              </a:r>
              <a:r>
                <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rPr>
                <a:t>KPI】</a:t>
              </a:r>
            </a:p>
            <a:p>
              <a:pPr marL="285750" indent="-285750">
                <a:buClr>
                  <a:srgbClr val="353535"/>
                </a:buClr>
                <a:buSzPts val="1400"/>
                <a:buFont typeface="Wingdings" panose="05000000000000000000" pitchFamily="2" charset="2"/>
                <a:buChar char="l"/>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endPar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endParaRPr>
            </a:p>
            <a:p>
              <a:pPr marL="285750" indent="-285750">
                <a:buClr>
                  <a:srgbClr val="353535"/>
                </a:buClr>
                <a:buSzPts val="1400"/>
                <a:buFont typeface="Wingdings" panose="05000000000000000000" pitchFamily="2" charset="2"/>
                <a:buChar char="l"/>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endPar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endParaRPr>
            </a:p>
            <a:p>
              <a:pPr marL="285750" indent="-285750">
                <a:buClr>
                  <a:srgbClr val="353535"/>
                </a:buClr>
                <a:buSzPts val="1400"/>
                <a:buFont typeface="Wingdings" panose="05000000000000000000" pitchFamily="2" charset="2"/>
                <a:buChar char="l"/>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r>
                <a:rPr lang="ja-JP" altLang="en-US" sz="1600" dirty="0">
                  <a:latin typeface="BIZ UDPゴシック" panose="020B0400000000000000" pitchFamily="50" charset="-128"/>
                  <a:ea typeface="BIZ UDPゴシック" panose="020B0400000000000000" pitchFamily="50" charset="-128"/>
                  <a:cs typeface="M PLUS 1p"/>
                  <a:sym typeface="M PLUS 1p"/>
                </a:rPr>
                <a:t>　</a:t>
              </a:r>
              <a:endParaRPr sz="1600" dirty="0">
                <a:latin typeface="BIZ UDPゴシック" panose="020B0400000000000000" pitchFamily="50" charset="-128"/>
                <a:ea typeface="BIZ UDPゴシック" panose="020B0400000000000000" pitchFamily="50" charset="-128"/>
                <a:cs typeface="M PLUS 1p"/>
                <a:sym typeface="M PLUS 1p"/>
              </a:endParaRPr>
            </a:p>
          </p:txBody>
        </p:sp>
      </p:grpSp>
      <p:sp>
        <p:nvSpPr>
          <p:cNvPr id="21" name="テキスト ボックス 20">
            <a:extLst>
              <a:ext uri="{FF2B5EF4-FFF2-40B4-BE49-F238E27FC236}">
                <a16:creationId xmlns:a16="http://schemas.microsoft.com/office/drawing/2014/main" id="{92AF5361-90A5-35AF-FCEC-09F5CF5B2ED5}"/>
              </a:ext>
            </a:extLst>
          </p:cNvPr>
          <p:cNvSpPr txBox="1"/>
          <p:nvPr/>
        </p:nvSpPr>
        <p:spPr>
          <a:xfrm>
            <a:off x="8077200" y="428624"/>
            <a:ext cx="1362075" cy="400110"/>
          </a:xfrm>
          <a:prstGeom prst="rect">
            <a:avLst/>
          </a:prstGeom>
          <a:noFill/>
          <a:ln w="28575">
            <a:solidFill>
              <a:schemeClr val="tx1"/>
            </a:solidFill>
          </a:ln>
        </p:spPr>
        <p:txBody>
          <a:bodyPr wrap="square" rtlCol="0">
            <a:spAutoFit/>
          </a:bodyPr>
          <a:lstStyle/>
          <a:p>
            <a:pPr algn="ctr"/>
            <a:r>
              <a:rPr kumimoji="1" lang="ja-JP" altLang="en-US" sz="2000" b="1" dirty="0">
                <a:latin typeface="BIZ UDPゴシック" panose="020B0400000000000000" pitchFamily="50" charset="-128"/>
                <a:ea typeface="BIZ UDPゴシック" panose="020B0400000000000000" pitchFamily="50" charset="-128"/>
              </a:rPr>
              <a:t>実現性</a:t>
            </a:r>
          </a:p>
        </p:txBody>
      </p:sp>
      <p:sp>
        <p:nvSpPr>
          <p:cNvPr id="24" name="Google Shape;93;p6">
            <a:extLst>
              <a:ext uri="{FF2B5EF4-FFF2-40B4-BE49-F238E27FC236}">
                <a16:creationId xmlns:a16="http://schemas.microsoft.com/office/drawing/2014/main" id="{E408B0F3-5CFD-3312-DE48-18529B0ACDD5}"/>
              </a:ext>
            </a:extLst>
          </p:cNvPr>
          <p:cNvSpPr txBox="1"/>
          <p:nvPr/>
        </p:nvSpPr>
        <p:spPr>
          <a:xfrm>
            <a:off x="396396" y="1176893"/>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sp>
        <p:nvSpPr>
          <p:cNvPr id="28" name="角丸四角形 11">
            <a:extLst>
              <a:ext uri="{FF2B5EF4-FFF2-40B4-BE49-F238E27FC236}">
                <a16:creationId xmlns:a16="http://schemas.microsoft.com/office/drawing/2014/main" id="{6A692B24-C38B-EA17-1B46-38815E8020C0}"/>
              </a:ext>
            </a:extLst>
          </p:cNvPr>
          <p:cNvSpPr/>
          <p:nvPr/>
        </p:nvSpPr>
        <p:spPr>
          <a:xfrm>
            <a:off x="7774527" y="1200083"/>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rPr>
              <a:t>記載イメージ</a:t>
            </a:r>
          </a:p>
        </p:txBody>
      </p:sp>
      <p:sp>
        <p:nvSpPr>
          <p:cNvPr id="16" name="Google Shape;1740;p131">
            <a:extLst>
              <a:ext uri="{FF2B5EF4-FFF2-40B4-BE49-F238E27FC236}">
                <a16:creationId xmlns:a16="http://schemas.microsoft.com/office/drawing/2014/main" id="{A9537876-F6F0-EB4D-0429-7839AD5F7CD8}"/>
              </a:ext>
            </a:extLst>
          </p:cNvPr>
          <p:cNvSpPr/>
          <p:nvPr/>
        </p:nvSpPr>
        <p:spPr>
          <a:xfrm>
            <a:off x="4509508" y="3450319"/>
            <a:ext cx="2680208" cy="2453965"/>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None/>
            </a:pPr>
            <a:r>
              <a:rPr lang="en-US" altLang="ja-JP" sz="1600" b="1" dirty="0">
                <a:latin typeface="BIZ UDPゴシック" panose="020B0400000000000000" pitchFamily="50" charset="-128"/>
                <a:ea typeface="BIZ UDPゴシック" panose="020B0400000000000000" pitchFamily="50" charset="-128"/>
                <a:cs typeface="M PLUS 1p"/>
                <a:sym typeface="M PLUS 1p"/>
              </a:rPr>
              <a:t>XXXXXXXXXX</a:t>
            </a:r>
            <a:endParaRPr sz="1600" b="1" dirty="0">
              <a:latin typeface="BIZ UDPゴシック" panose="020B0400000000000000" pitchFamily="50" charset="-128"/>
              <a:ea typeface="BIZ UDPゴシック" panose="020B0400000000000000" pitchFamily="50" charset="-128"/>
              <a:cs typeface="M PLUS 1p"/>
              <a:sym typeface="M PLUS 1p"/>
            </a:endParaRPr>
          </a:p>
          <a:p>
            <a:pPr>
              <a:buClr>
                <a:srgbClr val="353535"/>
              </a:buClr>
              <a:buSzPts val="1400"/>
            </a:pPr>
            <a:r>
              <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実施事項</a:t>
            </a:r>
            <a:r>
              <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endPar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endParaRPr>
          </a:p>
          <a:p>
            <a:pPr indent="-88899">
              <a:buClr>
                <a:srgbClr val="353535"/>
              </a:buClr>
              <a:buSzPts val="1400"/>
              <a:buFont typeface="M PLUS 1p"/>
              <a:buChar char="●"/>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p>
          <a:p>
            <a:pPr indent="-88899">
              <a:buClr>
                <a:srgbClr val="353535"/>
              </a:buClr>
              <a:buSzPts val="1400"/>
              <a:buFont typeface="M PLUS 1p"/>
              <a:buChar char="●"/>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p>
          <a:p>
            <a:pPr indent="-88899">
              <a:buClr>
                <a:srgbClr val="353535"/>
              </a:buClr>
              <a:buSzPts val="1400"/>
              <a:buFont typeface="M PLUS 1p"/>
              <a:buChar char="●"/>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p>
          <a:p>
            <a:pPr>
              <a:buClr>
                <a:srgbClr val="353535"/>
              </a:buClr>
              <a:buSzPts val="1400"/>
            </a:pPr>
            <a:r>
              <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目標・</a:t>
            </a:r>
            <a:r>
              <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rPr>
              <a:t>KPI】</a:t>
            </a:r>
          </a:p>
          <a:p>
            <a:pPr marL="285750" indent="-285750">
              <a:buClr>
                <a:srgbClr val="353535"/>
              </a:buClr>
              <a:buSzPts val="1400"/>
              <a:buFont typeface="Wingdings" panose="05000000000000000000" pitchFamily="2" charset="2"/>
              <a:buChar char="l"/>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endPar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endParaRPr>
          </a:p>
          <a:p>
            <a:pPr marL="285750" indent="-285750">
              <a:buClr>
                <a:srgbClr val="353535"/>
              </a:buClr>
              <a:buSzPts val="1400"/>
              <a:buFont typeface="Wingdings" panose="05000000000000000000" pitchFamily="2" charset="2"/>
              <a:buChar char="l"/>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endPar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endParaRPr>
          </a:p>
          <a:p>
            <a:pPr marL="285750" indent="-285750">
              <a:buClr>
                <a:srgbClr val="353535"/>
              </a:buClr>
              <a:buSzPts val="1400"/>
              <a:buFont typeface="Wingdings" panose="05000000000000000000" pitchFamily="2" charset="2"/>
              <a:buChar char="l"/>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r>
              <a:rPr lang="ja-JP" altLang="en-US" sz="1600" dirty="0">
                <a:latin typeface="BIZ UDPゴシック" panose="020B0400000000000000" pitchFamily="50" charset="-128"/>
                <a:ea typeface="BIZ UDPゴシック" panose="020B0400000000000000" pitchFamily="50" charset="-128"/>
                <a:cs typeface="M PLUS 1p"/>
                <a:sym typeface="M PLUS 1p"/>
              </a:rPr>
              <a:t>　</a:t>
            </a:r>
            <a:endParaRPr sz="1600" dirty="0">
              <a:latin typeface="BIZ UDPゴシック" panose="020B0400000000000000" pitchFamily="50" charset="-128"/>
              <a:ea typeface="BIZ UDPゴシック" panose="020B0400000000000000" pitchFamily="50" charset="-128"/>
              <a:cs typeface="M PLUS 1p"/>
              <a:sym typeface="M PLUS 1p"/>
            </a:endParaRPr>
          </a:p>
        </p:txBody>
      </p:sp>
      <p:sp>
        <p:nvSpPr>
          <p:cNvPr id="20" name="Google Shape;1740;p131">
            <a:extLst>
              <a:ext uri="{FF2B5EF4-FFF2-40B4-BE49-F238E27FC236}">
                <a16:creationId xmlns:a16="http://schemas.microsoft.com/office/drawing/2014/main" id="{E24529D6-98C9-F50D-FE4B-4B76FFA873EB}"/>
              </a:ext>
            </a:extLst>
          </p:cNvPr>
          <p:cNvSpPr/>
          <p:nvPr/>
        </p:nvSpPr>
        <p:spPr>
          <a:xfrm>
            <a:off x="7301576" y="3030594"/>
            <a:ext cx="2680208" cy="2453965"/>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None/>
            </a:pPr>
            <a:r>
              <a:rPr lang="en-US" altLang="ja-JP" sz="1600" b="1" dirty="0">
                <a:latin typeface="BIZ UDPゴシック" panose="020B0400000000000000" pitchFamily="50" charset="-128"/>
                <a:ea typeface="BIZ UDPゴシック" panose="020B0400000000000000" pitchFamily="50" charset="-128"/>
                <a:cs typeface="M PLUS 1p"/>
                <a:sym typeface="M PLUS 1p"/>
              </a:rPr>
              <a:t>XXXXXXXXXX</a:t>
            </a:r>
            <a:endParaRPr sz="1600" b="1" dirty="0">
              <a:latin typeface="BIZ UDPゴシック" panose="020B0400000000000000" pitchFamily="50" charset="-128"/>
              <a:ea typeface="BIZ UDPゴシック" panose="020B0400000000000000" pitchFamily="50" charset="-128"/>
              <a:cs typeface="M PLUS 1p"/>
              <a:sym typeface="M PLUS 1p"/>
            </a:endParaRPr>
          </a:p>
          <a:p>
            <a:pPr>
              <a:buClr>
                <a:srgbClr val="353535"/>
              </a:buClr>
              <a:buSzPts val="1400"/>
            </a:pPr>
            <a:r>
              <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実施事項</a:t>
            </a:r>
            <a:r>
              <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endPar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endParaRPr>
          </a:p>
          <a:p>
            <a:pPr indent="-88899">
              <a:buClr>
                <a:srgbClr val="353535"/>
              </a:buClr>
              <a:buSzPts val="1400"/>
              <a:buFont typeface="M PLUS 1p"/>
              <a:buChar char="●"/>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p>
          <a:p>
            <a:pPr indent="-88899">
              <a:buClr>
                <a:srgbClr val="353535"/>
              </a:buClr>
              <a:buSzPts val="1400"/>
              <a:buFont typeface="M PLUS 1p"/>
              <a:buChar char="●"/>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p>
          <a:p>
            <a:pPr indent="-88899">
              <a:buClr>
                <a:srgbClr val="353535"/>
              </a:buClr>
              <a:buSzPts val="1400"/>
              <a:buFont typeface="M PLUS 1p"/>
              <a:buChar char="●"/>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p>
          <a:p>
            <a:pPr>
              <a:buClr>
                <a:srgbClr val="353535"/>
              </a:buClr>
              <a:buSzPts val="1400"/>
            </a:pPr>
            <a:r>
              <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目標・</a:t>
            </a:r>
            <a:r>
              <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rPr>
              <a:t>KPI】</a:t>
            </a:r>
          </a:p>
          <a:p>
            <a:pPr marL="285750" indent="-285750">
              <a:buClr>
                <a:srgbClr val="353535"/>
              </a:buClr>
              <a:buSzPts val="1400"/>
              <a:buFont typeface="Wingdings" panose="05000000000000000000" pitchFamily="2" charset="2"/>
              <a:buChar char="l"/>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endPar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endParaRPr>
          </a:p>
          <a:p>
            <a:pPr marL="285750" indent="-285750">
              <a:buClr>
                <a:srgbClr val="353535"/>
              </a:buClr>
              <a:buSzPts val="1400"/>
              <a:buFont typeface="Wingdings" panose="05000000000000000000" pitchFamily="2" charset="2"/>
              <a:buChar char="l"/>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a:t>
            </a:r>
            <a:endParaRPr lang="en-US" altLang="ja-JP" sz="1600" dirty="0">
              <a:solidFill>
                <a:srgbClr val="353535"/>
              </a:solidFill>
              <a:latin typeface="BIZ UDPゴシック" panose="020B0400000000000000" pitchFamily="50" charset="-128"/>
              <a:ea typeface="BIZ UDPゴシック" panose="020B0400000000000000" pitchFamily="50" charset="-128"/>
              <a:cs typeface="M PLUS 1p"/>
              <a:sym typeface="M PLUS 1p"/>
            </a:endParaRPr>
          </a:p>
          <a:p>
            <a:pPr marL="285750" indent="-285750">
              <a:buClr>
                <a:srgbClr val="353535"/>
              </a:buClr>
              <a:buSzPts val="1400"/>
              <a:buFont typeface="Wingdings" panose="05000000000000000000" pitchFamily="2" charset="2"/>
              <a:buChar char="l"/>
            </a:pPr>
            <a:r>
              <a:rPr lang="ja-JP" altLang="en-US" sz="1600" dirty="0">
                <a:solidFill>
                  <a:srgbClr val="353535"/>
                </a:solidFill>
                <a:latin typeface="BIZ UDPゴシック" panose="020B0400000000000000" pitchFamily="50" charset="-128"/>
                <a:ea typeface="BIZ UDPゴシック" panose="020B0400000000000000" pitchFamily="50" charset="-128"/>
                <a:cs typeface="M PLUS 1p"/>
                <a:sym typeface="M PLUS 1p"/>
              </a:rPr>
              <a:t>△△△△△△△△△ </a:t>
            </a:r>
            <a:r>
              <a:rPr lang="ja-JP" altLang="en-US" sz="1600" dirty="0">
                <a:latin typeface="BIZ UDPゴシック" panose="020B0400000000000000" pitchFamily="50" charset="-128"/>
                <a:ea typeface="BIZ UDPゴシック" panose="020B0400000000000000" pitchFamily="50" charset="-128"/>
                <a:cs typeface="M PLUS 1p"/>
                <a:sym typeface="M PLUS 1p"/>
              </a:rPr>
              <a:t>　</a:t>
            </a:r>
            <a:endParaRPr sz="1600" dirty="0">
              <a:latin typeface="BIZ UDPゴシック" panose="020B0400000000000000" pitchFamily="50" charset="-128"/>
              <a:ea typeface="BIZ UDPゴシック" panose="020B0400000000000000" pitchFamily="50" charset="-128"/>
              <a:cs typeface="M PLUS 1p"/>
              <a:sym typeface="M PLUS 1p"/>
            </a:endParaRPr>
          </a:p>
        </p:txBody>
      </p:sp>
    </p:spTree>
    <p:extLst>
      <p:ext uri="{BB962C8B-B14F-4D97-AF65-F5344CB8AC3E}">
        <p14:creationId xmlns:p14="http://schemas.microsoft.com/office/powerpoint/2010/main" val="25655252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4" name="角丸四角形 5"/>
          <p:cNvSpPr/>
          <p:nvPr/>
        </p:nvSpPr>
        <p:spPr>
          <a:xfrm>
            <a:off x="396396" y="327736"/>
            <a:ext cx="7547454"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ビジネスモデル</a:t>
            </a:r>
          </a:p>
        </p:txBody>
      </p:sp>
      <p:sp>
        <p:nvSpPr>
          <p:cNvPr id="2" name="Google Shape;93;p6">
            <a:extLst>
              <a:ext uri="{FF2B5EF4-FFF2-40B4-BE49-F238E27FC236}">
                <a16:creationId xmlns:a16="http://schemas.microsoft.com/office/drawing/2014/main" id="{731C54C6-C48C-01EC-9ED0-2D4240D1E1DB}"/>
              </a:ext>
            </a:extLst>
          </p:cNvPr>
          <p:cNvSpPr txBox="1"/>
          <p:nvPr/>
        </p:nvSpPr>
        <p:spPr>
          <a:xfrm>
            <a:off x="396396" y="1138797"/>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sp>
        <p:nvSpPr>
          <p:cNvPr id="5" name="テキスト ボックス 4">
            <a:extLst>
              <a:ext uri="{FF2B5EF4-FFF2-40B4-BE49-F238E27FC236}">
                <a16:creationId xmlns:a16="http://schemas.microsoft.com/office/drawing/2014/main" id="{DBE7FC88-D329-663E-0587-A35E16233BD0}"/>
              </a:ext>
            </a:extLst>
          </p:cNvPr>
          <p:cNvSpPr txBox="1"/>
          <p:nvPr/>
        </p:nvSpPr>
        <p:spPr>
          <a:xfrm>
            <a:off x="8077200" y="428624"/>
            <a:ext cx="1362075" cy="400110"/>
          </a:xfrm>
          <a:prstGeom prst="rect">
            <a:avLst/>
          </a:prstGeom>
          <a:noFill/>
          <a:ln w="28575">
            <a:solidFill>
              <a:schemeClr val="tx1"/>
            </a:solidFill>
          </a:ln>
        </p:spPr>
        <p:txBody>
          <a:bodyPr wrap="square" rtlCol="0">
            <a:spAutoFit/>
          </a:bodyPr>
          <a:lstStyle/>
          <a:p>
            <a:pPr algn="ctr"/>
            <a:r>
              <a:rPr kumimoji="1" lang="ja-JP" altLang="en-US" sz="2000" b="1" dirty="0">
                <a:latin typeface="BIZ UDPゴシック" panose="020B0400000000000000" pitchFamily="50" charset="-128"/>
                <a:ea typeface="BIZ UDPゴシック" panose="020B0400000000000000" pitchFamily="50" charset="-128"/>
              </a:rPr>
              <a:t>実現性</a:t>
            </a:r>
          </a:p>
        </p:txBody>
      </p:sp>
      <p:grpSp>
        <p:nvGrpSpPr>
          <p:cNvPr id="4" name="グループ化 30">
            <a:extLst>
              <a:ext uri="{FF2B5EF4-FFF2-40B4-BE49-F238E27FC236}">
                <a16:creationId xmlns:a16="http://schemas.microsoft.com/office/drawing/2014/main" id="{8CB58799-6348-C497-11DE-62091AB0E30E}"/>
              </a:ext>
            </a:extLst>
          </p:cNvPr>
          <p:cNvGrpSpPr/>
          <p:nvPr/>
        </p:nvGrpSpPr>
        <p:grpSpPr>
          <a:xfrm>
            <a:off x="744255" y="1780687"/>
            <a:ext cx="8223336" cy="4493678"/>
            <a:chOff x="-1673400" y="3125214"/>
            <a:chExt cx="11579400" cy="5334900"/>
          </a:xfrm>
        </p:grpSpPr>
        <p:sp>
          <p:nvSpPr>
            <p:cNvPr id="7" name="Google Shape;139;p11">
              <a:extLst>
                <a:ext uri="{FF2B5EF4-FFF2-40B4-BE49-F238E27FC236}">
                  <a16:creationId xmlns:a16="http://schemas.microsoft.com/office/drawing/2014/main" id="{51C95636-420F-252C-9C90-CF06DD468442}"/>
                </a:ext>
              </a:extLst>
            </p:cNvPr>
            <p:cNvSpPr txBox="1"/>
            <p:nvPr/>
          </p:nvSpPr>
          <p:spPr>
            <a:xfrm>
              <a:off x="-1673400" y="3125214"/>
              <a:ext cx="11579400" cy="5334900"/>
            </a:xfrm>
            <a:prstGeom prst="rect">
              <a:avLst/>
            </a:prstGeom>
            <a:noFill/>
            <a:ln w="9525" cap="flat" cmpd="sng">
              <a:solidFill>
                <a:srgbClr val="00000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ja-JP" sz="1400" b="0" i="0" u="sng" strike="noStrike" cap="none">
                  <a:solidFill>
                    <a:schemeClr val="dk1"/>
                  </a:solidFill>
                  <a:latin typeface="Arial"/>
                  <a:ea typeface="Arial"/>
                  <a:cs typeface="Arial"/>
                  <a:sym typeface="Arial"/>
                </a:rPr>
                <a:t>ビジネスモデル</a:t>
              </a:r>
              <a:endParaRPr sz="1400" b="0" i="0" u="none" strike="noStrike" cap="none" dirty="0">
                <a:solidFill>
                  <a:srgbClr val="000000"/>
                </a:solidFill>
                <a:latin typeface="Arial"/>
                <a:ea typeface="Arial"/>
                <a:cs typeface="Arial"/>
                <a:sym typeface="Arial"/>
              </a:endParaRPr>
            </a:p>
          </p:txBody>
        </p:sp>
        <p:sp>
          <p:nvSpPr>
            <p:cNvPr id="11" name="Google Shape;143;p11">
              <a:extLst>
                <a:ext uri="{FF2B5EF4-FFF2-40B4-BE49-F238E27FC236}">
                  <a16:creationId xmlns:a16="http://schemas.microsoft.com/office/drawing/2014/main" id="{186B116E-82BD-B775-9346-E5926E59D303}"/>
                </a:ext>
              </a:extLst>
            </p:cNvPr>
            <p:cNvSpPr txBox="1"/>
            <p:nvPr/>
          </p:nvSpPr>
          <p:spPr>
            <a:xfrm>
              <a:off x="-1428349" y="4159319"/>
              <a:ext cx="1459111" cy="893869"/>
            </a:xfrm>
            <a:prstGeom prst="rect">
              <a:avLst/>
            </a:prstGeom>
            <a:noFill/>
            <a:ln w="12700" cap="flat" cmpd="sng">
              <a:solidFill>
                <a:srgbClr val="434343"/>
              </a:solidFill>
              <a:prstDash val="solid"/>
              <a:miter lim="800000"/>
              <a:headEnd type="none" w="sm" len="sm"/>
              <a:tailEnd type="none" w="sm" len="sm"/>
            </a:ln>
          </p:spPr>
          <p:txBody>
            <a:bodyPr spcFirstLastPara="1" wrap="square" lIns="72000" tIns="72000" rIns="72000" bIns="72000" anchor="ctr" anchorCtr="0">
              <a:noAutofit/>
            </a:bodyPr>
            <a:lstStyle/>
            <a:p>
              <a:pPr marL="0" marR="0" lvl="0" indent="0" algn="ctr" rtl="0">
                <a:lnSpc>
                  <a:spcPct val="95000"/>
                </a:lnSpc>
                <a:spcBef>
                  <a:spcPts val="0"/>
                </a:spcBef>
                <a:spcAft>
                  <a:spcPts val="0"/>
                </a:spcAft>
                <a:buClr>
                  <a:srgbClr val="000000"/>
                </a:buClr>
                <a:buSzPts val="1400"/>
                <a:buFont typeface="Arial"/>
                <a:buNone/>
              </a:pPr>
              <a:r>
                <a:rPr lang="ja-JP" sz="1200" b="0" i="0" u="none" strike="noStrike" cap="none">
                  <a:solidFill>
                    <a:schemeClr val="dk1"/>
                  </a:solidFill>
                  <a:latin typeface="Arial"/>
                  <a:ea typeface="Arial"/>
                  <a:cs typeface="Arial"/>
                  <a:sym typeface="Arial"/>
                </a:rPr>
                <a:t>利害関係者</a:t>
              </a:r>
              <a:r>
                <a:rPr lang="ja-JP" sz="1200">
                  <a:solidFill>
                    <a:schemeClr val="dk1"/>
                  </a:solidFill>
                </a:rPr>
                <a:t>/</a:t>
              </a:r>
              <a:endParaRPr sz="1200" dirty="0">
                <a:solidFill>
                  <a:schemeClr val="dk1"/>
                </a:solidFill>
              </a:endParaRPr>
            </a:p>
            <a:p>
              <a:pPr marL="0" marR="0" lvl="0" indent="0" algn="ctr" rtl="0">
                <a:lnSpc>
                  <a:spcPct val="95000"/>
                </a:lnSpc>
                <a:spcBef>
                  <a:spcPts val="0"/>
                </a:spcBef>
                <a:spcAft>
                  <a:spcPts val="0"/>
                </a:spcAft>
                <a:buClr>
                  <a:srgbClr val="000000"/>
                </a:buClr>
                <a:buSzPts val="1400"/>
                <a:buFont typeface="Arial"/>
                <a:buNone/>
              </a:pPr>
              <a:r>
                <a:rPr lang="ja-JP" sz="1200" b="0" i="0" u="none" strike="noStrike" cap="none">
                  <a:solidFill>
                    <a:schemeClr val="dk1"/>
                  </a:solidFill>
                  <a:latin typeface="Arial"/>
                  <a:ea typeface="Arial"/>
                  <a:cs typeface="Arial"/>
                  <a:sym typeface="Arial"/>
                </a:rPr>
                <a:t>サービス・</a:t>
              </a:r>
              <a:endParaRPr sz="1200" dirty="0">
                <a:solidFill>
                  <a:schemeClr val="dk1"/>
                </a:solidFill>
                <a:latin typeface="Arial"/>
                <a:cs typeface="Arial"/>
              </a:endParaRPr>
            </a:p>
            <a:p>
              <a:pPr marL="0" marR="0" lvl="0" indent="0" algn="ctr" rtl="0">
                <a:lnSpc>
                  <a:spcPct val="95000"/>
                </a:lnSpc>
                <a:spcBef>
                  <a:spcPts val="0"/>
                </a:spcBef>
                <a:spcAft>
                  <a:spcPts val="0"/>
                </a:spcAft>
                <a:buClr>
                  <a:srgbClr val="000000"/>
                </a:buClr>
                <a:buSzPts val="1400"/>
                <a:buFont typeface="Arial"/>
                <a:buNone/>
              </a:pPr>
              <a:r>
                <a:rPr lang="ja-JP" sz="1200" b="0" i="0" u="none" strike="noStrike" cap="none">
                  <a:solidFill>
                    <a:schemeClr val="dk1"/>
                  </a:solidFill>
                  <a:latin typeface="Arial"/>
                  <a:ea typeface="Arial"/>
                  <a:cs typeface="Arial"/>
                  <a:sym typeface="Arial"/>
                </a:rPr>
                <a:t>プロダクト</a:t>
              </a:r>
              <a:endParaRPr sz="1200" dirty="0">
                <a:solidFill>
                  <a:schemeClr val="dk1"/>
                </a:solidFill>
                <a:latin typeface="Arial"/>
                <a:cs typeface="Arial"/>
              </a:endParaRPr>
            </a:p>
          </p:txBody>
        </p:sp>
        <p:cxnSp>
          <p:nvCxnSpPr>
            <p:cNvPr id="15" name="Google Shape;144;p11">
              <a:extLst>
                <a:ext uri="{FF2B5EF4-FFF2-40B4-BE49-F238E27FC236}">
                  <a16:creationId xmlns:a16="http://schemas.microsoft.com/office/drawing/2014/main" id="{C579EFEC-54AE-D07B-05C9-71ECB6573790}"/>
                </a:ext>
              </a:extLst>
            </p:cNvPr>
            <p:cNvCxnSpPr>
              <a:cxnSpLocks/>
            </p:cNvCxnSpPr>
            <p:nvPr/>
          </p:nvCxnSpPr>
          <p:spPr>
            <a:xfrm>
              <a:off x="-1407200" y="3521439"/>
              <a:ext cx="427860" cy="1"/>
            </a:xfrm>
            <a:prstGeom prst="straightConnector1">
              <a:avLst/>
            </a:prstGeom>
            <a:noFill/>
            <a:ln w="9525" cap="flat" cmpd="sng">
              <a:solidFill>
                <a:schemeClr val="dk2"/>
              </a:solidFill>
              <a:prstDash val="solid"/>
              <a:round/>
              <a:headEnd type="none" w="sm" len="sm"/>
              <a:tailEnd type="triangle" w="med" len="med"/>
            </a:ln>
          </p:spPr>
        </p:cxnSp>
        <p:cxnSp>
          <p:nvCxnSpPr>
            <p:cNvPr id="19" name="Google Shape;145;p11">
              <a:extLst>
                <a:ext uri="{FF2B5EF4-FFF2-40B4-BE49-F238E27FC236}">
                  <a16:creationId xmlns:a16="http://schemas.microsoft.com/office/drawing/2014/main" id="{451A7BC1-2635-4BDE-399F-D74327A32D1D}"/>
                </a:ext>
              </a:extLst>
            </p:cNvPr>
            <p:cNvCxnSpPr>
              <a:cxnSpLocks/>
            </p:cNvCxnSpPr>
            <p:nvPr/>
          </p:nvCxnSpPr>
          <p:spPr>
            <a:xfrm>
              <a:off x="-1407200" y="3791439"/>
              <a:ext cx="427860" cy="1"/>
            </a:xfrm>
            <a:prstGeom prst="straightConnector1">
              <a:avLst/>
            </a:prstGeom>
            <a:noFill/>
            <a:ln w="9525" cap="flat" cmpd="sng">
              <a:solidFill>
                <a:srgbClr val="FF0000"/>
              </a:solidFill>
              <a:prstDash val="solid"/>
              <a:round/>
              <a:headEnd type="none" w="sm" len="sm"/>
              <a:tailEnd type="triangle" w="med" len="med"/>
            </a:ln>
          </p:spPr>
        </p:cxnSp>
        <p:sp>
          <p:nvSpPr>
            <p:cNvPr id="24" name="Google Shape;146;p11">
              <a:extLst>
                <a:ext uri="{FF2B5EF4-FFF2-40B4-BE49-F238E27FC236}">
                  <a16:creationId xmlns:a16="http://schemas.microsoft.com/office/drawing/2014/main" id="{649E264B-F658-78ED-718F-C0F61160BE9C}"/>
                </a:ext>
              </a:extLst>
            </p:cNvPr>
            <p:cNvSpPr txBox="1"/>
            <p:nvPr/>
          </p:nvSpPr>
          <p:spPr>
            <a:xfrm>
              <a:off x="-842001" y="3386439"/>
              <a:ext cx="2932683" cy="380010"/>
            </a:xfrm>
            <a:prstGeom prst="rect">
              <a:avLst/>
            </a:prstGeom>
            <a:noFill/>
            <a:ln>
              <a:noFill/>
            </a:ln>
          </p:spPr>
          <p:txBody>
            <a:bodyPr spcFirstLastPara="1" wrap="square" lIns="72000" tIns="72000" rIns="72000" bIns="72000" anchor="ctr" anchorCtr="0">
              <a:noAutofit/>
            </a:bodyPr>
            <a:lstStyle/>
            <a:p>
              <a:pPr marL="0" marR="0" lvl="0" indent="0" algn="l" rtl="0">
                <a:lnSpc>
                  <a:spcPct val="95000"/>
                </a:lnSpc>
                <a:spcBef>
                  <a:spcPts val="0"/>
                </a:spcBef>
                <a:spcAft>
                  <a:spcPts val="0"/>
                </a:spcAft>
                <a:buClr>
                  <a:srgbClr val="000000"/>
                </a:buClr>
                <a:buSzPts val="1400"/>
                <a:buFont typeface="Arial"/>
                <a:buNone/>
              </a:pPr>
              <a:r>
                <a:rPr lang="ja-JP" sz="1100" b="0" i="0" u="none" strike="noStrike" cap="none">
                  <a:solidFill>
                    <a:schemeClr val="dk1"/>
                  </a:solidFill>
                  <a:latin typeface="Arial"/>
                  <a:ea typeface="Arial"/>
                  <a:cs typeface="Arial"/>
                  <a:sym typeface="Arial"/>
                </a:rPr>
                <a:t>製品・サービスの流れ</a:t>
              </a:r>
              <a:endParaRPr sz="1100" b="0" i="0" u="none" strike="noStrike" cap="none" dirty="0">
                <a:solidFill>
                  <a:schemeClr val="dk1"/>
                </a:solidFill>
                <a:latin typeface="Arial"/>
                <a:ea typeface="Arial"/>
                <a:cs typeface="Arial"/>
                <a:sym typeface="Arial"/>
              </a:endParaRPr>
            </a:p>
          </p:txBody>
        </p:sp>
        <p:sp>
          <p:nvSpPr>
            <p:cNvPr id="25" name="Google Shape;147;p11">
              <a:extLst>
                <a:ext uri="{FF2B5EF4-FFF2-40B4-BE49-F238E27FC236}">
                  <a16:creationId xmlns:a16="http://schemas.microsoft.com/office/drawing/2014/main" id="{7DB91439-8628-A648-8968-36C6AAA8C00C}"/>
                </a:ext>
              </a:extLst>
            </p:cNvPr>
            <p:cNvSpPr txBox="1"/>
            <p:nvPr/>
          </p:nvSpPr>
          <p:spPr>
            <a:xfrm>
              <a:off x="-553215" y="3656472"/>
              <a:ext cx="2546660" cy="334018"/>
            </a:xfrm>
            <a:prstGeom prst="rect">
              <a:avLst/>
            </a:prstGeom>
            <a:noFill/>
            <a:ln>
              <a:noFill/>
            </a:ln>
          </p:spPr>
          <p:txBody>
            <a:bodyPr spcFirstLastPara="1" wrap="square" lIns="72000" tIns="72000" rIns="72000" bIns="72000" anchor="ctr" anchorCtr="0">
              <a:noAutofit/>
            </a:bodyPr>
            <a:lstStyle/>
            <a:p>
              <a:pPr marL="0" marR="0" lvl="0" indent="0" algn="l" rtl="0">
                <a:lnSpc>
                  <a:spcPct val="95000"/>
                </a:lnSpc>
                <a:spcBef>
                  <a:spcPts val="0"/>
                </a:spcBef>
                <a:spcAft>
                  <a:spcPts val="0"/>
                </a:spcAft>
                <a:buClr>
                  <a:srgbClr val="000000"/>
                </a:buClr>
                <a:buSzPts val="1400"/>
                <a:buFont typeface="Arial"/>
                <a:buNone/>
              </a:pPr>
              <a:r>
                <a:rPr lang="ja-JP" sz="1100" b="0" i="0" u="none" strike="noStrike" cap="none">
                  <a:solidFill>
                    <a:schemeClr val="dk1"/>
                  </a:solidFill>
                  <a:latin typeface="Arial"/>
                  <a:ea typeface="Arial"/>
                  <a:cs typeface="Arial"/>
                  <a:sym typeface="Arial"/>
                </a:rPr>
                <a:t>お金の流れ</a:t>
              </a:r>
              <a:endParaRPr sz="1100" b="0" i="0" u="none" strike="noStrike" cap="none" dirty="0">
                <a:solidFill>
                  <a:schemeClr val="dk1"/>
                </a:solidFill>
                <a:latin typeface="Arial"/>
                <a:ea typeface="Arial"/>
                <a:cs typeface="Arial"/>
                <a:sym typeface="Arial"/>
              </a:endParaRPr>
            </a:p>
          </p:txBody>
        </p:sp>
        <p:sp>
          <p:nvSpPr>
            <p:cNvPr id="26" name="Google Shape;148;p11">
              <a:extLst>
                <a:ext uri="{FF2B5EF4-FFF2-40B4-BE49-F238E27FC236}">
                  <a16:creationId xmlns:a16="http://schemas.microsoft.com/office/drawing/2014/main" id="{D7B89A47-7357-F327-C5B5-0B1BFFFC84A2}"/>
                </a:ext>
              </a:extLst>
            </p:cNvPr>
            <p:cNvSpPr txBox="1"/>
            <p:nvPr/>
          </p:nvSpPr>
          <p:spPr>
            <a:xfrm>
              <a:off x="3179450" y="4428264"/>
              <a:ext cx="1782900" cy="1353600"/>
            </a:xfrm>
            <a:prstGeom prst="rect">
              <a:avLst/>
            </a:prstGeom>
            <a:noFill/>
            <a:ln w="12700" cap="flat" cmpd="sng">
              <a:solidFill>
                <a:srgbClr val="434343"/>
              </a:solidFill>
              <a:prstDash val="solid"/>
              <a:miter lim="800000"/>
              <a:headEnd type="none" w="sm" len="sm"/>
              <a:tailEnd type="none" w="sm" len="sm"/>
            </a:ln>
          </p:spPr>
          <p:txBody>
            <a:bodyPr spcFirstLastPara="1" wrap="square" lIns="72000" tIns="72000" rIns="72000" bIns="72000" anchor="ctr" anchorCtr="0">
              <a:noAutofit/>
            </a:bodyPr>
            <a:lstStyle/>
            <a:p>
              <a:pPr marL="0" marR="0" lvl="0" indent="0" algn="ctr" rtl="0">
                <a:lnSpc>
                  <a:spcPct val="95000"/>
                </a:lnSpc>
                <a:spcBef>
                  <a:spcPts val="0"/>
                </a:spcBef>
                <a:spcAft>
                  <a:spcPts val="0"/>
                </a:spcAft>
                <a:buClr>
                  <a:srgbClr val="000000"/>
                </a:buClr>
                <a:buSzPts val="1400"/>
                <a:buFont typeface="Arial"/>
                <a:buNone/>
              </a:pPr>
              <a:r>
                <a:rPr lang="ja-JP" sz="1200" b="0" i="0" u="none" strike="noStrike" cap="none">
                  <a:solidFill>
                    <a:schemeClr val="dk1"/>
                  </a:solidFill>
                  <a:latin typeface="Arial"/>
                  <a:ea typeface="Arial"/>
                  <a:cs typeface="Arial"/>
                  <a:sym typeface="Arial"/>
                </a:rPr>
                <a:t>サービス・</a:t>
              </a:r>
              <a:endParaRPr sz="1200" b="0" i="0" u="none" strike="noStrike" cap="none">
                <a:solidFill>
                  <a:schemeClr val="dk1"/>
                </a:solidFill>
                <a:latin typeface="Arial"/>
                <a:ea typeface="Arial"/>
                <a:cs typeface="Arial"/>
                <a:sym typeface="Arial"/>
              </a:endParaRPr>
            </a:p>
            <a:p>
              <a:pPr marL="0" marR="0" lvl="0" indent="0" algn="ctr" rtl="0">
                <a:lnSpc>
                  <a:spcPct val="95000"/>
                </a:lnSpc>
                <a:spcBef>
                  <a:spcPts val="0"/>
                </a:spcBef>
                <a:spcAft>
                  <a:spcPts val="0"/>
                </a:spcAft>
                <a:buClr>
                  <a:srgbClr val="000000"/>
                </a:buClr>
                <a:buSzPts val="1400"/>
                <a:buFont typeface="Arial"/>
                <a:buNone/>
              </a:pPr>
              <a:r>
                <a:rPr lang="ja-JP" sz="1200" b="0" i="0" u="none" strike="noStrike" cap="none">
                  <a:solidFill>
                    <a:schemeClr val="dk1"/>
                  </a:solidFill>
                  <a:latin typeface="Arial"/>
                  <a:ea typeface="Arial"/>
                  <a:cs typeface="Arial"/>
                  <a:sym typeface="Arial"/>
                </a:rPr>
                <a:t>プロダクト</a:t>
              </a:r>
              <a:endParaRPr sz="1200" b="0" i="0" u="none" strike="noStrike" cap="none">
                <a:solidFill>
                  <a:schemeClr val="dk1"/>
                </a:solidFill>
                <a:latin typeface="Arial"/>
                <a:ea typeface="Arial"/>
                <a:cs typeface="Arial"/>
                <a:sym typeface="Arial"/>
              </a:endParaRPr>
            </a:p>
          </p:txBody>
        </p:sp>
        <p:sp>
          <p:nvSpPr>
            <p:cNvPr id="27" name="Google Shape;149;p11">
              <a:extLst>
                <a:ext uri="{FF2B5EF4-FFF2-40B4-BE49-F238E27FC236}">
                  <a16:creationId xmlns:a16="http://schemas.microsoft.com/office/drawing/2014/main" id="{848CBA9D-F485-13A2-E300-8A581974623E}"/>
                </a:ext>
              </a:extLst>
            </p:cNvPr>
            <p:cNvSpPr txBox="1"/>
            <p:nvPr/>
          </p:nvSpPr>
          <p:spPr>
            <a:xfrm>
              <a:off x="6461518" y="4428264"/>
              <a:ext cx="1782900" cy="1353600"/>
            </a:xfrm>
            <a:prstGeom prst="rect">
              <a:avLst/>
            </a:prstGeom>
            <a:noFill/>
            <a:ln w="12700" cap="flat" cmpd="sng">
              <a:solidFill>
                <a:srgbClr val="434343"/>
              </a:solidFill>
              <a:prstDash val="solid"/>
              <a:miter lim="800000"/>
              <a:headEnd type="none" w="sm" len="sm"/>
              <a:tailEnd type="none" w="sm" len="sm"/>
            </a:ln>
          </p:spPr>
          <p:txBody>
            <a:bodyPr spcFirstLastPara="1" wrap="square" lIns="72000" tIns="72000" rIns="72000" bIns="72000" anchor="ctr" anchorCtr="0">
              <a:noAutofit/>
            </a:bodyPr>
            <a:lstStyle/>
            <a:p>
              <a:pPr marL="0" marR="0" lvl="0" indent="0" algn="ctr" rtl="0">
                <a:lnSpc>
                  <a:spcPct val="95000"/>
                </a:lnSpc>
                <a:spcBef>
                  <a:spcPts val="0"/>
                </a:spcBef>
                <a:spcAft>
                  <a:spcPts val="0"/>
                </a:spcAft>
                <a:buClr>
                  <a:srgbClr val="000000"/>
                </a:buClr>
                <a:buSzPts val="1400"/>
                <a:buFont typeface="Arial"/>
                <a:buNone/>
              </a:pPr>
              <a:r>
                <a:rPr lang="ja-JP" sz="1200" b="0" i="0" u="none" strike="noStrike" cap="none">
                  <a:solidFill>
                    <a:schemeClr val="dk1"/>
                  </a:solidFill>
                  <a:latin typeface="Arial"/>
                  <a:ea typeface="Arial"/>
                  <a:cs typeface="Arial"/>
                  <a:sym typeface="Arial"/>
                </a:rPr>
                <a:t>顧客</a:t>
              </a:r>
              <a:endParaRPr sz="1200" b="0" i="0" u="none" strike="noStrike" cap="none">
                <a:solidFill>
                  <a:schemeClr val="dk1"/>
                </a:solidFill>
                <a:latin typeface="Arial"/>
                <a:ea typeface="Arial"/>
                <a:cs typeface="Arial"/>
                <a:sym typeface="Arial"/>
              </a:endParaRPr>
            </a:p>
          </p:txBody>
        </p:sp>
        <p:sp>
          <p:nvSpPr>
            <p:cNvPr id="28" name="Google Shape;150;p11">
              <a:extLst>
                <a:ext uri="{FF2B5EF4-FFF2-40B4-BE49-F238E27FC236}">
                  <a16:creationId xmlns:a16="http://schemas.microsoft.com/office/drawing/2014/main" id="{DA1A2787-8C94-C71E-8E87-014F11CE29D0}"/>
                </a:ext>
              </a:extLst>
            </p:cNvPr>
            <p:cNvSpPr txBox="1"/>
            <p:nvPr/>
          </p:nvSpPr>
          <p:spPr>
            <a:xfrm>
              <a:off x="3179450" y="6648553"/>
              <a:ext cx="1782900" cy="1353600"/>
            </a:xfrm>
            <a:prstGeom prst="rect">
              <a:avLst/>
            </a:prstGeom>
            <a:noFill/>
            <a:ln w="12700" cap="flat" cmpd="sng">
              <a:solidFill>
                <a:srgbClr val="434343"/>
              </a:solidFill>
              <a:prstDash val="solid"/>
              <a:miter lim="800000"/>
              <a:headEnd type="none" w="sm" len="sm"/>
              <a:tailEnd type="none" w="sm" len="sm"/>
            </a:ln>
          </p:spPr>
          <p:txBody>
            <a:bodyPr spcFirstLastPara="1" wrap="square" lIns="72000" tIns="72000" rIns="72000" bIns="72000" anchor="ctr" anchorCtr="0">
              <a:noAutofit/>
            </a:bodyPr>
            <a:lstStyle/>
            <a:p>
              <a:pPr marL="0" marR="0" lvl="0" indent="0" algn="ctr" rtl="0">
                <a:lnSpc>
                  <a:spcPct val="95000"/>
                </a:lnSpc>
                <a:spcBef>
                  <a:spcPts val="0"/>
                </a:spcBef>
                <a:spcAft>
                  <a:spcPts val="0"/>
                </a:spcAft>
                <a:buClr>
                  <a:srgbClr val="000000"/>
                </a:buClr>
                <a:buSzPts val="1400"/>
                <a:buFont typeface="Arial"/>
                <a:buNone/>
              </a:pPr>
              <a:r>
                <a:rPr lang="ja-JP" sz="1200" b="0" i="0" u="none" strike="noStrike" cap="none">
                  <a:solidFill>
                    <a:schemeClr val="dk1"/>
                  </a:solidFill>
                  <a:latin typeface="Arial"/>
                  <a:ea typeface="Arial"/>
                  <a:cs typeface="Arial"/>
                  <a:sym typeface="Arial"/>
                </a:rPr>
                <a:t>申請者</a:t>
              </a:r>
              <a:endParaRPr sz="1200" b="0" i="0" u="none" strike="noStrike" cap="none">
                <a:solidFill>
                  <a:schemeClr val="dk1"/>
                </a:solidFill>
                <a:latin typeface="Arial"/>
                <a:ea typeface="Arial"/>
                <a:cs typeface="Arial"/>
                <a:sym typeface="Arial"/>
              </a:endParaRPr>
            </a:p>
          </p:txBody>
        </p:sp>
        <p:cxnSp>
          <p:nvCxnSpPr>
            <p:cNvPr id="29" name="Google Shape;151;p11">
              <a:extLst>
                <a:ext uri="{FF2B5EF4-FFF2-40B4-BE49-F238E27FC236}">
                  <a16:creationId xmlns:a16="http://schemas.microsoft.com/office/drawing/2014/main" id="{F18C03AF-AC52-1160-6169-200B28609A16}"/>
                </a:ext>
              </a:extLst>
            </p:cNvPr>
            <p:cNvCxnSpPr>
              <a:cxnSpLocks/>
            </p:cNvCxnSpPr>
            <p:nvPr/>
          </p:nvCxnSpPr>
          <p:spPr>
            <a:xfrm>
              <a:off x="4962353" y="4970064"/>
              <a:ext cx="1476532" cy="1"/>
            </a:xfrm>
            <a:prstGeom prst="straightConnector1">
              <a:avLst/>
            </a:prstGeom>
            <a:noFill/>
            <a:ln w="9525" cap="flat" cmpd="sng">
              <a:solidFill>
                <a:schemeClr val="dk2"/>
              </a:solidFill>
              <a:prstDash val="solid"/>
              <a:round/>
              <a:headEnd type="none" w="sm" len="sm"/>
              <a:tailEnd type="triangle" w="med" len="med"/>
            </a:ln>
          </p:spPr>
        </p:cxnSp>
        <p:cxnSp>
          <p:nvCxnSpPr>
            <p:cNvPr id="30" name="Google Shape;152;p11">
              <a:extLst>
                <a:ext uri="{FF2B5EF4-FFF2-40B4-BE49-F238E27FC236}">
                  <a16:creationId xmlns:a16="http://schemas.microsoft.com/office/drawing/2014/main" id="{C11E28EE-C069-D080-206C-AB8C8749CA49}"/>
                </a:ext>
              </a:extLst>
            </p:cNvPr>
            <p:cNvCxnSpPr>
              <a:cxnSpLocks/>
            </p:cNvCxnSpPr>
            <p:nvPr/>
          </p:nvCxnSpPr>
          <p:spPr>
            <a:xfrm flipH="1" flipV="1">
              <a:off x="6438950" y="5348913"/>
              <a:ext cx="22568" cy="1"/>
            </a:xfrm>
            <a:prstGeom prst="straightConnector1">
              <a:avLst/>
            </a:prstGeom>
            <a:noFill/>
            <a:ln w="9525" cap="flat" cmpd="sng">
              <a:solidFill>
                <a:srgbClr val="FF0000"/>
              </a:solidFill>
              <a:prstDash val="solid"/>
              <a:round/>
              <a:headEnd type="none" w="sm" len="sm"/>
              <a:tailEnd type="triangle" w="med" len="med"/>
            </a:ln>
          </p:spPr>
        </p:cxnSp>
        <p:sp>
          <p:nvSpPr>
            <p:cNvPr id="31" name="Google Shape;153;p11">
              <a:extLst>
                <a:ext uri="{FF2B5EF4-FFF2-40B4-BE49-F238E27FC236}">
                  <a16:creationId xmlns:a16="http://schemas.microsoft.com/office/drawing/2014/main" id="{AAF2D132-FD16-B686-53AD-16C64DF66CF5}"/>
                </a:ext>
              </a:extLst>
            </p:cNvPr>
            <p:cNvSpPr txBox="1"/>
            <p:nvPr/>
          </p:nvSpPr>
          <p:spPr>
            <a:xfrm>
              <a:off x="276225" y="4428253"/>
              <a:ext cx="1782900" cy="1353600"/>
            </a:xfrm>
            <a:prstGeom prst="rect">
              <a:avLst/>
            </a:prstGeom>
            <a:noFill/>
            <a:ln w="12700" cap="flat" cmpd="sng">
              <a:solidFill>
                <a:srgbClr val="434343"/>
              </a:solidFill>
              <a:prstDash val="solid"/>
              <a:miter lim="800000"/>
              <a:headEnd type="none" w="sm" len="sm"/>
              <a:tailEnd type="none" w="sm" len="sm"/>
            </a:ln>
          </p:spPr>
          <p:txBody>
            <a:bodyPr spcFirstLastPara="1" wrap="square" lIns="72000" tIns="72000" rIns="72000" bIns="72000" anchor="ctr" anchorCtr="0">
              <a:noAutofit/>
            </a:bodyPr>
            <a:lstStyle/>
            <a:p>
              <a:pPr marL="0" marR="0" lvl="0" indent="0" algn="ctr" rtl="0">
                <a:lnSpc>
                  <a:spcPct val="95000"/>
                </a:lnSpc>
                <a:spcBef>
                  <a:spcPts val="0"/>
                </a:spcBef>
                <a:spcAft>
                  <a:spcPts val="0"/>
                </a:spcAft>
                <a:buClr>
                  <a:srgbClr val="000000"/>
                </a:buClr>
                <a:buSzPts val="1400"/>
                <a:buFont typeface="Arial"/>
                <a:buNone/>
              </a:pPr>
              <a:r>
                <a:rPr lang="ja-JP" sz="1200" b="0" i="0" u="none" strike="noStrike" cap="none">
                  <a:solidFill>
                    <a:schemeClr val="dk1"/>
                  </a:solidFill>
                  <a:latin typeface="Arial"/>
                  <a:ea typeface="Arial"/>
                  <a:cs typeface="Arial"/>
                  <a:sym typeface="Arial"/>
                </a:rPr>
                <a:t>連携先A</a:t>
              </a:r>
              <a:endParaRPr sz="1200" b="0" i="0" u="none" strike="noStrike" cap="none">
                <a:solidFill>
                  <a:schemeClr val="dk1"/>
                </a:solidFill>
                <a:latin typeface="Arial"/>
                <a:ea typeface="Arial"/>
                <a:cs typeface="Arial"/>
                <a:sym typeface="Arial"/>
              </a:endParaRPr>
            </a:p>
          </p:txBody>
        </p:sp>
        <p:cxnSp>
          <p:nvCxnSpPr>
            <p:cNvPr id="32" name="Google Shape;154;p11">
              <a:extLst>
                <a:ext uri="{FF2B5EF4-FFF2-40B4-BE49-F238E27FC236}">
                  <a16:creationId xmlns:a16="http://schemas.microsoft.com/office/drawing/2014/main" id="{923770F9-0182-CAAB-A013-E8375E7147B8}"/>
                </a:ext>
              </a:extLst>
            </p:cNvPr>
            <p:cNvCxnSpPr>
              <a:cxnSpLocks/>
            </p:cNvCxnSpPr>
            <p:nvPr/>
          </p:nvCxnSpPr>
          <p:spPr>
            <a:xfrm flipV="1">
              <a:off x="3881475" y="5781856"/>
              <a:ext cx="1" cy="866700"/>
            </a:xfrm>
            <a:prstGeom prst="straightConnector1">
              <a:avLst/>
            </a:prstGeom>
            <a:noFill/>
            <a:ln w="9525" cap="flat" cmpd="sng">
              <a:solidFill>
                <a:srgbClr val="FF0000"/>
              </a:solidFill>
              <a:prstDash val="solid"/>
              <a:round/>
              <a:headEnd type="none" w="sm" len="sm"/>
              <a:tailEnd type="triangle" w="med" len="med"/>
            </a:ln>
          </p:spPr>
        </p:cxnSp>
        <p:cxnSp>
          <p:nvCxnSpPr>
            <p:cNvPr id="33" name="Google Shape;155;p11">
              <a:extLst>
                <a:ext uri="{FF2B5EF4-FFF2-40B4-BE49-F238E27FC236}">
                  <a16:creationId xmlns:a16="http://schemas.microsoft.com/office/drawing/2014/main" id="{4E999D24-F9CB-F6C1-7D21-3C4C3C81B7DA}"/>
                </a:ext>
              </a:extLst>
            </p:cNvPr>
            <p:cNvCxnSpPr>
              <a:cxnSpLocks/>
            </p:cNvCxnSpPr>
            <p:nvPr/>
          </p:nvCxnSpPr>
          <p:spPr>
            <a:xfrm flipH="1">
              <a:off x="4260324" y="5781862"/>
              <a:ext cx="1" cy="0"/>
            </a:xfrm>
            <a:prstGeom prst="straightConnector1">
              <a:avLst/>
            </a:prstGeom>
            <a:noFill/>
            <a:ln w="9525" cap="flat" cmpd="sng">
              <a:solidFill>
                <a:srgbClr val="FF0000"/>
              </a:solidFill>
              <a:prstDash val="solid"/>
              <a:round/>
              <a:headEnd type="none" w="sm" len="sm"/>
              <a:tailEnd type="triangle" w="med" len="med"/>
            </a:ln>
          </p:spPr>
        </p:cxnSp>
        <p:cxnSp>
          <p:nvCxnSpPr>
            <p:cNvPr id="34" name="Google Shape;156;p11">
              <a:extLst>
                <a:ext uri="{FF2B5EF4-FFF2-40B4-BE49-F238E27FC236}">
                  <a16:creationId xmlns:a16="http://schemas.microsoft.com/office/drawing/2014/main" id="{1C9E1DCD-DE49-FFDC-D045-9632BB5629B5}"/>
                </a:ext>
              </a:extLst>
            </p:cNvPr>
            <p:cNvCxnSpPr>
              <a:cxnSpLocks/>
            </p:cNvCxnSpPr>
            <p:nvPr/>
          </p:nvCxnSpPr>
          <p:spPr>
            <a:xfrm>
              <a:off x="2090683" y="4915639"/>
              <a:ext cx="1072310" cy="1"/>
            </a:xfrm>
            <a:prstGeom prst="straightConnector1">
              <a:avLst/>
            </a:prstGeom>
            <a:noFill/>
            <a:ln w="9525" cap="flat" cmpd="sng">
              <a:solidFill>
                <a:schemeClr val="dk2"/>
              </a:solidFill>
              <a:prstDash val="solid"/>
              <a:round/>
              <a:headEnd type="none" w="sm" len="sm"/>
              <a:tailEnd type="triangle" w="med" len="med"/>
            </a:ln>
          </p:spPr>
        </p:cxnSp>
        <p:cxnSp>
          <p:nvCxnSpPr>
            <p:cNvPr id="35" name="Google Shape;157;p11">
              <a:extLst>
                <a:ext uri="{FF2B5EF4-FFF2-40B4-BE49-F238E27FC236}">
                  <a16:creationId xmlns:a16="http://schemas.microsoft.com/office/drawing/2014/main" id="{59DE29F1-FCA5-984B-02D2-FA8693F0FD48}"/>
                </a:ext>
              </a:extLst>
            </p:cNvPr>
            <p:cNvCxnSpPr>
              <a:cxnSpLocks/>
            </p:cNvCxnSpPr>
            <p:nvPr/>
          </p:nvCxnSpPr>
          <p:spPr>
            <a:xfrm flipH="1" flipV="1">
              <a:off x="3163054" y="5294488"/>
              <a:ext cx="16390" cy="1"/>
            </a:xfrm>
            <a:prstGeom prst="straightConnector1">
              <a:avLst/>
            </a:prstGeom>
            <a:noFill/>
            <a:ln w="9525" cap="flat" cmpd="sng">
              <a:solidFill>
                <a:srgbClr val="FF0000"/>
              </a:solidFill>
              <a:prstDash val="solid"/>
              <a:round/>
              <a:headEnd type="none" w="sm" len="sm"/>
              <a:tailEnd type="triangle" w="med" len="med"/>
            </a:ln>
          </p:spPr>
        </p:cxnSp>
        <p:sp>
          <p:nvSpPr>
            <p:cNvPr id="36" name="Google Shape;158;p11">
              <a:extLst>
                <a:ext uri="{FF2B5EF4-FFF2-40B4-BE49-F238E27FC236}">
                  <a16:creationId xmlns:a16="http://schemas.microsoft.com/office/drawing/2014/main" id="{3BD8C229-AB6B-4E2A-3C7E-46F3EB0D73B2}"/>
                </a:ext>
              </a:extLst>
            </p:cNvPr>
            <p:cNvSpPr txBox="1"/>
            <p:nvPr/>
          </p:nvSpPr>
          <p:spPr>
            <a:xfrm>
              <a:off x="276225" y="3990489"/>
              <a:ext cx="1782900" cy="270000"/>
            </a:xfrm>
            <a:prstGeom prst="rect">
              <a:avLst/>
            </a:prstGeom>
            <a:noFill/>
            <a:ln>
              <a:noFill/>
            </a:ln>
          </p:spPr>
          <p:txBody>
            <a:bodyPr spcFirstLastPara="1" wrap="square" lIns="72000" tIns="72000" rIns="72000" bIns="72000" anchor="ctr" anchorCtr="0">
              <a:noAutofit/>
            </a:bodyPr>
            <a:lstStyle/>
            <a:p>
              <a:pPr marL="0" marR="0" lvl="0" indent="0" algn="l" rtl="0">
                <a:lnSpc>
                  <a:spcPct val="95000"/>
                </a:lnSpc>
                <a:spcBef>
                  <a:spcPts val="0"/>
                </a:spcBef>
                <a:spcAft>
                  <a:spcPts val="0"/>
                </a:spcAft>
                <a:buClr>
                  <a:srgbClr val="000000"/>
                </a:buClr>
                <a:buSzPts val="1400"/>
                <a:buFont typeface="Arial"/>
                <a:buNone/>
              </a:pPr>
              <a:r>
                <a:rPr lang="ja-JP" sz="1100" b="0" i="0" u="none" strike="noStrike" cap="none">
                  <a:solidFill>
                    <a:schemeClr val="dk1"/>
                  </a:solidFill>
                  <a:latin typeface="Arial"/>
                  <a:ea typeface="Arial"/>
                  <a:cs typeface="Arial"/>
                  <a:sym typeface="Arial"/>
                </a:rPr>
                <a:t>＜イメージ図＞</a:t>
              </a:r>
              <a:endParaRPr sz="1100" b="0" i="0" u="none" strike="noStrike" cap="none">
                <a:solidFill>
                  <a:schemeClr val="dk1"/>
                </a:solidFill>
                <a:latin typeface="Arial"/>
                <a:ea typeface="Arial"/>
                <a:cs typeface="Arial"/>
                <a:sym typeface="Arial"/>
              </a:endParaRPr>
            </a:p>
          </p:txBody>
        </p:sp>
      </p:grpSp>
      <p:sp>
        <p:nvSpPr>
          <p:cNvPr id="37" name="角丸四角形 11">
            <a:extLst>
              <a:ext uri="{FF2B5EF4-FFF2-40B4-BE49-F238E27FC236}">
                <a16:creationId xmlns:a16="http://schemas.microsoft.com/office/drawing/2014/main" id="{3B76769C-295B-0510-7D3B-6C3ADD568321}"/>
              </a:ext>
            </a:extLst>
          </p:cNvPr>
          <p:cNvSpPr/>
          <p:nvPr/>
        </p:nvSpPr>
        <p:spPr>
          <a:xfrm>
            <a:off x="7774527" y="1200083"/>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rPr>
              <a:t>記載イメージ</a:t>
            </a:r>
          </a:p>
        </p:txBody>
      </p:sp>
    </p:spTree>
    <p:extLst>
      <p:ext uri="{BB962C8B-B14F-4D97-AF65-F5344CB8AC3E}">
        <p14:creationId xmlns:p14="http://schemas.microsoft.com/office/powerpoint/2010/main" val="19241983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68398-56B2-A15B-AF93-ADF842F6AABC}"/>
            </a:ext>
          </a:extLst>
        </p:cNvPr>
        <p:cNvGrpSpPr/>
        <p:nvPr/>
      </p:nvGrpSpPr>
      <p:grpSpPr>
        <a:xfrm>
          <a:off x="0" y="0"/>
          <a:ext cx="0" cy="0"/>
          <a:chOff x="0" y="0"/>
          <a:chExt cx="0" cy="0"/>
        </a:xfrm>
      </p:grpSpPr>
      <p:sp>
        <p:nvSpPr>
          <p:cNvPr id="1296" name="角丸四角形 5">
            <a:extLst>
              <a:ext uri="{FF2B5EF4-FFF2-40B4-BE49-F238E27FC236}">
                <a16:creationId xmlns:a16="http://schemas.microsoft.com/office/drawing/2014/main" id="{C524211E-162B-B5FA-F20C-2A4B1DF6F3AA}"/>
              </a:ext>
            </a:extLst>
          </p:cNvPr>
          <p:cNvSpPr/>
          <p:nvPr/>
        </p:nvSpPr>
        <p:spPr>
          <a:xfrm>
            <a:off x="396396" y="327736"/>
            <a:ext cx="7604604"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　持続可能性（収支の見通し）</a:t>
            </a:r>
          </a:p>
        </p:txBody>
      </p:sp>
      <p:graphicFrame>
        <p:nvGraphicFramePr>
          <p:cNvPr id="21" name="表 20">
            <a:extLst>
              <a:ext uri="{FF2B5EF4-FFF2-40B4-BE49-F238E27FC236}">
                <a16:creationId xmlns:a16="http://schemas.microsoft.com/office/drawing/2014/main" id="{4BF627B8-E8E8-710B-8453-094122C25543}"/>
              </a:ext>
            </a:extLst>
          </p:cNvPr>
          <p:cNvGraphicFramePr>
            <a:graphicFrameLocks noGrp="1"/>
          </p:cNvGraphicFramePr>
          <p:nvPr>
            <p:extLst>
              <p:ext uri="{D42A27DB-BD31-4B8C-83A1-F6EECF244321}">
                <p14:modId xmlns:p14="http://schemas.microsoft.com/office/powerpoint/2010/main" val="984443061"/>
              </p:ext>
            </p:extLst>
          </p:nvPr>
        </p:nvGraphicFramePr>
        <p:xfrm>
          <a:off x="302178" y="1659003"/>
          <a:ext cx="9281025" cy="4871264"/>
        </p:xfrm>
        <a:graphic>
          <a:graphicData uri="http://schemas.openxmlformats.org/drawingml/2006/table">
            <a:tbl>
              <a:tblPr/>
              <a:tblGrid>
                <a:gridCol w="483707">
                  <a:extLst>
                    <a:ext uri="{9D8B030D-6E8A-4147-A177-3AD203B41FA5}">
                      <a16:colId xmlns:a16="http://schemas.microsoft.com/office/drawing/2014/main" val="352567560"/>
                    </a:ext>
                  </a:extLst>
                </a:gridCol>
                <a:gridCol w="1082273">
                  <a:extLst>
                    <a:ext uri="{9D8B030D-6E8A-4147-A177-3AD203B41FA5}">
                      <a16:colId xmlns:a16="http://schemas.microsoft.com/office/drawing/2014/main" val="4280602128"/>
                    </a:ext>
                  </a:extLst>
                </a:gridCol>
                <a:gridCol w="1543009">
                  <a:extLst>
                    <a:ext uri="{9D8B030D-6E8A-4147-A177-3AD203B41FA5}">
                      <a16:colId xmlns:a16="http://schemas.microsoft.com/office/drawing/2014/main" val="2449492167"/>
                    </a:ext>
                  </a:extLst>
                </a:gridCol>
                <a:gridCol w="1543009">
                  <a:extLst>
                    <a:ext uri="{9D8B030D-6E8A-4147-A177-3AD203B41FA5}">
                      <a16:colId xmlns:a16="http://schemas.microsoft.com/office/drawing/2014/main" val="3814707327"/>
                    </a:ext>
                  </a:extLst>
                </a:gridCol>
                <a:gridCol w="1543009">
                  <a:extLst>
                    <a:ext uri="{9D8B030D-6E8A-4147-A177-3AD203B41FA5}">
                      <a16:colId xmlns:a16="http://schemas.microsoft.com/office/drawing/2014/main" val="3580009508"/>
                    </a:ext>
                  </a:extLst>
                </a:gridCol>
                <a:gridCol w="1543009">
                  <a:extLst>
                    <a:ext uri="{9D8B030D-6E8A-4147-A177-3AD203B41FA5}">
                      <a16:colId xmlns:a16="http://schemas.microsoft.com/office/drawing/2014/main" val="148808071"/>
                    </a:ext>
                  </a:extLst>
                </a:gridCol>
                <a:gridCol w="1543009">
                  <a:extLst>
                    <a:ext uri="{9D8B030D-6E8A-4147-A177-3AD203B41FA5}">
                      <a16:colId xmlns:a16="http://schemas.microsoft.com/office/drawing/2014/main" val="3240975453"/>
                    </a:ext>
                  </a:extLst>
                </a:gridCol>
              </a:tblGrid>
              <a:tr h="261657">
                <a:tc gridSpan="2">
                  <a:txBody>
                    <a:bodyPr/>
                    <a:lstStyle/>
                    <a:p>
                      <a:pPr algn="ctr" fontAlgn="ctr"/>
                      <a:r>
                        <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600" b="0" i="0" u="none" strike="noStrike" dirty="0">
                          <a:solidFill>
                            <a:srgbClr val="262626"/>
                          </a:solidFill>
                          <a:effectLst/>
                          <a:latin typeface="BIZ UDP明朝 Medium" panose="02020500000000000000" pitchFamily="18" charset="-128"/>
                          <a:ea typeface="BIZ UDP明朝 Medium" panose="02020500000000000000" pitchFamily="18" charset="-128"/>
                        </a:rPr>
                        <a:t>1</a:t>
                      </a:r>
                      <a:r>
                        <a:rPr lang="ja-JP" altLang="en-US" sz="1600" b="0" i="0" u="none" strike="noStrike" dirty="0">
                          <a:solidFill>
                            <a:srgbClr val="262626"/>
                          </a:solidFill>
                          <a:effectLst/>
                          <a:latin typeface="BIZ UDP明朝 Medium" panose="02020500000000000000" pitchFamily="18" charset="-128"/>
                          <a:ea typeface="BIZ UDP明朝 Medium" panose="02020500000000000000" pitchFamily="18" charset="-128"/>
                        </a:rPr>
                        <a:t>年目（</a:t>
                      </a:r>
                      <a:r>
                        <a:rPr lang="en-US" altLang="ja-JP" sz="1600" b="0" i="0" u="none" strike="noStrike" dirty="0">
                          <a:solidFill>
                            <a:srgbClr val="262626"/>
                          </a:solidFill>
                          <a:effectLst/>
                          <a:latin typeface="BIZ UDP明朝 Medium" panose="02020500000000000000" pitchFamily="18" charset="-128"/>
                          <a:ea typeface="BIZ UDP明朝 Medium" panose="02020500000000000000" pitchFamily="18" charset="-128"/>
                        </a:rPr>
                        <a:t>26</a:t>
                      </a:r>
                      <a:r>
                        <a:rPr lang="ja-JP" altLang="en-US" sz="1600" b="0" i="0" u="none" strike="noStrike" dirty="0">
                          <a:solidFill>
                            <a:srgbClr val="262626"/>
                          </a:solidFill>
                          <a:effectLst/>
                          <a:latin typeface="BIZ UDP明朝 Medium" panose="02020500000000000000" pitchFamily="18" charset="-128"/>
                          <a:ea typeface="BIZ UDP明朝 Medium" panose="02020500000000000000" pitchFamily="18"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600" b="0" i="0" u="none" strike="noStrike" dirty="0">
                          <a:solidFill>
                            <a:srgbClr val="262626"/>
                          </a:solidFill>
                          <a:effectLst/>
                          <a:latin typeface="BIZ UDP明朝 Medium" panose="02020500000000000000" pitchFamily="18" charset="-128"/>
                          <a:ea typeface="BIZ UDP明朝 Medium" panose="02020500000000000000" pitchFamily="18" charset="-128"/>
                        </a:rPr>
                        <a:t>2</a:t>
                      </a:r>
                      <a:r>
                        <a:rPr lang="ja-JP" altLang="en-US" sz="1600" b="0" i="0" u="none" strike="noStrike" dirty="0">
                          <a:solidFill>
                            <a:srgbClr val="262626"/>
                          </a:solidFill>
                          <a:effectLst/>
                          <a:latin typeface="BIZ UDP明朝 Medium" panose="02020500000000000000" pitchFamily="18" charset="-128"/>
                          <a:ea typeface="BIZ UDP明朝 Medium" panose="02020500000000000000" pitchFamily="18" charset="-128"/>
                        </a:rPr>
                        <a:t>年目（</a:t>
                      </a:r>
                      <a:r>
                        <a:rPr lang="en-US" altLang="ja-JP" sz="1600" b="0" i="0" u="none" strike="noStrike" dirty="0">
                          <a:solidFill>
                            <a:srgbClr val="262626"/>
                          </a:solidFill>
                          <a:effectLst/>
                          <a:latin typeface="BIZ UDP明朝 Medium" panose="02020500000000000000" pitchFamily="18" charset="-128"/>
                          <a:ea typeface="BIZ UDP明朝 Medium" panose="02020500000000000000" pitchFamily="18" charset="-128"/>
                        </a:rPr>
                        <a:t>27</a:t>
                      </a:r>
                      <a:r>
                        <a:rPr lang="ja-JP" altLang="en-US" sz="1600" b="0" i="0" u="none" strike="noStrike" dirty="0">
                          <a:solidFill>
                            <a:srgbClr val="262626"/>
                          </a:solidFill>
                          <a:effectLst/>
                          <a:latin typeface="BIZ UDP明朝 Medium" panose="02020500000000000000" pitchFamily="18" charset="-128"/>
                          <a:ea typeface="BIZ UDP明朝 Medium" panose="02020500000000000000" pitchFamily="18"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600" b="0" i="0" u="none" strike="noStrike" dirty="0">
                          <a:solidFill>
                            <a:srgbClr val="262626"/>
                          </a:solidFill>
                          <a:effectLst/>
                          <a:latin typeface="BIZ UDP明朝 Medium" panose="02020500000000000000" pitchFamily="18" charset="-128"/>
                          <a:ea typeface="BIZ UDP明朝 Medium" panose="02020500000000000000" pitchFamily="18" charset="-128"/>
                        </a:rPr>
                        <a:t>3</a:t>
                      </a:r>
                      <a:r>
                        <a:rPr lang="ja-JP" altLang="en-US" sz="1600" b="0" i="0" u="none" strike="noStrike" dirty="0">
                          <a:solidFill>
                            <a:srgbClr val="262626"/>
                          </a:solidFill>
                          <a:effectLst/>
                          <a:latin typeface="BIZ UDP明朝 Medium" panose="02020500000000000000" pitchFamily="18" charset="-128"/>
                          <a:ea typeface="BIZ UDP明朝 Medium" panose="02020500000000000000" pitchFamily="18" charset="-128"/>
                        </a:rPr>
                        <a:t>年目（</a:t>
                      </a:r>
                      <a:r>
                        <a:rPr lang="en-US" altLang="ja-JP" sz="1600" b="0" i="0" u="none" strike="noStrike" dirty="0">
                          <a:solidFill>
                            <a:srgbClr val="262626"/>
                          </a:solidFill>
                          <a:effectLst/>
                          <a:latin typeface="BIZ UDP明朝 Medium" panose="02020500000000000000" pitchFamily="18" charset="-128"/>
                          <a:ea typeface="BIZ UDP明朝 Medium" panose="02020500000000000000" pitchFamily="18" charset="-128"/>
                        </a:rPr>
                        <a:t>28</a:t>
                      </a:r>
                      <a:r>
                        <a:rPr lang="ja-JP" altLang="en-US" sz="1600" b="0" i="0" u="none" strike="noStrike" dirty="0">
                          <a:solidFill>
                            <a:srgbClr val="262626"/>
                          </a:solidFill>
                          <a:effectLst/>
                          <a:latin typeface="BIZ UDP明朝 Medium" panose="02020500000000000000" pitchFamily="18" charset="-128"/>
                          <a:ea typeface="BIZ UDP明朝 Medium" panose="02020500000000000000" pitchFamily="18"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600" b="0" i="0" u="none" strike="noStrike" dirty="0">
                          <a:solidFill>
                            <a:srgbClr val="262626"/>
                          </a:solidFill>
                          <a:effectLst/>
                          <a:latin typeface="BIZ UDP明朝 Medium" panose="02020500000000000000" pitchFamily="18" charset="-128"/>
                          <a:ea typeface="BIZ UDP明朝 Medium" panose="02020500000000000000" pitchFamily="18" charset="-128"/>
                        </a:rPr>
                        <a:t>4</a:t>
                      </a:r>
                      <a:r>
                        <a:rPr lang="ja-JP" altLang="en-US" sz="1600" b="0" i="0" u="none" strike="noStrike" dirty="0">
                          <a:solidFill>
                            <a:srgbClr val="262626"/>
                          </a:solidFill>
                          <a:effectLst/>
                          <a:latin typeface="BIZ UDP明朝 Medium" panose="02020500000000000000" pitchFamily="18" charset="-128"/>
                          <a:ea typeface="BIZ UDP明朝 Medium" panose="02020500000000000000" pitchFamily="18" charset="-128"/>
                        </a:rPr>
                        <a:t>年目（</a:t>
                      </a:r>
                      <a:r>
                        <a:rPr lang="en-US" altLang="ja-JP" sz="1600" b="0" i="0" u="none" strike="noStrike" dirty="0">
                          <a:solidFill>
                            <a:srgbClr val="262626"/>
                          </a:solidFill>
                          <a:effectLst/>
                          <a:latin typeface="BIZ UDP明朝 Medium" panose="02020500000000000000" pitchFamily="18" charset="-128"/>
                          <a:ea typeface="BIZ UDP明朝 Medium" panose="02020500000000000000" pitchFamily="18" charset="-128"/>
                        </a:rPr>
                        <a:t>29</a:t>
                      </a:r>
                      <a:r>
                        <a:rPr lang="ja-JP" altLang="en-US" sz="1600" b="0" i="0" u="none" strike="noStrike" dirty="0">
                          <a:solidFill>
                            <a:srgbClr val="262626"/>
                          </a:solidFill>
                          <a:effectLst/>
                          <a:latin typeface="BIZ UDP明朝 Medium" panose="02020500000000000000" pitchFamily="18" charset="-128"/>
                          <a:ea typeface="BIZ UDP明朝 Medium" panose="02020500000000000000" pitchFamily="18"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600" b="0" i="0" u="none" strike="noStrike" dirty="0">
                          <a:solidFill>
                            <a:srgbClr val="262626"/>
                          </a:solidFill>
                          <a:effectLst/>
                          <a:latin typeface="BIZ UDP明朝 Medium" panose="02020500000000000000" pitchFamily="18" charset="-128"/>
                          <a:ea typeface="BIZ UDP明朝 Medium" panose="02020500000000000000" pitchFamily="18" charset="-128"/>
                        </a:rPr>
                        <a:t>5</a:t>
                      </a:r>
                      <a:r>
                        <a:rPr lang="ja-JP" altLang="en-US" sz="1600" b="0" i="0" u="none" strike="noStrike" dirty="0">
                          <a:solidFill>
                            <a:srgbClr val="262626"/>
                          </a:solidFill>
                          <a:effectLst/>
                          <a:latin typeface="BIZ UDP明朝 Medium" panose="02020500000000000000" pitchFamily="18" charset="-128"/>
                          <a:ea typeface="BIZ UDP明朝 Medium" panose="02020500000000000000" pitchFamily="18" charset="-128"/>
                        </a:rPr>
                        <a:t>年目（</a:t>
                      </a:r>
                      <a:r>
                        <a:rPr lang="en-US" altLang="ja-JP" sz="1600" b="0" i="0" u="none" strike="noStrike" dirty="0">
                          <a:solidFill>
                            <a:srgbClr val="262626"/>
                          </a:solidFill>
                          <a:effectLst/>
                          <a:latin typeface="BIZ UDP明朝 Medium" panose="02020500000000000000" pitchFamily="18" charset="-128"/>
                          <a:ea typeface="BIZ UDP明朝 Medium" panose="02020500000000000000" pitchFamily="18" charset="-128"/>
                        </a:rPr>
                        <a:t>30</a:t>
                      </a:r>
                      <a:r>
                        <a:rPr lang="ja-JP" altLang="en-US" sz="1600" b="0" i="0" u="none" strike="noStrike" dirty="0">
                          <a:solidFill>
                            <a:srgbClr val="262626"/>
                          </a:solidFill>
                          <a:effectLst/>
                          <a:latin typeface="BIZ UDP明朝 Medium" panose="02020500000000000000" pitchFamily="18" charset="-128"/>
                          <a:ea typeface="BIZ UDP明朝 Medium" panose="02020500000000000000" pitchFamily="18"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46964509"/>
                  </a:ext>
                </a:extLst>
              </a:tr>
              <a:tr h="373579">
                <a:tc rowSpan="3">
                  <a:txBody>
                    <a:bodyPr/>
                    <a:lstStyle/>
                    <a:p>
                      <a:pPr algn="ctr" fontAlgn="ctr"/>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収入</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ctr"/>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売上</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r" fontAlgn="ct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a:t>
                      </a:r>
                      <a:r>
                        <a:rPr lang="en-US" altLang="ja-JP" sz="1600" b="0" i="0" u="none" strike="noStrike" dirty="0" err="1">
                          <a:solidFill>
                            <a:srgbClr val="000000"/>
                          </a:solidFill>
                          <a:effectLst/>
                          <a:latin typeface="BIZ UDP明朝 Medium" panose="02020500000000000000" pitchFamily="18" charset="-128"/>
                          <a:ea typeface="BIZ UDP明朝 Medium" panose="02020500000000000000" pitchFamily="18" charset="-128"/>
                        </a:rPr>
                        <a:t>xxx,xxx</a:t>
                      </a: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 </a:t>
                      </a: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a:t>
                      </a:r>
                      <a:r>
                        <a:rPr lang="en-US" altLang="ja-JP" sz="1600" b="0" i="0" u="none" strike="noStrike" dirty="0" err="1">
                          <a:solidFill>
                            <a:srgbClr val="000000"/>
                          </a:solidFill>
                          <a:effectLst/>
                          <a:latin typeface="BIZ UDP明朝 Medium" panose="02020500000000000000" pitchFamily="18" charset="-128"/>
                          <a:ea typeface="BIZ UDP明朝 Medium" panose="02020500000000000000" pitchFamily="18" charset="-128"/>
                        </a:rPr>
                        <a:t>xxx,xxx</a:t>
                      </a: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 </a:t>
                      </a: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a:t>
                      </a:r>
                      <a:r>
                        <a:rPr lang="en-US" altLang="ja-JP" sz="1600" b="0" i="0" u="none" strike="noStrike" dirty="0" err="1">
                          <a:solidFill>
                            <a:srgbClr val="000000"/>
                          </a:solidFill>
                          <a:effectLst/>
                          <a:latin typeface="BIZ UDP明朝 Medium" panose="02020500000000000000" pitchFamily="18" charset="-128"/>
                          <a:ea typeface="BIZ UDP明朝 Medium" panose="02020500000000000000" pitchFamily="18" charset="-128"/>
                        </a:rPr>
                        <a:t>xxx,xxx</a:t>
                      </a: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 </a:t>
                      </a: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a:t>
                      </a:r>
                      <a:r>
                        <a:rPr lang="en-US" altLang="ja-JP" sz="1600" b="0" i="0" u="none" strike="noStrike" dirty="0" err="1">
                          <a:solidFill>
                            <a:srgbClr val="000000"/>
                          </a:solidFill>
                          <a:effectLst/>
                          <a:latin typeface="BIZ UDP明朝 Medium" panose="02020500000000000000" pitchFamily="18" charset="-128"/>
                          <a:ea typeface="BIZ UDP明朝 Medium" panose="02020500000000000000" pitchFamily="18" charset="-128"/>
                        </a:rPr>
                        <a:t>xxx,xxx</a:t>
                      </a: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 </a:t>
                      </a: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a:t>
                      </a:r>
                      <a:r>
                        <a:rPr lang="en-US" altLang="ja-JP" sz="1600" b="0" i="0" u="none" strike="noStrike" dirty="0" err="1">
                          <a:solidFill>
                            <a:srgbClr val="000000"/>
                          </a:solidFill>
                          <a:effectLst/>
                          <a:latin typeface="BIZ UDP明朝 Medium" panose="02020500000000000000" pitchFamily="18" charset="-128"/>
                          <a:ea typeface="BIZ UDP明朝 Medium" panose="02020500000000000000" pitchFamily="18" charset="-128"/>
                        </a:rPr>
                        <a:t>xxx,xxx</a:t>
                      </a: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 </a:t>
                      </a: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26291343"/>
                  </a:ext>
                </a:extLst>
              </a:tr>
              <a:tr h="1097661">
                <a:tc vMerge="1">
                  <a:txBody>
                    <a:bodyPr/>
                    <a:lstStyle/>
                    <a:p>
                      <a:pPr algn="ctr" fontAlgn="ctr"/>
                      <a:endParaRPr lang="ja-JP" altLang="en-US" sz="1100" b="1" i="0" u="none" strike="noStrike" dirty="0">
                        <a:solidFill>
                          <a:srgbClr val="FFFFFF"/>
                        </a:solidFill>
                        <a:effectLst/>
                        <a:latin typeface="Yu Gothic UI" panose="020B0500000000000000" pitchFamily="50" charset="-128"/>
                        <a:ea typeface="Yu Gothic UI" panose="020B05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ctr"/>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積算根拠</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r" fontAlgn="ct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324056"/>
                  </a:ext>
                </a:extLst>
              </a:tr>
              <a:tr h="523314">
                <a:tc vMerge="1">
                  <a:txBody>
                    <a:bodyPr/>
                    <a:lstStyle/>
                    <a:p>
                      <a:pPr algn="ctr" fontAlgn="ctr"/>
                      <a:endParaRPr lang="ja-JP" altLang="en-US" sz="1100" b="1" i="0" u="none" strike="noStrike" dirty="0">
                        <a:solidFill>
                          <a:srgbClr val="FFFFFF"/>
                        </a:solidFill>
                        <a:effectLst/>
                        <a:latin typeface="Yu Gothic UI" panose="020B0500000000000000" pitchFamily="50" charset="-128"/>
                        <a:ea typeface="Yu Gothic UI" panose="020B05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ctr"/>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その他収入</a:t>
                      </a:r>
                    </a:p>
                    <a:p>
                      <a:pPr algn="ctr" fontAlgn="ctr"/>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r" fontAlgn="ct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a:t>
                      </a:r>
                      <a:r>
                        <a:rPr lang="en-US" altLang="ja-JP" sz="1600" b="0" i="0" u="none" strike="noStrike" dirty="0" err="1">
                          <a:solidFill>
                            <a:srgbClr val="000000"/>
                          </a:solidFill>
                          <a:effectLst/>
                          <a:latin typeface="BIZ UDP明朝 Medium" panose="02020500000000000000" pitchFamily="18" charset="-128"/>
                          <a:ea typeface="BIZ UDP明朝 Medium" panose="02020500000000000000" pitchFamily="18" charset="-128"/>
                        </a:rPr>
                        <a:t>xxx,xxx</a:t>
                      </a:r>
                      <a:endPar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p>
                      <a:pPr algn="r" fontAlgn="ctr"/>
                      <a:r>
                        <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rPr>
                        <a:t>（○○料）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a:t>
                      </a:r>
                      <a:r>
                        <a:rPr lang="en-US" altLang="ja-JP" sz="1600" b="0" i="0" u="none" strike="noStrike" dirty="0" err="1">
                          <a:solidFill>
                            <a:srgbClr val="000000"/>
                          </a:solidFill>
                          <a:effectLst/>
                          <a:latin typeface="BIZ UDP明朝 Medium" panose="02020500000000000000" pitchFamily="18" charset="-128"/>
                          <a:ea typeface="BIZ UDP明朝 Medium" panose="02020500000000000000" pitchFamily="18" charset="-128"/>
                        </a:rPr>
                        <a:t>xxx,xxx</a:t>
                      </a:r>
                      <a:endPar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p>
                      <a:pPr algn="r" fontAlgn="ctr"/>
                      <a:r>
                        <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rPr>
                        <a:t>（○○料）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a:t>
                      </a:r>
                      <a:r>
                        <a:rPr lang="en-US" altLang="ja-JP" sz="1600" b="0" i="0" u="none" strike="noStrike" dirty="0" err="1">
                          <a:solidFill>
                            <a:srgbClr val="000000"/>
                          </a:solidFill>
                          <a:effectLst/>
                          <a:latin typeface="BIZ UDP明朝 Medium" panose="02020500000000000000" pitchFamily="18" charset="-128"/>
                          <a:ea typeface="BIZ UDP明朝 Medium" panose="02020500000000000000" pitchFamily="18" charset="-128"/>
                        </a:rPr>
                        <a:t>xxx,xxx</a:t>
                      </a:r>
                      <a:endPar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p>
                      <a:pPr algn="r" fontAlgn="ctr"/>
                      <a:r>
                        <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rPr>
                        <a:t>（○○料）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a:t>
                      </a:r>
                      <a:r>
                        <a:rPr lang="en-US" altLang="ja-JP" sz="1600" b="0" i="0" u="none" strike="noStrike" dirty="0" err="1">
                          <a:solidFill>
                            <a:srgbClr val="000000"/>
                          </a:solidFill>
                          <a:effectLst/>
                          <a:latin typeface="BIZ UDP明朝 Medium" panose="02020500000000000000" pitchFamily="18" charset="-128"/>
                          <a:ea typeface="BIZ UDP明朝 Medium" panose="02020500000000000000" pitchFamily="18" charset="-128"/>
                        </a:rPr>
                        <a:t>xxx,xxx</a:t>
                      </a:r>
                      <a:endPar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p>
                      <a:pPr algn="r" fontAlgn="ctr"/>
                      <a:r>
                        <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rPr>
                        <a:t>（○○料）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rPr>
                        <a:t>\</a:t>
                      </a:r>
                      <a:r>
                        <a:rPr lang="en-US" altLang="ja-JP" sz="1600" b="0" i="0" u="none" strike="noStrike" dirty="0" err="1">
                          <a:solidFill>
                            <a:srgbClr val="000000"/>
                          </a:solidFill>
                          <a:effectLst/>
                          <a:latin typeface="BIZ UDP明朝 Medium" panose="02020500000000000000" pitchFamily="18" charset="-128"/>
                          <a:ea typeface="BIZ UDP明朝 Medium" panose="02020500000000000000" pitchFamily="18" charset="-128"/>
                        </a:rPr>
                        <a:t>xxx,xxx</a:t>
                      </a:r>
                      <a:endParaRPr lang="en-US" altLang="ja-JP"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p>
                      <a:pPr algn="r" fontAlgn="ctr"/>
                      <a:r>
                        <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rPr>
                        <a:t>（○○料）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69239164"/>
                  </a:ext>
                </a:extLst>
              </a:tr>
              <a:tr h="373579">
                <a:tc rowSpan="5">
                  <a:txBody>
                    <a:bodyPr/>
                    <a:lstStyle/>
                    <a:p>
                      <a:pPr algn="ctr" fontAlgn="t"/>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支出</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algn="ctr" fontAlgn="ctr"/>
                      <a:r>
                        <a:rPr 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xx</a:t>
                      </a:r>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費</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91035809"/>
                  </a:ext>
                </a:extLst>
              </a:tr>
              <a:tr h="373579">
                <a:tc vMerge="1">
                  <a:txBody>
                    <a:bodyPr/>
                    <a:lstStyle/>
                    <a:p>
                      <a:endParaRPr kumimoji="1" lang="ja-JP" altLang="en-US"/>
                    </a:p>
                  </a:txBody>
                  <a:tcPr/>
                </a:tc>
                <a:tc>
                  <a:txBody>
                    <a:bodyPr/>
                    <a:lstStyle/>
                    <a:p>
                      <a:pPr algn="ctr" fontAlgn="ctr"/>
                      <a:r>
                        <a:rPr 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xx</a:t>
                      </a:r>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費</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73680547"/>
                  </a:ext>
                </a:extLst>
              </a:tr>
              <a:tr h="373579">
                <a:tc vMerge="1">
                  <a:txBody>
                    <a:bodyPr/>
                    <a:lstStyle/>
                    <a:p>
                      <a:endParaRPr kumimoji="1" lang="ja-JP" altLang="en-US"/>
                    </a:p>
                  </a:txBody>
                  <a:tcPr/>
                </a:tc>
                <a:tc>
                  <a:txBody>
                    <a:bodyPr/>
                    <a:lstStyle/>
                    <a:p>
                      <a:pPr algn="ctr" fontAlgn="ctr"/>
                      <a:r>
                        <a:rPr 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xx</a:t>
                      </a:r>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費</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89419829"/>
                  </a:ext>
                </a:extLst>
              </a:tr>
              <a:tr h="373579">
                <a:tc vMerge="1">
                  <a:txBody>
                    <a:bodyPr/>
                    <a:lstStyle/>
                    <a:p>
                      <a:endParaRPr kumimoji="1" lang="ja-JP" altLang="en-US"/>
                    </a:p>
                  </a:txBody>
                  <a:tcPr/>
                </a:tc>
                <a:tc>
                  <a:txBody>
                    <a:bodyPr/>
                    <a:lstStyle/>
                    <a:p>
                      <a:pPr algn="ctr" fontAlgn="ctr"/>
                      <a:r>
                        <a:rPr 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xx</a:t>
                      </a:r>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費</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82991138"/>
                  </a:ext>
                </a:extLst>
              </a:tr>
              <a:tr h="373579">
                <a:tc vMerge="1">
                  <a:txBody>
                    <a:bodyPr/>
                    <a:lstStyle/>
                    <a:p>
                      <a:endParaRPr kumimoji="1" lang="ja-JP" altLang="en-US"/>
                    </a:p>
                  </a:txBody>
                  <a:tcPr/>
                </a:tc>
                <a:tc>
                  <a:txBody>
                    <a:bodyPr/>
                    <a:lstStyle/>
                    <a:p>
                      <a:pPr algn="ctr" fontAlgn="ctr"/>
                      <a:r>
                        <a:rPr 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xx</a:t>
                      </a:r>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費</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15535769"/>
                  </a:ext>
                </a:extLst>
              </a:tr>
              <a:tr h="373579">
                <a:tc gridSpan="2">
                  <a:txBody>
                    <a:bodyPr/>
                    <a:lstStyle/>
                    <a:p>
                      <a:pPr algn="ctr" fontAlgn="ctr"/>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利益</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546A"/>
                    </a:solidFill>
                  </a:tcPr>
                </a:tc>
                <a:tc hMerge="1">
                  <a:txBody>
                    <a:bodyPr/>
                    <a:lstStyle/>
                    <a:p>
                      <a:endParaRPr kumimoji="1" lang="ja-JP" altLang="en-US"/>
                    </a:p>
                  </a:txBody>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a:t>
                      </a:r>
                      <a:r>
                        <a:rPr kumimoji="1" lang="en-US" altLang="ja-JP" sz="1600" b="0" i="0" u="none" strike="noStrike" kern="1200" cap="none" spc="0" normalizeH="0" baseline="0" noProof="0" dirty="0" err="1">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xxx,xxx</a:t>
                      </a:r>
                      <a:r>
                        <a:rPr kumimoji="1" lang="en-US" altLang="ja-JP"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rPr>
                        <a:t> </a:t>
                      </a: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87724782"/>
                  </a:ext>
                </a:extLst>
              </a:tr>
              <a:tr h="373579">
                <a:tc gridSpan="2">
                  <a:txBody>
                    <a:bodyPr/>
                    <a:lstStyle/>
                    <a:p>
                      <a:pPr algn="ctr" fontAlgn="ctr"/>
                      <a:r>
                        <a:rPr lang="ja-JP" altLang="en-US" sz="1600" b="1" i="0" u="none" strike="noStrike" dirty="0">
                          <a:solidFill>
                            <a:srgbClr val="FFFFFF"/>
                          </a:solidFill>
                          <a:effectLst/>
                          <a:latin typeface="BIZ UDP明朝 Medium" panose="02020500000000000000" pitchFamily="18" charset="-128"/>
                          <a:ea typeface="BIZ UDP明朝 Medium" panose="02020500000000000000" pitchFamily="18" charset="-128"/>
                        </a:rPr>
                        <a:t>備考・注記等</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a:txBody>
                    <a:bodyPr/>
                    <a:lstStyle/>
                    <a:p>
                      <a:pPr marL="0" marR="0" lvl="0" indent="0" algn="r" defTabSz="990564" rtl="0" eaLnBrk="1" fontAlgn="ctr"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srgbClr val="000000"/>
                        </a:solidFill>
                        <a:effectLst/>
                        <a:uLnTx/>
                        <a:uFillTx/>
                        <a:latin typeface="BIZ UDP明朝 Medium" panose="02020500000000000000" pitchFamily="18" charset="-128"/>
                        <a:ea typeface="BIZ UDP明朝 Medium" panose="02020500000000000000" pitchFamily="18"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1600" b="0" i="0" u="none" strike="noStrike" dirty="0">
                        <a:solidFill>
                          <a:srgbClr val="000000"/>
                        </a:solidFill>
                        <a:effectLst/>
                        <a:latin typeface="BIZ UDP明朝 Medium" panose="02020500000000000000" pitchFamily="18" charset="-128"/>
                        <a:ea typeface="BIZ UDP明朝 Medium" panose="02020500000000000000" pitchFamily="18"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68022457"/>
                  </a:ext>
                </a:extLst>
              </a:tr>
            </a:tbl>
          </a:graphicData>
        </a:graphic>
      </p:graphicFrame>
      <p:sp>
        <p:nvSpPr>
          <p:cNvPr id="2" name="Google Shape;93;p6">
            <a:extLst>
              <a:ext uri="{FF2B5EF4-FFF2-40B4-BE49-F238E27FC236}">
                <a16:creationId xmlns:a16="http://schemas.microsoft.com/office/drawing/2014/main" id="{811D931B-1F9E-1E56-64F3-BC0858ECDDC7}"/>
              </a:ext>
            </a:extLst>
          </p:cNvPr>
          <p:cNvSpPr txBox="1"/>
          <p:nvPr/>
        </p:nvSpPr>
        <p:spPr>
          <a:xfrm>
            <a:off x="396396" y="1138797"/>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sp>
        <p:nvSpPr>
          <p:cNvPr id="4" name="テキスト ボックス 3">
            <a:extLst>
              <a:ext uri="{FF2B5EF4-FFF2-40B4-BE49-F238E27FC236}">
                <a16:creationId xmlns:a16="http://schemas.microsoft.com/office/drawing/2014/main" id="{38B44D74-A24E-A4F1-C29C-A4B1DC45D77F}"/>
              </a:ext>
            </a:extLst>
          </p:cNvPr>
          <p:cNvSpPr txBox="1"/>
          <p:nvPr/>
        </p:nvSpPr>
        <p:spPr>
          <a:xfrm>
            <a:off x="8077200" y="428624"/>
            <a:ext cx="1362075" cy="400110"/>
          </a:xfrm>
          <a:prstGeom prst="rect">
            <a:avLst/>
          </a:prstGeom>
          <a:noFill/>
          <a:ln w="28575">
            <a:solidFill>
              <a:schemeClr val="tx1"/>
            </a:solidFill>
          </a:ln>
        </p:spPr>
        <p:txBody>
          <a:bodyPr wrap="square" rtlCol="0">
            <a:spAutoFit/>
          </a:bodyPr>
          <a:lstStyle/>
          <a:p>
            <a:pPr algn="ctr"/>
            <a:r>
              <a:rPr kumimoji="1" lang="ja-JP" altLang="en-US" sz="2000" b="1" dirty="0">
                <a:latin typeface="BIZ UDPゴシック" panose="020B0400000000000000" pitchFamily="50" charset="-128"/>
                <a:ea typeface="BIZ UDPゴシック" panose="020B0400000000000000" pitchFamily="50" charset="-128"/>
              </a:rPr>
              <a:t>実現性</a:t>
            </a:r>
          </a:p>
        </p:txBody>
      </p:sp>
      <p:sp>
        <p:nvSpPr>
          <p:cNvPr id="5" name="角丸四角形 11">
            <a:extLst>
              <a:ext uri="{FF2B5EF4-FFF2-40B4-BE49-F238E27FC236}">
                <a16:creationId xmlns:a16="http://schemas.microsoft.com/office/drawing/2014/main" id="{EDC7DC39-3FF6-CA56-A671-DCD9BBB83F55}"/>
              </a:ext>
            </a:extLst>
          </p:cNvPr>
          <p:cNvSpPr/>
          <p:nvPr/>
        </p:nvSpPr>
        <p:spPr>
          <a:xfrm>
            <a:off x="7774527" y="1200083"/>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rPr>
              <a:t>記載イメージ</a:t>
            </a:r>
          </a:p>
        </p:txBody>
      </p:sp>
    </p:spTree>
    <p:extLst>
      <p:ext uri="{BB962C8B-B14F-4D97-AF65-F5344CB8AC3E}">
        <p14:creationId xmlns:p14="http://schemas.microsoft.com/office/powerpoint/2010/main" val="31581648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725B95-1E89-D676-260E-5C75C2797BB7}"/>
            </a:ext>
          </a:extLst>
        </p:cNvPr>
        <p:cNvGrpSpPr/>
        <p:nvPr/>
      </p:nvGrpSpPr>
      <p:grpSpPr>
        <a:xfrm>
          <a:off x="0" y="0"/>
          <a:ext cx="0" cy="0"/>
          <a:chOff x="0" y="0"/>
          <a:chExt cx="0" cy="0"/>
        </a:xfrm>
      </p:grpSpPr>
      <p:sp>
        <p:nvSpPr>
          <p:cNvPr id="1296" name="角丸四角形 5">
            <a:extLst>
              <a:ext uri="{FF2B5EF4-FFF2-40B4-BE49-F238E27FC236}">
                <a16:creationId xmlns:a16="http://schemas.microsoft.com/office/drawing/2014/main" id="{E71DFBA0-4DCD-89C2-6CD5-34F066006377}"/>
              </a:ext>
            </a:extLst>
          </p:cNvPr>
          <p:cNvSpPr/>
          <p:nvPr/>
        </p:nvSpPr>
        <p:spPr>
          <a:xfrm>
            <a:off x="396396" y="327736"/>
            <a:ext cx="7360293"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　社内のプロジェクト推進体制</a:t>
            </a:r>
          </a:p>
        </p:txBody>
      </p:sp>
      <p:sp>
        <p:nvSpPr>
          <p:cNvPr id="31" name="テキスト ボックス 30">
            <a:extLst>
              <a:ext uri="{FF2B5EF4-FFF2-40B4-BE49-F238E27FC236}">
                <a16:creationId xmlns:a16="http://schemas.microsoft.com/office/drawing/2014/main" id="{6546F0B6-ED15-4DC0-01F2-51FE3F822AAB}"/>
              </a:ext>
            </a:extLst>
          </p:cNvPr>
          <p:cNvSpPr txBox="1"/>
          <p:nvPr/>
        </p:nvSpPr>
        <p:spPr>
          <a:xfrm>
            <a:off x="8077200" y="428624"/>
            <a:ext cx="1362075" cy="400110"/>
          </a:xfrm>
          <a:prstGeom prst="rect">
            <a:avLst/>
          </a:prstGeom>
          <a:noFill/>
          <a:ln w="28575">
            <a:solidFill>
              <a:schemeClr val="tx1"/>
            </a:solidFill>
          </a:ln>
        </p:spPr>
        <p:txBody>
          <a:bodyPr wrap="square" rtlCol="0">
            <a:spAutoFit/>
          </a:bodyPr>
          <a:lstStyle/>
          <a:p>
            <a:pPr algn="ctr"/>
            <a:r>
              <a:rPr kumimoji="1" lang="ja-JP" altLang="en-US" sz="2000" b="1" dirty="0">
                <a:latin typeface="BIZ UDPゴシック" panose="020B0400000000000000" pitchFamily="50" charset="-128"/>
                <a:ea typeface="BIZ UDPゴシック" panose="020B0400000000000000" pitchFamily="50" charset="-128"/>
              </a:rPr>
              <a:t>実現性</a:t>
            </a:r>
          </a:p>
        </p:txBody>
      </p:sp>
      <p:sp>
        <p:nvSpPr>
          <p:cNvPr id="1280" name="Google Shape;93;p6">
            <a:extLst>
              <a:ext uri="{FF2B5EF4-FFF2-40B4-BE49-F238E27FC236}">
                <a16:creationId xmlns:a16="http://schemas.microsoft.com/office/drawing/2014/main" id="{1FED39F5-6A2E-50A8-D4C4-C312990B6D7B}"/>
              </a:ext>
            </a:extLst>
          </p:cNvPr>
          <p:cNvSpPr txBox="1"/>
          <p:nvPr/>
        </p:nvSpPr>
        <p:spPr>
          <a:xfrm>
            <a:off x="396396" y="1176893"/>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graphicFrame>
        <p:nvGraphicFramePr>
          <p:cNvPr id="1285" name="図表 1284">
            <a:extLst>
              <a:ext uri="{FF2B5EF4-FFF2-40B4-BE49-F238E27FC236}">
                <a16:creationId xmlns:a16="http://schemas.microsoft.com/office/drawing/2014/main" id="{AB515AB9-9F82-3465-2132-87DB0FFBB522}"/>
              </a:ext>
            </a:extLst>
          </p:cNvPr>
          <p:cNvGraphicFramePr/>
          <p:nvPr>
            <p:extLst>
              <p:ext uri="{D42A27DB-BD31-4B8C-83A1-F6EECF244321}">
                <p14:modId xmlns:p14="http://schemas.microsoft.com/office/powerpoint/2010/main" val="989844638"/>
              </p:ext>
            </p:extLst>
          </p:nvPr>
        </p:nvGraphicFramePr>
        <p:xfrm>
          <a:off x="826848" y="1363405"/>
          <a:ext cx="8058150" cy="4948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角丸四角形 11">
            <a:extLst>
              <a:ext uri="{FF2B5EF4-FFF2-40B4-BE49-F238E27FC236}">
                <a16:creationId xmlns:a16="http://schemas.microsoft.com/office/drawing/2014/main" id="{37A43E71-D3A5-738D-BD3C-73FD4CB3CE33}"/>
              </a:ext>
            </a:extLst>
          </p:cNvPr>
          <p:cNvSpPr/>
          <p:nvPr/>
        </p:nvSpPr>
        <p:spPr>
          <a:xfrm>
            <a:off x="7774527" y="1200083"/>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rPr>
              <a:t>記載イメージ</a:t>
            </a:r>
          </a:p>
        </p:txBody>
      </p:sp>
    </p:spTree>
    <p:extLst>
      <p:ext uri="{BB962C8B-B14F-4D97-AF65-F5344CB8AC3E}">
        <p14:creationId xmlns:p14="http://schemas.microsoft.com/office/powerpoint/2010/main" val="39126324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487FD-DAF3-7309-68D7-8B36672517BD}"/>
            </a:ext>
          </a:extLst>
        </p:cNvPr>
        <p:cNvGrpSpPr/>
        <p:nvPr/>
      </p:nvGrpSpPr>
      <p:grpSpPr>
        <a:xfrm>
          <a:off x="0" y="0"/>
          <a:ext cx="0" cy="0"/>
          <a:chOff x="0" y="0"/>
          <a:chExt cx="0" cy="0"/>
        </a:xfrm>
      </p:grpSpPr>
      <p:sp>
        <p:nvSpPr>
          <p:cNvPr id="1296" name="角丸四角形 5">
            <a:extLst>
              <a:ext uri="{FF2B5EF4-FFF2-40B4-BE49-F238E27FC236}">
                <a16:creationId xmlns:a16="http://schemas.microsoft.com/office/drawing/2014/main" id="{E58E50A0-3F40-868A-7D00-FF4CDD6A76F6}"/>
              </a:ext>
            </a:extLst>
          </p:cNvPr>
          <p:cNvSpPr/>
          <p:nvPr/>
        </p:nvSpPr>
        <p:spPr>
          <a:xfrm>
            <a:off x="396396" y="327736"/>
            <a:ext cx="7360293"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　プロジェクトのステークホルダー</a:t>
            </a:r>
            <a:r>
              <a:rPr lang="en-US" altLang="ja-JP" sz="2400" b="1" dirty="0">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役割分担</a:t>
            </a:r>
          </a:p>
        </p:txBody>
      </p:sp>
      <p:sp>
        <p:nvSpPr>
          <p:cNvPr id="30" name="角丸四角形 9">
            <a:extLst>
              <a:ext uri="{FF2B5EF4-FFF2-40B4-BE49-F238E27FC236}">
                <a16:creationId xmlns:a16="http://schemas.microsoft.com/office/drawing/2014/main" id="{AE530AC9-5C4D-7FF1-3E59-629E0EB7C9A6}"/>
              </a:ext>
            </a:extLst>
          </p:cNvPr>
          <p:cNvSpPr/>
          <p:nvPr/>
        </p:nvSpPr>
        <p:spPr>
          <a:xfrm>
            <a:off x="7756689" y="1486999"/>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latin typeface="Yu Gothic" panose="020B0400000000000000" pitchFamily="34" charset="-128"/>
                <a:ea typeface="Yu Gothic" panose="020B0400000000000000" pitchFamily="34" charset="-128"/>
              </a:rPr>
              <a:t>記載イメージ</a:t>
            </a:r>
          </a:p>
        </p:txBody>
      </p:sp>
      <p:sp>
        <p:nvSpPr>
          <p:cNvPr id="31" name="テキスト ボックス 30">
            <a:extLst>
              <a:ext uri="{FF2B5EF4-FFF2-40B4-BE49-F238E27FC236}">
                <a16:creationId xmlns:a16="http://schemas.microsoft.com/office/drawing/2014/main" id="{35E68B09-CEC7-F8A1-146E-FD1E664E78B2}"/>
              </a:ext>
            </a:extLst>
          </p:cNvPr>
          <p:cNvSpPr txBox="1"/>
          <p:nvPr/>
        </p:nvSpPr>
        <p:spPr>
          <a:xfrm>
            <a:off x="8077200" y="428624"/>
            <a:ext cx="1362075" cy="400110"/>
          </a:xfrm>
          <a:prstGeom prst="rect">
            <a:avLst/>
          </a:prstGeom>
          <a:noFill/>
          <a:ln w="28575">
            <a:solidFill>
              <a:schemeClr val="tx1"/>
            </a:solidFill>
          </a:ln>
        </p:spPr>
        <p:txBody>
          <a:bodyPr wrap="square" rtlCol="0">
            <a:spAutoFit/>
          </a:bodyPr>
          <a:lstStyle/>
          <a:p>
            <a:pPr algn="ctr"/>
            <a:r>
              <a:rPr kumimoji="1" lang="ja-JP" altLang="en-US" sz="2000" b="1" dirty="0">
                <a:latin typeface="BIZ UDPゴシック" panose="020B0400000000000000" pitchFamily="50" charset="-128"/>
                <a:ea typeface="BIZ UDPゴシック" panose="020B0400000000000000" pitchFamily="50" charset="-128"/>
              </a:rPr>
              <a:t>共創性</a:t>
            </a:r>
          </a:p>
        </p:txBody>
      </p:sp>
      <p:sp>
        <p:nvSpPr>
          <p:cNvPr id="1280" name="Google Shape;93;p6">
            <a:extLst>
              <a:ext uri="{FF2B5EF4-FFF2-40B4-BE49-F238E27FC236}">
                <a16:creationId xmlns:a16="http://schemas.microsoft.com/office/drawing/2014/main" id="{AF533296-503E-19FF-1151-E7F799CDF5D0}"/>
              </a:ext>
            </a:extLst>
          </p:cNvPr>
          <p:cNvSpPr txBox="1"/>
          <p:nvPr/>
        </p:nvSpPr>
        <p:spPr>
          <a:xfrm>
            <a:off x="396396" y="1176893"/>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sp>
        <p:nvSpPr>
          <p:cNvPr id="1283" name="四角形: 角を丸くする 1282">
            <a:extLst>
              <a:ext uri="{FF2B5EF4-FFF2-40B4-BE49-F238E27FC236}">
                <a16:creationId xmlns:a16="http://schemas.microsoft.com/office/drawing/2014/main" id="{812AB37B-A95F-D0FF-52A8-40DBFA3B8A72}"/>
              </a:ext>
            </a:extLst>
          </p:cNvPr>
          <p:cNvSpPr/>
          <p:nvPr/>
        </p:nvSpPr>
        <p:spPr>
          <a:xfrm>
            <a:off x="4650518" y="2264831"/>
            <a:ext cx="1866900" cy="508831"/>
          </a:xfrm>
          <a:prstGeom prst="roundRect">
            <a:avLst/>
          </a:prstGeom>
          <a:solidFill>
            <a:schemeClr val="tx1">
              <a:lumMod val="50000"/>
              <a:lumOff val="50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応募者</a:t>
            </a:r>
          </a:p>
        </p:txBody>
      </p:sp>
      <p:sp>
        <p:nvSpPr>
          <p:cNvPr id="1286" name="四角形: 角を丸くする 1285">
            <a:extLst>
              <a:ext uri="{FF2B5EF4-FFF2-40B4-BE49-F238E27FC236}">
                <a16:creationId xmlns:a16="http://schemas.microsoft.com/office/drawing/2014/main" id="{B949C95A-9CF6-4E6B-3E8B-8104D9699780}"/>
              </a:ext>
            </a:extLst>
          </p:cNvPr>
          <p:cNvSpPr/>
          <p:nvPr/>
        </p:nvSpPr>
        <p:spPr>
          <a:xfrm>
            <a:off x="904000" y="4228568"/>
            <a:ext cx="1866900" cy="508831"/>
          </a:xfrm>
          <a:prstGeom prst="roundRect">
            <a:avLst/>
          </a:prstGeom>
          <a:solidFill>
            <a:schemeClr val="tx1">
              <a:lumMod val="50000"/>
              <a:lumOff val="50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（株）</a:t>
            </a:r>
            <a:r>
              <a:rPr kumimoji="1" lang="en-US" altLang="ja-JP" dirty="0">
                <a:latin typeface="BIZ UDPゴシック" panose="020B0400000000000000" pitchFamily="50" charset="-128"/>
                <a:ea typeface="BIZ UDPゴシック" panose="020B0400000000000000" pitchFamily="50" charset="-128"/>
              </a:rPr>
              <a:t>XXX</a:t>
            </a:r>
            <a:endParaRPr kumimoji="1" lang="ja-JP" altLang="en-US" dirty="0">
              <a:latin typeface="BIZ UDPゴシック" panose="020B0400000000000000" pitchFamily="50" charset="-128"/>
              <a:ea typeface="BIZ UDPゴシック" panose="020B0400000000000000" pitchFamily="50" charset="-128"/>
            </a:endParaRPr>
          </a:p>
        </p:txBody>
      </p:sp>
      <p:sp>
        <p:nvSpPr>
          <p:cNvPr id="1288" name="四角形: 角を丸くする 1287">
            <a:extLst>
              <a:ext uri="{FF2B5EF4-FFF2-40B4-BE49-F238E27FC236}">
                <a16:creationId xmlns:a16="http://schemas.microsoft.com/office/drawing/2014/main" id="{20D1A541-326D-3352-5004-7A923A657B39}"/>
              </a:ext>
            </a:extLst>
          </p:cNvPr>
          <p:cNvSpPr/>
          <p:nvPr/>
        </p:nvSpPr>
        <p:spPr>
          <a:xfrm>
            <a:off x="904000" y="2106004"/>
            <a:ext cx="1866900" cy="508831"/>
          </a:xfrm>
          <a:prstGeom prst="roundRect">
            <a:avLst/>
          </a:prstGeom>
          <a:solidFill>
            <a:schemeClr val="tx1">
              <a:lumMod val="50000"/>
              <a:lumOff val="50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（株）★★★</a:t>
            </a:r>
          </a:p>
        </p:txBody>
      </p:sp>
      <p:sp>
        <p:nvSpPr>
          <p:cNvPr id="1289" name="テキスト ボックス 1288">
            <a:extLst>
              <a:ext uri="{FF2B5EF4-FFF2-40B4-BE49-F238E27FC236}">
                <a16:creationId xmlns:a16="http://schemas.microsoft.com/office/drawing/2014/main" id="{EB646215-8F1B-A560-EC2A-042045F320A2}"/>
              </a:ext>
            </a:extLst>
          </p:cNvPr>
          <p:cNvSpPr txBox="1"/>
          <p:nvPr/>
        </p:nvSpPr>
        <p:spPr>
          <a:xfrm>
            <a:off x="685800" y="2614835"/>
            <a:ext cx="2374900" cy="369332"/>
          </a:xfrm>
          <a:prstGeom prst="rect">
            <a:avLst/>
          </a:prstGeom>
          <a:noFill/>
        </p:spPr>
        <p:txBody>
          <a:bodyPr wrap="square" rtlCol="0">
            <a:spAutoFit/>
          </a:bodyPr>
          <a:lstStyle/>
          <a:p>
            <a:pPr algn="l"/>
            <a:r>
              <a:rPr kumimoji="1" lang="en-US" altLang="ja-JP" dirty="0">
                <a:latin typeface="BIZ UDPゴシック" panose="020B0400000000000000" pitchFamily="50" charset="-128"/>
                <a:ea typeface="BIZ UDPゴシック" panose="020B0400000000000000" pitchFamily="50" charset="-128"/>
              </a:rPr>
              <a:t>XXX</a:t>
            </a:r>
            <a:r>
              <a:rPr kumimoji="1" lang="ja-JP" altLang="en-US" dirty="0">
                <a:latin typeface="BIZ UDPゴシック" panose="020B0400000000000000" pitchFamily="50" charset="-128"/>
                <a:ea typeface="BIZ UDPゴシック" panose="020B0400000000000000" pitchFamily="50" charset="-128"/>
              </a:rPr>
              <a:t>のハード開発</a:t>
            </a:r>
          </a:p>
        </p:txBody>
      </p:sp>
      <p:sp>
        <p:nvSpPr>
          <p:cNvPr id="1290" name="テキスト ボックス 1289">
            <a:extLst>
              <a:ext uri="{FF2B5EF4-FFF2-40B4-BE49-F238E27FC236}">
                <a16:creationId xmlns:a16="http://schemas.microsoft.com/office/drawing/2014/main" id="{A42AB3B7-A0E4-9D5A-A803-931ABCE79D0F}"/>
              </a:ext>
            </a:extLst>
          </p:cNvPr>
          <p:cNvSpPr txBox="1"/>
          <p:nvPr/>
        </p:nvSpPr>
        <p:spPr>
          <a:xfrm>
            <a:off x="774700" y="4737399"/>
            <a:ext cx="2374900" cy="646331"/>
          </a:xfrm>
          <a:prstGeom prst="rect">
            <a:avLst/>
          </a:prstGeom>
          <a:noFill/>
        </p:spPr>
        <p:txBody>
          <a:bodyPr wrap="square" rtlCol="0">
            <a:spAutoFit/>
          </a:bodyPr>
          <a:lstStyle/>
          <a:p>
            <a:pPr algn="l"/>
            <a:r>
              <a:rPr kumimoji="1" lang="ja-JP" altLang="en-US" dirty="0">
                <a:latin typeface="BIZ UDPゴシック" panose="020B0400000000000000" pitchFamily="50" charset="-128"/>
                <a:ea typeface="BIZ UDPゴシック" panose="020B0400000000000000" pitchFamily="50" charset="-128"/>
              </a:rPr>
              <a:t>搭載する△△△システムの開発</a:t>
            </a:r>
          </a:p>
        </p:txBody>
      </p:sp>
      <p:sp>
        <p:nvSpPr>
          <p:cNvPr id="1291" name="矢印: 上下 1290">
            <a:extLst>
              <a:ext uri="{FF2B5EF4-FFF2-40B4-BE49-F238E27FC236}">
                <a16:creationId xmlns:a16="http://schemas.microsoft.com/office/drawing/2014/main" id="{497F5B6B-3570-C0CD-30BC-3E9C83A2D93D}"/>
              </a:ext>
            </a:extLst>
          </p:cNvPr>
          <p:cNvSpPr/>
          <p:nvPr/>
        </p:nvSpPr>
        <p:spPr>
          <a:xfrm>
            <a:off x="1106325" y="3075955"/>
            <a:ext cx="334250" cy="834086"/>
          </a:xfrm>
          <a:prstGeom prst="upDownArrow">
            <a:avLst/>
          </a:prstGeom>
          <a:solidFill>
            <a:schemeClr val="tx1"/>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2" name="矢印: 右 1291">
            <a:extLst>
              <a:ext uri="{FF2B5EF4-FFF2-40B4-BE49-F238E27FC236}">
                <a16:creationId xmlns:a16="http://schemas.microsoft.com/office/drawing/2014/main" id="{E783B399-B8FC-90BE-8288-A8A557236C60}"/>
              </a:ext>
            </a:extLst>
          </p:cNvPr>
          <p:cNvSpPr/>
          <p:nvPr/>
        </p:nvSpPr>
        <p:spPr>
          <a:xfrm>
            <a:off x="3082059" y="2245503"/>
            <a:ext cx="1257300" cy="369332"/>
          </a:xfrm>
          <a:prstGeom prst="rightArrow">
            <a:avLst/>
          </a:prstGeom>
          <a:solidFill>
            <a:schemeClr val="tx1"/>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4" name="矢印: 右 1293">
            <a:extLst>
              <a:ext uri="{FF2B5EF4-FFF2-40B4-BE49-F238E27FC236}">
                <a16:creationId xmlns:a16="http://schemas.microsoft.com/office/drawing/2014/main" id="{1FC14E1A-1CA4-E19B-F27C-EFA8570BDA10}"/>
              </a:ext>
            </a:extLst>
          </p:cNvPr>
          <p:cNvSpPr/>
          <p:nvPr/>
        </p:nvSpPr>
        <p:spPr>
          <a:xfrm rot="19566395">
            <a:off x="2921105" y="3450810"/>
            <a:ext cx="1257300" cy="369332"/>
          </a:xfrm>
          <a:prstGeom prst="rightArrow">
            <a:avLst/>
          </a:prstGeom>
          <a:solidFill>
            <a:schemeClr val="tx1"/>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5" name="テキスト ボックス 1294">
            <a:extLst>
              <a:ext uri="{FF2B5EF4-FFF2-40B4-BE49-F238E27FC236}">
                <a16:creationId xmlns:a16="http://schemas.microsoft.com/office/drawing/2014/main" id="{A6D6EB8A-8311-0CCE-6F04-890D49471B3D}"/>
              </a:ext>
            </a:extLst>
          </p:cNvPr>
          <p:cNvSpPr txBox="1"/>
          <p:nvPr/>
        </p:nvSpPr>
        <p:spPr>
          <a:xfrm>
            <a:off x="4487255" y="2773662"/>
            <a:ext cx="2374900" cy="923330"/>
          </a:xfrm>
          <a:prstGeom prst="rect">
            <a:avLst/>
          </a:prstGeom>
          <a:noFill/>
        </p:spPr>
        <p:txBody>
          <a:bodyPr wrap="square" rtlCol="0">
            <a:spAutoFit/>
          </a:bodyPr>
          <a:lstStyle/>
          <a:p>
            <a:pPr algn="l"/>
            <a:r>
              <a:rPr kumimoji="1" lang="en-US" altLang="ja-JP" dirty="0">
                <a:latin typeface="BIZ UDPゴシック" panose="020B0400000000000000" pitchFamily="50" charset="-128"/>
                <a:ea typeface="BIZ UDPゴシック" panose="020B0400000000000000" pitchFamily="50" charset="-128"/>
              </a:rPr>
              <a:t>XXX</a:t>
            </a:r>
            <a:r>
              <a:rPr kumimoji="1" lang="ja-JP" altLang="en-US" dirty="0">
                <a:latin typeface="BIZ UDPゴシック" panose="020B0400000000000000" pitchFamily="50" charset="-128"/>
                <a:ea typeface="BIZ UDPゴシック" panose="020B0400000000000000" pitchFamily="50" charset="-128"/>
              </a:rPr>
              <a:t>を使ったサービス設計</a:t>
            </a:r>
            <a:endParaRPr kumimoji="1" lang="en-US" altLang="ja-JP" dirty="0">
              <a:latin typeface="BIZ UDPゴシック" panose="020B0400000000000000" pitchFamily="50" charset="-128"/>
              <a:ea typeface="BIZ UDPゴシック" panose="020B0400000000000000" pitchFamily="50" charset="-128"/>
            </a:endParaRPr>
          </a:p>
          <a:p>
            <a:pPr algn="l"/>
            <a:r>
              <a:rPr kumimoji="1" lang="ja-JP" altLang="en-US" dirty="0">
                <a:latin typeface="BIZ UDPゴシック" panose="020B0400000000000000" pitchFamily="50" charset="-128"/>
                <a:ea typeface="BIZ UDPゴシック" panose="020B0400000000000000" pitchFamily="50" charset="-128"/>
              </a:rPr>
              <a:t>各種調整対応</a:t>
            </a:r>
          </a:p>
        </p:txBody>
      </p:sp>
      <p:sp>
        <p:nvSpPr>
          <p:cNvPr id="1297" name="矢印: 右 1296">
            <a:extLst>
              <a:ext uri="{FF2B5EF4-FFF2-40B4-BE49-F238E27FC236}">
                <a16:creationId xmlns:a16="http://schemas.microsoft.com/office/drawing/2014/main" id="{2D01C99C-2536-9A87-A4B1-404E1D3CF539}"/>
              </a:ext>
            </a:extLst>
          </p:cNvPr>
          <p:cNvSpPr/>
          <p:nvPr/>
        </p:nvSpPr>
        <p:spPr>
          <a:xfrm>
            <a:off x="7173314" y="2587373"/>
            <a:ext cx="625432" cy="369332"/>
          </a:xfrm>
          <a:prstGeom prst="rightArrow">
            <a:avLst/>
          </a:prstGeom>
          <a:solidFill>
            <a:schemeClr val="tx1"/>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8" name="四角形: 角を丸くする 1297">
            <a:extLst>
              <a:ext uri="{FF2B5EF4-FFF2-40B4-BE49-F238E27FC236}">
                <a16:creationId xmlns:a16="http://schemas.microsoft.com/office/drawing/2014/main" id="{E14FC458-BF71-35A4-8BF0-4D30D09C3603}"/>
              </a:ext>
            </a:extLst>
          </p:cNvPr>
          <p:cNvSpPr/>
          <p:nvPr/>
        </p:nvSpPr>
        <p:spPr>
          <a:xfrm>
            <a:off x="3807805" y="4920737"/>
            <a:ext cx="1866900" cy="508831"/>
          </a:xfrm>
          <a:prstGeom prst="roundRect">
            <a:avLst/>
          </a:prstGeom>
          <a:solidFill>
            <a:schemeClr val="tx1">
              <a:lumMod val="50000"/>
              <a:lumOff val="50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△△市</a:t>
            </a:r>
          </a:p>
        </p:txBody>
      </p:sp>
      <p:sp>
        <p:nvSpPr>
          <p:cNvPr id="1299" name="テキスト ボックス 1298">
            <a:extLst>
              <a:ext uri="{FF2B5EF4-FFF2-40B4-BE49-F238E27FC236}">
                <a16:creationId xmlns:a16="http://schemas.microsoft.com/office/drawing/2014/main" id="{DC7120A4-FB63-1120-441B-14B4B946A203}"/>
              </a:ext>
            </a:extLst>
          </p:cNvPr>
          <p:cNvSpPr txBox="1"/>
          <p:nvPr/>
        </p:nvSpPr>
        <p:spPr>
          <a:xfrm>
            <a:off x="3450385" y="5407187"/>
            <a:ext cx="2581739" cy="646331"/>
          </a:xfrm>
          <a:prstGeom prst="rect">
            <a:avLst/>
          </a:prstGeom>
          <a:noFill/>
        </p:spPr>
        <p:txBody>
          <a:bodyPr wrap="square" rtlCol="0">
            <a:spAutoFit/>
          </a:bodyPr>
          <a:lstStyle/>
          <a:p>
            <a:pPr algn="l"/>
            <a:r>
              <a:rPr kumimoji="1" lang="ja-JP" altLang="en-US" dirty="0">
                <a:latin typeface="BIZ UDPゴシック" panose="020B0400000000000000" pitchFamily="50" charset="-128"/>
                <a:ea typeface="BIZ UDPゴシック" panose="020B0400000000000000" pitchFamily="50" charset="-128"/>
              </a:rPr>
              <a:t>実証フィールド提供</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◎●条例に係る許認可</a:t>
            </a:r>
          </a:p>
        </p:txBody>
      </p:sp>
      <p:sp>
        <p:nvSpPr>
          <p:cNvPr id="1301" name="矢印: 下 1300">
            <a:extLst>
              <a:ext uri="{FF2B5EF4-FFF2-40B4-BE49-F238E27FC236}">
                <a16:creationId xmlns:a16="http://schemas.microsoft.com/office/drawing/2014/main" id="{A56ACA52-8D68-9703-9ABD-1CEEEF624230}"/>
              </a:ext>
            </a:extLst>
          </p:cNvPr>
          <p:cNvSpPr/>
          <p:nvPr/>
        </p:nvSpPr>
        <p:spPr>
          <a:xfrm>
            <a:off x="5100135" y="3855819"/>
            <a:ext cx="384740" cy="923330"/>
          </a:xfrm>
          <a:prstGeom prst="downArrow">
            <a:avLst/>
          </a:prstGeom>
          <a:solidFill>
            <a:schemeClr val="tx1"/>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02" name="四角形: 角を丸くする 1301">
            <a:extLst>
              <a:ext uri="{FF2B5EF4-FFF2-40B4-BE49-F238E27FC236}">
                <a16:creationId xmlns:a16="http://schemas.microsoft.com/office/drawing/2014/main" id="{0D4CC042-5574-C9FC-C0BE-86075973D360}"/>
              </a:ext>
            </a:extLst>
          </p:cNvPr>
          <p:cNvSpPr/>
          <p:nvPr/>
        </p:nvSpPr>
        <p:spPr>
          <a:xfrm>
            <a:off x="6239872" y="4920737"/>
            <a:ext cx="1866900" cy="508831"/>
          </a:xfrm>
          <a:prstGeom prst="roundRect">
            <a:avLst/>
          </a:prstGeom>
          <a:solidFill>
            <a:schemeClr val="tx1">
              <a:lumMod val="50000"/>
              <a:lumOff val="50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○○連合会</a:t>
            </a:r>
          </a:p>
        </p:txBody>
      </p:sp>
      <p:sp>
        <p:nvSpPr>
          <p:cNvPr id="1303" name="テキスト ボックス 1302">
            <a:extLst>
              <a:ext uri="{FF2B5EF4-FFF2-40B4-BE49-F238E27FC236}">
                <a16:creationId xmlns:a16="http://schemas.microsoft.com/office/drawing/2014/main" id="{E07ACE60-E85E-B9D6-7203-D220BF7E88BB}"/>
              </a:ext>
            </a:extLst>
          </p:cNvPr>
          <p:cNvSpPr txBox="1"/>
          <p:nvPr/>
        </p:nvSpPr>
        <p:spPr>
          <a:xfrm>
            <a:off x="6239872" y="5496441"/>
            <a:ext cx="1946879" cy="369332"/>
          </a:xfrm>
          <a:prstGeom prst="rect">
            <a:avLst/>
          </a:prstGeom>
          <a:noFill/>
        </p:spPr>
        <p:txBody>
          <a:bodyPr wrap="square" rtlCol="0">
            <a:spAutoFit/>
          </a:bodyPr>
          <a:lstStyle/>
          <a:p>
            <a:pPr algn="l"/>
            <a:r>
              <a:rPr kumimoji="1" lang="ja-JP" altLang="en-US" dirty="0">
                <a:latin typeface="BIZ UDPゴシック" panose="020B0400000000000000" pitchFamily="50" charset="-128"/>
                <a:ea typeface="BIZ UDPゴシック" panose="020B0400000000000000" pitchFamily="50" charset="-128"/>
              </a:rPr>
              <a:t>○○に係る調整</a:t>
            </a:r>
          </a:p>
        </p:txBody>
      </p:sp>
      <p:sp>
        <p:nvSpPr>
          <p:cNvPr id="1304" name="矢印: 下 1303">
            <a:extLst>
              <a:ext uri="{FF2B5EF4-FFF2-40B4-BE49-F238E27FC236}">
                <a16:creationId xmlns:a16="http://schemas.microsoft.com/office/drawing/2014/main" id="{FAAF9B14-2737-1B7D-E97A-3D861449FCB4}"/>
              </a:ext>
            </a:extLst>
          </p:cNvPr>
          <p:cNvSpPr/>
          <p:nvPr/>
        </p:nvSpPr>
        <p:spPr>
          <a:xfrm>
            <a:off x="6311427" y="3855819"/>
            <a:ext cx="384740" cy="923330"/>
          </a:xfrm>
          <a:prstGeom prst="downArrow">
            <a:avLst/>
          </a:prstGeom>
          <a:solidFill>
            <a:schemeClr val="tx1"/>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05" name="四角形: 角を丸くする 1304">
            <a:extLst>
              <a:ext uri="{FF2B5EF4-FFF2-40B4-BE49-F238E27FC236}">
                <a16:creationId xmlns:a16="http://schemas.microsoft.com/office/drawing/2014/main" id="{33F9B1BB-62AD-AE3E-39B5-E2DFE09A8B8D}"/>
              </a:ext>
            </a:extLst>
          </p:cNvPr>
          <p:cNvSpPr/>
          <p:nvPr/>
        </p:nvSpPr>
        <p:spPr>
          <a:xfrm>
            <a:off x="8077200" y="2430169"/>
            <a:ext cx="1325409" cy="782736"/>
          </a:xfrm>
          <a:prstGeom prst="roundRect">
            <a:avLst/>
          </a:prstGeom>
          <a:solidFill>
            <a:schemeClr val="tx1">
              <a:lumMod val="50000"/>
              <a:lumOff val="50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BIZ UDPゴシック" panose="020B0400000000000000" pitchFamily="50" charset="-128"/>
                <a:ea typeface="BIZ UDPゴシック" panose="020B0400000000000000" pitchFamily="50" charset="-128"/>
              </a:rPr>
              <a:t>顧客</a:t>
            </a:r>
          </a:p>
        </p:txBody>
      </p:sp>
    </p:spTree>
    <p:extLst>
      <p:ext uri="{BB962C8B-B14F-4D97-AF65-F5344CB8AC3E}">
        <p14:creationId xmlns:p14="http://schemas.microsoft.com/office/powerpoint/2010/main" val="8432753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24ADF6-B101-F670-45E4-8F6237B42BFB}"/>
            </a:ext>
          </a:extLst>
        </p:cNvPr>
        <p:cNvGrpSpPr/>
        <p:nvPr/>
      </p:nvGrpSpPr>
      <p:grpSpPr>
        <a:xfrm>
          <a:off x="0" y="0"/>
          <a:ext cx="0" cy="0"/>
          <a:chOff x="0" y="0"/>
          <a:chExt cx="0" cy="0"/>
        </a:xfrm>
      </p:grpSpPr>
      <p:sp>
        <p:nvSpPr>
          <p:cNvPr id="1296" name="角丸四角形 5">
            <a:extLst>
              <a:ext uri="{FF2B5EF4-FFF2-40B4-BE49-F238E27FC236}">
                <a16:creationId xmlns:a16="http://schemas.microsoft.com/office/drawing/2014/main" id="{916540A1-4AC3-5358-6C24-708E1B500CAC}"/>
              </a:ext>
            </a:extLst>
          </p:cNvPr>
          <p:cNvSpPr/>
          <p:nvPr/>
        </p:nvSpPr>
        <p:spPr>
          <a:xfrm>
            <a:off x="396396" y="327736"/>
            <a:ext cx="7360293"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　プロジェクトのステークホルダー</a:t>
            </a:r>
            <a:r>
              <a:rPr lang="en-US" altLang="ja-JP" sz="2400" b="1" dirty="0">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役割分担</a:t>
            </a:r>
          </a:p>
        </p:txBody>
      </p:sp>
      <p:sp>
        <p:nvSpPr>
          <p:cNvPr id="31" name="テキスト ボックス 30">
            <a:extLst>
              <a:ext uri="{FF2B5EF4-FFF2-40B4-BE49-F238E27FC236}">
                <a16:creationId xmlns:a16="http://schemas.microsoft.com/office/drawing/2014/main" id="{F9FFF932-1440-8182-783A-D360A4F61F75}"/>
              </a:ext>
            </a:extLst>
          </p:cNvPr>
          <p:cNvSpPr txBox="1"/>
          <p:nvPr/>
        </p:nvSpPr>
        <p:spPr>
          <a:xfrm>
            <a:off x="8077200" y="428624"/>
            <a:ext cx="1362075" cy="400110"/>
          </a:xfrm>
          <a:prstGeom prst="rect">
            <a:avLst/>
          </a:prstGeom>
          <a:noFill/>
          <a:ln w="28575">
            <a:solidFill>
              <a:schemeClr val="tx1"/>
            </a:solidFill>
          </a:ln>
        </p:spPr>
        <p:txBody>
          <a:bodyPr wrap="square" rtlCol="0">
            <a:spAutoFit/>
          </a:bodyPr>
          <a:lstStyle/>
          <a:p>
            <a:pPr algn="ctr"/>
            <a:r>
              <a:rPr kumimoji="1" lang="ja-JP" altLang="en-US" sz="2000" b="1" dirty="0">
                <a:latin typeface="BIZ UDPゴシック" panose="020B0400000000000000" pitchFamily="50" charset="-128"/>
                <a:ea typeface="BIZ UDPゴシック" panose="020B0400000000000000" pitchFamily="50" charset="-128"/>
              </a:rPr>
              <a:t>共創性</a:t>
            </a:r>
          </a:p>
        </p:txBody>
      </p:sp>
      <p:sp>
        <p:nvSpPr>
          <p:cNvPr id="1280" name="Google Shape;93;p6">
            <a:extLst>
              <a:ext uri="{FF2B5EF4-FFF2-40B4-BE49-F238E27FC236}">
                <a16:creationId xmlns:a16="http://schemas.microsoft.com/office/drawing/2014/main" id="{FDF04E23-5BA1-5143-36EF-A41A51A92C7C}"/>
              </a:ext>
            </a:extLst>
          </p:cNvPr>
          <p:cNvSpPr txBox="1"/>
          <p:nvPr/>
        </p:nvSpPr>
        <p:spPr>
          <a:xfrm>
            <a:off x="396396" y="1084254"/>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graphicFrame>
        <p:nvGraphicFramePr>
          <p:cNvPr id="1283" name="表 1282">
            <a:extLst>
              <a:ext uri="{FF2B5EF4-FFF2-40B4-BE49-F238E27FC236}">
                <a16:creationId xmlns:a16="http://schemas.microsoft.com/office/drawing/2014/main" id="{DFAF3A67-612D-D63E-3D8B-F16C7667A566}"/>
              </a:ext>
            </a:extLst>
          </p:cNvPr>
          <p:cNvGraphicFramePr>
            <a:graphicFrameLocks noGrp="1"/>
          </p:cNvGraphicFramePr>
          <p:nvPr>
            <p:extLst>
              <p:ext uri="{D42A27DB-BD31-4B8C-83A1-F6EECF244321}">
                <p14:modId xmlns:p14="http://schemas.microsoft.com/office/powerpoint/2010/main" val="1008198746"/>
              </p:ext>
            </p:extLst>
          </p:nvPr>
        </p:nvGraphicFramePr>
        <p:xfrm>
          <a:off x="274953" y="1712798"/>
          <a:ext cx="9631047" cy="4975527"/>
        </p:xfrm>
        <a:graphic>
          <a:graphicData uri="http://schemas.openxmlformats.org/drawingml/2006/table">
            <a:tbl>
              <a:tblPr firstRow="1" bandRow="1">
                <a:tableStyleId>{073A0DAA-6AF3-43AB-8588-CEC1D06C72B9}</a:tableStyleId>
              </a:tblPr>
              <a:tblGrid>
                <a:gridCol w="1582221">
                  <a:extLst>
                    <a:ext uri="{9D8B030D-6E8A-4147-A177-3AD203B41FA5}">
                      <a16:colId xmlns:a16="http://schemas.microsoft.com/office/drawing/2014/main" val="2437050967"/>
                    </a:ext>
                  </a:extLst>
                </a:gridCol>
                <a:gridCol w="3319620">
                  <a:extLst>
                    <a:ext uri="{9D8B030D-6E8A-4147-A177-3AD203B41FA5}">
                      <a16:colId xmlns:a16="http://schemas.microsoft.com/office/drawing/2014/main" val="1539013588"/>
                    </a:ext>
                  </a:extLst>
                </a:gridCol>
                <a:gridCol w="3426063">
                  <a:extLst>
                    <a:ext uri="{9D8B030D-6E8A-4147-A177-3AD203B41FA5}">
                      <a16:colId xmlns:a16="http://schemas.microsoft.com/office/drawing/2014/main" val="1811952463"/>
                    </a:ext>
                  </a:extLst>
                </a:gridCol>
                <a:gridCol w="1303143">
                  <a:extLst>
                    <a:ext uri="{9D8B030D-6E8A-4147-A177-3AD203B41FA5}">
                      <a16:colId xmlns:a16="http://schemas.microsoft.com/office/drawing/2014/main" val="185619787"/>
                    </a:ext>
                  </a:extLst>
                </a:gridCol>
              </a:tblGrid>
              <a:tr h="613990">
                <a:tc>
                  <a:txBody>
                    <a:bodyPr/>
                    <a:lstStyle/>
                    <a:p>
                      <a:pPr algn="ctr"/>
                      <a:r>
                        <a:rPr kumimoji="1" lang="ja-JP" altLang="en-US" sz="1800" dirty="0">
                          <a:latin typeface="BIZ UDPゴシック" panose="020B0400000000000000" pitchFamily="50" charset="-128"/>
                          <a:ea typeface="BIZ UDPゴシック" panose="020B0400000000000000" pitchFamily="50" charset="-128"/>
                        </a:rPr>
                        <a:t>ステーク</a:t>
                      </a:r>
                      <a:endParaRPr kumimoji="1" lang="en-US" altLang="ja-JP" sz="1800" dirty="0">
                        <a:latin typeface="BIZ UDPゴシック" panose="020B0400000000000000" pitchFamily="50" charset="-128"/>
                        <a:ea typeface="BIZ UDPゴシック" panose="020B0400000000000000" pitchFamily="50" charset="-128"/>
                      </a:endParaRPr>
                    </a:p>
                    <a:p>
                      <a:pPr algn="ctr"/>
                      <a:r>
                        <a:rPr kumimoji="1" lang="ja-JP" altLang="en-US" sz="1800" dirty="0">
                          <a:latin typeface="BIZ UDPゴシック" panose="020B0400000000000000" pitchFamily="50" charset="-128"/>
                          <a:ea typeface="BIZ UDPゴシック" panose="020B0400000000000000" pitchFamily="50" charset="-128"/>
                        </a:rPr>
                        <a:t>ホルダー</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BIZ UDPゴシック" panose="020B0400000000000000" pitchFamily="50" charset="-128"/>
                          <a:ea typeface="BIZ UDPゴシック" panose="020B0400000000000000" pitchFamily="50" charset="-128"/>
                        </a:rPr>
                        <a:t>プロジェクトでの役割</a:t>
                      </a:r>
                    </a:p>
                  </a:txBody>
                  <a:tcPr anchor="ctr"/>
                </a:tc>
                <a:tc>
                  <a:txBody>
                    <a:bodyPr/>
                    <a:lstStyle/>
                    <a:p>
                      <a:pPr algn="ctr"/>
                      <a:r>
                        <a:rPr kumimoji="1" lang="ja-JP" altLang="en-US" sz="1800" dirty="0">
                          <a:latin typeface="BIZ UDPゴシック" panose="020B0400000000000000" pitchFamily="50" charset="-128"/>
                          <a:ea typeface="BIZ UDPゴシック" panose="020B0400000000000000" pitchFamily="50" charset="-128"/>
                        </a:rPr>
                        <a:t>強み</a:t>
                      </a:r>
                    </a:p>
                  </a:txBody>
                  <a:tcPr anchor="ctr"/>
                </a:tc>
                <a:tc>
                  <a:txBody>
                    <a:bodyPr/>
                    <a:lstStyle/>
                    <a:p>
                      <a:pPr algn="ctr"/>
                      <a:r>
                        <a:rPr kumimoji="1" lang="ja-JP" altLang="en-US" sz="1800" dirty="0">
                          <a:latin typeface="BIZ UDPゴシック" panose="020B0400000000000000" pitchFamily="50" charset="-128"/>
                          <a:ea typeface="BIZ UDPゴシック" panose="020B0400000000000000" pitchFamily="50" charset="-128"/>
                        </a:rPr>
                        <a:t>調整・合意</a:t>
                      </a:r>
                      <a:endParaRPr kumimoji="1" lang="en-US" altLang="ja-JP" sz="1800" dirty="0">
                        <a:latin typeface="BIZ UDPゴシック" panose="020B0400000000000000" pitchFamily="50" charset="-128"/>
                        <a:ea typeface="BIZ UDPゴシック" panose="020B0400000000000000" pitchFamily="50" charset="-128"/>
                      </a:endParaRPr>
                    </a:p>
                    <a:p>
                      <a:pPr algn="ctr"/>
                      <a:r>
                        <a:rPr kumimoji="1" lang="ja-JP" altLang="en-US" sz="1800" dirty="0">
                          <a:latin typeface="BIZ UDPゴシック" panose="020B0400000000000000" pitchFamily="50" charset="-128"/>
                          <a:ea typeface="BIZ UDPゴシック" panose="020B0400000000000000" pitchFamily="50" charset="-128"/>
                        </a:rPr>
                        <a:t>の状況</a:t>
                      </a:r>
                    </a:p>
                  </a:txBody>
                  <a:tcPr anchor="ctr"/>
                </a:tc>
                <a:extLst>
                  <a:ext uri="{0D108BD9-81ED-4DB2-BD59-A6C34878D82A}">
                    <a16:rowId xmlns:a16="http://schemas.microsoft.com/office/drawing/2014/main" val="2824349996"/>
                  </a:ext>
                </a:extLst>
              </a:tr>
              <a:tr h="608157">
                <a:tc>
                  <a:txBody>
                    <a:bodyPr/>
                    <a:lstStyle/>
                    <a:p>
                      <a:r>
                        <a:rPr kumimoji="1" lang="ja-JP" altLang="en-US" sz="1800" dirty="0">
                          <a:latin typeface="BIZ UDP明朝 Medium" panose="02020500000000000000" pitchFamily="18" charset="-128"/>
                          <a:ea typeface="BIZ UDP明朝 Medium" panose="02020500000000000000" pitchFamily="18" charset="-128"/>
                        </a:rPr>
                        <a:t>応募者</a:t>
                      </a:r>
                      <a:endParaRPr kumimoji="1" lang="en-US" altLang="ja-JP" sz="1800" dirty="0">
                        <a:latin typeface="BIZ UDP明朝 Medium" panose="02020500000000000000" pitchFamily="18" charset="-128"/>
                        <a:ea typeface="BIZ UDP明朝 Medium" panose="02020500000000000000" pitchFamily="18" charset="-128"/>
                      </a:endParaRPr>
                    </a:p>
                  </a:txBody>
                  <a:tcPr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800" dirty="0">
                          <a:latin typeface="BIZ UDP明朝 Medium" panose="02020500000000000000" pitchFamily="18" charset="-128"/>
                          <a:ea typeface="BIZ UDP明朝 Medium" panose="02020500000000000000" pitchFamily="18" charset="-128"/>
                        </a:rPr>
                        <a:t>プロジェクト統括</a:t>
                      </a:r>
                      <a:endParaRPr kumimoji="1" lang="en-US" altLang="ja-JP" sz="1800" dirty="0">
                        <a:latin typeface="BIZ UDP明朝 Medium" panose="02020500000000000000" pitchFamily="18" charset="-128"/>
                        <a:ea typeface="BIZ UDP明朝 Medium" panose="02020500000000000000" pitchFamily="18" charset="-128"/>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800" dirty="0">
                          <a:latin typeface="BIZ UDP明朝 Medium" panose="02020500000000000000" pitchFamily="18" charset="-128"/>
                          <a:ea typeface="BIZ UDP明朝 Medium" panose="02020500000000000000" pitchFamily="18" charset="-128"/>
                        </a:rPr>
                        <a:t>XXX</a:t>
                      </a:r>
                      <a:r>
                        <a:rPr kumimoji="1" lang="ja-JP" altLang="en-US" sz="1800" dirty="0">
                          <a:latin typeface="BIZ UDP明朝 Medium" panose="02020500000000000000" pitchFamily="18" charset="-128"/>
                          <a:ea typeface="BIZ UDP明朝 Medium" panose="02020500000000000000" pitchFamily="18" charset="-128"/>
                        </a:rPr>
                        <a:t>のサービス提供</a:t>
                      </a:r>
                      <a:endParaRPr kumimoji="1" lang="en-US" altLang="ja-JP" sz="1800" dirty="0">
                        <a:latin typeface="BIZ UDP明朝 Medium" panose="02020500000000000000" pitchFamily="18" charset="-128"/>
                        <a:ea typeface="BIZ UDP明朝 Medium" panose="02020500000000000000" pitchFamily="18" charset="-128"/>
                      </a:endParaRPr>
                    </a:p>
                  </a:txBody>
                  <a:tcPr/>
                </a:tc>
                <a:tc>
                  <a:txBody>
                    <a:bodyPr/>
                    <a:lstStyle/>
                    <a:p>
                      <a:pPr marL="285750" indent="-285750">
                        <a:buFont typeface="Wingdings" panose="05000000000000000000" pitchFamily="2" charset="2"/>
                        <a:buChar char="l"/>
                      </a:pPr>
                      <a:r>
                        <a:rPr kumimoji="1" lang="ja-JP" altLang="en-US" sz="1800" dirty="0">
                          <a:latin typeface="BIZ UDP明朝 Medium" panose="02020500000000000000" pitchFamily="18" charset="-128"/>
                          <a:ea typeface="BIZ UDP明朝 Medium" panose="02020500000000000000" pitchFamily="18" charset="-128"/>
                        </a:rPr>
                        <a:t>顧客とのネットワーク</a:t>
                      </a:r>
                    </a:p>
                  </a:txBody>
                  <a:tcPr/>
                </a:tc>
                <a:tc>
                  <a:txBody>
                    <a:bodyPr/>
                    <a:lstStyle/>
                    <a:p>
                      <a:pPr marL="0" indent="0">
                        <a:buFont typeface="Wingdings" panose="05000000000000000000" pitchFamily="2" charset="2"/>
                        <a:buNone/>
                      </a:pPr>
                      <a:r>
                        <a:rPr kumimoji="1" lang="ja-JP" altLang="en-US" sz="1800" dirty="0">
                          <a:latin typeface="BIZ UDP明朝 Medium" panose="02020500000000000000" pitchFamily="18" charset="-128"/>
                          <a:ea typeface="BIZ UDP明朝 Medium" panose="02020500000000000000" pitchFamily="18" charset="-128"/>
                        </a:rPr>
                        <a:t>－</a:t>
                      </a:r>
                    </a:p>
                  </a:txBody>
                  <a:tcPr/>
                </a:tc>
                <a:extLst>
                  <a:ext uri="{0D108BD9-81ED-4DB2-BD59-A6C34878D82A}">
                    <a16:rowId xmlns:a16="http://schemas.microsoft.com/office/drawing/2014/main" val="307665517"/>
                  </a:ext>
                </a:extLst>
              </a:tr>
              <a:tr h="1129434">
                <a:tc>
                  <a:txBody>
                    <a:bodyPr/>
                    <a:lstStyle/>
                    <a:p>
                      <a:r>
                        <a:rPr kumimoji="1" lang="ja-JP" altLang="en-US" sz="1800" dirty="0">
                          <a:latin typeface="BIZ UDP明朝 Medium" panose="02020500000000000000" pitchFamily="18" charset="-128"/>
                          <a:ea typeface="BIZ UDP明朝 Medium" panose="02020500000000000000" pitchFamily="18" charset="-128"/>
                        </a:rPr>
                        <a:t>（株）</a:t>
                      </a:r>
                      <a:r>
                        <a:rPr kumimoji="1" lang="en-US" altLang="ja-JP" sz="1800" dirty="0">
                          <a:latin typeface="BIZ UDP明朝 Medium" panose="02020500000000000000" pitchFamily="18" charset="-128"/>
                          <a:ea typeface="BIZ UDP明朝 Medium" panose="02020500000000000000" pitchFamily="18" charset="-128"/>
                        </a:rPr>
                        <a:t>XXXXX</a:t>
                      </a:r>
                      <a:endParaRPr kumimoji="1" lang="ja-JP" altLang="en-US" sz="1800" dirty="0">
                        <a:latin typeface="BIZ UDP明朝 Medium" panose="02020500000000000000" pitchFamily="18" charset="-128"/>
                        <a:ea typeface="BIZ UDP明朝 Medium" panose="02020500000000000000" pitchFamily="18" charset="-128"/>
                      </a:endParaRPr>
                    </a:p>
                  </a:txBody>
                  <a:tcPr anchor="ctr"/>
                </a:tc>
                <a:tc>
                  <a:txBody>
                    <a:bodyPr/>
                    <a:lstStyle/>
                    <a:p>
                      <a:pPr marL="285750" indent="-285750">
                        <a:buFont typeface="Wingdings" panose="05000000000000000000" pitchFamily="2" charset="2"/>
                        <a:buChar char="l"/>
                      </a:pPr>
                      <a:r>
                        <a:rPr kumimoji="1" lang="en-US" altLang="ja-JP" sz="1800" dirty="0">
                          <a:latin typeface="BIZ UDP明朝 Medium" panose="02020500000000000000" pitchFamily="18" charset="-128"/>
                          <a:ea typeface="BIZ UDP明朝 Medium" panose="02020500000000000000" pitchFamily="18" charset="-128"/>
                        </a:rPr>
                        <a:t>XXX</a:t>
                      </a:r>
                      <a:r>
                        <a:rPr kumimoji="1" lang="ja-JP" altLang="en-US" sz="1800" dirty="0">
                          <a:latin typeface="BIZ UDP明朝 Medium" panose="02020500000000000000" pitchFamily="18" charset="-128"/>
                          <a:ea typeface="BIZ UDP明朝 Medium" panose="02020500000000000000" pitchFamily="18" charset="-128"/>
                        </a:rPr>
                        <a:t>に搭載する△△△システムの開発</a:t>
                      </a:r>
                    </a:p>
                  </a:txBody>
                  <a:tcPr/>
                </a:tc>
                <a:tc>
                  <a:txBody>
                    <a:bodyPr/>
                    <a:lstStyle/>
                    <a:p>
                      <a:pPr marL="285750" indent="-285750">
                        <a:buFont typeface="Wingdings" panose="05000000000000000000" pitchFamily="2" charset="2"/>
                        <a:buChar char="l"/>
                      </a:pPr>
                      <a:r>
                        <a:rPr kumimoji="1" lang="ja-JP" altLang="en-US" sz="1800" dirty="0">
                          <a:latin typeface="BIZ UDP明朝 Medium" panose="02020500000000000000" pitchFamily="18" charset="-128"/>
                          <a:ea typeface="BIZ UDP明朝 Medium" panose="02020500000000000000" pitchFamily="18" charset="-128"/>
                        </a:rPr>
                        <a:t>△△△システムに類似するシステムの開発実績</a:t>
                      </a:r>
                      <a:endParaRPr kumimoji="1" lang="en-US" altLang="ja-JP" sz="1800" dirty="0">
                        <a:latin typeface="BIZ UDP明朝 Medium" panose="02020500000000000000" pitchFamily="18" charset="-128"/>
                        <a:ea typeface="BIZ UDP明朝 Medium" panose="02020500000000000000" pitchFamily="18" charset="-128"/>
                      </a:endParaRPr>
                    </a:p>
                    <a:p>
                      <a:pPr marL="285750" indent="-285750">
                        <a:buFont typeface="Wingdings" panose="05000000000000000000" pitchFamily="2" charset="2"/>
                        <a:buChar char="l"/>
                      </a:pPr>
                      <a:r>
                        <a:rPr kumimoji="1" lang="ja-JP" altLang="en-US" sz="1800" dirty="0">
                          <a:latin typeface="BIZ UDP明朝 Medium" panose="02020500000000000000" pitchFamily="18" charset="-128"/>
                          <a:ea typeface="BIZ UDP明朝 Medium" panose="02020500000000000000" pitchFamily="18" charset="-128"/>
                        </a:rPr>
                        <a:t>その他ソフトウェア開発ノウハウが多彩</a:t>
                      </a:r>
                    </a:p>
                  </a:txBody>
                  <a:tcPr/>
                </a:tc>
                <a:tc>
                  <a:txBody>
                    <a:bodyPr/>
                    <a:lstStyle/>
                    <a:p>
                      <a:pPr marL="0" indent="0">
                        <a:buFont typeface="Wingdings" panose="05000000000000000000" pitchFamily="2" charset="2"/>
                        <a:buNone/>
                      </a:pPr>
                      <a:r>
                        <a:rPr kumimoji="1" lang="ja-JP" altLang="en-US" sz="1800" dirty="0">
                          <a:latin typeface="BIZ UDP明朝 Medium" panose="02020500000000000000" pitchFamily="18" charset="-128"/>
                          <a:ea typeface="BIZ UDP明朝 Medium" panose="02020500000000000000" pitchFamily="18" charset="-128"/>
                        </a:rPr>
                        <a:t>同社社長に説明・合意済み</a:t>
                      </a:r>
                    </a:p>
                  </a:txBody>
                  <a:tcPr/>
                </a:tc>
                <a:extLst>
                  <a:ext uri="{0D108BD9-81ED-4DB2-BD59-A6C34878D82A}">
                    <a16:rowId xmlns:a16="http://schemas.microsoft.com/office/drawing/2014/main" val="52491438"/>
                  </a:ext>
                </a:extLst>
              </a:tr>
              <a:tr h="1116167">
                <a:tc>
                  <a:txBody>
                    <a:bodyPr/>
                    <a:lstStyle/>
                    <a:p>
                      <a:r>
                        <a:rPr kumimoji="1" lang="ja-JP" altLang="en-US" sz="1800" dirty="0">
                          <a:latin typeface="BIZ UDP明朝 Medium" panose="02020500000000000000" pitchFamily="18" charset="-128"/>
                          <a:ea typeface="BIZ UDP明朝 Medium" panose="02020500000000000000" pitchFamily="18" charset="-128"/>
                        </a:rPr>
                        <a:t>（株）★★★</a:t>
                      </a:r>
                    </a:p>
                  </a:txBody>
                  <a:tcPr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1800" dirty="0">
                          <a:latin typeface="BIZ UDP明朝 Medium" panose="02020500000000000000" pitchFamily="18" charset="-128"/>
                          <a:ea typeface="BIZ UDP明朝 Medium" panose="02020500000000000000" pitchFamily="18" charset="-128"/>
                        </a:rPr>
                        <a:t>XXX</a:t>
                      </a:r>
                      <a:r>
                        <a:rPr kumimoji="1" lang="ja-JP" altLang="en-US" sz="1800" dirty="0">
                          <a:latin typeface="BIZ UDP明朝 Medium" panose="02020500000000000000" pitchFamily="18" charset="-128"/>
                          <a:ea typeface="BIZ UDP明朝 Medium" panose="02020500000000000000" pitchFamily="18" charset="-128"/>
                        </a:rPr>
                        <a:t>のハード開発</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800" dirty="0">
                          <a:latin typeface="BIZ UDP明朝 Medium" panose="02020500000000000000" pitchFamily="18" charset="-128"/>
                          <a:ea typeface="BIZ UDP明朝 Medium" panose="02020500000000000000" pitchFamily="18" charset="-128"/>
                        </a:rPr>
                        <a:t>事業会社との協業経験が豊富</a:t>
                      </a:r>
                      <a:endParaRPr kumimoji="1" lang="en-US" altLang="ja-JP" sz="1800" dirty="0">
                        <a:latin typeface="BIZ UDP明朝 Medium" panose="02020500000000000000" pitchFamily="18" charset="-128"/>
                        <a:ea typeface="BIZ UDP明朝 Medium" panose="02020500000000000000" pitchFamily="18" charset="-128"/>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800" dirty="0">
                          <a:latin typeface="BIZ UDP明朝 Medium" panose="02020500000000000000" pitchFamily="18" charset="-128"/>
                          <a:ea typeface="BIZ UDP明朝 Medium" panose="02020500000000000000" pitchFamily="18" charset="-128"/>
                        </a:rPr>
                        <a:t>○○などのハード開発ノウハウ</a:t>
                      </a:r>
                    </a:p>
                  </a:txBody>
                  <a:tcPr/>
                </a:tc>
                <a:tc>
                  <a:txBody>
                    <a:bodyPr/>
                    <a:lstStyle/>
                    <a:p>
                      <a:pPr marL="0" indent="0">
                        <a:buFont typeface="Wingdings" panose="05000000000000000000" pitchFamily="2" charset="2"/>
                        <a:buNone/>
                      </a:pPr>
                      <a:r>
                        <a:rPr kumimoji="1" lang="ja-JP" altLang="en-US" sz="1800" dirty="0">
                          <a:latin typeface="BIZ UDP明朝 Medium" panose="02020500000000000000" pitchFamily="18" charset="-128"/>
                          <a:ea typeface="BIZ UDP明朝 Medium" panose="02020500000000000000" pitchFamily="18" charset="-128"/>
                        </a:rPr>
                        <a:t>担当間では合意</a:t>
                      </a:r>
                    </a:p>
                  </a:txBody>
                  <a:tcPr/>
                </a:tc>
                <a:extLst>
                  <a:ext uri="{0D108BD9-81ED-4DB2-BD59-A6C34878D82A}">
                    <a16:rowId xmlns:a16="http://schemas.microsoft.com/office/drawing/2014/main" val="4271307304"/>
                  </a:ext>
                </a:extLst>
              </a:tr>
              <a:tr h="750400">
                <a:tc>
                  <a:txBody>
                    <a:bodyPr/>
                    <a:lstStyle/>
                    <a:p>
                      <a:r>
                        <a:rPr kumimoji="1" lang="ja-JP" altLang="en-US" sz="1800" dirty="0">
                          <a:latin typeface="BIZ UDP明朝 Medium" panose="02020500000000000000" pitchFamily="18" charset="-128"/>
                          <a:ea typeface="BIZ UDP明朝 Medium" panose="02020500000000000000" pitchFamily="18" charset="-128"/>
                        </a:rPr>
                        <a:t>△△市</a:t>
                      </a:r>
                    </a:p>
                  </a:txBody>
                  <a:tcPr anchor="ctr"/>
                </a:tc>
                <a:tc>
                  <a:txBody>
                    <a:bodyPr/>
                    <a:lstStyle/>
                    <a:p>
                      <a:pPr marL="285750" indent="-285750">
                        <a:buFont typeface="Wingdings" panose="05000000000000000000" pitchFamily="2" charset="2"/>
                        <a:buChar char="l"/>
                      </a:pPr>
                      <a:r>
                        <a:rPr kumimoji="1" lang="ja-JP" altLang="en-US" sz="1800" dirty="0">
                          <a:latin typeface="BIZ UDP明朝 Medium" panose="02020500000000000000" pitchFamily="18" charset="-128"/>
                          <a:ea typeface="BIZ UDP明朝 Medium" panose="02020500000000000000" pitchFamily="18" charset="-128"/>
                        </a:rPr>
                        <a:t>実証実験フィールドの提供</a:t>
                      </a:r>
                      <a:endParaRPr kumimoji="1" lang="en-US" altLang="ja-JP" sz="1800" dirty="0">
                        <a:latin typeface="BIZ UDP明朝 Medium" panose="02020500000000000000" pitchFamily="18" charset="-128"/>
                        <a:ea typeface="BIZ UDP明朝 Medium" panose="02020500000000000000" pitchFamily="18" charset="-128"/>
                      </a:endParaRPr>
                    </a:p>
                    <a:p>
                      <a:pPr marL="285750" indent="-285750">
                        <a:buFont typeface="Wingdings" panose="05000000000000000000" pitchFamily="2" charset="2"/>
                        <a:buChar char="l"/>
                      </a:pPr>
                      <a:r>
                        <a:rPr kumimoji="1" lang="ja-JP" altLang="en-US" sz="1800" dirty="0">
                          <a:latin typeface="BIZ UDP明朝 Medium" panose="02020500000000000000" pitchFamily="18" charset="-128"/>
                          <a:ea typeface="BIZ UDP明朝 Medium" panose="02020500000000000000" pitchFamily="18" charset="-128"/>
                        </a:rPr>
                        <a:t>◎●条例に係る許認可</a:t>
                      </a:r>
                    </a:p>
                  </a:txBody>
                  <a:tcPr/>
                </a:tc>
                <a:tc>
                  <a:txBody>
                    <a:bodyPr/>
                    <a:lstStyle/>
                    <a:p>
                      <a:pPr marL="285750" indent="-285750">
                        <a:buFont typeface="Wingdings" panose="05000000000000000000" pitchFamily="2" charset="2"/>
                        <a:buChar char="l"/>
                      </a:pPr>
                      <a:r>
                        <a:rPr kumimoji="1" lang="ja-JP" altLang="en-US" sz="1800" dirty="0">
                          <a:latin typeface="BIZ UDP明朝 Medium" panose="02020500000000000000" pitchFamily="18" charset="-128"/>
                          <a:ea typeface="BIZ UDP明朝 Medium" panose="02020500000000000000" pitchFamily="18" charset="-128"/>
                        </a:rPr>
                        <a:t>行政としての公信力</a:t>
                      </a:r>
                      <a:endParaRPr kumimoji="1" lang="en-US" altLang="ja-JP" sz="1800" dirty="0">
                        <a:latin typeface="BIZ UDP明朝 Medium" panose="02020500000000000000" pitchFamily="18" charset="-128"/>
                        <a:ea typeface="BIZ UDP明朝 Medium" panose="02020500000000000000" pitchFamily="18" charset="-128"/>
                      </a:endParaRPr>
                    </a:p>
                    <a:p>
                      <a:pPr marL="285750" indent="-285750">
                        <a:buFont typeface="Wingdings" panose="05000000000000000000" pitchFamily="2" charset="2"/>
                        <a:buChar char="l"/>
                      </a:pPr>
                      <a:endParaRPr kumimoji="1" lang="ja-JP" altLang="en-US" sz="1800" dirty="0">
                        <a:latin typeface="BIZ UDP明朝 Medium" panose="02020500000000000000" pitchFamily="18" charset="-128"/>
                        <a:ea typeface="BIZ UDP明朝 Medium" panose="02020500000000000000" pitchFamily="18" charset="-128"/>
                      </a:endParaRPr>
                    </a:p>
                  </a:txBody>
                  <a:tcPr/>
                </a:tc>
                <a:tc>
                  <a:txBody>
                    <a:bodyPr/>
                    <a:lstStyle/>
                    <a:p>
                      <a:pPr marL="0" indent="0">
                        <a:buFont typeface="Wingdings" panose="05000000000000000000" pitchFamily="2" charset="2"/>
                        <a:buNone/>
                      </a:pPr>
                      <a:r>
                        <a:rPr kumimoji="1" lang="ja-JP" altLang="en-US" sz="1800" dirty="0">
                          <a:latin typeface="BIZ UDP明朝 Medium" panose="02020500000000000000" pitchFamily="18" charset="-128"/>
                          <a:ea typeface="BIZ UDP明朝 Medium" panose="02020500000000000000" pitchFamily="18" charset="-128"/>
                        </a:rPr>
                        <a:t>フィールド協力</a:t>
                      </a:r>
                      <a:r>
                        <a:rPr kumimoji="1" lang="en-US" altLang="ja-JP" sz="1800" dirty="0">
                          <a:latin typeface="BIZ UDP明朝 Medium" panose="02020500000000000000" pitchFamily="18" charset="-128"/>
                          <a:ea typeface="BIZ UDP明朝 Medium" panose="02020500000000000000" pitchFamily="18" charset="-128"/>
                        </a:rPr>
                        <a:t>OK</a:t>
                      </a:r>
                      <a:endParaRPr kumimoji="1" lang="ja-JP" altLang="en-US" sz="1800" dirty="0">
                        <a:latin typeface="BIZ UDP明朝 Medium" panose="02020500000000000000" pitchFamily="18" charset="-128"/>
                        <a:ea typeface="BIZ UDP明朝 Medium" panose="02020500000000000000" pitchFamily="18" charset="-128"/>
                      </a:endParaRPr>
                    </a:p>
                  </a:txBody>
                  <a:tcPr/>
                </a:tc>
                <a:extLst>
                  <a:ext uri="{0D108BD9-81ED-4DB2-BD59-A6C34878D82A}">
                    <a16:rowId xmlns:a16="http://schemas.microsoft.com/office/drawing/2014/main" val="843214033"/>
                  </a:ext>
                </a:extLst>
              </a:tr>
              <a:tr h="608157">
                <a:tc>
                  <a:txBody>
                    <a:bodyPr/>
                    <a:lstStyle/>
                    <a:p>
                      <a:r>
                        <a:rPr kumimoji="1" lang="ja-JP" altLang="en-US" sz="1800" dirty="0">
                          <a:latin typeface="BIZ UDP明朝 Medium" panose="02020500000000000000" pitchFamily="18" charset="-128"/>
                          <a:ea typeface="BIZ UDP明朝 Medium" panose="02020500000000000000" pitchFamily="18" charset="-128"/>
                        </a:rPr>
                        <a:t>○○連合会</a:t>
                      </a:r>
                    </a:p>
                  </a:txBody>
                  <a:tcPr anchor="ctr"/>
                </a:tc>
                <a:tc>
                  <a:txBody>
                    <a:bodyPr/>
                    <a:lstStyle/>
                    <a:p>
                      <a:pPr marL="285750" indent="-285750">
                        <a:buFont typeface="Wingdings" panose="05000000000000000000" pitchFamily="2" charset="2"/>
                        <a:buChar char="l"/>
                      </a:pPr>
                      <a:r>
                        <a:rPr kumimoji="1" lang="ja-JP" altLang="en-US" sz="1800" dirty="0">
                          <a:latin typeface="BIZ UDP明朝 Medium" panose="02020500000000000000" pitchFamily="18" charset="-128"/>
                          <a:ea typeface="BIZ UDP明朝 Medium" panose="02020500000000000000" pitchFamily="18" charset="-128"/>
                        </a:rPr>
                        <a:t>○○に係る調整</a:t>
                      </a:r>
                    </a:p>
                  </a:txBody>
                  <a:tcPr/>
                </a:tc>
                <a:tc>
                  <a:txBody>
                    <a:bodyPr/>
                    <a:lstStyle/>
                    <a:p>
                      <a:pPr marL="285750" indent="-285750">
                        <a:buFont typeface="Wingdings" panose="05000000000000000000" pitchFamily="2" charset="2"/>
                        <a:buChar char="l"/>
                      </a:pPr>
                      <a:r>
                        <a:rPr kumimoji="1" lang="en-US" altLang="ja-JP" sz="1800" dirty="0">
                          <a:latin typeface="BIZ UDP明朝 Medium" panose="02020500000000000000" pitchFamily="18" charset="-128"/>
                          <a:ea typeface="BIZ UDP明朝 Medium" panose="02020500000000000000" pitchFamily="18" charset="-128"/>
                        </a:rPr>
                        <a:t>PJ</a:t>
                      </a:r>
                      <a:r>
                        <a:rPr kumimoji="1" lang="ja-JP" altLang="en-US" sz="1800" dirty="0">
                          <a:latin typeface="BIZ UDP明朝 Medium" panose="02020500000000000000" pitchFamily="18" charset="-128"/>
                          <a:ea typeface="BIZ UDP明朝 Medium" panose="02020500000000000000" pitchFamily="18" charset="-128"/>
                        </a:rPr>
                        <a:t>に不可欠な○○をまとめる組織</a:t>
                      </a:r>
                    </a:p>
                  </a:txBody>
                  <a:tcPr/>
                </a:tc>
                <a:tc>
                  <a:txBody>
                    <a:bodyPr/>
                    <a:lstStyle/>
                    <a:p>
                      <a:pPr marL="0" indent="0">
                        <a:buFont typeface="Wingdings" panose="05000000000000000000" pitchFamily="2" charset="2"/>
                        <a:buNone/>
                      </a:pPr>
                      <a:r>
                        <a:rPr kumimoji="1" lang="ja-JP" altLang="en-US" sz="1800" dirty="0">
                          <a:latin typeface="BIZ UDP明朝 Medium" panose="02020500000000000000" pitchFamily="18" charset="-128"/>
                          <a:ea typeface="BIZ UDP明朝 Medium" panose="02020500000000000000" pitchFamily="18" charset="-128"/>
                        </a:rPr>
                        <a:t>未接触</a:t>
                      </a:r>
                    </a:p>
                  </a:txBody>
                  <a:tcPr/>
                </a:tc>
                <a:extLst>
                  <a:ext uri="{0D108BD9-81ED-4DB2-BD59-A6C34878D82A}">
                    <a16:rowId xmlns:a16="http://schemas.microsoft.com/office/drawing/2014/main" val="2743892903"/>
                  </a:ext>
                </a:extLst>
              </a:tr>
            </a:tbl>
          </a:graphicData>
        </a:graphic>
      </p:graphicFrame>
      <p:sp>
        <p:nvSpPr>
          <p:cNvPr id="22" name="角丸四角形 11">
            <a:extLst>
              <a:ext uri="{FF2B5EF4-FFF2-40B4-BE49-F238E27FC236}">
                <a16:creationId xmlns:a16="http://schemas.microsoft.com/office/drawing/2014/main" id="{9E87EF52-2E82-B7BF-9ACC-CA18E74396AA}"/>
              </a:ext>
            </a:extLst>
          </p:cNvPr>
          <p:cNvSpPr/>
          <p:nvPr/>
        </p:nvSpPr>
        <p:spPr>
          <a:xfrm>
            <a:off x="8077200" y="1048282"/>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rPr>
              <a:t>記載イメージ</a:t>
            </a:r>
          </a:p>
        </p:txBody>
      </p:sp>
    </p:spTree>
    <p:extLst>
      <p:ext uri="{BB962C8B-B14F-4D97-AF65-F5344CB8AC3E}">
        <p14:creationId xmlns:p14="http://schemas.microsoft.com/office/powerpoint/2010/main" val="1829804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6" name="角丸四角形 2"/>
          <p:cNvSpPr/>
          <p:nvPr/>
        </p:nvSpPr>
        <p:spPr>
          <a:xfrm>
            <a:off x="1988574" y="307990"/>
            <a:ext cx="5928851"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bg1"/>
                </a:solidFill>
                <a:latin typeface="BIZ UDPゴシック" panose="020B0400000000000000" pitchFamily="50" charset="-128"/>
                <a:ea typeface="BIZ UDPゴシック" panose="020B0400000000000000" pitchFamily="50" charset="-128"/>
              </a:rPr>
              <a:t>応募書類の構成・記載内容</a:t>
            </a:r>
          </a:p>
        </p:txBody>
      </p:sp>
      <p:graphicFrame>
        <p:nvGraphicFramePr>
          <p:cNvPr id="3" name="表 2">
            <a:extLst>
              <a:ext uri="{FF2B5EF4-FFF2-40B4-BE49-F238E27FC236}">
                <a16:creationId xmlns:a16="http://schemas.microsoft.com/office/drawing/2014/main" id="{92C24E4F-C215-0351-DB13-96D425013168}"/>
              </a:ext>
            </a:extLst>
          </p:cNvPr>
          <p:cNvGraphicFramePr>
            <a:graphicFrameLocks noGrp="1"/>
          </p:cNvGraphicFramePr>
          <p:nvPr>
            <p:extLst>
              <p:ext uri="{D42A27DB-BD31-4B8C-83A1-F6EECF244321}">
                <p14:modId xmlns:p14="http://schemas.microsoft.com/office/powerpoint/2010/main" val="3789402487"/>
              </p:ext>
            </p:extLst>
          </p:nvPr>
        </p:nvGraphicFramePr>
        <p:xfrm>
          <a:off x="285751" y="1095378"/>
          <a:ext cx="9353550" cy="5541510"/>
        </p:xfrm>
        <a:graphic>
          <a:graphicData uri="http://schemas.openxmlformats.org/drawingml/2006/table">
            <a:tbl>
              <a:tblPr firstRow="1" bandRow="1">
                <a:tableStyleId>{5940675A-B579-460E-94D1-54222C63F5DA}</a:tableStyleId>
              </a:tblPr>
              <a:tblGrid>
                <a:gridCol w="1695580">
                  <a:extLst>
                    <a:ext uri="{9D8B030D-6E8A-4147-A177-3AD203B41FA5}">
                      <a16:colId xmlns:a16="http://schemas.microsoft.com/office/drawing/2014/main" val="2180680623"/>
                    </a:ext>
                  </a:extLst>
                </a:gridCol>
                <a:gridCol w="5991094">
                  <a:extLst>
                    <a:ext uri="{9D8B030D-6E8A-4147-A177-3AD203B41FA5}">
                      <a16:colId xmlns:a16="http://schemas.microsoft.com/office/drawing/2014/main" val="1660651390"/>
                    </a:ext>
                  </a:extLst>
                </a:gridCol>
                <a:gridCol w="1666876">
                  <a:extLst>
                    <a:ext uri="{9D8B030D-6E8A-4147-A177-3AD203B41FA5}">
                      <a16:colId xmlns:a16="http://schemas.microsoft.com/office/drawing/2014/main" val="1406926643"/>
                    </a:ext>
                  </a:extLst>
                </a:gridCol>
              </a:tblGrid>
              <a:tr h="369434">
                <a:tc>
                  <a:txBody>
                    <a:bodyPr/>
                    <a:lstStyle/>
                    <a:p>
                      <a:pPr algn="ctr"/>
                      <a:r>
                        <a:rPr kumimoji="1" lang="ja-JP" altLang="en-US" sz="1600" dirty="0">
                          <a:solidFill>
                            <a:schemeClr val="bg1"/>
                          </a:solidFill>
                          <a:latin typeface="BIZ UDPゴシック" panose="020B0400000000000000" pitchFamily="50" charset="-128"/>
                          <a:ea typeface="BIZ UDPゴシック" panose="020B0400000000000000" pitchFamily="50" charset="-128"/>
                        </a:rPr>
                        <a:t>項目</a:t>
                      </a:r>
                    </a:p>
                  </a:txBody>
                  <a:tcPr anchor="ctr">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a:r>
                        <a:rPr kumimoji="1" lang="ja-JP" altLang="en-US" sz="1600" dirty="0">
                          <a:solidFill>
                            <a:schemeClr val="bg1"/>
                          </a:solidFill>
                          <a:latin typeface="BIZ UDPゴシック" panose="020B0400000000000000" pitchFamily="50" charset="-128"/>
                          <a:ea typeface="BIZ UDPゴシック" panose="020B0400000000000000" pitchFamily="50" charset="-128"/>
                        </a:rPr>
                        <a:t>記載すべき事項</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tc>
                  <a:txBody>
                    <a:bodyPr/>
                    <a:lstStyle/>
                    <a:p>
                      <a:pPr algn="ctr"/>
                      <a:r>
                        <a:rPr kumimoji="1" lang="ja-JP" altLang="en-US" sz="1600" dirty="0">
                          <a:solidFill>
                            <a:schemeClr val="bg1"/>
                          </a:solidFill>
                          <a:latin typeface="BIZ UDPゴシック" panose="020B0400000000000000" pitchFamily="50" charset="-128"/>
                          <a:ea typeface="BIZ UDPゴシック" panose="020B0400000000000000" pitchFamily="50" charset="-128"/>
                        </a:rPr>
                        <a:t>主な評価項目</a:t>
                      </a:r>
                    </a:p>
                  </a:txBody>
                  <a:tcPr anchor="ctr">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2061045009"/>
                  </a:ext>
                </a:extLst>
              </a:tr>
              <a:tr h="369434">
                <a:tc>
                  <a:txBody>
                    <a:bodyPr/>
                    <a:lstStyle/>
                    <a:p>
                      <a:pPr algn="ctr"/>
                      <a:r>
                        <a:rPr kumimoji="1" lang="ja-JP" altLang="en-US" sz="1600" dirty="0">
                          <a:latin typeface="BIZ UDPゴシック" panose="020B0400000000000000" pitchFamily="50" charset="-128"/>
                          <a:ea typeface="BIZ UDPゴシック" panose="020B0400000000000000" pitchFamily="50" charset="-128"/>
                        </a:rPr>
                        <a:t>表紙</a:t>
                      </a:r>
                    </a:p>
                  </a:txBody>
                  <a:tcPr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108000"/>
                      <a:r>
                        <a:rPr kumimoji="1" lang="ja-JP" altLang="en-US" sz="1600" dirty="0">
                          <a:latin typeface="BIZ UDP明朝 Medium" panose="02020500000000000000" pitchFamily="18" charset="-128"/>
                          <a:ea typeface="BIZ UDP明朝 Medium" panose="02020500000000000000" pitchFamily="18" charset="-128"/>
                        </a:rPr>
                        <a:t>表紙（プロジェクトタイトル）</a:t>
                      </a: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600" dirty="0">
                          <a:latin typeface="BIZ UDP明朝 Medium" panose="02020500000000000000" pitchFamily="18" charset="-128"/>
                          <a:ea typeface="BIZ UDP明朝 Medium" panose="02020500000000000000" pitchFamily="18" charset="-128"/>
                        </a:rPr>
                        <a:t>ー</a:t>
                      </a:r>
                    </a:p>
                  </a:txBody>
                  <a:tcPr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1661591"/>
                  </a:ext>
                </a:extLst>
              </a:tr>
              <a:tr h="369434">
                <a:tc>
                  <a:txBody>
                    <a:bodyPr/>
                    <a:lstStyle/>
                    <a:p>
                      <a:pPr algn="ctr"/>
                      <a:r>
                        <a:rPr kumimoji="1" lang="ja-JP" altLang="en-US" sz="1600" dirty="0">
                          <a:latin typeface="BIZ UDPゴシック" panose="020B0400000000000000" pitchFamily="50" charset="-128"/>
                          <a:ea typeface="BIZ UDPゴシック" panose="020B0400000000000000" pitchFamily="50" charset="-128"/>
                        </a:rPr>
                        <a:t>応募者情報</a:t>
                      </a:r>
                    </a:p>
                  </a:txBody>
                  <a:tcPr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108000"/>
                      <a:r>
                        <a:rPr kumimoji="1" lang="ja-JP" altLang="en-US" sz="1600" dirty="0">
                          <a:latin typeface="BIZ UDP明朝 Medium" panose="02020500000000000000" pitchFamily="18" charset="-128"/>
                          <a:ea typeface="BIZ UDP明朝 Medium" panose="02020500000000000000" pitchFamily="18" charset="-128"/>
                        </a:rPr>
                        <a:t>会社概要</a:t>
                      </a: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600" dirty="0">
                          <a:latin typeface="BIZ UDP明朝 Medium" panose="02020500000000000000" pitchFamily="18" charset="-128"/>
                          <a:ea typeface="BIZ UDP明朝 Medium" panose="02020500000000000000" pitchFamily="18" charset="-128"/>
                        </a:rPr>
                        <a:t>ー</a:t>
                      </a:r>
                    </a:p>
                  </a:txBody>
                  <a:tcPr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02295435"/>
                  </a:ext>
                </a:extLst>
              </a:tr>
              <a:tr h="369434">
                <a:tc rowSpan="5">
                  <a:txBody>
                    <a:bodyPr/>
                    <a:lstStyle/>
                    <a:p>
                      <a:pPr algn="ctr"/>
                      <a:r>
                        <a:rPr kumimoji="1" lang="ja-JP" altLang="en-US" sz="1600" dirty="0">
                          <a:latin typeface="BIZ UDPゴシック" panose="020B0400000000000000" pitchFamily="50" charset="-128"/>
                          <a:ea typeface="BIZ UDPゴシック" panose="020B0400000000000000" pitchFamily="50" charset="-128"/>
                        </a:rPr>
                        <a:t>プロジェクトの</a:t>
                      </a:r>
                      <a:endParaRPr kumimoji="1" lang="en-US" altLang="ja-JP" sz="1600" dirty="0">
                        <a:latin typeface="BIZ UDPゴシック" panose="020B0400000000000000" pitchFamily="50" charset="-128"/>
                        <a:ea typeface="BIZ UDPゴシック" panose="020B0400000000000000" pitchFamily="50" charset="-128"/>
                      </a:endParaRPr>
                    </a:p>
                    <a:p>
                      <a:pPr algn="ctr"/>
                      <a:r>
                        <a:rPr kumimoji="1" lang="ja-JP" altLang="en-US" sz="1600" dirty="0">
                          <a:latin typeface="BIZ UDPゴシック" panose="020B0400000000000000" pitchFamily="50" charset="-128"/>
                          <a:ea typeface="BIZ UDPゴシック" panose="020B0400000000000000" pitchFamily="50" charset="-128"/>
                        </a:rPr>
                        <a:t>概要</a:t>
                      </a:r>
                    </a:p>
                  </a:txBody>
                  <a:tcPr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108000"/>
                      <a:r>
                        <a:rPr lang="ja-JP" altLang="en-US" sz="1600" dirty="0">
                          <a:latin typeface="BIZ UDP明朝 Medium" panose="02020500000000000000" pitchFamily="18" charset="-128"/>
                          <a:ea typeface="BIZ UDP明朝 Medium" panose="02020500000000000000" pitchFamily="18" charset="-128"/>
                        </a:rPr>
                        <a:t>解決したい社会課題・実現したいビジョン</a:t>
                      </a:r>
                      <a:endParaRPr kumimoji="1" lang="ja-JP" altLang="en-US" sz="1600" dirty="0">
                        <a:latin typeface="BIZ UDP明朝 Medium" panose="02020500000000000000" pitchFamily="18" charset="-128"/>
                        <a:ea typeface="BIZ UDP明朝 Medium" panose="02020500000000000000" pitchFamily="18" charset="-128"/>
                      </a:endParaRPr>
                    </a:p>
                  </a:txBody>
                  <a:tcPr anchor="ctr">
                    <a:lnT w="28575" cap="flat" cmpd="sng" algn="ctr">
                      <a:solidFill>
                        <a:schemeClr val="tx1"/>
                      </a:solidFill>
                      <a:prstDash val="solid"/>
                      <a:round/>
                      <a:headEnd type="none" w="med" len="med"/>
                      <a:tailEnd type="none" w="med" len="med"/>
                    </a:lnT>
                  </a:tcPr>
                </a:tc>
                <a:tc>
                  <a:txBody>
                    <a:bodyPr/>
                    <a:lstStyle/>
                    <a:p>
                      <a:pPr algn="ctr"/>
                      <a:r>
                        <a:rPr kumimoji="1" lang="ja-JP" altLang="en-US" sz="1600" dirty="0">
                          <a:latin typeface="BIZ UDP明朝 Medium" panose="02020500000000000000" pitchFamily="18" charset="-128"/>
                          <a:ea typeface="BIZ UDP明朝 Medium" panose="02020500000000000000" pitchFamily="18" charset="-128"/>
                        </a:rPr>
                        <a:t>インパクト</a:t>
                      </a:r>
                    </a:p>
                  </a:txBody>
                  <a:tcPr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129384037"/>
                  </a:ext>
                </a:extLst>
              </a:tr>
              <a:tr h="369434">
                <a:tc vMerge="1">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nchor="ctr"/>
                </a:tc>
                <a:tc>
                  <a:txBody>
                    <a:bodyPr/>
                    <a:lstStyle/>
                    <a:p>
                      <a:pPr marL="108000"/>
                      <a:r>
                        <a:rPr lang="ja-JP" altLang="en-US" sz="1600" dirty="0">
                          <a:latin typeface="BIZ UDP明朝 Medium" panose="02020500000000000000" pitchFamily="18" charset="-128"/>
                          <a:ea typeface="BIZ UDP明朝 Medium" panose="02020500000000000000" pitchFamily="18" charset="-128"/>
                        </a:rPr>
                        <a:t>プロジェクトのターゲット・そのペイン（何に困っているか）</a:t>
                      </a:r>
                      <a:endParaRPr kumimoji="1" lang="ja-JP" altLang="en-US" sz="1600" dirty="0">
                        <a:latin typeface="BIZ UDP明朝 Medium" panose="02020500000000000000" pitchFamily="18" charset="-128"/>
                        <a:ea typeface="BIZ UDP明朝 Medium" panose="02020500000000000000" pitchFamily="18" charset="-128"/>
                      </a:endParaRPr>
                    </a:p>
                  </a:txBody>
                  <a:tcPr anchor="ctr"/>
                </a:tc>
                <a:tc>
                  <a:txBody>
                    <a:bodyPr/>
                    <a:lstStyle/>
                    <a:p>
                      <a:pPr algn="ctr"/>
                      <a:r>
                        <a:rPr kumimoji="1" lang="ja-JP" altLang="en-US" sz="1600" dirty="0">
                          <a:latin typeface="BIZ UDP明朝 Medium" panose="02020500000000000000" pitchFamily="18" charset="-128"/>
                          <a:ea typeface="BIZ UDP明朝 Medium" panose="02020500000000000000" pitchFamily="18" charset="-128"/>
                        </a:rPr>
                        <a:t>必要性</a:t>
                      </a:r>
                    </a:p>
                  </a:txBody>
                  <a:tcPr anchor="ctr">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729040085"/>
                  </a:ext>
                </a:extLst>
              </a:tr>
              <a:tr h="369434">
                <a:tc vMerge="1">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nchor="ctr"/>
                </a:tc>
                <a:tc>
                  <a:txBody>
                    <a:bodyPr/>
                    <a:lstStyle/>
                    <a:p>
                      <a:pPr marL="108000"/>
                      <a:r>
                        <a:rPr kumimoji="1" lang="ja-JP" altLang="en-US" sz="1600" dirty="0">
                          <a:latin typeface="BIZ UDP明朝 Medium" panose="02020500000000000000" pitchFamily="18" charset="-128"/>
                          <a:ea typeface="BIZ UDP明朝 Medium" panose="02020500000000000000" pitchFamily="18" charset="-128"/>
                        </a:rPr>
                        <a:t>ペインを解決するサービス</a:t>
                      </a:r>
                      <a:r>
                        <a:rPr kumimoji="1" lang="en-US" altLang="ja-JP" sz="1600" dirty="0">
                          <a:latin typeface="BIZ UDP明朝 Medium" panose="02020500000000000000" pitchFamily="18" charset="-128"/>
                          <a:ea typeface="BIZ UDP明朝 Medium" panose="02020500000000000000" pitchFamily="18" charset="-128"/>
                        </a:rPr>
                        <a:t>/</a:t>
                      </a:r>
                      <a:r>
                        <a:rPr kumimoji="1" lang="ja-JP" altLang="en-US" sz="1600" dirty="0">
                          <a:latin typeface="BIZ UDP明朝 Medium" panose="02020500000000000000" pitchFamily="18" charset="-128"/>
                          <a:ea typeface="BIZ UDP明朝 Medium" panose="02020500000000000000" pitchFamily="18" charset="-128"/>
                        </a:rPr>
                        <a:t>プロダクト（ソリューション）</a:t>
                      </a:r>
                    </a:p>
                  </a:txBody>
                  <a:tcPr anchor="ctr"/>
                </a:tc>
                <a:tc>
                  <a:txBody>
                    <a:bodyPr/>
                    <a:lstStyle/>
                    <a:p>
                      <a:pPr algn="ctr"/>
                      <a:r>
                        <a:rPr kumimoji="1" lang="ja-JP" altLang="en-US" sz="1600" dirty="0">
                          <a:latin typeface="BIZ UDP明朝 Medium" panose="02020500000000000000" pitchFamily="18" charset="-128"/>
                          <a:ea typeface="BIZ UDP明朝 Medium" panose="02020500000000000000" pitchFamily="18" charset="-128"/>
                        </a:rPr>
                        <a:t>革新性</a:t>
                      </a:r>
                    </a:p>
                  </a:txBody>
                  <a:tcPr anchor="ctr">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63488360"/>
                  </a:ext>
                </a:extLst>
              </a:tr>
              <a:tr h="369434">
                <a:tc vMerge="1">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nchor="ctr"/>
                </a:tc>
                <a:tc>
                  <a:txBody>
                    <a:bodyPr/>
                    <a:lstStyle/>
                    <a:p>
                      <a:pPr marL="108000"/>
                      <a:r>
                        <a:rPr lang="ja-JP" altLang="en-US" sz="1600" dirty="0">
                          <a:latin typeface="BIZ UDP明朝 Medium" panose="02020500000000000000" pitchFamily="18" charset="-128"/>
                          <a:ea typeface="BIZ UDP明朝 Medium" panose="02020500000000000000" pitchFamily="18" charset="-128"/>
                        </a:rPr>
                        <a:t>競合との比較優位性</a:t>
                      </a:r>
                      <a:r>
                        <a:rPr lang="en-US" altLang="ja-JP" sz="1600" dirty="0">
                          <a:latin typeface="BIZ UDP明朝 Medium" panose="02020500000000000000" pitchFamily="18" charset="-128"/>
                          <a:ea typeface="BIZ UDP明朝 Medium" panose="02020500000000000000" pitchFamily="18" charset="-128"/>
                        </a:rPr>
                        <a:t>/</a:t>
                      </a:r>
                      <a:r>
                        <a:rPr lang="ja-JP" altLang="en-US" sz="1600" dirty="0">
                          <a:latin typeface="BIZ UDP明朝 Medium" panose="02020500000000000000" pitchFamily="18" charset="-128"/>
                          <a:ea typeface="BIZ UDP明朝 Medium" panose="02020500000000000000" pitchFamily="18" charset="-128"/>
                        </a:rPr>
                        <a:t>独自性</a:t>
                      </a:r>
                      <a:endParaRPr kumimoji="1" lang="ja-JP" altLang="en-US" sz="1600" dirty="0">
                        <a:latin typeface="BIZ UDP明朝 Medium" panose="02020500000000000000" pitchFamily="18" charset="-128"/>
                        <a:ea typeface="BIZ UDP明朝 Medium" panose="02020500000000000000" pitchFamily="18" charset="-128"/>
                      </a:endParaRPr>
                    </a:p>
                  </a:txBody>
                  <a:tcPr anchor="ctr"/>
                </a:tc>
                <a:tc>
                  <a:txBody>
                    <a:bodyPr/>
                    <a:lstStyle/>
                    <a:p>
                      <a:pPr algn="ctr"/>
                      <a:r>
                        <a:rPr kumimoji="1" lang="ja-JP" altLang="en-US" sz="1600" dirty="0">
                          <a:latin typeface="BIZ UDP明朝 Medium" panose="02020500000000000000" pitchFamily="18" charset="-128"/>
                          <a:ea typeface="BIZ UDP明朝 Medium" panose="02020500000000000000" pitchFamily="18" charset="-128"/>
                        </a:rPr>
                        <a:t>革新性</a:t>
                      </a:r>
                    </a:p>
                  </a:txBody>
                  <a:tcPr anchor="ctr">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64690397"/>
                  </a:ext>
                </a:extLst>
              </a:tr>
              <a:tr h="369434">
                <a:tc vMerge="1">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nchor="ctr"/>
                </a:tc>
                <a:tc>
                  <a:txBody>
                    <a:bodyPr/>
                    <a:lstStyle/>
                    <a:p>
                      <a:pPr marL="108000"/>
                      <a:r>
                        <a:rPr lang="ja-JP" altLang="en-US" sz="1600" dirty="0">
                          <a:latin typeface="BIZ UDP明朝 Medium" panose="02020500000000000000" pitchFamily="18" charset="-128"/>
                          <a:ea typeface="BIZ UDP明朝 Medium" panose="02020500000000000000" pitchFamily="18" charset="-128"/>
                        </a:rPr>
                        <a:t>社会実装までのロードマップ</a:t>
                      </a:r>
                      <a:endParaRPr kumimoji="1" lang="ja-JP" altLang="en-US" sz="1600" dirty="0">
                        <a:latin typeface="BIZ UDP明朝 Medium" panose="02020500000000000000" pitchFamily="18" charset="-128"/>
                        <a:ea typeface="BIZ UDP明朝 Medium" panose="02020500000000000000" pitchFamily="18" charset="-128"/>
                      </a:endParaRPr>
                    </a:p>
                  </a:txBody>
                  <a:tcPr anchor="ctr">
                    <a:lnB w="28575" cap="flat" cmpd="sng" algn="ctr">
                      <a:solidFill>
                        <a:schemeClr val="tx1"/>
                      </a:solidFill>
                      <a:prstDash val="solid"/>
                      <a:round/>
                      <a:headEnd type="none" w="med" len="med"/>
                      <a:tailEnd type="none" w="med" len="med"/>
                    </a:lnB>
                  </a:tcPr>
                </a:tc>
                <a:tc>
                  <a:txBody>
                    <a:bodyPr/>
                    <a:lstStyle/>
                    <a:p>
                      <a:pPr algn="ctr"/>
                      <a:r>
                        <a:rPr kumimoji="1" lang="ja-JP" altLang="en-US" sz="1600" dirty="0">
                          <a:latin typeface="BIZ UDP明朝 Medium" panose="02020500000000000000" pitchFamily="18" charset="-128"/>
                          <a:ea typeface="BIZ UDP明朝 Medium" panose="02020500000000000000" pitchFamily="18" charset="-128"/>
                        </a:rPr>
                        <a:t>実現性</a:t>
                      </a:r>
                    </a:p>
                  </a:txBody>
                  <a:tcPr anchor="ct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2783865"/>
                  </a:ext>
                </a:extLst>
              </a:tr>
              <a:tr h="369434">
                <a:tc rowSpan="4">
                  <a:txBody>
                    <a:bodyPr/>
                    <a:lstStyle/>
                    <a:p>
                      <a:pPr algn="ctr"/>
                      <a:r>
                        <a:rPr kumimoji="1" lang="ja-JP" altLang="en-US" sz="1600" dirty="0">
                          <a:latin typeface="BIZ UDPゴシック" panose="020B0400000000000000" pitchFamily="50" charset="-128"/>
                          <a:ea typeface="BIZ UDPゴシック" panose="020B0400000000000000" pitchFamily="50" charset="-128"/>
                        </a:rPr>
                        <a:t>ビジネス面</a:t>
                      </a:r>
                    </a:p>
                  </a:txBody>
                  <a:tcPr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108000"/>
                      <a:r>
                        <a:rPr lang="ja-JP" altLang="en-US" sz="1600" dirty="0">
                          <a:latin typeface="BIZ UDP明朝 Medium" panose="02020500000000000000" pitchFamily="18" charset="-128"/>
                          <a:ea typeface="BIZ UDP明朝 Medium" panose="02020500000000000000" pitchFamily="18" charset="-128"/>
                        </a:rPr>
                        <a:t>ビジネスモデル</a:t>
                      </a:r>
                      <a:endParaRPr kumimoji="1" lang="ja-JP" altLang="en-US" sz="1600" dirty="0">
                        <a:latin typeface="BIZ UDP明朝 Medium" panose="02020500000000000000" pitchFamily="18" charset="-128"/>
                        <a:ea typeface="BIZ UDP明朝 Medium" panose="02020500000000000000" pitchFamily="18" charset="-128"/>
                      </a:endParaRPr>
                    </a:p>
                  </a:txBody>
                  <a:tcPr anchor="ctr">
                    <a:lnT w="28575" cap="flat" cmpd="sng" algn="ctr">
                      <a:solidFill>
                        <a:schemeClr val="tx1"/>
                      </a:solidFill>
                      <a:prstDash val="solid"/>
                      <a:round/>
                      <a:headEnd type="none" w="med" len="med"/>
                      <a:tailEnd type="none" w="med" len="med"/>
                    </a:lnT>
                  </a:tcPr>
                </a:tc>
                <a:tc>
                  <a:txBody>
                    <a:bodyPr/>
                    <a:lstStyle/>
                    <a:p>
                      <a:pPr algn="ctr"/>
                      <a:r>
                        <a:rPr kumimoji="1" lang="ja-JP" altLang="en-US" sz="1600" dirty="0">
                          <a:latin typeface="BIZ UDP明朝 Medium" panose="02020500000000000000" pitchFamily="18" charset="-128"/>
                          <a:ea typeface="BIZ UDP明朝 Medium" panose="02020500000000000000" pitchFamily="18" charset="-128"/>
                        </a:rPr>
                        <a:t>実現性</a:t>
                      </a:r>
                    </a:p>
                  </a:txBody>
                  <a:tcPr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411160483"/>
                  </a:ext>
                </a:extLst>
              </a:tr>
              <a:tr h="369434">
                <a:tc vMerge="1">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nchor="ctr"/>
                </a:tc>
                <a:tc>
                  <a:txBody>
                    <a:bodyPr/>
                    <a:lstStyle/>
                    <a:p>
                      <a:pPr marL="108000"/>
                      <a:r>
                        <a:rPr lang="ja-JP" altLang="en-US" sz="1600" dirty="0">
                          <a:latin typeface="BIZ UDP明朝 Medium" panose="02020500000000000000" pitchFamily="18" charset="-128"/>
                          <a:ea typeface="BIZ UDP明朝 Medium" panose="02020500000000000000" pitchFamily="18" charset="-128"/>
                        </a:rPr>
                        <a:t>持続可能性（収支の見通し）　</a:t>
                      </a:r>
                      <a:endParaRPr kumimoji="1" lang="ja-JP" altLang="en-US" sz="1600" dirty="0">
                        <a:latin typeface="BIZ UDP明朝 Medium" panose="02020500000000000000" pitchFamily="18" charset="-128"/>
                        <a:ea typeface="BIZ UDP明朝 Medium" panose="02020500000000000000" pitchFamily="18" charset="-128"/>
                      </a:endParaRPr>
                    </a:p>
                  </a:txBody>
                  <a:tcPr anchor="ctr">
                    <a:lnB w="12700" cap="flat" cmpd="sng" algn="ctr">
                      <a:solidFill>
                        <a:schemeClr val="tx1"/>
                      </a:solidFill>
                      <a:prstDash val="solid"/>
                      <a:round/>
                      <a:headEnd type="none" w="med" len="med"/>
                      <a:tailEnd type="none" w="med" len="med"/>
                    </a:lnB>
                  </a:tcPr>
                </a:tc>
                <a:tc>
                  <a:txBody>
                    <a:bodyPr/>
                    <a:lstStyle/>
                    <a:p>
                      <a:pPr algn="ctr"/>
                      <a:r>
                        <a:rPr kumimoji="1" lang="ja-JP" altLang="en-US" sz="1600" dirty="0">
                          <a:latin typeface="BIZ UDP明朝 Medium" panose="02020500000000000000" pitchFamily="18" charset="-128"/>
                          <a:ea typeface="BIZ UDP明朝 Medium" panose="02020500000000000000" pitchFamily="18" charset="-128"/>
                        </a:rPr>
                        <a:t>実現性</a:t>
                      </a:r>
                    </a:p>
                  </a:txBody>
                  <a:tcPr anchor="ctr">
                    <a:lnR w="28575"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3892801"/>
                  </a:ext>
                </a:extLst>
              </a:tr>
              <a:tr h="369434">
                <a:tc vMerge="1">
                  <a:txBody>
                    <a:bodyPr/>
                    <a:lstStyle/>
                    <a:p>
                      <a:endParaRPr kumimoji="1" lang="ja-JP" altLang="en-US"/>
                    </a:p>
                  </a:txBody>
                  <a:tcPr/>
                </a:tc>
                <a:tc>
                  <a:txBody>
                    <a:bodyPr/>
                    <a:lstStyle/>
                    <a:p>
                      <a:pPr marL="10800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明朝 Medium" panose="02020500000000000000" pitchFamily="18" charset="-128"/>
                          <a:ea typeface="BIZ UDP明朝 Medium" panose="02020500000000000000" pitchFamily="18" charset="-128"/>
                        </a:rPr>
                        <a:t>社内のプロジェクト推進体制</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明朝 Medium" panose="02020500000000000000" pitchFamily="18" charset="-128"/>
                          <a:ea typeface="BIZ UDP明朝 Medium" panose="02020500000000000000" pitchFamily="18" charset="-128"/>
                        </a:rPr>
                        <a:t>実現性</a:t>
                      </a: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63607967"/>
                  </a:ext>
                </a:extLst>
              </a:tr>
              <a:tr h="369434">
                <a:tc vMerge="1">
                  <a:txBody>
                    <a:bodyPr/>
                    <a:lstStyle/>
                    <a:p>
                      <a:pPr algn="ctr"/>
                      <a:endParaRPr kumimoji="1" lang="ja-JP" altLang="en-US" dirty="0">
                        <a:latin typeface="BIZ UDPゴシック" panose="020B0400000000000000" pitchFamily="50" charset="-128"/>
                        <a:ea typeface="BIZ UDPゴシック" panose="020B0400000000000000" pitchFamily="50" charset="-128"/>
                      </a:endParaRPr>
                    </a:p>
                  </a:txBody>
                  <a:tcPr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10800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明朝 Medium" panose="02020500000000000000" pitchFamily="18" charset="-128"/>
                          <a:ea typeface="BIZ UDP明朝 Medium" panose="02020500000000000000" pitchFamily="18" charset="-128"/>
                        </a:rPr>
                        <a:t>プロジェクトのステークホルダーとその役割分担等</a:t>
                      </a:r>
                    </a:p>
                  </a:txBody>
                  <a:tcPr anchor="ct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BIZ UDP明朝 Medium" panose="02020500000000000000" pitchFamily="18" charset="-128"/>
                          <a:ea typeface="BIZ UDP明朝 Medium" panose="02020500000000000000" pitchFamily="18" charset="-128"/>
                        </a:rPr>
                        <a:t>共創性</a:t>
                      </a: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6452521"/>
                  </a:ext>
                </a:extLst>
              </a:tr>
              <a:tr h="369434">
                <a:tc rowSpan="2">
                  <a:txBody>
                    <a:bodyPr/>
                    <a:lstStyle/>
                    <a:p>
                      <a:pPr algn="ctr"/>
                      <a:r>
                        <a:rPr kumimoji="1" lang="ja-JP" altLang="en-US" sz="1600" dirty="0">
                          <a:latin typeface="BIZ UDPゴシック" panose="020B0400000000000000" pitchFamily="50" charset="-128"/>
                          <a:ea typeface="BIZ UDPゴシック" panose="020B0400000000000000" pitchFamily="50" charset="-128"/>
                        </a:rPr>
                        <a:t>愛知県で</a:t>
                      </a:r>
                      <a:endParaRPr kumimoji="1" lang="en-US" altLang="ja-JP" sz="1600" dirty="0">
                        <a:latin typeface="BIZ UDPゴシック" panose="020B0400000000000000" pitchFamily="50" charset="-128"/>
                        <a:ea typeface="BIZ UDPゴシック" panose="020B0400000000000000" pitchFamily="50" charset="-128"/>
                      </a:endParaRPr>
                    </a:p>
                    <a:p>
                      <a:pPr algn="ctr"/>
                      <a:r>
                        <a:rPr kumimoji="1" lang="ja-JP" altLang="en-US" sz="1600" dirty="0">
                          <a:latin typeface="BIZ UDPゴシック" panose="020B0400000000000000" pitchFamily="50" charset="-128"/>
                          <a:ea typeface="BIZ UDPゴシック" panose="020B0400000000000000" pitchFamily="50" charset="-128"/>
                        </a:rPr>
                        <a:t>実施する理由</a:t>
                      </a:r>
                    </a:p>
                  </a:txBody>
                  <a:tcPr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108000"/>
                      <a:r>
                        <a:rPr kumimoji="1" lang="ja-JP" altLang="en-US" sz="1600" dirty="0">
                          <a:latin typeface="BIZ UDP明朝 Medium" panose="02020500000000000000" pitchFamily="18" charset="-128"/>
                          <a:ea typeface="BIZ UDP明朝 Medium" panose="02020500000000000000" pitchFamily="18" charset="-128"/>
                        </a:rPr>
                        <a:t>なぜ愛知県で行うか</a:t>
                      </a:r>
                      <a:r>
                        <a:rPr kumimoji="1" lang="en-US" altLang="ja-JP" sz="1600" dirty="0">
                          <a:latin typeface="BIZ UDP明朝 Medium" panose="02020500000000000000" pitchFamily="18" charset="-128"/>
                          <a:ea typeface="BIZ UDP明朝 Medium" panose="02020500000000000000" pitchFamily="18" charset="-128"/>
                        </a:rPr>
                        <a:t>/</a:t>
                      </a:r>
                      <a:r>
                        <a:rPr kumimoji="1" lang="ja-JP" altLang="en-US" sz="1600" dirty="0">
                          <a:latin typeface="BIZ UDP明朝 Medium" panose="02020500000000000000" pitchFamily="18" charset="-128"/>
                          <a:ea typeface="BIZ UDP明朝 Medium" panose="02020500000000000000" pitchFamily="18" charset="-128"/>
                        </a:rPr>
                        <a:t>どういうインパクトを狙うか</a:t>
                      </a:r>
                    </a:p>
                  </a:txBody>
                  <a:tcPr anchor="ctr">
                    <a:lnT w="28575" cap="flat" cmpd="sng" algn="ctr">
                      <a:solidFill>
                        <a:schemeClr val="tx1"/>
                      </a:solidFill>
                      <a:prstDash val="solid"/>
                      <a:round/>
                      <a:headEnd type="none" w="med" len="med"/>
                      <a:tailEnd type="none" w="med" len="med"/>
                    </a:lnT>
                  </a:tcPr>
                </a:tc>
                <a:tc>
                  <a:txBody>
                    <a:bodyPr/>
                    <a:lstStyle/>
                    <a:p>
                      <a:pPr algn="ctr"/>
                      <a:r>
                        <a:rPr kumimoji="1" lang="ja-JP" altLang="en-US" sz="1600" dirty="0">
                          <a:latin typeface="BIZ UDP明朝 Medium" panose="02020500000000000000" pitchFamily="18" charset="-128"/>
                          <a:ea typeface="BIZ UDP明朝 Medium" panose="02020500000000000000" pitchFamily="18" charset="-128"/>
                        </a:rPr>
                        <a:t>インパクト</a:t>
                      </a:r>
                    </a:p>
                  </a:txBody>
                  <a:tcPr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109334599"/>
                  </a:ext>
                </a:extLst>
              </a:tr>
              <a:tr h="369434">
                <a:tc vMerge="1">
                  <a:txBody>
                    <a:bodyPr/>
                    <a:lstStyle/>
                    <a:p>
                      <a:endParaRPr kumimoji="1" lang="ja-JP" altLang="en-US" dirty="0">
                        <a:latin typeface="BIZ UDPゴシック" panose="020B0400000000000000" pitchFamily="50" charset="-128"/>
                        <a:ea typeface="BIZ UDPゴシック" panose="020B0400000000000000" pitchFamily="50" charset="-128"/>
                      </a:endParaRPr>
                    </a:p>
                  </a:txBody>
                  <a:tcPr anchor="ctr">
                    <a:lnT w="28575" cap="flat" cmpd="sng" algn="ctr">
                      <a:solidFill>
                        <a:schemeClr val="tx1"/>
                      </a:solidFill>
                      <a:prstDash val="solid"/>
                      <a:round/>
                      <a:headEnd type="none" w="med" len="med"/>
                      <a:tailEnd type="none" w="med" len="med"/>
                    </a:lnT>
                  </a:tcPr>
                </a:tc>
                <a:tc>
                  <a:txBody>
                    <a:bodyPr/>
                    <a:lstStyle/>
                    <a:p>
                      <a:pPr marL="108000"/>
                      <a:r>
                        <a:rPr kumimoji="1" lang="ja-JP" altLang="en-US" sz="1600" dirty="0">
                          <a:latin typeface="BIZ UDP明朝 Medium" panose="02020500000000000000" pitchFamily="18" charset="-128"/>
                          <a:ea typeface="BIZ UDP明朝 Medium" panose="02020500000000000000" pitchFamily="18" charset="-128"/>
                        </a:rPr>
                        <a:t>革新事業創造事業費補助金の使途</a:t>
                      </a:r>
                    </a:p>
                  </a:txBody>
                  <a:tcPr anchor="ctr">
                    <a:lnB w="28575" cap="flat" cmpd="sng" algn="ctr">
                      <a:solidFill>
                        <a:schemeClr val="tx1"/>
                      </a:solidFill>
                      <a:prstDash val="solid"/>
                      <a:round/>
                      <a:headEnd type="none" w="med" len="med"/>
                      <a:tailEnd type="none" w="med" len="med"/>
                    </a:lnB>
                  </a:tcPr>
                </a:tc>
                <a:tc>
                  <a:txBody>
                    <a:bodyPr/>
                    <a:lstStyle/>
                    <a:p>
                      <a:pPr algn="ctr"/>
                      <a:r>
                        <a:rPr kumimoji="1" lang="ja-JP" altLang="en-US" sz="1600" dirty="0">
                          <a:latin typeface="BIZ UDP明朝 Medium" panose="02020500000000000000" pitchFamily="18" charset="-128"/>
                          <a:ea typeface="BIZ UDP明朝 Medium" panose="02020500000000000000" pitchFamily="18" charset="-128"/>
                        </a:rPr>
                        <a:t>必要性</a:t>
                      </a:r>
                    </a:p>
                  </a:txBody>
                  <a:tcPr anchor="ctr">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03722835"/>
                  </a:ext>
                </a:extLst>
              </a:tr>
              <a:tr h="369434">
                <a:tc>
                  <a:txBody>
                    <a:bodyPr/>
                    <a:lstStyle/>
                    <a:p>
                      <a:pPr algn="ctr"/>
                      <a:r>
                        <a:rPr kumimoji="1" lang="ja-JP" altLang="en-US" sz="1600" dirty="0">
                          <a:latin typeface="BIZ UDPゴシック" panose="020B0400000000000000" pitchFamily="50" charset="-128"/>
                          <a:ea typeface="BIZ UDPゴシック" panose="020B0400000000000000" pitchFamily="50" charset="-128"/>
                        </a:rPr>
                        <a:t>その他</a:t>
                      </a:r>
                    </a:p>
                  </a:txBody>
                  <a:tcPr anchor="ctr">
                    <a:lnL w="28575" cap="flat" cmpd="sng" algn="ctr">
                      <a:solidFill>
                        <a:schemeClr val="tx1"/>
                      </a:solidFill>
                      <a:prstDash val="solid"/>
                      <a:round/>
                      <a:headEnd type="none" w="med" len="med"/>
                      <a:tailEnd type="none" w="med" len="med"/>
                    </a:lnL>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108000"/>
                      <a:r>
                        <a:rPr kumimoji="1" lang="zh-TW" altLang="en-US" sz="1600" dirty="0">
                          <a:latin typeface="BIZ UDP明朝 Medium" panose="02020500000000000000" pitchFamily="18" charset="-128"/>
                          <a:ea typeface="BIZ UDP明朝 Medium" panose="02020500000000000000" pitchFamily="18" charset="-128"/>
                        </a:rPr>
                        <a:t>補足</a:t>
                      </a:r>
                      <a:r>
                        <a:rPr kumimoji="1" lang="en-US" altLang="zh-TW" sz="1600" dirty="0">
                          <a:latin typeface="BIZ UDP明朝 Medium" panose="02020500000000000000" pitchFamily="18" charset="-128"/>
                          <a:ea typeface="BIZ UDP明朝 Medium" panose="02020500000000000000" pitchFamily="18" charset="-128"/>
                        </a:rPr>
                        <a:t>/</a:t>
                      </a:r>
                      <a:r>
                        <a:rPr kumimoji="1" lang="zh-TW" altLang="en-US" sz="1600" dirty="0">
                          <a:latin typeface="BIZ UDP明朝 Medium" panose="02020500000000000000" pitchFamily="18" charset="-128"/>
                          <a:ea typeface="BIZ UDP明朝 Medium" panose="02020500000000000000" pitchFamily="18" charset="-128"/>
                        </a:rPr>
                        <a:t>参考資料</a:t>
                      </a:r>
                      <a:endParaRPr kumimoji="1" lang="ja-JP" altLang="en-US" sz="1600" dirty="0">
                        <a:latin typeface="BIZ UDP明朝 Medium" panose="02020500000000000000" pitchFamily="18" charset="-128"/>
                        <a:ea typeface="BIZ UDP明朝 Medium" panose="02020500000000000000" pitchFamily="18" charset="-128"/>
                      </a:endParaRPr>
                    </a:p>
                  </a:txBody>
                  <a:tcPr anchor="ct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r>
                        <a:rPr kumimoji="1" lang="ja-JP" altLang="en-US" sz="1600" dirty="0">
                          <a:latin typeface="BIZ UDP明朝 Medium" panose="02020500000000000000" pitchFamily="18" charset="-128"/>
                          <a:ea typeface="BIZ UDP明朝 Medium" panose="02020500000000000000" pitchFamily="18" charset="-128"/>
                        </a:rPr>
                        <a:t>ー</a:t>
                      </a:r>
                    </a:p>
                  </a:txBody>
                  <a:tcPr anchor="ctr">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2693423"/>
                  </a:ext>
                </a:extLst>
              </a:tr>
            </a:tbl>
          </a:graphicData>
        </a:graphic>
      </p:graphicFrame>
    </p:spTree>
    <p:extLst>
      <p:ext uri="{BB962C8B-B14F-4D97-AF65-F5344CB8AC3E}">
        <p14:creationId xmlns:p14="http://schemas.microsoft.com/office/powerpoint/2010/main" val="4223224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9" name="角丸四角形 5"/>
          <p:cNvSpPr/>
          <p:nvPr/>
        </p:nvSpPr>
        <p:spPr>
          <a:xfrm>
            <a:off x="396396" y="327736"/>
            <a:ext cx="7537929"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latin typeface="Yu Gothic" panose="020B0400000000000000" pitchFamily="34" charset="-128"/>
                <a:ea typeface="Yu Gothic" panose="020B0400000000000000" pitchFamily="34" charset="-128"/>
                <a:cs typeface="メイリオ" panose="020B0604030504040204" pitchFamily="50" charset="-128"/>
              </a:rPr>
              <a:t>なぜ愛知県で行うか</a:t>
            </a:r>
            <a:r>
              <a:rPr lang="en-US" altLang="ja-JP" sz="2400" b="1" dirty="0">
                <a:latin typeface="Yu Gothic" panose="020B0400000000000000" pitchFamily="34" charset="-128"/>
                <a:ea typeface="Yu Gothic" panose="020B0400000000000000" pitchFamily="34" charset="-128"/>
                <a:cs typeface="メイリオ" panose="020B0604030504040204" pitchFamily="50" charset="-128"/>
              </a:rPr>
              <a:t>/</a:t>
            </a:r>
            <a:r>
              <a:rPr lang="ja-JP" altLang="en-US" sz="2400" b="1" dirty="0">
                <a:latin typeface="Yu Gothic" panose="020B0400000000000000" pitchFamily="34" charset="-128"/>
                <a:ea typeface="Yu Gothic" panose="020B0400000000000000" pitchFamily="34" charset="-128"/>
                <a:cs typeface="メイリオ" panose="020B0604030504040204" pitchFamily="50" charset="-128"/>
              </a:rPr>
              <a:t>どういうインパクトを狙うか</a:t>
            </a:r>
          </a:p>
        </p:txBody>
      </p:sp>
      <p:sp>
        <p:nvSpPr>
          <p:cNvPr id="1285" name="角丸四角形 9"/>
          <p:cNvSpPr/>
          <p:nvPr/>
        </p:nvSpPr>
        <p:spPr>
          <a:xfrm>
            <a:off x="8163727" y="6692857"/>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lumMod val="50000"/>
                    <a:lumOff val="50000"/>
                  </a:schemeClr>
                </a:solidFill>
                <a:latin typeface="Yu Gothic" panose="020B0400000000000000" pitchFamily="34" charset="-128"/>
                <a:ea typeface="Yu Gothic" panose="020B0400000000000000" pitchFamily="34" charset="-128"/>
              </a:rPr>
              <a:t>記載イメージ</a:t>
            </a:r>
          </a:p>
        </p:txBody>
      </p:sp>
      <p:grpSp>
        <p:nvGrpSpPr>
          <p:cNvPr id="2" name="グループ化 1">
            <a:extLst>
              <a:ext uri="{FF2B5EF4-FFF2-40B4-BE49-F238E27FC236}">
                <a16:creationId xmlns:a16="http://schemas.microsoft.com/office/drawing/2014/main" id="{64592806-45DC-90EE-FCF1-E6C7F4917670}"/>
              </a:ext>
            </a:extLst>
          </p:cNvPr>
          <p:cNvGrpSpPr/>
          <p:nvPr/>
        </p:nvGrpSpPr>
        <p:grpSpPr>
          <a:xfrm>
            <a:off x="570191" y="3429000"/>
            <a:ext cx="8822304" cy="3462363"/>
            <a:chOff x="1166778" y="2957285"/>
            <a:chExt cx="8822304" cy="3953217"/>
          </a:xfrm>
        </p:grpSpPr>
        <p:sp>
          <p:nvSpPr>
            <p:cNvPr id="3" name="Google Shape;1665;p129">
              <a:extLst>
                <a:ext uri="{FF2B5EF4-FFF2-40B4-BE49-F238E27FC236}">
                  <a16:creationId xmlns:a16="http://schemas.microsoft.com/office/drawing/2014/main" id="{FEF11A53-97FD-5121-AD8C-C2CA2B0FF956}"/>
                </a:ext>
              </a:extLst>
            </p:cNvPr>
            <p:cNvSpPr/>
            <p:nvPr/>
          </p:nvSpPr>
          <p:spPr>
            <a:xfrm rot="3602784">
              <a:off x="4490799" y="1689521"/>
              <a:ext cx="956167" cy="5736974"/>
            </a:xfrm>
            <a:custGeom>
              <a:avLst/>
              <a:gdLst/>
              <a:ahLst/>
              <a:cxnLst/>
              <a:rect l="l" t="t" r="r" b="b"/>
              <a:pathLst>
                <a:path w="1872208" h="5258965" extrusionOk="0">
                  <a:moveTo>
                    <a:pt x="0" y="936104"/>
                  </a:moveTo>
                  <a:lnTo>
                    <a:pt x="936104" y="0"/>
                  </a:lnTo>
                  <a:lnTo>
                    <a:pt x="1872208" y="936104"/>
                  </a:lnTo>
                  <a:lnTo>
                    <a:pt x="1404156" y="936104"/>
                  </a:lnTo>
                  <a:lnTo>
                    <a:pt x="930287" y="5258965"/>
                  </a:lnTo>
                  <a:lnTo>
                    <a:pt x="468052" y="936104"/>
                  </a:lnTo>
                  <a:lnTo>
                    <a:pt x="0" y="936104"/>
                  </a:lnTo>
                  <a:close/>
                </a:path>
              </a:pathLst>
            </a:custGeom>
            <a:solidFill>
              <a:schemeClr val="tx1">
                <a:lumMod val="65000"/>
                <a:lumOff val="35000"/>
              </a:schemeClr>
            </a:solidFill>
            <a:ln>
              <a:noFill/>
            </a:ln>
          </p:spPr>
          <p:txBody>
            <a:bodyPr spcFirstLastPara="1" wrap="square" lIns="68575" tIns="34275" rIns="68575" bIns="34275" anchor="ctr" anchorCtr="0">
              <a:noAutofit/>
            </a:bodyPr>
            <a:lstStyle/>
            <a:p>
              <a:pPr marL="0" marR="0" lvl="0" indent="0" algn="l" rtl="0">
                <a:lnSpc>
                  <a:spcPct val="130000"/>
                </a:lnSpc>
                <a:spcBef>
                  <a:spcPts val="0"/>
                </a:spcBef>
                <a:spcAft>
                  <a:spcPts val="0"/>
                </a:spcAft>
                <a:buNone/>
              </a:pPr>
              <a:endParaRPr sz="1600">
                <a:solidFill>
                  <a:srgbClr val="0F6FC6"/>
                </a:solidFill>
                <a:latin typeface="BIZ UDPゴシック" panose="020B0400000000000000" pitchFamily="50" charset="-128"/>
                <a:ea typeface="BIZ UDPゴシック" panose="020B0400000000000000" pitchFamily="50" charset="-128"/>
                <a:cs typeface="Arial"/>
                <a:sym typeface="Arial"/>
              </a:endParaRPr>
            </a:p>
          </p:txBody>
        </p:sp>
        <p:sp>
          <p:nvSpPr>
            <p:cNvPr id="5" name="Google Shape;1667;p129">
              <a:extLst>
                <a:ext uri="{FF2B5EF4-FFF2-40B4-BE49-F238E27FC236}">
                  <a16:creationId xmlns:a16="http://schemas.microsoft.com/office/drawing/2014/main" id="{DD423AF5-D362-0BCD-CF5E-02C7B3FECA88}"/>
                </a:ext>
              </a:extLst>
            </p:cNvPr>
            <p:cNvSpPr txBox="1"/>
            <p:nvPr/>
          </p:nvSpPr>
          <p:spPr>
            <a:xfrm>
              <a:off x="2922540" y="6361151"/>
              <a:ext cx="792000" cy="389307"/>
            </a:xfrm>
            <a:prstGeom prst="rect">
              <a:avLst/>
            </a:prstGeom>
            <a:noFill/>
            <a:ln>
              <a:noFill/>
            </a:ln>
          </p:spPr>
          <p:txBody>
            <a:bodyPr spcFirstLastPara="1" wrap="square" lIns="68575" tIns="34275" rIns="68575" bIns="34275" anchor="ctr" anchorCtr="0">
              <a:spAutoFit/>
            </a:bodyPr>
            <a:lstStyle/>
            <a:p>
              <a:pPr marL="0" marR="0" lvl="0" indent="0" algn="ctr" rtl="0">
                <a:lnSpc>
                  <a:spcPct val="130000"/>
                </a:lnSpc>
                <a:spcBef>
                  <a:spcPts val="0"/>
                </a:spcBef>
                <a:spcAft>
                  <a:spcPts val="0"/>
                </a:spcAft>
                <a:buNone/>
              </a:pPr>
              <a:r>
                <a:rPr lang="ja" sz="1600" dirty="0">
                  <a:solidFill>
                    <a:srgbClr val="000000"/>
                  </a:solidFill>
                  <a:latin typeface="BIZ UDPゴシック" panose="020B0400000000000000" pitchFamily="50" charset="-128"/>
                  <a:ea typeface="BIZ UDPゴシック" panose="020B0400000000000000" pitchFamily="50" charset="-128"/>
                  <a:cs typeface="M PLUS 1p"/>
                  <a:sym typeface="M PLUS 1p"/>
                </a:rPr>
                <a:t>20</a:t>
              </a:r>
              <a:r>
                <a:rPr lang="en-US" altLang="ja-JP" sz="1600" dirty="0">
                  <a:solidFill>
                    <a:srgbClr val="000000"/>
                  </a:solidFill>
                  <a:latin typeface="BIZ UDPゴシック" panose="020B0400000000000000" pitchFamily="50" charset="-128"/>
                  <a:ea typeface="BIZ UDPゴシック" panose="020B0400000000000000" pitchFamily="50" charset="-128"/>
                  <a:cs typeface="M PLUS 1p"/>
                  <a:sym typeface="M PLUS 1p"/>
                </a:rPr>
                <a:t>XX</a:t>
              </a:r>
              <a:endParaRPr sz="1600" dirty="0">
                <a:solidFill>
                  <a:srgbClr val="000000"/>
                </a:solidFill>
                <a:latin typeface="BIZ UDPゴシック" panose="020B0400000000000000" pitchFamily="50" charset="-128"/>
                <a:ea typeface="BIZ UDPゴシック" panose="020B0400000000000000" pitchFamily="50" charset="-128"/>
                <a:cs typeface="M PLUS 1p"/>
                <a:sym typeface="M PLUS 1p"/>
              </a:endParaRPr>
            </a:p>
          </p:txBody>
        </p:sp>
        <p:cxnSp>
          <p:nvCxnSpPr>
            <p:cNvPr id="6" name="Google Shape;1668;p129">
              <a:extLst>
                <a:ext uri="{FF2B5EF4-FFF2-40B4-BE49-F238E27FC236}">
                  <a16:creationId xmlns:a16="http://schemas.microsoft.com/office/drawing/2014/main" id="{8D670B63-856E-60AE-0119-20FB41415E76}"/>
                </a:ext>
              </a:extLst>
            </p:cNvPr>
            <p:cNvCxnSpPr/>
            <p:nvPr/>
          </p:nvCxnSpPr>
          <p:spPr>
            <a:xfrm rot="10800000">
              <a:off x="3246009" y="6301171"/>
              <a:ext cx="0" cy="166500"/>
            </a:xfrm>
            <a:prstGeom prst="straightConnector1">
              <a:avLst/>
            </a:prstGeom>
            <a:noFill/>
            <a:ln w="9525" cap="flat" cmpd="sng">
              <a:solidFill>
                <a:srgbClr val="0F6FC6"/>
              </a:solidFill>
              <a:prstDash val="solid"/>
              <a:miter lim="800000"/>
              <a:headEnd type="none" w="sm" len="sm"/>
              <a:tailEnd type="none" w="sm" len="sm"/>
            </a:ln>
          </p:spPr>
        </p:cxnSp>
        <p:sp>
          <p:nvSpPr>
            <p:cNvPr id="7" name="Google Shape;1669;p129">
              <a:extLst>
                <a:ext uri="{FF2B5EF4-FFF2-40B4-BE49-F238E27FC236}">
                  <a16:creationId xmlns:a16="http://schemas.microsoft.com/office/drawing/2014/main" id="{93AACD9B-7D90-7580-563C-80430AC9AB05}"/>
                </a:ext>
              </a:extLst>
            </p:cNvPr>
            <p:cNvSpPr txBox="1"/>
            <p:nvPr/>
          </p:nvSpPr>
          <p:spPr>
            <a:xfrm>
              <a:off x="6972990" y="6201107"/>
              <a:ext cx="828000" cy="709395"/>
            </a:xfrm>
            <a:prstGeom prst="rect">
              <a:avLst/>
            </a:prstGeom>
            <a:noFill/>
            <a:ln>
              <a:noFill/>
            </a:ln>
          </p:spPr>
          <p:txBody>
            <a:bodyPr spcFirstLastPara="1" wrap="square" lIns="68575" tIns="34275" rIns="68575" bIns="34275" anchor="ctr" anchorCtr="0">
              <a:spAutoFit/>
            </a:bodyPr>
            <a:lstStyle/>
            <a:p>
              <a:pPr marL="0" marR="0" lvl="0" indent="0" algn="ctr" rtl="0">
                <a:lnSpc>
                  <a:spcPct val="130000"/>
                </a:lnSpc>
                <a:spcBef>
                  <a:spcPts val="0"/>
                </a:spcBef>
                <a:spcAft>
                  <a:spcPts val="0"/>
                </a:spcAft>
                <a:buNone/>
              </a:pPr>
              <a:r>
                <a:rPr lang="ja" sz="1600" dirty="0">
                  <a:solidFill>
                    <a:srgbClr val="000000"/>
                  </a:solidFill>
                  <a:latin typeface="BIZ UDPゴシック" panose="020B0400000000000000" pitchFamily="50" charset="-128"/>
                  <a:ea typeface="BIZ UDPゴシック" panose="020B0400000000000000" pitchFamily="50" charset="-128"/>
                  <a:cs typeface="M PLUS 1p"/>
                  <a:sym typeface="M PLUS 1p"/>
                </a:rPr>
                <a:t>20</a:t>
              </a:r>
              <a:r>
                <a:rPr lang="en-US" altLang="ja" sz="1600" dirty="0">
                  <a:solidFill>
                    <a:srgbClr val="000000"/>
                  </a:solidFill>
                  <a:latin typeface="BIZ UDPゴシック" panose="020B0400000000000000" pitchFamily="50" charset="-128"/>
                  <a:ea typeface="BIZ UDPゴシック" panose="020B0400000000000000" pitchFamily="50" charset="-128"/>
                  <a:cs typeface="M PLUS 1p"/>
                  <a:sym typeface="M PLUS 1p"/>
                </a:rPr>
                <a:t>XX</a:t>
              </a:r>
              <a:endParaRPr sz="1600" dirty="0">
                <a:solidFill>
                  <a:srgbClr val="000000"/>
                </a:solidFill>
                <a:latin typeface="BIZ UDPゴシック" panose="020B0400000000000000" pitchFamily="50" charset="-128"/>
                <a:ea typeface="BIZ UDPゴシック" panose="020B0400000000000000" pitchFamily="50" charset="-128"/>
                <a:cs typeface="M PLUS 1p"/>
                <a:sym typeface="M PLUS 1p"/>
              </a:endParaRPr>
            </a:p>
          </p:txBody>
        </p:sp>
        <p:cxnSp>
          <p:nvCxnSpPr>
            <p:cNvPr id="8" name="Google Shape;1670;p129">
              <a:extLst>
                <a:ext uri="{FF2B5EF4-FFF2-40B4-BE49-F238E27FC236}">
                  <a16:creationId xmlns:a16="http://schemas.microsoft.com/office/drawing/2014/main" id="{047C86EC-7DA7-3E40-0DC6-663221BE197F}"/>
                </a:ext>
              </a:extLst>
            </p:cNvPr>
            <p:cNvCxnSpPr>
              <a:stCxn id="7" idx="0"/>
            </p:cNvCxnSpPr>
            <p:nvPr/>
          </p:nvCxnSpPr>
          <p:spPr>
            <a:xfrm flipH="1">
              <a:off x="7296390" y="6201107"/>
              <a:ext cx="90600" cy="158497"/>
            </a:xfrm>
            <a:prstGeom prst="straightConnector1">
              <a:avLst/>
            </a:prstGeom>
            <a:noFill/>
            <a:ln w="9525" cap="flat" cmpd="sng">
              <a:solidFill>
                <a:srgbClr val="0F6FC6"/>
              </a:solidFill>
              <a:prstDash val="solid"/>
              <a:miter lim="800000"/>
              <a:headEnd type="none" w="sm" len="sm"/>
              <a:tailEnd type="none" w="sm" len="sm"/>
            </a:ln>
          </p:spPr>
        </p:cxnSp>
        <p:sp>
          <p:nvSpPr>
            <p:cNvPr id="9" name="Google Shape;1671;p129">
              <a:extLst>
                <a:ext uri="{FF2B5EF4-FFF2-40B4-BE49-F238E27FC236}">
                  <a16:creationId xmlns:a16="http://schemas.microsoft.com/office/drawing/2014/main" id="{38E89E20-8902-98FC-05A9-EDA0D6FB2E73}"/>
                </a:ext>
              </a:extLst>
            </p:cNvPr>
            <p:cNvSpPr txBox="1"/>
            <p:nvPr/>
          </p:nvSpPr>
          <p:spPr>
            <a:xfrm>
              <a:off x="4947765" y="6201107"/>
              <a:ext cx="828000" cy="709395"/>
            </a:xfrm>
            <a:prstGeom prst="rect">
              <a:avLst/>
            </a:prstGeom>
            <a:noFill/>
            <a:ln>
              <a:noFill/>
            </a:ln>
          </p:spPr>
          <p:txBody>
            <a:bodyPr spcFirstLastPara="1" wrap="square" lIns="68575" tIns="34275" rIns="68575" bIns="34275" anchor="ctr" anchorCtr="0">
              <a:spAutoFit/>
            </a:bodyPr>
            <a:lstStyle/>
            <a:p>
              <a:pPr marL="0" marR="0" lvl="0" indent="0" algn="ctr" rtl="0">
                <a:lnSpc>
                  <a:spcPct val="130000"/>
                </a:lnSpc>
                <a:spcBef>
                  <a:spcPts val="0"/>
                </a:spcBef>
                <a:spcAft>
                  <a:spcPts val="0"/>
                </a:spcAft>
                <a:buNone/>
              </a:pPr>
              <a:r>
                <a:rPr lang="ja" sz="1600" dirty="0">
                  <a:solidFill>
                    <a:srgbClr val="000000"/>
                  </a:solidFill>
                  <a:latin typeface="BIZ UDPゴシック" panose="020B0400000000000000" pitchFamily="50" charset="-128"/>
                  <a:ea typeface="BIZ UDPゴシック" panose="020B0400000000000000" pitchFamily="50" charset="-128"/>
                  <a:cs typeface="M PLUS 1p"/>
                  <a:sym typeface="M PLUS 1p"/>
                </a:rPr>
                <a:t>20</a:t>
              </a:r>
              <a:r>
                <a:rPr lang="en-US" altLang="ja" sz="1600" dirty="0">
                  <a:solidFill>
                    <a:srgbClr val="000000"/>
                  </a:solidFill>
                  <a:latin typeface="BIZ UDPゴシック" panose="020B0400000000000000" pitchFamily="50" charset="-128"/>
                  <a:ea typeface="BIZ UDPゴシック" panose="020B0400000000000000" pitchFamily="50" charset="-128"/>
                  <a:cs typeface="M PLUS 1p"/>
                  <a:sym typeface="M PLUS 1p"/>
                </a:rPr>
                <a:t>XX</a:t>
              </a:r>
              <a:endParaRPr sz="1600" dirty="0">
                <a:solidFill>
                  <a:srgbClr val="000000"/>
                </a:solidFill>
                <a:latin typeface="BIZ UDPゴシック" panose="020B0400000000000000" pitchFamily="50" charset="-128"/>
                <a:ea typeface="BIZ UDPゴシック" panose="020B0400000000000000" pitchFamily="50" charset="-128"/>
                <a:cs typeface="M PLUS 1p"/>
                <a:sym typeface="M PLUS 1p"/>
              </a:endParaRPr>
            </a:p>
          </p:txBody>
        </p:sp>
        <p:cxnSp>
          <p:nvCxnSpPr>
            <p:cNvPr id="10" name="Google Shape;1672;p129">
              <a:extLst>
                <a:ext uri="{FF2B5EF4-FFF2-40B4-BE49-F238E27FC236}">
                  <a16:creationId xmlns:a16="http://schemas.microsoft.com/office/drawing/2014/main" id="{4C0DFDAC-99C1-D96B-7A49-B3478C061469}"/>
                </a:ext>
              </a:extLst>
            </p:cNvPr>
            <p:cNvCxnSpPr>
              <a:stCxn id="9" idx="0"/>
            </p:cNvCxnSpPr>
            <p:nvPr/>
          </p:nvCxnSpPr>
          <p:spPr>
            <a:xfrm flipH="1">
              <a:off x="5271165" y="6201107"/>
              <a:ext cx="90600" cy="158497"/>
            </a:xfrm>
            <a:prstGeom prst="straightConnector1">
              <a:avLst/>
            </a:prstGeom>
            <a:noFill/>
            <a:ln w="9525" cap="flat" cmpd="sng">
              <a:solidFill>
                <a:srgbClr val="0F6FC6"/>
              </a:solidFill>
              <a:prstDash val="solid"/>
              <a:miter lim="800000"/>
              <a:headEnd type="none" w="sm" len="sm"/>
              <a:tailEnd type="none" w="sm" len="sm"/>
            </a:ln>
          </p:spPr>
        </p:cxnSp>
        <p:sp>
          <p:nvSpPr>
            <p:cNvPr id="11" name="Google Shape;1673;p129">
              <a:extLst>
                <a:ext uri="{FF2B5EF4-FFF2-40B4-BE49-F238E27FC236}">
                  <a16:creationId xmlns:a16="http://schemas.microsoft.com/office/drawing/2014/main" id="{3DEB1DBF-8244-574A-1BBF-1AEC03DE8839}"/>
                </a:ext>
              </a:extLst>
            </p:cNvPr>
            <p:cNvSpPr/>
            <p:nvPr/>
          </p:nvSpPr>
          <p:spPr>
            <a:xfrm>
              <a:off x="5271234" y="6035623"/>
              <a:ext cx="2214300" cy="324000"/>
            </a:xfrm>
            <a:prstGeom prst="homePlate">
              <a:avLst>
                <a:gd name="adj" fmla="val 50000"/>
              </a:avLst>
            </a:prstGeom>
            <a:solidFill>
              <a:srgbClr val="D8D8D8"/>
            </a:solidFill>
            <a:ln w="28575" cap="flat" cmpd="sng">
              <a:solidFill>
                <a:srgbClr val="FFFFFF"/>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lnSpc>
                  <a:spcPct val="130000"/>
                </a:lnSpc>
                <a:spcBef>
                  <a:spcPts val="0"/>
                </a:spcBef>
                <a:spcAft>
                  <a:spcPts val="0"/>
                </a:spcAft>
                <a:buNone/>
              </a:pPr>
              <a:r>
                <a:rPr lang="ja" sz="1200" b="1">
                  <a:solidFill>
                    <a:srgbClr val="000000"/>
                  </a:solidFill>
                  <a:latin typeface="BIZ UDPゴシック" panose="020B0400000000000000" pitchFamily="50" charset="-128"/>
                  <a:ea typeface="BIZ UDPゴシック" panose="020B0400000000000000" pitchFamily="50" charset="-128"/>
                  <a:cs typeface="Arial"/>
                  <a:sym typeface="Arial"/>
                </a:rPr>
                <a:t>第三期</a:t>
              </a:r>
              <a:endParaRPr sz="1200">
                <a:latin typeface="BIZ UDPゴシック" panose="020B0400000000000000" pitchFamily="50" charset="-128"/>
                <a:ea typeface="BIZ UDPゴシック" panose="020B0400000000000000" pitchFamily="50" charset="-128"/>
              </a:endParaRPr>
            </a:p>
          </p:txBody>
        </p:sp>
        <p:sp>
          <p:nvSpPr>
            <p:cNvPr id="12" name="Google Shape;1674;p129">
              <a:extLst>
                <a:ext uri="{FF2B5EF4-FFF2-40B4-BE49-F238E27FC236}">
                  <a16:creationId xmlns:a16="http://schemas.microsoft.com/office/drawing/2014/main" id="{A82EE163-8559-C13C-A491-F8460D5EF6A6}"/>
                </a:ext>
              </a:extLst>
            </p:cNvPr>
            <p:cNvSpPr/>
            <p:nvPr/>
          </p:nvSpPr>
          <p:spPr>
            <a:xfrm>
              <a:off x="3219006" y="6035623"/>
              <a:ext cx="2214300" cy="324000"/>
            </a:xfrm>
            <a:prstGeom prst="homePlate">
              <a:avLst>
                <a:gd name="adj" fmla="val 50000"/>
              </a:avLst>
            </a:prstGeom>
            <a:solidFill>
              <a:srgbClr val="D8D8D8"/>
            </a:solidFill>
            <a:ln w="28575" cap="flat" cmpd="sng">
              <a:solidFill>
                <a:srgbClr val="FFFFFF"/>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lnSpc>
                  <a:spcPct val="130000"/>
                </a:lnSpc>
                <a:spcBef>
                  <a:spcPts val="0"/>
                </a:spcBef>
                <a:spcAft>
                  <a:spcPts val="0"/>
                </a:spcAft>
                <a:buNone/>
              </a:pPr>
              <a:r>
                <a:rPr lang="ja" sz="1200" b="1">
                  <a:solidFill>
                    <a:srgbClr val="000000"/>
                  </a:solidFill>
                  <a:latin typeface="BIZ UDPゴシック" panose="020B0400000000000000" pitchFamily="50" charset="-128"/>
                  <a:ea typeface="BIZ UDPゴシック" panose="020B0400000000000000" pitchFamily="50" charset="-128"/>
                  <a:cs typeface="Arial"/>
                  <a:sym typeface="Arial"/>
                </a:rPr>
                <a:t>第二期</a:t>
              </a:r>
              <a:endParaRPr sz="1200">
                <a:latin typeface="BIZ UDPゴシック" panose="020B0400000000000000" pitchFamily="50" charset="-128"/>
                <a:ea typeface="BIZ UDPゴシック" panose="020B0400000000000000" pitchFamily="50" charset="-128"/>
              </a:endParaRPr>
            </a:p>
          </p:txBody>
        </p:sp>
        <p:sp>
          <p:nvSpPr>
            <p:cNvPr id="13" name="Google Shape;1675;p129">
              <a:extLst>
                <a:ext uri="{FF2B5EF4-FFF2-40B4-BE49-F238E27FC236}">
                  <a16:creationId xmlns:a16="http://schemas.microsoft.com/office/drawing/2014/main" id="{022A84CE-082D-5D23-3D46-1F45DA16BA41}"/>
                </a:ext>
              </a:extLst>
            </p:cNvPr>
            <p:cNvSpPr/>
            <p:nvPr/>
          </p:nvSpPr>
          <p:spPr>
            <a:xfrm>
              <a:off x="1166778" y="6035623"/>
              <a:ext cx="2214300" cy="324000"/>
            </a:xfrm>
            <a:prstGeom prst="homePlate">
              <a:avLst>
                <a:gd name="adj" fmla="val 50000"/>
              </a:avLst>
            </a:prstGeom>
            <a:solidFill>
              <a:srgbClr val="D8D8D8"/>
            </a:solidFill>
            <a:ln w="28575" cap="flat" cmpd="sng">
              <a:solidFill>
                <a:srgbClr val="FFFFFF"/>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lnSpc>
                  <a:spcPct val="130000"/>
                </a:lnSpc>
                <a:spcBef>
                  <a:spcPts val="0"/>
                </a:spcBef>
                <a:spcAft>
                  <a:spcPts val="0"/>
                </a:spcAft>
                <a:buNone/>
              </a:pPr>
              <a:r>
                <a:rPr lang="ja" sz="1200">
                  <a:solidFill>
                    <a:srgbClr val="000000"/>
                  </a:solidFill>
                  <a:latin typeface="BIZ UDPゴシック" panose="020B0400000000000000" pitchFamily="50" charset="-128"/>
                  <a:ea typeface="BIZ UDPゴシック" panose="020B0400000000000000" pitchFamily="50" charset="-128"/>
                  <a:cs typeface="M PLUS 1p"/>
                  <a:sym typeface="M PLUS 1p"/>
                </a:rPr>
                <a:t>第一期</a:t>
              </a:r>
              <a:endParaRPr sz="1200">
                <a:latin typeface="BIZ UDPゴシック" panose="020B0400000000000000" pitchFamily="50" charset="-128"/>
                <a:ea typeface="BIZ UDPゴシック" panose="020B0400000000000000" pitchFamily="50" charset="-128"/>
                <a:cs typeface="M PLUS 1p"/>
                <a:sym typeface="M PLUS 1p"/>
              </a:endParaRPr>
            </a:p>
          </p:txBody>
        </p:sp>
        <p:sp>
          <p:nvSpPr>
            <p:cNvPr id="14" name="Google Shape;1676;p129">
              <a:extLst>
                <a:ext uri="{FF2B5EF4-FFF2-40B4-BE49-F238E27FC236}">
                  <a16:creationId xmlns:a16="http://schemas.microsoft.com/office/drawing/2014/main" id="{26CB3354-9869-C7C4-F982-66A41B97D699}"/>
                </a:ext>
              </a:extLst>
            </p:cNvPr>
            <p:cNvSpPr/>
            <p:nvPr/>
          </p:nvSpPr>
          <p:spPr>
            <a:xfrm>
              <a:off x="7585182" y="2957285"/>
              <a:ext cx="2403900" cy="3456300"/>
            </a:xfrm>
            <a:prstGeom prst="roundRect">
              <a:avLst>
                <a:gd name="adj" fmla="val 5007"/>
              </a:avLst>
            </a:prstGeom>
            <a:solidFill>
              <a:schemeClr val="tx1">
                <a:lumMod val="65000"/>
                <a:lumOff val="35000"/>
              </a:schemeClr>
            </a:solidFill>
            <a:ln w="12700" cap="flat" cmpd="sng">
              <a:solidFill>
                <a:schemeClr val="bg1">
                  <a:lumMod val="65000"/>
                </a:schemeClr>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lnSpc>
                  <a:spcPct val="130000"/>
                </a:lnSpc>
                <a:spcBef>
                  <a:spcPts val="0"/>
                </a:spcBef>
                <a:spcAft>
                  <a:spcPts val="0"/>
                </a:spcAft>
                <a:buNone/>
              </a:pPr>
              <a:r>
                <a:rPr lang="ja-JP" altLang="en-US" dirty="0">
                  <a:solidFill>
                    <a:srgbClr val="FFFFFF"/>
                  </a:solidFill>
                  <a:latin typeface="BIZ UDPゴシック" panose="020B0400000000000000" pitchFamily="50" charset="-128"/>
                  <a:ea typeface="BIZ UDPゴシック" panose="020B0400000000000000" pitchFamily="50" charset="-128"/>
                  <a:cs typeface="M PLUS 1p"/>
                  <a:sym typeface="M PLUS 1p"/>
                </a:rPr>
                <a:t>持続可能な中山間地域の実現</a:t>
              </a:r>
              <a:endParaRPr dirty="0">
                <a:solidFill>
                  <a:srgbClr val="FFFFFF"/>
                </a:solidFill>
                <a:latin typeface="BIZ UDPゴシック" panose="020B0400000000000000" pitchFamily="50" charset="-128"/>
                <a:ea typeface="BIZ UDPゴシック" panose="020B0400000000000000" pitchFamily="50" charset="-128"/>
                <a:cs typeface="M PLUS 1p"/>
                <a:sym typeface="M PLUS 1p"/>
              </a:endParaRPr>
            </a:p>
          </p:txBody>
        </p:sp>
        <p:sp>
          <p:nvSpPr>
            <p:cNvPr id="15" name="Google Shape;1677;p129">
              <a:extLst>
                <a:ext uri="{FF2B5EF4-FFF2-40B4-BE49-F238E27FC236}">
                  <a16:creationId xmlns:a16="http://schemas.microsoft.com/office/drawing/2014/main" id="{DA7CA215-F9D4-DF43-6DBF-325B08B0272B}"/>
                </a:ext>
              </a:extLst>
            </p:cNvPr>
            <p:cNvSpPr/>
            <p:nvPr/>
          </p:nvSpPr>
          <p:spPr>
            <a:xfrm>
              <a:off x="8058018" y="3091021"/>
              <a:ext cx="1458300" cy="284100"/>
            </a:xfrm>
            <a:prstGeom prst="roundRect">
              <a:avLst>
                <a:gd name="adj" fmla="val 50000"/>
              </a:avLst>
            </a:prstGeom>
            <a:solidFill>
              <a:srgbClr val="FFFFFF"/>
            </a:solidFill>
            <a:ln w="12700" cap="flat" cmpd="sng">
              <a:solidFill>
                <a:srgbClr val="FFFFFF"/>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lnSpc>
                  <a:spcPct val="130000"/>
                </a:lnSpc>
                <a:spcBef>
                  <a:spcPts val="0"/>
                </a:spcBef>
                <a:spcAft>
                  <a:spcPts val="0"/>
                </a:spcAft>
                <a:buNone/>
              </a:pPr>
              <a:r>
                <a:rPr lang="ja" sz="1600" b="1" dirty="0">
                  <a:latin typeface="BIZ UDPゴシック" panose="020B0400000000000000" pitchFamily="50" charset="-128"/>
                  <a:ea typeface="BIZ UDPゴシック" panose="020B0400000000000000" pitchFamily="50" charset="-128"/>
                  <a:cs typeface="M PLUS 1p"/>
                  <a:sym typeface="M PLUS 1p"/>
                </a:rPr>
                <a:t>長期ビジョン</a:t>
              </a:r>
              <a:endParaRPr sz="1200" dirty="0">
                <a:latin typeface="BIZ UDPゴシック" panose="020B0400000000000000" pitchFamily="50" charset="-128"/>
                <a:ea typeface="BIZ UDPゴシック" panose="020B0400000000000000" pitchFamily="50" charset="-128"/>
                <a:cs typeface="M PLUS 1p"/>
                <a:sym typeface="M PLUS 1p"/>
              </a:endParaRPr>
            </a:p>
          </p:txBody>
        </p:sp>
        <p:sp>
          <p:nvSpPr>
            <p:cNvPr id="16" name="Google Shape;1678;p129">
              <a:extLst>
                <a:ext uri="{FF2B5EF4-FFF2-40B4-BE49-F238E27FC236}">
                  <a16:creationId xmlns:a16="http://schemas.microsoft.com/office/drawing/2014/main" id="{EDF1A2E9-7575-631E-D3D9-5BEBE9E56FD7}"/>
                </a:ext>
              </a:extLst>
            </p:cNvPr>
            <p:cNvSpPr/>
            <p:nvPr/>
          </p:nvSpPr>
          <p:spPr>
            <a:xfrm>
              <a:off x="1166778" y="5171527"/>
              <a:ext cx="6318600" cy="756000"/>
            </a:xfrm>
            <a:prstGeom prst="roundRect">
              <a:avLst>
                <a:gd name="adj" fmla="val 7848"/>
              </a:avLst>
            </a:prstGeom>
            <a:solidFill>
              <a:srgbClr val="BFBFBF">
                <a:alpha val="43920"/>
              </a:srgbClr>
            </a:solidFill>
            <a:ln>
              <a:noFill/>
            </a:ln>
          </p:spPr>
          <p:txBody>
            <a:bodyPr spcFirstLastPara="1" wrap="square" lIns="135000" tIns="81000" rIns="135000" bIns="81000" anchor="t" anchorCtr="0">
              <a:noAutofit/>
            </a:bodyPr>
            <a:lstStyle/>
            <a:p>
              <a:pPr marL="0" marR="0" lvl="0" indent="0" algn="l" rtl="0">
                <a:lnSpc>
                  <a:spcPct val="130000"/>
                </a:lnSpc>
                <a:spcBef>
                  <a:spcPts val="0"/>
                </a:spcBef>
                <a:spcAft>
                  <a:spcPts val="0"/>
                </a:spcAft>
                <a:buNone/>
              </a:pPr>
              <a:r>
                <a:rPr lang="ja-JP" altLang="en-US" sz="1600">
                  <a:solidFill>
                    <a:schemeClr val="dk1"/>
                  </a:solidFill>
                  <a:latin typeface="BIZ UDPゴシック" panose="020B0400000000000000" pitchFamily="50" charset="-128"/>
                  <a:ea typeface="BIZ UDPゴシック" panose="020B0400000000000000" pitchFamily="50" charset="-128"/>
                  <a:cs typeface="M PLUS 1p"/>
                  <a:sym typeface="M PLUS 1p"/>
                </a:rPr>
                <a:t>人の集まる場所の誕生</a:t>
              </a:r>
              <a:endParaRPr sz="1600" dirty="0">
                <a:solidFill>
                  <a:srgbClr val="0F6FC6"/>
                </a:solidFill>
                <a:latin typeface="BIZ UDPゴシック" panose="020B0400000000000000" pitchFamily="50" charset="-128"/>
                <a:ea typeface="BIZ UDPゴシック" panose="020B0400000000000000" pitchFamily="50" charset="-128"/>
                <a:cs typeface="M PLUS 1p"/>
                <a:sym typeface="M PLUS 1p"/>
              </a:endParaRPr>
            </a:p>
          </p:txBody>
        </p:sp>
        <p:sp>
          <p:nvSpPr>
            <p:cNvPr id="17" name="Google Shape;1679;p129">
              <a:extLst>
                <a:ext uri="{FF2B5EF4-FFF2-40B4-BE49-F238E27FC236}">
                  <a16:creationId xmlns:a16="http://schemas.microsoft.com/office/drawing/2014/main" id="{CF7C708C-DF81-0938-71A0-74B6945D8720}"/>
                </a:ext>
              </a:extLst>
            </p:cNvPr>
            <p:cNvSpPr/>
            <p:nvPr/>
          </p:nvSpPr>
          <p:spPr>
            <a:xfrm>
              <a:off x="2813109" y="4246404"/>
              <a:ext cx="4672500" cy="756000"/>
            </a:xfrm>
            <a:prstGeom prst="roundRect">
              <a:avLst>
                <a:gd name="adj" fmla="val 7848"/>
              </a:avLst>
            </a:prstGeom>
            <a:solidFill>
              <a:srgbClr val="BFBFBF">
                <a:alpha val="43920"/>
              </a:srgbClr>
            </a:solidFill>
            <a:ln>
              <a:noFill/>
            </a:ln>
          </p:spPr>
          <p:txBody>
            <a:bodyPr spcFirstLastPara="1" wrap="square" lIns="135000" tIns="81000" rIns="135000" bIns="81000" anchor="t" anchorCtr="0">
              <a:noAutofit/>
            </a:bodyPr>
            <a:lstStyle/>
            <a:p>
              <a:pPr marL="0" marR="0" lvl="0" indent="0" algn="l" rtl="0">
                <a:lnSpc>
                  <a:spcPct val="130000"/>
                </a:lnSpc>
                <a:spcBef>
                  <a:spcPts val="0"/>
                </a:spcBef>
                <a:spcAft>
                  <a:spcPts val="0"/>
                </a:spcAft>
                <a:buNone/>
              </a:pPr>
              <a:r>
                <a:rPr lang="ja-JP" altLang="en-US" sz="1600">
                  <a:solidFill>
                    <a:schemeClr val="dk1"/>
                  </a:solidFill>
                  <a:latin typeface="BIZ UDPゴシック" panose="020B0400000000000000" pitchFamily="50" charset="-128"/>
                  <a:ea typeface="BIZ UDPゴシック" panose="020B0400000000000000" pitchFamily="50" charset="-128"/>
                  <a:cs typeface="M PLUS 1p"/>
                  <a:sym typeface="M PLUS 1p"/>
                </a:rPr>
                <a:t>地域の担い手の増加</a:t>
              </a:r>
              <a:endParaRPr lang="en-US" sz="1600" b="1" dirty="0">
                <a:solidFill>
                  <a:schemeClr val="dk1"/>
                </a:solidFill>
                <a:latin typeface="BIZ UDPゴシック" panose="020B0400000000000000" pitchFamily="50" charset="-128"/>
                <a:ea typeface="BIZ UDPゴシック" panose="020B0400000000000000" pitchFamily="50" charset="-128"/>
                <a:cs typeface="M PLUS 1p"/>
                <a:sym typeface="M PLUS 1p"/>
              </a:endParaRPr>
            </a:p>
            <a:p>
              <a:pPr marL="0" marR="0" lvl="0" indent="0" algn="l" rtl="0">
                <a:lnSpc>
                  <a:spcPct val="130000"/>
                </a:lnSpc>
                <a:spcBef>
                  <a:spcPts val="0"/>
                </a:spcBef>
                <a:spcAft>
                  <a:spcPts val="0"/>
                </a:spcAft>
                <a:buNone/>
              </a:pPr>
              <a:endParaRPr lang="ja-JP" altLang="en-US" sz="2000" b="1" dirty="0">
                <a:solidFill>
                  <a:srgbClr val="0F6FC6"/>
                </a:solidFill>
                <a:latin typeface="BIZ UDPゴシック" panose="020B0400000000000000" pitchFamily="50" charset="-128"/>
                <a:ea typeface="BIZ UDPゴシック" panose="020B0400000000000000" pitchFamily="50" charset="-128"/>
                <a:cs typeface="Arial"/>
                <a:sym typeface="Arial"/>
              </a:endParaRPr>
            </a:p>
          </p:txBody>
        </p:sp>
        <p:sp>
          <p:nvSpPr>
            <p:cNvPr id="18" name="Google Shape;1680;p129">
              <a:extLst>
                <a:ext uri="{FF2B5EF4-FFF2-40B4-BE49-F238E27FC236}">
                  <a16:creationId xmlns:a16="http://schemas.microsoft.com/office/drawing/2014/main" id="{4AFB5CAF-0C8A-40A4-37F7-D94831A525FD}"/>
                </a:ext>
              </a:extLst>
            </p:cNvPr>
            <p:cNvSpPr/>
            <p:nvPr/>
          </p:nvSpPr>
          <p:spPr>
            <a:xfrm>
              <a:off x="4461144" y="3324064"/>
              <a:ext cx="3024300" cy="756000"/>
            </a:xfrm>
            <a:prstGeom prst="roundRect">
              <a:avLst>
                <a:gd name="adj" fmla="val 7848"/>
              </a:avLst>
            </a:prstGeom>
            <a:solidFill>
              <a:srgbClr val="BFBFBF">
                <a:alpha val="43920"/>
              </a:srgbClr>
            </a:solidFill>
            <a:ln>
              <a:noFill/>
            </a:ln>
          </p:spPr>
          <p:txBody>
            <a:bodyPr spcFirstLastPara="1" wrap="square" lIns="135000" tIns="81000" rIns="135000" bIns="81000" anchor="t" anchorCtr="0">
              <a:noAutofit/>
            </a:bodyPr>
            <a:lstStyle/>
            <a:p>
              <a:pPr marL="0" marR="0" lvl="0" indent="0" algn="l" rtl="0">
                <a:lnSpc>
                  <a:spcPct val="130000"/>
                </a:lnSpc>
                <a:spcBef>
                  <a:spcPts val="0"/>
                </a:spcBef>
                <a:spcAft>
                  <a:spcPts val="0"/>
                </a:spcAft>
                <a:buNone/>
              </a:pPr>
              <a:r>
                <a:rPr lang="ja-JP" altLang="en-US" sz="1600" dirty="0">
                  <a:solidFill>
                    <a:schemeClr val="dk1"/>
                  </a:solidFill>
                  <a:latin typeface="BIZ UDPゴシック" panose="020B0400000000000000" pitchFamily="50" charset="-128"/>
                  <a:ea typeface="BIZ UDPゴシック" panose="020B0400000000000000" pitchFamily="50" charset="-128"/>
                  <a:cs typeface="M PLUS 1p"/>
                  <a:sym typeface="M PLUS 1p"/>
                </a:rPr>
                <a:t>自走した地域の活発な取組み</a:t>
              </a:r>
              <a:endParaRPr lang="ja-JP" altLang="en-US" sz="2000" dirty="0">
                <a:solidFill>
                  <a:srgbClr val="0F6FC6"/>
                </a:solidFill>
                <a:latin typeface="BIZ UDPゴシック" panose="020B0400000000000000" pitchFamily="50" charset="-128"/>
                <a:ea typeface="BIZ UDPゴシック" panose="020B0400000000000000" pitchFamily="50" charset="-128"/>
                <a:cs typeface="M PLUS 1p"/>
                <a:sym typeface="M PLUS 1p"/>
              </a:endParaRPr>
            </a:p>
          </p:txBody>
        </p:sp>
        <p:sp>
          <p:nvSpPr>
            <p:cNvPr id="19" name="Google Shape;1681;p129">
              <a:extLst>
                <a:ext uri="{FF2B5EF4-FFF2-40B4-BE49-F238E27FC236}">
                  <a16:creationId xmlns:a16="http://schemas.microsoft.com/office/drawing/2014/main" id="{76AAFB58-E320-F66F-1834-D96EEB8EEBFB}"/>
                </a:ext>
              </a:extLst>
            </p:cNvPr>
            <p:cNvSpPr/>
            <p:nvPr/>
          </p:nvSpPr>
          <p:spPr>
            <a:xfrm>
              <a:off x="1326215" y="5633211"/>
              <a:ext cx="2664000" cy="216000"/>
            </a:xfrm>
            <a:prstGeom prst="roundRect">
              <a:avLst>
                <a:gd name="adj" fmla="val 50000"/>
              </a:avLst>
            </a:prstGeom>
            <a:solidFill>
              <a:schemeClr val="tx1">
                <a:lumMod val="65000"/>
                <a:lumOff val="35000"/>
              </a:schemeClr>
            </a:solidFill>
            <a:ln w="12700" cap="flat" cmpd="sng">
              <a:solidFill>
                <a:srgbClr val="FFFFFF"/>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lnSpc>
                  <a:spcPct val="130000"/>
                </a:lnSpc>
                <a:spcBef>
                  <a:spcPts val="0"/>
                </a:spcBef>
                <a:spcAft>
                  <a:spcPts val="0"/>
                </a:spcAft>
                <a:buNone/>
              </a:pPr>
              <a:r>
                <a:rPr lang="ja-JP" altLang="en-US" sz="1200" dirty="0">
                  <a:solidFill>
                    <a:srgbClr val="FFFFFF"/>
                  </a:solidFill>
                  <a:latin typeface="BIZ UDPゴシック" panose="020B0400000000000000" pitchFamily="50" charset="-128"/>
                  <a:ea typeface="BIZ UDPゴシック" panose="020B0400000000000000" pitchFamily="50" charset="-128"/>
                  <a:cs typeface="M PLUS 1p"/>
                  <a:sym typeface="M PLUS 1p"/>
                </a:rPr>
                <a:t>地域の拠点を活用した場づくり</a:t>
              </a:r>
              <a:endParaRPr sz="1200" dirty="0">
                <a:latin typeface="BIZ UDPゴシック" panose="020B0400000000000000" pitchFamily="50" charset="-128"/>
                <a:ea typeface="BIZ UDPゴシック" panose="020B0400000000000000" pitchFamily="50" charset="-128"/>
                <a:cs typeface="M PLUS 1p"/>
                <a:sym typeface="M PLUS 1p"/>
              </a:endParaRPr>
            </a:p>
          </p:txBody>
        </p:sp>
        <p:sp>
          <p:nvSpPr>
            <p:cNvPr id="20" name="Google Shape;1682;p129">
              <a:extLst>
                <a:ext uri="{FF2B5EF4-FFF2-40B4-BE49-F238E27FC236}">
                  <a16:creationId xmlns:a16="http://schemas.microsoft.com/office/drawing/2014/main" id="{35CB1157-A4E0-0695-83B5-DD888A560348}"/>
                </a:ext>
              </a:extLst>
            </p:cNvPr>
            <p:cNvSpPr/>
            <p:nvPr/>
          </p:nvSpPr>
          <p:spPr>
            <a:xfrm>
              <a:off x="4034284" y="5637906"/>
              <a:ext cx="2013600" cy="213300"/>
            </a:xfrm>
            <a:prstGeom prst="roundRect">
              <a:avLst>
                <a:gd name="adj" fmla="val 50000"/>
              </a:avLst>
            </a:prstGeom>
            <a:solidFill>
              <a:schemeClr val="tx1">
                <a:lumMod val="65000"/>
                <a:lumOff val="35000"/>
              </a:schemeClr>
            </a:solidFill>
            <a:ln w="12700" cap="flat" cmpd="sng">
              <a:solidFill>
                <a:srgbClr val="FFFFFF"/>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lnSpc>
                  <a:spcPct val="130000"/>
                </a:lnSpc>
                <a:spcBef>
                  <a:spcPts val="0"/>
                </a:spcBef>
                <a:spcAft>
                  <a:spcPts val="0"/>
                </a:spcAft>
                <a:buNone/>
              </a:pPr>
              <a:r>
                <a:rPr lang="ja-JP" altLang="en-US" sz="1200" dirty="0">
                  <a:solidFill>
                    <a:srgbClr val="FFFFFF"/>
                  </a:solidFill>
                  <a:latin typeface="BIZ UDPゴシック" panose="020B0400000000000000" pitchFamily="50" charset="-128"/>
                  <a:ea typeface="BIZ UDPゴシック" panose="020B0400000000000000" pitchFamily="50" charset="-128"/>
                  <a:cs typeface="M PLUS 1p"/>
                  <a:sym typeface="M PLUS 1p"/>
                </a:rPr>
                <a:t>交流イベント</a:t>
              </a:r>
              <a:endParaRPr sz="1200" dirty="0">
                <a:latin typeface="BIZ UDPゴシック" panose="020B0400000000000000" pitchFamily="50" charset="-128"/>
                <a:ea typeface="BIZ UDPゴシック" panose="020B0400000000000000" pitchFamily="50" charset="-128"/>
                <a:cs typeface="M PLUS 1p"/>
                <a:sym typeface="M PLUS 1p"/>
              </a:endParaRPr>
            </a:p>
          </p:txBody>
        </p:sp>
        <p:sp>
          <p:nvSpPr>
            <p:cNvPr id="21" name="Google Shape;1683;p129">
              <a:extLst>
                <a:ext uri="{FF2B5EF4-FFF2-40B4-BE49-F238E27FC236}">
                  <a16:creationId xmlns:a16="http://schemas.microsoft.com/office/drawing/2014/main" id="{66B1A728-9F43-B0B5-F459-8E89658A3F4D}"/>
                </a:ext>
              </a:extLst>
            </p:cNvPr>
            <p:cNvSpPr/>
            <p:nvPr/>
          </p:nvSpPr>
          <p:spPr>
            <a:xfrm>
              <a:off x="3041709" y="4693479"/>
              <a:ext cx="2013600" cy="213300"/>
            </a:xfrm>
            <a:prstGeom prst="roundRect">
              <a:avLst>
                <a:gd name="adj" fmla="val 50000"/>
              </a:avLst>
            </a:prstGeom>
            <a:solidFill>
              <a:schemeClr val="tx1">
                <a:lumMod val="65000"/>
                <a:lumOff val="35000"/>
              </a:schemeClr>
            </a:solidFill>
            <a:ln w="12700" cap="flat" cmpd="sng">
              <a:solidFill>
                <a:srgbClr val="FFFFFF"/>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lnSpc>
                  <a:spcPct val="130000"/>
                </a:lnSpc>
                <a:spcBef>
                  <a:spcPts val="0"/>
                </a:spcBef>
                <a:spcAft>
                  <a:spcPts val="0"/>
                </a:spcAft>
                <a:buNone/>
              </a:pPr>
              <a:r>
                <a:rPr lang="ja-JP" altLang="en-US" sz="1200">
                  <a:solidFill>
                    <a:srgbClr val="FFFFFF"/>
                  </a:solidFill>
                  <a:latin typeface="BIZ UDPゴシック" panose="020B0400000000000000" pitchFamily="50" charset="-128"/>
                  <a:ea typeface="BIZ UDPゴシック" panose="020B0400000000000000" pitchFamily="50" charset="-128"/>
                  <a:cs typeface="M PLUS 1p"/>
                  <a:sym typeface="M PLUS 1p"/>
                </a:rPr>
                <a:t>新規就農者支援</a:t>
              </a:r>
              <a:endParaRPr sz="1200" dirty="0">
                <a:latin typeface="BIZ UDPゴシック" panose="020B0400000000000000" pitchFamily="50" charset="-128"/>
                <a:ea typeface="BIZ UDPゴシック" panose="020B0400000000000000" pitchFamily="50" charset="-128"/>
                <a:cs typeface="M PLUS 1p"/>
                <a:sym typeface="M PLUS 1p"/>
              </a:endParaRPr>
            </a:p>
          </p:txBody>
        </p:sp>
        <p:sp>
          <p:nvSpPr>
            <p:cNvPr id="22" name="Google Shape;1684;p129">
              <a:extLst>
                <a:ext uri="{FF2B5EF4-FFF2-40B4-BE49-F238E27FC236}">
                  <a16:creationId xmlns:a16="http://schemas.microsoft.com/office/drawing/2014/main" id="{5F1733E4-5850-D4D3-514D-0489F261F982}"/>
                </a:ext>
              </a:extLst>
            </p:cNvPr>
            <p:cNvSpPr/>
            <p:nvPr/>
          </p:nvSpPr>
          <p:spPr>
            <a:xfrm>
              <a:off x="5109216" y="4693479"/>
              <a:ext cx="2013600" cy="213300"/>
            </a:xfrm>
            <a:prstGeom prst="roundRect">
              <a:avLst>
                <a:gd name="adj" fmla="val 50000"/>
              </a:avLst>
            </a:prstGeom>
            <a:solidFill>
              <a:schemeClr val="tx1">
                <a:lumMod val="65000"/>
                <a:lumOff val="35000"/>
              </a:schemeClr>
            </a:solidFill>
            <a:ln w="12700" cap="flat" cmpd="sng">
              <a:solidFill>
                <a:srgbClr val="FFFFFF"/>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lnSpc>
                  <a:spcPct val="130000"/>
                </a:lnSpc>
                <a:spcBef>
                  <a:spcPts val="0"/>
                </a:spcBef>
                <a:spcAft>
                  <a:spcPts val="0"/>
                </a:spcAft>
                <a:buNone/>
              </a:pPr>
              <a:r>
                <a:rPr lang="ja-JP" altLang="en-US" sz="1200" dirty="0">
                  <a:solidFill>
                    <a:srgbClr val="FFFFFF"/>
                  </a:solidFill>
                  <a:latin typeface="BIZ UDPゴシック" panose="020B0400000000000000" pitchFamily="50" charset="-128"/>
                  <a:ea typeface="BIZ UDPゴシック" panose="020B0400000000000000" pitchFamily="50" charset="-128"/>
                  <a:cs typeface="M PLUS 1p"/>
                  <a:sym typeface="M PLUS 1p"/>
                </a:rPr>
                <a:t>農作物販売場所の整備</a:t>
              </a:r>
              <a:endParaRPr sz="1200" dirty="0">
                <a:latin typeface="BIZ UDPゴシック" panose="020B0400000000000000" pitchFamily="50" charset="-128"/>
                <a:ea typeface="BIZ UDPゴシック" panose="020B0400000000000000" pitchFamily="50" charset="-128"/>
                <a:cs typeface="M PLUS 1p"/>
                <a:sym typeface="M PLUS 1p"/>
              </a:endParaRPr>
            </a:p>
          </p:txBody>
        </p:sp>
        <p:sp>
          <p:nvSpPr>
            <p:cNvPr id="23" name="Google Shape;1685;p129">
              <a:extLst>
                <a:ext uri="{FF2B5EF4-FFF2-40B4-BE49-F238E27FC236}">
                  <a16:creationId xmlns:a16="http://schemas.microsoft.com/office/drawing/2014/main" id="{AE1D6267-8210-ED2D-52AA-3890034A1F36}"/>
                </a:ext>
              </a:extLst>
            </p:cNvPr>
            <p:cNvSpPr/>
            <p:nvPr/>
          </p:nvSpPr>
          <p:spPr>
            <a:xfrm>
              <a:off x="4731174" y="3766815"/>
              <a:ext cx="2013600" cy="213300"/>
            </a:xfrm>
            <a:prstGeom prst="roundRect">
              <a:avLst>
                <a:gd name="adj" fmla="val 50000"/>
              </a:avLst>
            </a:prstGeom>
            <a:solidFill>
              <a:schemeClr val="tx1">
                <a:lumMod val="65000"/>
                <a:lumOff val="35000"/>
              </a:schemeClr>
            </a:solidFill>
            <a:ln w="12700" cap="flat" cmpd="sng">
              <a:solidFill>
                <a:srgbClr val="FFFFFF"/>
              </a:solidFill>
              <a:prstDash val="solid"/>
              <a:miter lim="800000"/>
              <a:headEnd type="none" w="sm" len="sm"/>
              <a:tailEnd type="none" w="sm" len="sm"/>
            </a:ln>
          </p:spPr>
          <p:txBody>
            <a:bodyPr spcFirstLastPara="1" wrap="square" lIns="68575" tIns="34275" rIns="68575" bIns="34275" anchor="ctr" anchorCtr="0">
              <a:noAutofit/>
            </a:bodyPr>
            <a:lstStyle/>
            <a:p>
              <a:pPr marL="0" marR="0" lvl="0" indent="0" algn="ctr" rtl="0">
                <a:lnSpc>
                  <a:spcPct val="130000"/>
                </a:lnSpc>
                <a:spcBef>
                  <a:spcPts val="0"/>
                </a:spcBef>
                <a:spcAft>
                  <a:spcPts val="0"/>
                </a:spcAft>
                <a:buNone/>
              </a:pPr>
              <a:r>
                <a:rPr lang="ja-JP" altLang="en-US" sz="1200" dirty="0">
                  <a:solidFill>
                    <a:srgbClr val="FFFFFF"/>
                  </a:solidFill>
                  <a:latin typeface="BIZ UDPゴシック" panose="020B0400000000000000" pitchFamily="50" charset="-128"/>
                  <a:ea typeface="BIZ UDPゴシック" panose="020B0400000000000000" pitchFamily="50" charset="-128"/>
                  <a:cs typeface="M PLUS 1p"/>
                  <a:sym typeface="M PLUS 1p"/>
                </a:rPr>
                <a:t>地域商社の整備</a:t>
              </a:r>
              <a:endParaRPr sz="1200" dirty="0">
                <a:latin typeface="BIZ UDPゴシック" panose="020B0400000000000000" pitchFamily="50" charset="-128"/>
                <a:ea typeface="BIZ UDPゴシック" panose="020B0400000000000000" pitchFamily="50" charset="-128"/>
                <a:cs typeface="M PLUS 1p"/>
                <a:sym typeface="M PLUS 1p"/>
              </a:endParaRPr>
            </a:p>
          </p:txBody>
        </p:sp>
      </p:grpSp>
      <p:sp>
        <p:nvSpPr>
          <p:cNvPr id="24" name="テキスト ボックス 23">
            <a:extLst>
              <a:ext uri="{FF2B5EF4-FFF2-40B4-BE49-F238E27FC236}">
                <a16:creationId xmlns:a16="http://schemas.microsoft.com/office/drawing/2014/main" id="{8DEE51F5-552A-7E18-D360-E4142C342101}"/>
              </a:ext>
            </a:extLst>
          </p:cNvPr>
          <p:cNvSpPr txBox="1"/>
          <p:nvPr/>
        </p:nvSpPr>
        <p:spPr>
          <a:xfrm>
            <a:off x="8077200" y="428624"/>
            <a:ext cx="1541813" cy="400110"/>
          </a:xfrm>
          <a:prstGeom prst="rect">
            <a:avLst/>
          </a:prstGeom>
          <a:noFill/>
          <a:ln w="28575">
            <a:solidFill>
              <a:schemeClr val="tx1"/>
            </a:solidFill>
          </a:ln>
        </p:spPr>
        <p:txBody>
          <a:bodyPr wrap="square" rtlCol="0">
            <a:spAutoFit/>
          </a:bodyPr>
          <a:lstStyle/>
          <a:p>
            <a:pPr algn="ctr"/>
            <a:r>
              <a:rPr kumimoji="1" lang="ja-JP" altLang="en-US" sz="2000" b="1" dirty="0">
                <a:latin typeface="BIZ UDPゴシック" panose="020B0400000000000000" pitchFamily="50" charset="-128"/>
                <a:ea typeface="BIZ UDPゴシック" panose="020B0400000000000000" pitchFamily="50" charset="-128"/>
              </a:rPr>
              <a:t>インパクト</a:t>
            </a:r>
          </a:p>
        </p:txBody>
      </p:sp>
      <p:sp>
        <p:nvSpPr>
          <p:cNvPr id="25" name="Google Shape;93;p6">
            <a:extLst>
              <a:ext uri="{FF2B5EF4-FFF2-40B4-BE49-F238E27FC236}">
                <a16:creationId xmlns:a16="http://schemas.microsoft.com/office/drawing/2014/main" id="{1FF1939A-411B-C795-7CF2-ED7FA1002D73}"/>
              </a:ext>
            </a:extLst>
          </p:cNvPr>
          <p:cNvSpPr txBox="1"/>
          <p:nvPr/>
        </p:nvSpPr>
        <p:spPr>
          <a:xfrm>
            <a:off x="396396" y="1138797"/>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sp>
        <p:nvSpPr>
          <p:cNvPr id="27" name="テキスト ボックス 26">
            <a:extLst>
              <a:ext uri="{FF2B5EF4-FFF2-40B4-BE49-F238E27FC236}">
                <a16:creationId xmlns:a16="http://schemas.microsoft.com/office/drawing/2014/main" id="{7BEDD3C8-6703-AC11-194F-E01147F111D9}"/>
              </a:ext>
            </a:extLst>
          </p:cNvPr>
          <p:cNvSpPr txBox="1"/>
          <p:nvPr/>
        </p:nvSpPr>
        <p:spPr>
          <a:xfrm>
            <a:off x="479262" y="1750385"/>
            <a:ext cx="8941185" cy="923330"/>
          </a:xfrm>
          <a:prstGeom prst="rect">
            <a:avLst/>
          </a:prstGeom>
          <a:noFill/>
        </p:spPr>
        <p:txBody>
          <a:bodyPr wrap="square" rtlCol="0">
            <a:spAutoFit/>
          </a:bodyPr>
          <a:lstStyle/>
          <a:p>
            <a:pPr marL="285750" indent="-285750" algn="l">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　愛知県は</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であり、特に当社が解決に取り組む</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といった社会課題が顕著な地域である。そこで当社は当社の持つサービス</a:t>
            </a: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プロジェクトである</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を軸とした</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プロジェクトを愛知県で実施することで</a:t>
            </a:r>
            <a:r>
              <a:rPr kumimoji="1" lang="en-US" altLang="ja-JP" dirty="0">
                <a:latin typeface="BIZ UDPゴシック" panose="020B0400000000000000" pitchFamily="50" charset="-128"/>
                <a:ea typeface="BIZ UDPゴシック" panose="020B0400000000000000" pitchFamily="50" charset="-128"/>
              </a:rPr>
              <a:t>XXXX</a:t>
            </a:r>
            <a:r>
              <a:rPr kumimoji="1" lang="ja-JP" altLang="en-US" dirty="0">
                <a:latin typeface="BIZ UDPゴシック" panose="020B0400000000000000" pitchFamily="50" charset="-128"/>
                <a:ea typeface="BIZ UDPゴシック" panose="020B0400000000000000" pitchFamily="50" charset="-128"/>
              </a:rPr>
              <a:t>な地域の実現を目指す。</a:t>
            </a:r>
            <a:endParaRPr kumimoji="1" lang="en-US" altLang="ja-JP" dirty="0">
              <a:latin typeface="BIZ UDPゴシック" panose="020B0400000000000000" pitchFamily="50" charset="-128"/>
              <a:ea typeface="BIZ UDPゴシック" panose="020B0400000000000000" pitchFamily="50" charset="-128"/>
            </a:endParaRPr>
          </a:p>
        </p:txBody>
      </p:sp>
      <p:sp>
        <p:nvSpPr>
          <p:cNvPr id="4" name="角丸四角形 11">
            <a:extLst>
              <a:ext uri="{FF2B5EF4-FFF2-40B4-BE49-F238E27FC236}">
                <a16:creationId xmlns:a16="http://schemas.microsoft.com/office/drawing/2014/main" id="{2E62919A-A8F8-6905-C49F-204EA9E2285F}"/>
              </a:ext>
            </a:extLst>
          </p:cNvPr>
          <p:cNvSpPr/>
          <p:nvPr/>
        </p:nvSpPr>
        <p:spPr>
          <a:xfrm>
            <a:off x="7774527" y="1200083"/>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rPr>
              <a:t>記載イメージ</a:t>
            </a:r>
          </a:p>
        </p:txBody>
      </p:sp>
    </p:spTree>
    <p:extLst>
      <p:ext uri="{BB962C8B-B14F-4D97-AF65-F5344CB8AC3E}">
        <p14:creationId xmlns:p14="http://schemas.microsoft.com/office/powerpoint/2010/main" val="40278116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3" name="角丸四角形 5"/>
          <p:cNvSpPr/>
          <p:nvPr/>
        </p:nvSpPr>
        <p:spPr>
          <a:xfrm>
            <a:off x="396396" y="327736"/>
            <a:ext cx="7505544"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　革新事業創造事業費補助金の使途</a:t>
            </a:r>
          </a:p>
        </p:txBody>
      </p:sp>
      <p:sp>
        <p:nvSpPr>
          <p:cNvPr id="1265" name="Google Shape;650;p46"/>
          <p:cNvSpPr/>
          <p:nvPr/>
        </p:nvSpPr>
        <p:spPr>
          <a:xfrm>
            <a:off x="280987" y="2909888"/>
            <a:ext cx="9344025" cy="1214437"/>
          </a:xfrm>
          <a:prstGeom prst="roundRect">
            <a:avLst>
              <a:gd name="adj" fmla="val 6364"/>
            </a:avLst>
          </a:prstGeom>
          <a:solidFill>
            <a:schemeClr val="bg1">
              <a:lumMod val="95000"/>
            </a:schemeClr>
          </a:solidFill>
          <a:ln>
            <a:solidFill>
              <a:schemeClr val="tx1"/>
            </a:solidFill>
          </a:ln>
        </p:spPr>
        <p:txBody>
          <a:bodyPr spcFirstLastPara="1" wrap="square" lIns="91425" tIns="45700" rIns="91425" bIns="45700" anchor="t" anchorCtr="0">
            <a:noAutofit/>
          </a:bodyPr>
          <a:lstStyle/>
          <a:p>
            <a:pPr marL="0" marR="0" lvl="0" indent="0" rtl="0">
              <a:spcBef>
                <a:spcPts val="0"/>
              </a:spcBef>
              <a:spcAft>
                <a:spcPts val="0"/>
              </a:spcAft>
              <a:buNone/>
            </a:pPr>
            <a:r>
              <a:rPr lang="ja-JP" altLang="en-US" sz="1800" dirty="0">
                <a:solidFill>
                  <a:schemeClr val="tx1"/>
                </a:solidFill>
                <a:latin typeface="BIZ UDPゴシック" panose="020B0400000000000000" pitchFamily="50" charset="-128"/>
                <a:ea typeface="BIZ UDPゴシック" panose="020B0400000000000000" pitchFamily="50" charset="-128"/>
                <a:cs typeface="Arial"/>
                <a:sym typeface="Arial"/>
              </a:rPr>
              <a:t>・・・・・</a:t>
            </a:r>
            <a:endParaRPr lang="ja-JP" altLang="en-US" dirty="0">
              <a:solidFill>
                <a:schemeClr val="tx1"/>
              </a:solidFill>
              <a:latin typeface="BIZ UDPゴシック" panose="020B0400000000000000" pitchFamily="50" charset="-128"/>
              <a:ea typeface="BIZ UDPゴシック" panose="020B0400000000000000" pitchFamily="50" charset="-128"/>
            </a:endParaRPr>
          </a:p>
        </p:txBody>
      </p:sp>
      <p:sp>
        <p:nvSpPr>
          <p:cNvPr id="1266" name="Google Shape;651;p46"/>
          <p:cNvSpPr txBox="1"/>
          <p:nvPr/>
        </p:nvSpPr>
        <p:spPr>
          <a:xfrm>
            <a:off x="292219" y="2546116"/>
            <a:ext cx="3794006"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altLang="ja-JP" sz="1800" b="1" dirty="0">
                <a:solidFill>
                  <a:schemeClr val="dk1"/>
                </a:solidFill>
                <a:latin typeface="BIZ UDPゴシック" panose="020B0400000000000000" pitchFamily="50" charset="-128"/>
                <a:ea typeface="BIZ UDPゴシック" panose="020B0400000000000000" pitchFamily="50" charset="-128"/>
                <a:cs typeface="Arial"/>
                <a:sym typeface="Arial"/>
              </a:rPr>
              <a:t>2027</a:t>
            </a:r>
            <a:r>
              <a:rPr lang="ja-JP" altLang="en-US" sz="1800" b="1" dirty="0">
                <a:solidFill>
                  <a:schemeClr val="dk1"/>
                </a:solidFill>
                <a:latin typeface="BIZ UDPゴシック" panose="020B0400000000000000" pitchFamily="50" charset="-128"/>
                <a:ea typeface="BIZ UDPゴシック" panose="020B0400000000000000" pitchFamily="50" charset="-128"/>
                <a:cs typeface="Arial"/>
                <a:sym typeface="Arial"/>
              </a:rPr>
              <a:t>年</a:t>
            </a:r>
            <a:r>
              <a:rPr lang="en-US" altLang="ja-JP" sz="1800" b="1" dirty="0">
                <a:solidFill>
                  <a:schemeClr val="dk1"/>
                </a:solidFill>
                <a:latin typeface="BIZ UDPゴシック" panose="020B0400000000000000" pitchFamily="50" charset="-128"/>
                <a:ea typeface="BIZ UDPゴシック" panose="020B0400000000000000" pitchFamily="50" charset="-128"/>
                <a:cs typeface="Arial"/>
                <a:sym typeface="Arial"/>
              </a:rPr>
              <a:t>3</a:t>
            </a:r>
            <a:r>
              <a:rPr lang="ja-JP" altLang="en-US" sz="1800" b="1" dirty="0">
                <a:solidFill>
                  <a:schemeClr val="dk1"/>
                </a:solidFill>
                <a:latin typeface="BIZ UDPゴシック" panose="020B0400000000000000" pitchFamily="50" charset="-128"/>
                <a:ea typeface="BIZ UDPゴシック" panose="020B0400000000000000" pitchFamily="50" charset="-128"/>
                <a:cs typeface="Arial"/>
                <a:sym typeface="Arial"/>
              </a:rPr>
              <a:t>月までに取り組むこと</a:t>
            </a:r>
            <a:endParaRPr dirty="0">
              <a:latin typeface="BIZ UDPゴシック" panose="020B0400000000000000" pitchFamily="50" charset="-128"/>
              <a:ea typeface="BIZ UDPゴシック" panose="020B0400000000000000" pitchFamily="50" charset="-128"/>
            </a:endParaRPr>
          </a:p>
        </p:txBody>
      </p:sp>
      <p:sp>
        <p:nvSpPr>
          <p:cNvPr id="1267" name="Google Shape;652;p46"/>
          <p:cNvSpPr/>
          <p:nvPr/>
        </p:nvSpPr>
        <p:spPr>
          <a:xfrm>
            <a:off x="504276" y="5101435"/>
            <a:ext cx="1578770" cy="1214437"/>
          </a:xfrm>
          <a:prstGeom prst="roundRect">
            <a:avLst>
              <a:gd name="adj" fmla="val 5571"/>
            </a:avLst>
          </a:prstGeom>
          <a:solidFill>
            <a:schemeClr val="bg1">
              <a:lumMod val="95000"/>
            </a:schemeClr>
          </a:solidFill>
          <a:ln>
            <a:solidFill>
              <a:schemeClr val="tx1"/>
            </a:solid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altLang="ja-JP" sz="1800" dirty="0">
                <a:latin typeface="BIZ UDPゴシック" panose="020B0400000000000000" pitchFamily="50" charset="-128"/>
                <a:ea typeface="BIZ UDPゴシック" panose="020B0400000000000000" pitchFamily="50" charset="-128"/>
                <a:cs typeface="Arial"/>
                <a:sym typeface="Arial"/>
              </a:rPr>
              <a:t>X</a:t>
            </a:r>
            <a:r>
              <a:rPr lang="ja-JP" altLang="en-US" sz="1800" dirty="0">
                <a:latin typeface="BIZ UDPゴシック" panose="020B0400000000000000" pitchFamily="50" charset="-128"/>
                <a:ea typeface="BIZ UDPゴシック" panose="020B0400000000000000" pitchFamily="50" charset="-128"/>
                <a:cs typeface="Arial"/>
                <a:sym typeface="Arial"/>
              </a:rPr>
              <a:t>月</a:t>
            </a:r>
            <a:endParaRPr sz="1800" dirty="0">
              <a:latin typeface="BIZ UDPゴシック" panose="020B0400000000000000" pitchFamily="50" charset="-128"/>
              <a:ea typeface="BIZ UDPゴシック" panose="020B0400000000000000" pitchFamily="50" charset="-128"/>
              <a:cs typeface="Arial"/>
              <a:sym typeface="Arial"/>
            </a:endParaRPr>
          </a:p>
        </p:txBody>
      </p:sp>
      <p:sp>
        <p:nvSpPr>
          <p:cNvPr id="1268" name="Google Shape;653;p46"/>
          <p:cNvSpPr txBox="1"/>
          <p:nvPr/>
        </p:nvSpPr>
        <p:spPr>
          <a:xfrm>
            <a:off x="280987" y="4488097"/>
            <a:ext cx="3433763" cy="36929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JP" sz="1800" b="1" dirty="0">
                <a:solidFill>
                  <a:schemeClr val="dk1"/>
                </a:solidFill>
                <a:latin typeface="BIZ UDPゴシック" panose="020B0400000000000000" pitchFamily="50" charset="-128"/>
                <a:ea typeface="BIZ UDPゴシック" panose="020B0400000000000000" pitchFamily="50" charset="-128"/>
                <a:cs typeface="Arial"/>
                <a:sym typeface="Arial"/>
              </a:rPr>
              <a:t>取り組みの</a:t>
            </a:r>
            <a:r>
              <a:rPr lang="ja-JP" altLang="en-US" sz="1800" b="1" dirty="0">
                <a:solidFill>
                  <a:schemeClr val="dk1"/>
                </a:solidFill>
                <a:latin typeface="BIZ UDPゴシック" panose="020B0400000000000000" pitchFamily="50" charset="-128"/>
                <a:ea typeface="BIZ UDPゴシック" panose="020B0400000000000000" pitchFamily="50" charset="-128"/>
                <a:cs typeface="Arial"/>
                <a:sym typeface="Arial"/>
              </a:rPr>
              <a:t>ステップ</a:t>
            </a:r>
            <a:endParaRPr dirty="0">
              <a:latin typeface="BIZ UDPゴシック" panose="020B0400000000000000" pitchFamily="50" charset="-128"/>
              <a:ea typeface="BIZ UDPゴシック" panose="020B0400000000000000" pitchFamily="50" charset="-128"/>
            </a:endParaRPr>
          </a:p>
        </p:txBody>
      </p:sp>
      <p:sp>
        <p:nvSpPr>
          <p:cNvPr id="1269" name="Google Shape;654;p46"/>
          <p:cNvSpPr/>
          <p:nvPr/>
        </p:nvSpPr>
        <p:spPr>
          <a:xfrm rot="5400000">
            <a:off x="2140468" y="5572006"/>
            <a:ext cx="635797" cy="273294"/>
          </a:xfrm>
          <a:prstGeom prst="triangle">
            <a:avLst>
              <a:gd name="adj" fmla="val 50000"/>
            </a:avLst>
          </a:prstGeom>
          <a:solidFill>
            <a:srgbClr val="7CB2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BIZ UDPゴシック" panose="020B0400000000000000" pitchFamily="50" charset="-128"/>
              <a:ea typeface="BIZ UDPゴシック" panose="020B0400000000000000" pitchFamily="50" charset="-128"/>
              <a:cs typeface="Arial"/>
              <a:sym typeface="Arial"/>
            </a:endParaRPr>
          </a:p>
        </p:txBody>
      </p:sp>
      <p:sp>
        <p:nvSpPr>
          <p:cNvPr id="1270" name="Google Shape;655;p46"/>
          <p:cNvSpPr/>
          <p:nvPr/>
        </p:nvSpPr>
        <p:spPr>
          <a:xfrm>
            <a:off x="2833687" y="5101434"/>
            <a:ext cx="1578770" cy="1214437"/>
          </a:xfrm>
          <a:prstGeom prst="roundRect">
            <a:avLst>
              <a:gd name="adj" fmla="val 4778"/>
            </a:avLst>
          </a:prstGeom>
          <a:solidFill>
            <a:schemeClr val="bg1">
              <a:lumMod val="95000"/>
            </a:schemeClr>
          </a:solidFill>
          <a:ln>
            <a:solidFill>
              <a:schemeClr val="tx1"/>
            </a:solid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altLang="ja-JP" sz="1800" dirty="0">
                <a:latin typeface="BIZ UDPゴシック" panose="020B0400000000000000" pitchFamily="50" charset="-128"/>
                <a:ea typeface="BIZ UDPゴシック" panose="020B0400000000000000" pitchFamily="50" charset="-128"/>
                <a:cs typeface="Arial"/>
                <a:sym typeface="Arial"/>
              </a:rPr>
              <a:t>X</a:t>
            </a:r>
            <a:r>
              <a:rPr lang="ja-JP" altLang="en-US" sz="1800" dirty="0">
                <a:latin typeface="BIZ UDPゴシック" panose="020B0400000000000000" pitchFamily="50" charset="-128"/>
                <a:ea typeface="BIZ UDPゴシック" panose="020B0400000000000000" pitchFamily="50" charset="-128"/>
                <a:cs typeface="Arial"/>
                <a:sym typeface="Arial"/>
              </a:rPr>
              <a:t>月</a:t>
            </a:r>
            <a:endParaRPr sz="1800" dirty="0">
              <a:latin typeface="BIZ UDPゴシック" panose="020B0400000000000000" pitchFamily="50" charset="-128"/>
              <a:ea typeface="BIZ UDPゴシック" panose="020B0400000000000000" pitchFamily="50" charset="-128"/>
              <a:cs typeface="Arial"/>
              <a:sym typeface="Arial"/>
            </a:endParaRPr>
          </a:p>
        </p:txBody>
      </p:sp>
      <p:sp>
        <p:nvSpPr>
          <p:cNvPr id="1271" name="Google Shape;656;p46"/>
          <p:cNvSpPr/>
          <p:nvPr/>
        </p:nvSpPr>
        <p:spPr>
          <a:xfrm rot="5400000">
            <a:off x="4469879" y="5597011"/>
            <a:ext cx="635797" cy="273294"/>
          </a:xfrm>
          <a:prstGeom prst="triangle">
            <a:avLst>
              <a:gd name="adj" fmla="val 50000"/>
            </a:avLst>
          </a:prstGeom>
          <a:solidFill>
            <a:srgbClr val="7CB2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BIZ UDPゴシック" panose="020B0400000000000000" pitchFamily="50" charset="-128"/>
              <a:ea typeface="BIZ UDPゴシック" panose="020B0400000000000000" pitchFamily="50" charset="-128"/>
              <a:cs typeface="Arial"/>
              <a:sym typeface="Arial"/>
            </a:endParaRPr>
          </a:p>
        </p:txBody>
      </p:sp>
      <p:sp>
        <p:nvSpPr>
          <p:cNvPr id="1272" name="Google Shape;657;p46"/>
          <p:cNvSpPr/>
          <p:nvPr/>
        </p:nvSpPr>
        <p:spPr>
          <a:xfrm>
            <a:off x="5150738" y="5126440"/>
            <a:ext cx="1578770" cy="1214437"/>
          </a:xfrm>
          <a:prstGeom prst="roundRect">
            <a:avLst>
              <a:gd name="adj" fmla="val 6364"/>
            </a:avLst>
          </a:prstGeom>
          <a:solidFill>
            <a:schemeClr val="bg1">
              <a:lumMod val="95000"/>
            </a:schemeClr>
          </a:solidFill>
          <a:ln>
            <a:solidFill>
              <a:schemeClr val="tx1"/>
            </a:solid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altLang="ja-JP" sz="1800" dirty="0">
                <a:latin typeface="BIZ UDPゴシック" panose="020B0400000000000000" pitchFamily="50" charset="-128"/>
                <a:ea typeface="BIZ UDPゴシック" panose="020B0400000000000000" pitchFamily="50" charset="-128"/>
                <a:cs typeface="Arial"/>
                <a:sym typeface="Arial"/>
              </a:rPr>
              <a:t>X</a:t>
            </a:r>
            <a:r>
              <a:rPr lang="ja-JP" altLang="en-US" sz="1800" dirty="0">
                <a:latin typeface="BIZ UDPゴシック" panose="020B0400000000000000" pitchFamily="50" charset="-128"/>
                <a:ea typeface="BIZ UDPゴシック" panose="020B0400000000000000" pitchFamily="50" charset="-128"/>
                <a:cs typeface="Arial"/>
                <a:sym typeface="Arial"/>
              </a:rPr>
              <a:t>月</a:t>
            </a:r>
            <a:endParaRPr sz="1800" dirty="0">
              <a:latin typeface="BIZ UDPゴシック" panose="020B0400000000000000" pitchFamily="50" charset="-128"/>
              <a:ea typeface="BIZ UDPゴシック" panose="020B0400000000000000" pitchFamily="50" charset="-128"/>
              <a:cs typeface="Arial"/>
              <a:sym typeface="Arial"/>
            </a:endParaRPr>
          </a:p>
        </p:txBody>
      </p:sp>
      <p:sp>
        <p:nvSpPr>
          <p:cNvPr id="1273" name="Google Shape;658;p46"/>
          <p:cNvSpPr/>
          <p:nvPr/>
        </p:nvSpPr>
        <p:spPr>
          <a:xfrm rot="5400000">
            <a:off x="6786930" y="5597011"/>
            <a:ext cx="635797" cy="273294"/>
          </a:xfrm>
          <a:prstGeom prst="triangle">
            <a:avLst>
              <a:gd name="adj" fmla="val 50000"/>
            </a:avLst>
          </a:prstGeom>
          <a:solidFill>
            <a:srgbClr val="7CB2E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BIZ UDPゴシック" panose="020B0400000000000000" pitchFamily="50" charset="-128"/>
              <a:ea typeface="BIZ UDPゴシック" panose="020B0400000000000000" pitchFamily="50" charset="-128"/>
              <a:cs typeface="Arial"/>
              <a:sym typeface="Arial"/>
            </a:endParaRPr>
          </a:p>
        </p:txBody>
      </p:sp>
      <p:sp>
        <p:nvSpPr>
          <p:cNvPr id="1274" name="Google Shape;659;p46"/>
          <p:cNvSpPr/>
          <p:nvPr/>
        </p:nvSpPr>
        <p:spPr>
          <a:xfrm>
            <a:off x="7469623" y="5126440"/>
            <a:ext cx="1578770" cy="1214437"/>
          </a:xfrm>
          <a:prstGeom prst="roundRect">
            <a:avLst>
              <a:gd name="adj" fmla="val 4778"/>
            </a:avLst>
          </a:prstGeom>
          <a:solidFill>
            <a:schemeClr val="bg1">
              <a:lumMod val="95000"/>
            </a:schemeClr>
          </a:solidFill>
          <a:ln>
            <a:solidFill>
              <a:schemeClr val="tx1"/>
            </a:solid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altLang="ja-JP" sz="1800" dirty="0">
                <a:latin typeface="BIZ UDPゴシック" panose="020B0400000000000000" pitchFamily="50" charset="-128"/>
                <a:ea typeface="BIZ UDPゴシック" panose="020B0400000000000000" pitchFamily="50" charset="-128"/>
                <a:cs typeface="Arial"/>
                <a:sym typeface="Arial"/>
              </a:rPr>
              <a:t>X</a:t>
            </a:r>
            <a:r>
              <a:rPr lang="ja-JP" altLang="en-US" sz="1800" dirty="0">
                <a:latin typeface="BIZ UDPゴシック" panose="020B0400000000000000" pitchFamily="50" charset="-128"/>
                <a:ea typeface="BIZ UDPゴシック" panose="020B0400000000000000" pitchFamily="50" charset="-128"/>
                <a:cs typeface="Arial"/>
                <a:sym typeface="Arial"/>
              </a:rPr>
              <a:t>月</a:t>
            </a:r>
            <a:endParaRPr sz="1800" dirty="0">
              <a:latin typeface="BIZ UDPゴシック" panose="020B0400000000000000" pitchFamily="50" charset="-128"/>
              <a:ea typeface="BIZ UDPゴシック" panose="020B0400000000000000" pitchFamily="50" charset="-128"/>
              <a:cs typeface="Arial"/>
              <a:sym typeface="Arial"/>
            </a:endParaRPr>
          </a:p>
        </p:txBody>
      </p:sp>
      <p:sp>
        <p:nvSpPr>
          <p:cNvPr id="3" name="テキスト ボックス 2">
            <a:extLst>
              <a:ext uri="{FF2B5EF4-FFF2-40B4-BE49-F238E27FC236}">
                <a16:creationId xmlns:a16="http://schemas.microsoft.com/office/drawing/2014/main" id="{EA0B3664-0DB6-5C96-838C-20E8E24677BE}"/>
              </a:ext>
            </a:extLst>
          </p:cNvPr>
          <p:cNvSpPr txBox="1"/>
          <p:nvPr/>
        </p:nvSpPr>
        <p:spPr>
          <a:xfrm>
            <a:off x="8077200" y="428624"/>
            <a:ext cx="1362075" cy="400110"/>
          </a:xfrm>
          <a:prstGeom prst="rect">
            <a:avLst/>
          </a:prstGeom>
          <a:noFill/>
          <a:ln w="28575">
            <a:solidFill>
              <a:schemeClr val="tx1"/>
            </a:solidFill>
          </a:ln>
        </p:spPr>
        <p:txBody>
          <a:bodyPr wrap="square" rtlCol="0">
            <a:spAutoFit/>
          </a:bodyPr>
          <a:lstStyle/>
          <a:p>
            <a:pPr algn="ctr"/>
            <a:r>
              <a:rPr kumimoji="1" lang="ja-JP" altLang="en-US" sz="2000" b="1" dirty="0">
                <a:latin typeface="BIZ UDPゴシック" panose="020B0400000000000000" pitchFamily="50" charset="-128"/>
                <a:ea typeface="BIZ UDPゴシック" panose="020B0400000000000000" pitchFamily="50" charset="-128"/>
              </a:rPr>
              <a:t>必要性</a:t>
            </a:r>
          </a:p>
        </p:txBody>
      </p:sp>
      <p:sp>
        <p:nvSpPr>
          <p:cNvPr id="6" name="Google Shape;93;p6">
            <a:extLst>
              <a:ext uri="{FF2B5EF4-FFF2-40B4-BE49-F238E27FC236}">
                <a16:creationId xmlns:a16="http://schemas.microsoft.com/office/drawing/2014/main" id="{44038C4B-B757-EE8B-8C32-D886797ECDE7}"/>
              </a:ext>
            </a:extLst>
          </p:cNvPr>
          <p:cNvSpPr txBox="1"/>
          <p:nvPr/>
        </p:nvSpPr>
        <p:spPr>
          <a:xfrm>
            <a:off x="410135" y="1223925"/>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sp>
        <p:nvSpPr>
          <p:cNvPr id="2" name="角丸四角形 11">
            <a:extLst>
              <a:ext uri="{FF2B5EF4-FFF2-40B4-BE49-F238E27FC236}">
                <a16:creationId xmlns:a16="http://schemas.microsoft.com/office/drawing/2014/main" id="{A314CA15-350C-364B-4E60-F126A14758A2}"/>
              </a:ext>
            </a:extLst>
          </p:cNvPr>
          <p:cNvSpPr/>
          <p:nvPr/>
        </p:nvSpPr>
        <p:spPr>
          <a:xfrm>
            <a:off x="7774527" y="1200083"/>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rPr>
              <a:t>記載イメージ</a:t>
            </a:r>
          </a:p>
        </p:txBody>
      </p:sp>
    </p:spTree>
    <p:extLst>
      <p:ext uri="{BB962C8B-B14F-4D97-AF65-F5344CB8AC3E}">
        <p14:creationId xmlns:p14="http://schemas.microsoft.com/office/powerpoint/2010/main" val="42273621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4A8ED-CEDA-72F2-B8DF-3DD332103D15}"/>
            </a:ext>
          </a:extLst>
        </p:cNvPr>
        <p:cNvGrpSpPr/>
        <p:nvPr/>
      </p:nvGrpSpPr>
      <p:grpSpPr>
        <a:xfrm>
          <a:off x="0" y="0"/>
          <a:ext cx="0" cy="0"/>
          <a:chOff x="0" y="0"/>
          <a:chExt cx="0" cy="0"/>
        </a:xfrm>
      </p:grpSpPr>
      <p:sp>
        <p:nvSpPr>
          <p:cNvPr id="1296" name="角丸四角形 5">
            <a:extLst>
              <a:ext uri="{FF2B5EF4-FFF2-40B4-BE49-F238E27FC236}">
                <a16:creationId xmlns:a16="http://schemas.microsoft.com/office/drawing/2014/main" id="{0B55A25E-4629-2DE3-ED71-66C820E6A5A0}"/>
              </a:ext>
            </a:extLst>
          </p:cNvPr>
          <p:cNvSpPr/>
          <p:nvPr/>
        </p:nvSpPr>
        <p:spPr>
          <a:xfrm>
            <a:off x="396396" y="327736"/>
            <a:ext cx="7528404"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　革新事業創造事業費補助金の使途</a:t>
            </a:r>
          </a:p>
        </p:txBody>
      </p:sp>
      <p:graphicFrame>
        <p:nvGraphicFramePr>
          <p:cNvPr id="17" name="表 16">
            <a:extLst>
              <a:ext uri="{FF2B5EF4-FFF2-40B4-BE49-F238E27FC236}">
                <a16:creationId xmlns:a16="http://schemas.microsoft.com/office/drawing/2014/main" id="{B1B62A6D-1D9A-7AAE-4493-F3DBD702796D}"/>
              </a:ext>
            </a:extLst>
          </p:cNvPr>
          <p:cNvGraphicFramePr>
            <a:graphicFrameLocks noGrp="1"/>
          </p:cNvGraphicFramePr>
          <p:nvPr>
            <p:extLst>
              <p:ext uri="{D42A27DB-BD31-4B8C-83A1-F6EECF244321}">
                <p14:modId xmlns:p14="http://schemas.microsoft.com/office/powerpoint/2010/main" val="417251004"/>
              </p:ext>
            </p:extLst>
          </p:nvPr>
        </p:nvGraphicFramePr>
        <p:xfrm>
          <a:off x="2570198" y="2117653"/>
          <a:ext cx="6899274" cy="3291840"/>
        </p:xfrm>
        <a:graphic>
          <a:graphicData uri="http://schemas.openxmlformats.org/drawingml/2006/table">
            <a:tbl>
              <a:tblPr firstRow="1" bandRow="1"/>
              <a:tblGrid>
                <a:gridCol w="2420902">
                  <a:extLst>
                    <a:ext uri="{9D8B030D-6E8A-4147-A177-3AD203B41FA5}">
                      <a16:colId xmlns:a16="http://schemas.microsoft.com/office/drawing/2014/main" val="1607044516"/>
                    </a:ext>
                  </a:extLst>
                </a:gridCol>
                <a:gridCol w="2190750">
                  <a:extLst>
                    <a:ext uri="{9D8B030D-6E8A-4147-A177-3AD203B41FA5}">
                      <a16:colId xmlns:a16="http://schemas.microsoft.com/office/drawing/2014/main" val="197931381"/>
                    </a:ext>
                  </a:extLst>
                </a:gridCol>
                <a:gridCol w="2287622">
                  <a:extLst>
                    <a:ext uri="{9D8B030D-6E8A-4147-A177-3AD203B41FA5}">
                      <a16:colId xmlns:a16="http://schemas.microsoft.com/office/drawing/2014/main" val="543807937"/>
                    </a:ext>
                  </a:extLst>
                </a:gridCol>
              </a:tblGrid>
              <a:tr h="187856">
                <a:tc>
                  <a:txBody>
                    <a:bodyPr/>
                    <a:lstStyle>
                      <a:lvl1pPr marL="0" algn="l" defTabSz="914400" rtl="0" eaLnBrk="1" latinLnBrk="0" hangingPunct="1">
                        <a:defRPr kumimoji="1" sz="1800" b="1" kern="1200">
                          <a:solidFill>
                            <a:schemeClr val="lt1"/>
                          </a:solidFill>
                          <a:latin typeface="Calibri Light"/>
                          <a:ea typeface="Yu Gothic UI"/>
                        </a:defRPr>
                      </a:lvl1pPr>
                      <a:lvl2pPr marL="457200" algn="l" defTabSz="914400" rtl="0" eaLnBrk="1" latinLnBrk="0" hangingPunct="1">
                        <a:defRPr kumimoji="1" sz="1800" b="1" kern="1200">
                          <a:solidFill>
                            <a:schemeClr val="lt1"/>
                          </a:solidFill>
                          <a:latin typeface="Calibri Light"/>
                          <a:ea typeface="Yu Gothic UI"/>
                        </a:defRPr>
                      </a:lvl2pPr>
                      <a:lvl3pPr marL="914400" algn="l" defTabSz="914400" rtl="0" eaLnBrk="1" latinLnBrk="0" hangingPunct="1">
                        <a:defRPr kumimoji="1" sz="1800" b="1" kern="1200">
                          <a:solidFill>
                            <a:schemeClr val="lt1"/>
                          </a:solidFill>
                          <a:latin typeface="Calibri Light"/>
                          <a:ea typeface="Yu Gothic UI"/>
                        </a:defRPr>
                      </a:lvl3pPr>
                      <a:lvl4pPr marL="1371600" algn="l" defTabSz="914400" rtl="0" eaLnBrk="1" latinLnBrk="0" hangingPunct="1">
                        <a:defRPr kumimoji="1" sz="1800" b="1" kern="1200">
                          <a:solidFill>
                            <a:schemeClr val="lt1"/>
                          </a:solidFill>
                          <a:latin typeface="Calibri Light"/>
                          <a:ea typeface="Yu Gothic UI"/>
                        </a:defRPr>
                      </a:lvl4pPr>
                      <a:lvl5pPr marL="1828800" algn="l" defTabSz="914400" rtl="0" eaLnBrk="1" latinLnBrk="0" hangingPunct="1">
                        <a:defRPr kumimoji="1" sz="1800" b="1" kern="1200">
                          <a:solidFill>
                            <a:schemeClr val="lt1"/>
                          </a:solidFill>
                          <a:latin typeface="Calibri Light"/>
                          <a:ea typeface="Yu Gothic UI"/>
                        </a:defRPr>
                      </a:lvl5pPr>
                      <a:lvl6pPr marL="2286000" algn="l" defTabSz="914400" rtl="0" eaLnBrk="1" latinLnBrk="0" hangingPunct="1">
                        <a:defRPr kumimoji="1" sz="1800" b="1" kern="1200">
                          <a:solidFill>
                            <a:schemeClr val="lt1"/>
                          </a:solidFill>
                          <a:latin typeface="Calibri Light"/>
                          <a:ea typeface="Yu Gothic UI"/>
                        </a:defRPr>
                      </a:lvl6pPr>
                      <a:lvl7pPr marL="2743200" algn="l" defTabSz="914400" rtl="0" eaLnBrk="1" latinLnBrk="0" hangingPunct="1">
                        <a:defRPr kumimoji="1" sz="1800" b="1" kern="1200">
                          <a:solidFill>
                            <a:schemeClr val="lt1"/>
                          </a:solidFill>
                          <a:latin typeface="Calibri Light"/>
                          <a:ea typeface="Yu Gothic UI"/>
                        </a:defRPr>
                      </a:lvl7pPr>
                      <a:lvl8pPr marL="3200400" algn="l" defTabSz="914400" rtl="0" eaLnBrk="1" latinLnBrk="0" hangingPunct="1">
                        <a:defRPr kumimoji="1" sz="1800" b="1" kern="1200">
                          <a:solidFill>
                            <a:schemeClr val="lt1"/>
                          </a:solidFill>
                          <a:latin typeface="Calibri Light"/>
                          <a:ea typeface="Yu Gothic UI"/>
                        </a:defRPr>
                      </a:lvl8pPr>
                      <a:lvl9pPr marL="3657600" algn="l" defTabSz="914400" rtl="0" eaLnBrk="1" latinLnBrk="0" hangingPunct="1">
                        <a:defRPr kumimoji="1" sz="1800" b="1" kern="1200">
                          <a:solidFill>
                            <a:schemeClr val="lt1"/>
                          </a:solidFill>
                          <a:latin typeface="Calibri Light"/>
                          <a:ea typeface="Yu Gothic UI"/>
                        </a:defRPr>
                      </a:lvl9pPr>
                    </a:lstStyle>
                    <a:p>
                      <a:pPr marL="0" indent="0" algn="ctr">
                        <a:buFont typeface="Wingdings" panose="05000000000000000000" pitchFamily="2" charset="2"/>
                        <a:buNone/>
                      </a:pPr>
                      <a:r>
                        <a:rPr kumimoji="1" lang="ja-JP" altLang="en-US" sz="1800" b="1" dirty="0">
                          <a:solidFill>
                            <a:schemeClr val="tx1"/>
                          </a:solidFill>
                          <a:latin typeface="BIZ UDPゴシック" panose="020B0400000000000000" pitchFamily="50" charset="-128"/>
                          <a:ea typeface="BIZ UDPゴシック" panose="020B0400000000000000" pitchFamily="50" charset="-128"/>
                        </a:rPr>
                        <a:t>項目</a:t>
                      </a:r>
                      <a:endParaRPr kumimoji="1" lang="en-US" altLang="ja-JP" sz="180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solidFill>
                      <a:srgbClr val="44546A">
                        <a:lumMod val="20000"/>
                        <a:lumOff val="80000"/>
                      </a:srgbClr>
                    </a:solidFill>
                  </a:tcPr>
                </a:tc>
                <a:tc>
                  <a:txBody>
                    <a:bodyPr/>
                    <a:lstStyle>
                      <a:lvl1pPr marL="0" algn="l" defTabSz="914400" rtl="0" eaLnBrk="1" latinLnBrk="0" hangingPunct="1">
                        <a:defRPr kumimoji="1" sz="1800" b="1" kern="1200">
                          <a:solidFill>
                            <a:schemeClr val="lt1"/>
                          </a:solidFill>
                          <a:latin typeface="Calibri Light"/>
                          <a:ea typeface="Yu Gothic UI"/>
                        </a:defRPr>
                      </a:lvl1pPr>
                      <a:lvl2pPr marL="457200" algn="l" defTabSz="914400" rtl="0" eaLnBrk="1" latinLnBrk="0" hangingPunct="1">
                        <a:defRPr kumimoji="1" sz="1800" b="1" kern="1200">
                          <a:solidFill>
                            <a:schemeClr val="lt1"/>
                          </a:solidFill>
                          <a:latin typeface="Calibri Light"/>
                          <a:ea typeface="Yu Gothic UI"/>
                        </a:defRPr>
                      </a:lvl2pPr>
                      <a:lvl3pPr marL="914400" algn="l" defTabSz="914400" rtl="0" eaLnBrk="1" latinLnBrk="0" hangingPunct="1">
                        <a:defRPr kumimoji="1" sz="1800" b="1" kern="1200">
                          <a:solidFill>
                            <a:schemeClr val="lt1"/>
                          </a:solidFill>
                          <a:latin typeface="Calibri Light"/>
                          <a:ea typeface="Yu Gothic UI"/>
                        </a:defRPr>
                      </a:lvl3pPr>
                      <a:lvl4pPr marL="1371600" algn="l" defTabSz="914400" rtl="0" eaLnBrk="1" latinLnBrk="0" hangingPunct="1">
                        <a:defRPr kumimoji="1" sz="1800" b="1" kern="1200">
                          <a:solidFill>
                            <a:schemeClr val="lt1"/>
                          </a:solidFill>
                          <a:latin typeface="Calibri Light"/>
                          <a:ea typeface="Yu Gothic UI"/>
                        </a:defRPr>
                      </a:lvl4pPr>
                      <a:lvl5pPr marL="1828800" algn="l" defTabSz="914400" rtl="0" eaLnBrk="1" latinLnBrk="0" hangingPunct="1">
                        <a:defRPr kumimoji="1" sz="1800" b="1" kern="1200">
                          <a:solidFill>
                            <a:schemeClr val="lt1"/>
                          </a:solidFill>
                          <a:latin typeface="Calibri Light"/>
                          <a:ea typeface="Yu Gothic UI"/>
                        </a:defRPr>
                      </a:lvl5pPr>
                      <a:lvl6pPr marL="2286000" algn="l" defTabSz="914400" rtl="0" eaLnBrk="1" latinLnBrk="0" hangingPunct="1">
                        <a:defRPr kumimoji="1" sz="1800" b="1" kern="1200">
                          <a:solidFill>
                            <a:schemeClr val="lt1"/>
                          </a:solidFill>
                          <a:latin typeface="Calibri Light"/>
                          <a:ea typeface="Yu Gothic UI"/>
                        </a:defRPr>
                      </a:lvl6pPr>
                      <a:lvl7pPr marL="2743200" algn="l" defTabSz="914400" rtl="0" eaLnBrk="1" latinLnBrk="0" hangingPunct="1">
                        <a:defRPr kumimoji="1" sz="1800" b="1" kern="1200">
                          <a:solidFill>
                            <a:schemeClr val="lt1"/>
                          </a:solidFill>
                          <a:latin typeface="Calibri Light"/>
                          <a:ea typeface="Yu Gothic UI"/>
                        </a:defRPr>
                      </a:lvl7pPr>
                      <a:lvl8pPr marL="3200400" algn="l" defTabSz="914400" rtl="0" eaLnBrk="1" latinLnBrk="0" hangingPunct="1">
                        <a:defRPr kumimoji="1" sz="1800" b="1" kern="1200">
                          <a:solidFill>
                            <a:schemeClr val="lt1"/>
                          </a:solidFill>
                          <a:latin typeface="Calibri Light"/>
                          <a:ea typeface="Yu Gothic UI"/>
                        </a:defRPr>
                      </a:lvl8pPr>
                      <a:lvl9pPr marL="3657600" algn="l" defTabSz="914400" rtl="0" eaLnBrk="1" latinLnBrk="0" hangingPunct="1">
                        <a:defRPr kumimoji="1" sz="1800" b="1" kern="1200">
                          <a:solidFill>
                            <a:schemeClr val="lt1"/>
                          </a:solidFill>
                          <a:latin typeface="Calibri Light"/>
                          <a:ea typeface="Yu Gothic UI"/>
                        </a:defRPr>
                      </a:lvl9pPr>
                    </a:lstStyle>
                    <a:p>
                      <a:pPr marL="0" indent="0" algn="ctr">
                        <a:buFont typeface="Wingdings" panose="05000000000000000000" pitchFamily="2" charset="2"/>
                        <a:buNone/>
                      </a:pPr>
                      <a:r>
                        <a:rPr kumimoji="1" lang="ja-JP" altLang="en-US" sz="1800" b="1" dirty="0">
                          <a:solidFill>
                            <a:schemeClr val="tx1"/>
                          </a:solidFill>
                          <a:latin typeface="BIZ UDPゴシック" panose="020B0400000000000000" pitchFamily="50" charset="-128"/>
                          <a:ea typeface="BIZ UDPゴシック" panose="020B0400000000000000" pitchFamily="50" charset="-128"/>
                        </a:rPr>
                        <a:t>摘要</a:t>
                      </a:r>
                      <a:endParaRPr kumimoji="1" lang="en-US" altLang="ja-JP" sz="180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solidFill>
                      <a:srgbClr val="44546A">
                        <a:lumMod val="20000"/>
                        <a:lumOff val="80000"/>
                      </a:srgbClr>
                    </a:solidFill>
                  </a:tcPr>
                </a:tc>
                <a:tc>
                  <a:txBody>
                    <a:bodyPr/>
                    <a:lstStyle>
                      <a:lvl1pPr marL="0" algn="l" defTabSz="914400" rtl="0" eaLnBrk="1" latinLnBrk="0" hangingPunct="1">
                        <a:defRPr kumimoji="1" sz="1800" b="1" kern="1200">
                          <a:solidFill>
                            <a:schemeClr val="lt1"/>
                          </a:solidFill>
                          <a:latin typeface="Calibri Light"/>
                          <a:ea typeface="Yu Gothic UI"/>
                        </a:defRPr>
                      </a:lvl1pPr>
                      <a:lvl2pPr marL="457200" algn="l" defTabSz="914400" rtl="0" eaLnBrk="1" latinLnBrk="0" hangingPunct="1">
                        <a:defRPr kumimoji="1" sz="1800" b="1" kern="1200">
                          <a:solidFill>
                            <a:schemeClr val="lt1"/>
                          </a:solidFill>
                          <a:latin typeface="Calibri Light"/>
                          <a:ea typeface="Yu Gothic UI"/>
                        </a:defRPr>
                      </a:lvl2pPr>
                      <a:lvl3pPr marL="914400" algn="l" defTabSz="914400" rtl="0" eaLnBrk="1" latinLnBrk="0" hangingPunct="1">
                        <a:defRPr kumimoji="1" sz="1800" b="1" kern="1200">
                          <a:solidFill>
                            <a:schemeClr val="lt1"/>
                          </a:solidFill>
                          <a:latin typeface="Calibri Light"/>
                          <a:ea typeface="Yu Gothic UI"/>
                        </a:defRPr>
                      </a:lvl3pPr>
                      <a:lvl4pPr marL="1371600" algn="l" defTabSz="914400" rtl="0" eaLnBrk="1" latinLnBrk="0" hangingPunct="1">
                        <a:defRPr kumimoji="1" sz="1800" b="1" kern="1200">
                          <a:solidFill>
                            <a:schemeClr val="lt1"/>
                          </a:solidFill>
                          <a:latin typeface="Calibri Light"/>
                          <a:ea typeface="Yu Gothic UI"/>
                        </a:defRPr>
                      </a:lvl4pPr>
                      <a:lvl5pPr marL="1828800" algn="l" defTabSz="914400" rtl="0" eaLnBrk="1" latinLnBrk="0" hangingPunct="1">
                        <a:defRPr kumimoji="1" sz="1800" b="1" kern="1200">
                          <a:solidFill>
                            <a:schemeClr val="lt1"/>
                          </a:solidFill>
                          <a:latin typeface="Calibri Light"/>
                          <a:ea typeface="Yu Gothic UI"/>
                        </a:defRPr>
                      </a:lvl5pPr>
                      <a:lvl6pPr marL="2286000" algn="l" defTabSz="914400" rtl="0" eaLnBrk="1" latinLnBrk="0" hangingPunct="1">
                        <a:defRPr kumimoji="1" sz="1800" b="1" kern="1200">
                          <a:solidFill>
                            <a:schemeClr val="lt1"/>
                          </a:solidFill>
                          <a:latin typeface="Calibri Light"/>
                          <a:ea typeface="Yu Gothic UI"/>
                        </a:defRPr>
                      </a:lvl6pPr>
                      <a:lvl7pPr marL="2743200" algn="l" defTabSz="914400" rtl="0" eaLnBrk="1" latinLnBrk="0" hangingPunct="1">
                        <a:defRPr kumimoji="1" sz="1800" b="1" kern="1200">
                          <a:solidFill>
                            <a:schemeClr val="lt1"/>
                          </a:solidFill>
                          <a:latin typeface="Calibri Light"/>
                          <a:ea typeface="Yu Gothic UI"/>
                        </a:defRPr>
                      </a:lvl7pPr>
                      <a:lvl8pPr marL="3200400" algn="l" defTabSz="914400" rtl="0" eaLnBrk="1" latinLnBrk="0" hangingPunct="1">
                        <a:defRPr kumimoji="1" sz="1800" b="1" kern="1200">
                          <a:solidFill>
                            <a:schemeClr val="lt1"/>
                          </a:solidFill>
                          <a:latin typeface="Calibri Light"/>
                          <a:ea typeface="Yu Gothic UI"/>
                        </a:defRPr>
                      </a:lvl8pPr>
                      <a:lvl9pPr marL="3657600" algn="l" defTabSz="914400" rtl="0" eaLnBrk="1" latinLnBrk="0" hangingPunct="1">
                        <a:defRPr kumimoji="1" sz="1800" b="1" kern="1200">
                          <a:solidFill>
                            <a:schemeClr val="lt1"/>
                          </a:solidFill>
                          <a:latin typeface="Calibri Light"/>
                          <a:ea typeface="Yu Gothic UI"/>
                        </a:defRPr>
                      </a:lvl9pPr>
                    </a:lstStyle>
                    <a:p>
                      <a:pPr marL="0" indent="0" algn="ctr">
                        <a:buFont typeface="Wingdings" panose="05000000000000000000" pitchFamily="2" charset="2"/>
                        <a:buNone/>
                      </a:pPr>
                      <a:r>
                        <a:rPr kumimoji="1" lang="ja-JP" altLang="en-US" sz="1800" b="1" dirty="0">
                          <a:solidFill>
                            <a:schemeClr val="tx1"/>
                          </a:solidFill>
                          <a:latin typeface="BIZ UDPゴシック" panose="020B0400000000000000" pitchFamily="50" charset="-128"/>
                          <a:ea typeface="BIZ UDPゴシック" panose="020B0400000000000000" pitchFamily="50" charset="-128"/>
                        </a:rPr>
                        <a:t>金額</a:t>
                      </a:r>
                      <a:r>
                        <a:rPr kumimoji="1" lang="en-US" altLang="ja-JP" sz="1800" b="1" dirty="0">
                          <a:solidFill>
                            <a:schemeClr val="tx1"/>
                          </a:solidFill>
                          <a:latin typeface="BIZ UDPゴシック" panose="020B0400000000000000" pitchFamily="50" charset="-128"/>
                          <a:ea typeface="BIZ UDPゴシック" panose="020B0400000000000000" pitchFamily="50" charset="-128"/>
                        </a:rPr>
                        <a:t>(</a:t>
                      </a:r>
                      <a:r>
                        <a:rPr kumimoji="1" lang="ja-JP" altLang="en-US" sz="1800" b="1" dirty="0">
                          <a:solidFill>
                            <a:schemeClr val="tx1"/>
                          </a:solidFill>
                          <a:latin typeface="BIZ UDPゴシック" panose="020B0400000000000000" pitchFamily="50" charset="-128"/>
                          <a:ea typeface="BIZ UDPゴシック" panose="020B0400000000000000" pitchFamily="50" charset="-128"/>
                        </a:rPr>
                        <a:t>消費税抜き</a:t>
                      </a:r>
                      <a:r>
                        <a:rPr kumimoji="1" lang="en-US" altLang="ja-JP" sz="18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80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solidFill>
                      <a:srgbClr val="44546A">
                        <a:lumMod val="20000"/>
                        <a:lumOff val="80000"/>
                      </a:srgbClr>
                    </a:solidFill>
                  </a:tcPr>
                </a:tc>
                <a:extLst>
                  <a:ext uri="{0D108BD9-81ED-4DB2-BD59-A6C34878D82A}">
                    <a16:rowId xmlns:a16="http://schemas.microsoft.com/office/drawing/2014/main" val="3457926959"/>
                  </a:ext>
                </a:extLst>
              </a:tr>
              <a:tr h="187856">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algn="just"/>
                      <a:r>
                        <a:rPr lang="ja-JP" altLang="ja-JP" sz="18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①機械装置等導入費</a:t>
                      </a:r>
                      <a:endPar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l">
                        <a:buFont typeface="Wingdings" panose="05000000000000000000" pitchFamily="2" charset="2"/>
                        <a:buNone/>
                      </a:pPr>
                      <a:r>
                        <a:rPr kumimoji="1" lang="en-US" altLang="ja-JP" sz="1800" b="0" dirty="0" err="1">
                          <a:solidFill>
                            <a:schemeClr val="tx1"/>
                          </a:solidFill>
                          <a:latin typeface="BIZ UDPゴシック" panose="020B0400000000000000" pitchFamily="50" charset="-128"/>
                          <a:ea typeface="BIZ UDPゴシック" panose="020B0400000000000000" pitchFamily="50" charset="-128"/>
                        </a:rPr>
                        <a:t>xxxx</a:t>
                      </a:r>
                      <a:r>
                        <a:rPr kumimoji="1" lang="ja-JP" altLang="en-US" sz="1800" b="0" dirty="0">
                          <a:solidFill>
                            <a:schemeClr val="tx1"/>
                          </a:solidFill>
                          <a:latin typeface="BIZ UDPゴシック" panose="020B0400000000000000" pitchFamily="50" charset="-128"/>
                          <a:ea typeface="BIZ UDPゴシック" panose="020B0400000000000000" pitchFamily="50" charset="-128"/>
                        </a:rPr>
                        <a:t>機器の購入</a:t>
                      </a:r>
                      <a:endParaRPr kumimoji="1" lang="en-US" altLang="ja-JP" sz="18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r">
                        <a:buFont typeface="Wingdings" panose="05000000000000000000" pitchFamily="2" charset="2"/>
                        <a:buNone/>
                      </a:pPr>
                      <a:r>
                        <a:rPr kumimoji="1" lang="en-US" altLang="ja-JP" sz="1800" b="0" dirty="0">
                          <a:solidFill>
                            <a:schemeClr val="tx1"/>
                          </a:solidFill>
                          <a:latin typeface="BIZ UDPゴシック" panose="020B0400000000000000" pitchFamily="50" charset="-128"/>
                          <a:ea typeface="BIZ UDPゴシック" panose="020B0400000000000000" pitchFamily="50" charset="-128"/>
                        </a:rPr>
                        <a:t>\</a:t>
                      </a:r>
                      <a:r>
                        <a:rPr kumimoji="1" lang="en-US" altLang="ja-JP" sz="1800" b="0" dirty="0" err="1">
                          <a:solidFill>
                            <a:schemeClr val="tx1"/>
                          </a:solidFill>
                          <a:latin typeface="BIZ UDPゴシック" panose="020B0400000000000000" pitchFamily="50" charset="-128"/>
                          <a:ea typeface="BIZ UDPゴシック" panose="020B0400000000000000" pitchFamily="50" charset="-128"/>
                        </a:rPr>
                        <a:t>xxx,xxx</a:t>
                      </a:r>
                      <a:endParaRPr kumimoji="1" lang="ja-JP" altLang="en-US" sz="18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3833811"/>
                  </a:ext>
                </a:extLst>
              </a:tr>
              <a:tr h="187856">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algn="just"/>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marR="0" lvl="0" indent="0" algn="l" defTabSz="99056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800" b="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r">
                        <a:buFont typeface="Wingdings" panose="05000000000000000000" pitchFamily="2" charset="2"/>
                        <a:buNone/>
                      </a:pPr>
                      <a:r>
                        <a:rPr kumimoji="1" lang="en-US" altLang="ja-JP" sz="1800" b="0" dirty="0">
                          <a:solidFill>
                            <a:schemeClr val="tx1"/>
                          </a:solidFill>
                          <a:latin typeface="BIZ UDPゴシック" panose="020B0400000000000000" pitchFamily="50" charset="-128"/>
                          <a:ea typeface="BIZ UDPゴシック" panose="020B0400000000000000" pitchFamily="50" charset="-128"/>
                        </a:rPr>
                        <a:t>\</a:t>
                      </a:r>
                      <a:r>
                        <a:rPr kumimoji="1" lang="en-US" altLang="ja-JP" sz="1800" b="0" dirty="0" err="1">
                          <a:solidFill>
                            <a:schemeClr val="tx1"/>
                          </a:solidFill>
                          <a:latin typeface="BIZ UDPゴシック" panose="020B0400000000000000" pitchFamily="50" charset="-128"/>
                          <a:ea typeface="BIZ UDPゴシック" panose="020B0400000000000000" pitchFamily="50" charset="-128"/>
                        </a:rPr>
                        <a:t>xxx,xxx</a:t>
                      </a:r>
                      <a:endParaRPr kumimoji="1" lang="ja-JP" altLang="en-US" sz="18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45482840"/>
                  </a:ext>
                </a:extLst>
              </a:tr>
              <a:tr h="187856">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algn="just"/>
                      <a:r>
                        <a:rPr lang="ja-JP" altLang="en-US"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marR="0" lvl="0" indent="0" algn="l" defTabSz="990564"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800" b="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r">
                        <a:buFont typeface="Wingdings" panose="05000000000000000000" pitchFamily="2" charset="2"/>
                        <a:buNone/>
                      </a:pPr>
                      <a:r>
                        <a:rPr kumimoji="1" lang="en-US" altLang="ja-JP" sz="1800" b="0" dirty="0">
                          <a:solidFill>
                            <a:schemeClr val="tx1"/>
                          </a:solidFill>
                          <a:latin typeface="BIZ UDPゴシック" panose="020B0400000000000000" pitchFamily="50" charset="-128"/>
                          <a:ea typeface="BIZ UDPゴシック" panose="020B0400000000000000" pitchFamily="50" charset="-128"/>
                        </a:rPr>
                        <a:t>\</a:t>
                      </a:r>
                      <a:r>
                        <a:rPr kumimoji="1" lang="en-US" altLang="ja-JP" sz="1800" b="0" dirty="0" err="1">
                          <a:solidFill>
                            <a:schemeClr val="tx1"/>
                          </a:solidFill>
                          <a:latin typeface="BIZ UDPゴシック" panose="020B0400000000000000" pitchFamily="50" charset="-128"/>
                          <a:ea typeface="BIZ UDPゴシック" panose="020B0400000000000000" pitchFamily="50" charset="-128"/>
                        </a:rPr>
                        <a:t>xxx,xxx</a:t>
                      </a:r>
                      <a:endParaRPr kumimoji="1" lang="ja-JP" altLang="en-US" sz="18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66585522"/>
                  </a:ext>
                </a:extLst>
              </a:tr>
              <a:tr h="187856">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l">
                        <a:buFont typeface="Wingdings" panose="05000000000000000000" pitchFamily="2" charset="2"/>
                        <a:buNone/>
                      </a:pPr>
                      <a:r>
                        <a:rPr kumimoji="1" lang="ja-JP" altLang="en-US" sz="1800" b="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l">
                        <a:buFont typeface="Wingdings" panose="05000000000000000000" pitchFamily="2" charset="2"/>
                        <a:buNone/>
                      </a:pPr>
                      <a:r>
                        <a:rPr kumimoji="1" lang="ja-JP" altLang="en-US" sz="1800" b="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r">
                        <a:buFont typeface="Wingdings" panose="05000000000000000000" pitchFamily="2" charset="2"/>
                        <a:buNone/>
                      </a:pPr>
                      <a:r>
                        <a:rPr kumimoji="1" lang="en-US" altLang="ja-JP" sz="1800" b="0" dirty="0">
                          <a:solidFill>
                            <a:schemeClr val="tx1"/>
                          </a:solidFill>
                          <a:latin typeface="BIZ UDPゴシック" panose="020B0400000000000000" pitchFamily="50" charset="-128"/>
                          <a:ea typeface="BIZ UDPゴシック" panose="020B0400000000000000" pitchFamily="50" charset="-128"/>
                        </a:rPr>
                        <a:t>\</a:t>
                      </a:r>
                      <a:r>
                        <a:rPr kumimoji="1" lang="en-US" altLang="ja-JP" sz="1800" b="0" dirty="0" err="1">
                          <a:solidFill>
                            <a:schemeClr val="tx1"/>
                          </a:solidFill>
                          <a:latin typeface="BIZ UDPゴシック" panose="020B0400000000000000" pitchFamily="50" charset="-128"/>
                          <a:ea typeface="BIZ UDPゴシック" panose="020B0400000000000000" pitchFamily="50" charset="-128"/>
                        </a:rPr>
                        <a:t>xxx,xxx</a:t>
                      </a:r>
                      <a:endParaRPr kumimoji="1" lang="ja-JP" altLang="en-US" sz="18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0066480"/>
                  </a:ext>
                </a:extLst>
              </a:tr>
              <a:tr h="154273">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l">
                        <a:buFont typeface="Wingdings" panose="05000000000000000000" pitchFamily="2" charset="2"/>
                        <a:buNone/>
                      </a:pPr>
                      <a:r>
                        <a:rPr kumimoji="1" lang="ja-JP" altLang="en-US" sz="1800" b="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l">
                        <a:buFont typeface="Wingdings" panose="05000000000000000000" pitchFamily="2" charset="2"/>
                        <a:buNone/>
                      </a:pPr>
                      <a:r>
                        <a:rPr kumimoji="1" lang="ja-JP" altLang="en-US" sz="1800" b="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r">
                        <a:buFont typeface="Wingdings" panose="05000000000000000000" pitchFamily="2" charset="2"/>
                        <a:buNone/>
                      </a:pPr>
                      <a:r>
                        <a:rPr kumimoji="1" lang="en-US" altLang="ja-JP" sz="1800" b="0" dirty="0">
                          <a:solidFill>
                            <a:schemeClr val="tx1"/>
                          </a:solidFill>
                          <a:latin typeface="BIZ UDPゴシック" panose="020B0400000000000000" pitchFamily="50" charset="-128"/>
                          <a:ea typeface="BIZ UDPゴシック" panose="020B0400000000000000" pitchFamily="50" charset="-128"/>
                        </a:rPr>
                        <a:t>\</a:t>
                      </a:r>
                      <a:r>
                        <a:rPr kumimoji="1" lang="en-US" altLang="ja-JP" sz="1800" b="0" dirty="0" err="1">
                          <a:solidFill>
                            <a:schemeClr val="tx1"/>
                          </a:solidFill>
                          <a:latin typeface="BIZ UDPゴシック" panose="020B0400000000000000" pitchFamily="50" charset="-128"/>
                          <a:ea typeface="BIZ UDPゴシック" panose="020B0400000000000000" pitchFamily="50" charset="-128"/>
                        </a:rPr>
                        <a:t>xxx,xxx</a:t>
                      </a:r>
                      <a:endParaRPr kumimoji="1" lang="ja-JP" altLang="en-US" sz="18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68491601"/>
                  </a:ext>
                </a:extLst>
              </a:tr>
              <a:tr h="187856">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l">
                        <a:buFont typeface="Wingdings" panose="05000000000000000000" pitchFamily="2" charset="2"/>
                        <a:buNone/>
                      </a:pPr>
                      <a:r>
                        <a:rPr kumimoji="1" lang="ja-JP" altLang="en-US" sz="1800" b="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l">
                        <a:buFont typeface="Wingdings" panose="05000000000000000000" pitchFamily="2" charset="2"/>
                        <a:buNone/>
                      </a:pPr>
                      <a:r>
                        <a:rPr kumimoji="1" lang="ja-JP" altLang="en-US" sz="1800" b="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r">
                        <a:buFont typeface="Wingdings" panose="05000000000000000000" pitchFamily="2" charset="2"/>
                        <a:buNone/>
                      </a:pPr>
                      <a:r>
                        <a:rPr kumimoji="1" lang="en-US" altLang="ja-JP" sz="1800" b="0" dirty="0">
                          <a:solidFill>
                            <a:schemeClr val="tx1"/>
                          </a:solidFill>
                          <a:latin typeface="BIZ UDPゴシック" panose="020B0400000000000000" pitchFamily="50" charset="-128"/>
                          <a:ea typeface="BIZ UDPゴシック" panose="020B0400000000000000" pitchFamily="50" charset="-128"/>
                        </a:rPr>
                        <a:t>\</a:t>
                      </a:r>
                      <a:r>
                        <a:rPr kumimoji="1" lang="en-US" altLang="ja-JP" sz="1800" b="0" dirty="0" err="1">
                          <a:solidFill>
                            <a:schemeClr val="tx1"/>
                          </a:solidFill>
                          <a:latin typeface="BIZ UDPゴシック" panose="020B0400000000000000" pitchFamily="50" charset="-128"/>
                          <a:ea typeface="BIZ UDPゴシック" panose="020B0400000000000000" pitchFamily="50" charset="-128"/>
                        </a:rPr>
                        <a:t>xxx,xxx</a:t>
                      </a:r>
                      <a:endParaRPr kumimoji="1" lang="ja-JP" altLang="en-US" sz="18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81594855"/>
                  </a:ext>
                </a:extLst>
              </a:tr>
              <a:tr h="187856">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l">
                        <a:buFont typeface="Wingdings" panose="05000000000000000000" pitchFamily="2" charset="2"/>
                        <a:buNone/>
                      </a:pPr>
                      <a:r>
                        <a:rPr kumimoji="1" lang="ja-JP" altLang="en-US" sz="1800" b="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l">
                        <a:buFont typeface="Wingdings" panose="05000000000000000000" pitchFamily="2" charset="2"/>
                        <a:buNone/>
                      </a:pPr>
                      <a:r>
                        <a:rPr kumimoji="1" lang="ja-JP" altLang="en-US" sz="1800" b="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r">
                        <a:buFont typeface="Wingdings" panose="05000000000000000000" pitchFamily="2" charset="2"/>
                        <a:buNone/>
                      </a:pPr>
                      <a:r>
                        <a:rPr kumimoji="1" lang="en-US" altLang="ja-JP" sz="1800" b="0" dirty="0">
                          <a:solidFill>
                            <a:schemeClr val="tx1"/>
                          </a:solidFill>
                          <a:latin typeface="BIZ UDPゴシック" panose="020B0400000000000000" pitchFamily="50" charset="-128"/>
                          <a:ea typeface="BIZ UDPゴシック" panose="020B0400000000000000" pitchFamily="50" charset="-128"/>
                        </a:rPr>
                        <a:t>\</a:t>
                      </a:r>
                      <a:r>
                        <a:rPr kumimoji="1" lang="en-US" altLang="ja-JP" sz="1800" b="0" dirty="0" err="1">
                          <a:solidFill>
                            <a:schemeClr val="tx1"/>
                          </a:solidFill>
                          <a:latin typeface="BIZ UDPゴシック" panose="020B0400000000000000" pitchFamily="50" charset="-128"/>
                          <a:ea typeface="BIZ UDPゴシック" panose="020B0400000000000000" pitchFamily="50" charset="-128"/>
                        </a:rPr>
                        <a:t>xxx,xxx</a:t>
                      </a:r>
                      <a:endParaRPr kumimoji="1" lang="ja-JP" altLang="en-US" sz="18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55999673"/>
                  </a:ext>
                </a:extLst>
              </a:tr>
              <a:tr h="187856">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l">
                        <a:buFont typeface="Wingdings" panose="05000000000000000000" pitchFamily="2" charset="2"/>
                        <a:buNone/>
                      </a:pPr>
                      <a:r>
                        <a:rPr kumimoji="1" lang="ja-JP" altLang="en-US" sz="1800" b="0" dirty="0">
                          <a:solidFill>
                            <a:schemeClr val="tx1"/>
                          </a:solidFill>
                          <a:latin typeface="BIZ UDPゴシック" panose="020B0400000000000000" pitchFamily="50" charset="-128"/>
                          <a:ea typeface="BIZ UDPゴシック" panose="020B0400000000000000" pitchFamily="50" charset="-128"/>
                        </a:rPr>
                        <a:t>　　</a:t>
                      </a: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65000"/>
                      </a:sysClr>
                    </a:solid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r">
                        <a:buFont typeface="Wingdings" panose="05000000000000000000" pitchFamily="2" charset="2"/>
                        <a:buNone/>
                      </a:pPr>
                      <a:r>
                        <a:rPr kumimoji="1" lang="ja-JP" altLang="en-US" sz="1800" b="0" dirty="0">
                          <a:solidFill>
                            <a:schemeClr val="tx1"/>
                          </a:solidFill>
                          <a:latin typeface="BIZ UDPゴシック" panose="020B0400000000000000" pitchFamily="50" charset="-128"/>
                          <a:ea typeface="BIZ UDPゴシック" panose="020B0400000000000000" pitchFamily="50" charset="-128"/>
                        </a:rPr>
                        <a:t>合計（消費税抜き）</a:t>
                      </a: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r">
                        <a:buFont typeface="Wingdings" panose="05000000000000000000" pitchFamily="2" charset="2"/>
                        <a:buNone/>
                      </a:pPr>
                      <a:r>
                        <a:rPr kumimoji="1" lang="en-US" altLang="ja-JP" sz="1800" b="0" dirty="0">
                          <a:solidFill>
                            <a:schemeClr val="tx1"/>
                          </a:solidFill>
                          <a:latin typeface="BIZ UDPゴシック" panose="020B0400000000000000" pitchFamily="50" charset="-128"/>
                          <a:ea typeface="BIZ UDPゴシック" panose="020B0400000000000000" pitchFamily="50" charset="-128"/>
                        </a:rPr>
                        <a:t>\</a:t>
                      </a:r>
                      <a:r>
                        <a:rPr kumimoji="1" lang="en-US" altLang="ja-JP" sz="1800" b="0" dirty="0" err="1">
                          <a:solidFill>
                            <a:schemeClr val="tx1"/>
                          </a:solidFill>
                          <a:latin typeface="BIZ UDPゴシック" panose="020B0400000000000000" pitchFamily="50" charset="-128"/>
                          <a:ea typeface="BIZ UDPゴシック" panose="020B0400000000000000" pitchFamily="50" charset="-128"/>
                        </a:rPr>
                        <a:t>xxx,xxx</a:t>
                      </a:r>
                      <a:endParaRPr kumimoji="1" lang="ja-JP" altLang="en-US" sz="18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31577942"/>
                  </a:ext>
                </a:extLst>
              </a:tr>
            </a:tbl>
          </a:graphicData>
        </a:graphic>
      </p:graphicFrame>
      <p:sp>
        <p:nvSpPr>
          <p:cNvPr id="20" name="正方形/長方形 19">
            <a:extLst>
              <a:ext uri="{FF2B5EF4-FFF2-40B4-BE49-F238E27FC236}">
                <a16:creationId xmlns:a16="http://schemas.microsoft.com/office/drawing/2014/main" id="{F2C5CB47-E3F4-15A7-D65A-47A80F045A64}"/>
              </a:ext>
            </a:extLst>
          </p:cNvPr>
          <p:cNvSpPr/>
          <p:nvPr/>
        </p:nvSpPr>
        <p:spPr bwMode="gray">
          <a:xfrm>
            <a:off x="396395" y="5532393"/>
            <a:ext cx="1975329" cy="731519"/>
          </a:xfrm>
          <a:prstGeom prst="rect">
            <a:avLst/>
          </a:prstGeom>
          <a:solidFill>
            <a:srgbClr val="44546A">
              <a:lumMod val="60000"/>
              <a:lumOff val="40000"/>
            </a:srgb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Arial" charset="0"/>
              </a:rPr>
              <a:t>補助金申請額試算</a:t>
            </a:r>
          </a:p>
        </p:txBody>
      </p:sp>
      <p:sp>
        <p:nvSpPr>
          <p:cNvPr id="21" name="正方形/長方形 20">
            <a:extLst>
              <a:ext uri="{FF2B5EF4-FFF2-40B4-BE49-F238E27FC236}">
                <a16:creationId xmlns:a16="http://schemas.microsoft.com/office/drawing/2014/main" id="{E00D728A-7A4D-AE63-27DD-3A8F8F0CE925}"/>
              </a:ext>
            </a:extLst>
          </p:cNvPr>
          <p:cNvSpPr/>
          <p:nvPr/>
        </p:nvSpPr>
        <p:spPr bwMode="gray">
          <a:xfrm>
            <a:off x="396395" y="2117649"/>
            <a:ext cx="1975329" cy="3291840"/>
          </a:xfrm>
          <a:prstGeom prst="rect">
            <a:avLst/>
          </a:prstGeom>
          <a:solidFill>
            <a:srgbClr val="44546A">
              <a:lumMod val="60000"/>
              <a:lumOff val="40000"/>
            </a:srgbClr>
          </a:solidFill>
          <a:ln w="12700" algn="ctr">
            <a:no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Arial" charset="0"/>
              </a:rPr>
              <a:t>必要経費（概算）</a:t>
            </a:r>
            <a:endParaRPr kumimoji="1" lang="en-US" altLang="ja-JP" b="1" i="0" u="none" strike="noStrike" kern="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2" name="Google Shape;93;p6">
            <a:extLst>
              <a:ext uri="{FF2B5EF4-FFF2-40B4-BE49-F238E27FC236}">
                <a16:creationId xmlns:a16="http://schemas.microsoft.com/office/drawing/2014/main" id="{AB5E51BC-C0B0-63BD-DB4E-193BD4EFA4BB}"/>
              </a:ext>
            </a:extLst>
          </p:cNvPr>
          <p:cNvSpPr txBox="1"/>
          <p:nvPr/>
        </p:nvSpPr>
        <p:spPr>
          <a:xfrm>
            <a:off x="396396" y="1138797"/>
            <a:ext cx="8919054" cy="373024"/>
          </a:xfrm>
          <a:prstGeom prst="rect">
            <a:avLst/>
          </a:prstGeom>
          <a:no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rgbClr val="000000"/>
              </a:buClr>
              <a:buSzPts val="1400"/>
              <a:buFont typeface="Wingdings" panose="05000000000000000000" pitchFamily="2" charset="2"/>
              <a:buChar char="n"/>
            </a:pPr>
            <a:r>
              <a:rPr lang="ja-JP" altLang="en-US" sz="2000" b="1" i="0" u="none" strike="noStrike" cap="none" dirty="0">
                <a:latin typeface="BIZ UDPゴシック" panose="020B0400000000000000" pitchFamily="50" charset="-128"/>
                <a:ea typeface="BIZ UDPゴシック" panose="020B0400000000000000" pitchFamily="50" charset="-128"/>
                <a:cs typeface="Arial"/>
                <a:sym typeface="Arial"/>
              </a:rPr>
              <a:t>（キーメッセージ）</a:t>
            </a:r>
            <a:endParaRPr sz="2000" b="1" i="0" u="none" strike="noStrike" cap="none" dirty="0">
              <a:latin typeface="BIZ UDPゴシック" panose="020B0400000000000000" pitchFamily="50" charset="-128"/>
              <a:ea typeface="BIZ UDPゴシック" panose="020B0400000000000000" pitchFamily="50" charset="-128"/>
              <a:cs typeface="Arial"/>
              <a:sym typeface="Arial"/>
            </a:endParaRPr>
          </a:p>
        </p:txBody>
      </p:sp>
      <p:graphicFrame>
        <p:nvGraphicFramePr>
          <p:cNvPr id="4" name="表 3">
            <a:extLst>
              <a:ext uri="{FF2B5EF4-FFF2-40B4-BE49-F238E27FC236}">
                <a16:creationId xmlns:a16="http://schemas.microsoft.com/office/drawing/2014/main" id="{1C3DB75B-627F-779D-999B-30098BCE3B89}"/>
              </a:ext>
            </a:extLst>
          </p:cNvPr>
          <p:cNvGraphicFramePr>
            <a:graphicFrameLocks noGrp="1"/>
          </p:cNvGraphicFramePr>
          <p:nvPr>
            <p:extLst>
              <p:ext uri="{D42A27DB-BD31-4B8C-83A1-F6EECF244321}">
                <p14:modId xmlns:p14="http://schemas.microsoft.com/office/powerpoint/2010/main" val="2224235156"/>
              </p:ext>
            </p:extLst>
          </p:nvPr>
        </p:nvGraphicFramePr>
        <p:xfrm>
          <a:off x="2525788" y="5532394"/>
          <a:ext cx="6943683" cy="731520"/>
        </p:xfrm>
        <a:graphic>
          <a:graphicData uri="http://schemas.openxmlformats.org/drawingml/2006/table">
            <a:tbl>
              <a:tblPr firstRow="1" bandRow="1"/>
              <a:tblGrid>
                <a:gridCol w="2314561">
                  <a:extLst>
                    <a:ext uri="{9D8B030D-6E8A-4147-A177-3AD203B41FA5}">
                      <a16:colId xmlns:a16="http://schemas.microsoft.com/office/drawing/2014/main" val="1607044516"/>
                    </a:ext>
                  </a:extLst>
                </a:gridCol>
                <a:gridCol w="2314561">
                  <a:extLst>
                    <a:ext uri="{9D8B030D-6E8A-4147-A177-3AD203B41FA5}">
                      <a16:colId xmlns:a16="http://schemas.microsoft.com/office/drawing/2014/main" val="197931381"/>
                    </a:ext>
                  </a:extLst>
                </a:gridCol>
                <a:gridCol w="2314561">
                  <a:extLst>
                    <a:ext uri="{9D8B030D-6E8A-4147-A177-3AD203B41FA5}">
                      <a16:colId xmlns:a16="http://schemas.microsoft.com/office/drawing/2014/main" val="543807937"/>
                    </a:ext>
                  </a:extLst>
                </a:gridCol>
              </a:tblGrid>
              <a:tr h="187856">
                <a:tc>
                  <a:txBody>
                    <a:bodyPr/>
                    <a:lstStyle>
                      <a:lvl1pPr marL="0" algn="l" defTabSz="914400" rtl="0" eaLnBrk="1" latinLnBrk="0" hangingPunct="1">
                        <a:defRPr kumimoji="1" sz="1800" b="1" kern="1200">
                          <a:solidFill>
                            <a:schemeClr val="lt1"/>
                          </a:solidFill>
                          <a:latin typeface="Calibri Light"/>
                          <a:ea typeface="Yu Gothic UI"/>
                        </a:defRPr>
                      </a:lvl1pPr>
                      <a:lvl2pPr marL="457200" algn="l" defTabSz="914400" rtl="0" eaLnBrk="1" latinLnBrk="0" hangingPunct="1">
                        <a:defRPr kumimoji="1" sz="1800" b="1" kern="1200">
                          <a:solidFill>
                            <a:schemeClr val="lt1"/>
                          </a:solidFill>
                          <a:latin typeface="Calibri Light"/>
                          <a:ea typeface="Yu Gothic UI"/>
                        </a:defRPr>
                      </a:lvl2pPr>
                      <a:lvl3pPr marL="914400" algn="l" defTabSz="914400" rtl="0" eaLnBrk="1" latinLnBrk="0" hangingPunct="1">
                        <a:defRPr kumimoji="1" sz="1800" b="1" kern="1200">
                          <a:solidFill>
                            <a:schemeClr val="lt1"/>
                          </a:solidFill>
                          <a:latin typeface="Calibri Light"/>
                          <a:ea typeface="Yu Gothic UI"/>
                        </a:defRPr>
                      </a:lvl3pPr>
                      <a:lvl4pPr marL="1371600" algn="l" defTabSz="914400" rtl="0" eaLnBrk="1" latinLnBrk="0" hangingPunct="1">
                        <a:defRPr kumimoji="1" sz="1800" b="1" kern="1200">
                          <a:solidFill>
                            <a:schemeClr val="lt1"/>
                          </a:solidFill>
                          <a:latin typeface="Calibri Light"/>
                          <a:ea typeface="Yu Gothic UI"/>
                        </a:defRPr>
                      </a:lvl4pPr>
                      <a:lvl5pPr marL="1828800" algn="l" defTabSz="914400" rtl="0" eaLnBrk="1" latinLnBrk="0" hangingPunct="1">
                        <a:defRPr kumimoji="1" sz="1800" b="1" kern="1200">
                          <a:solidFill>
                            <a:schemeClr val="lt1"/>
                          </a:solidFill>
                          <a:latin typeface="Calibri Light"/>
                          <a:ea typeface="Yu Gothic UI"/>
                        </a:defRPr>
                      </a:lvl5pPr>
                      <a:lvl6pPr marL="2286000" algn="l" defTabSz="914400" rtl="0" eaLnBrk="1" latinLnBrk="0" hangingPunct="1">
                        <a:defRPr kumimoji="1" sz="1800" b="1" kern="1200">
                          <a:solidFill>
                            <a:schemeClr val="lt1"/>
                          </a:solidFill>
                          <a:latin typeface="Calibri Light"/>
                          <a:ea typeface="Yu Gothic UI"/>
                        </a:defRPr>
                      </a:lvl6pPr>
                      <a:lvl7pPr marL="2743200" algn="l" defTabSz="914400" rtl="0" eaLnBrk="1" latinLnBrk="0" hangingPunct="1">
                        <a:defRPr kumimoji="1" sz="1800" b="1" kern="1200">
                          <a:solidFill>
                            <a:schemeClr val="lt1"/>
                          </a:solidFill>
                          <a:latin typeface="Calibri Light"/>
                          <a:ea typeface="Yu Gothic UI"/>
                        </a:defRPr>
                      </a:lvl7pPr>
                      <a:lvl8pPr marL="3200400" algn="l" defTabSz="914400" rtl="0" eaLnBrk="1" latinLnBrk="0" hangingPunct="1">
                        <a:defRPr kumimoji="1" sz="1800" b="1" kern="1200">
                          <a:solidFill>
                            <a:schemeClr val="lt1"/>
                          </a:solidFill>
                          <a:latin typeface="Calibri Light"/>
                          <a:ea typeface="Yu Gothic UI"/>
                        </a:defRPr>
                      </a:lvl8pPr>
                      <a:lvl9pPr marL="3657600" algn="l" defTabSz="914400" rtl="0" eaLnBrk="1" latinLnBrk="0" hangingPunct="1">
                        <a:defRPr kumimoji="1" sz="1800" b="1" kern="1200">
                          <a:solidFill>
                            <a:schemeClr val="lt1"/>
                          </a:solidFill>
                          <a:latin typeface="Calibri Light"/>
                          <a:ea typeface="Yu Gothic UI"/>
                        </a:defRPr>
                      </a:lvl9pPr>
                    </a:lstStyle>
                    <a:p>
                      <a:pPr marL="0" indent="0" algn="ctr">
                        <a:buFont typeface="Wingdings" panose="05000000000000000000" pitchFamily="2" charset="2"/>
                        <a:buNone/>
                      </a:pPr>
                      <a:r>
                        <a:rPr kumimoji="1" lang="ja-JP" altLang="en-US" sz="1800" b="1" dirty="0">
                          <a:solidFill>
                            <a:schemeClr val="tx1"/>
                          </a:solidFill>
                          <a:latin typeface="BIZ UDPゴシック" panose="020B0400000000000000" pitchFamily="50" charset="-128"/>
                          <a:ea typeface="BIZ UDPゴシック" panose="020B0400000000000000" pitchFamily="50" charset="-128"/>
                        </a:rPr>
                        <a:t>必要経費合計</a:t>
                      </a:r>
                      <a:endParaRPr kumimoji="1" lang="en-US" altLang="ja-JP" sz="180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solidFill>
                      <a:srgbClr val="44546A">
                        <a:lumMod val="20000"/>
                        <a:lumOff val="80000"/>
                      </a:srgbClr>
                    </a:solidFill>
                  </a:tcPr>
                </a:tc>
                <a:tc>
                  <a:txBody>
                    <a:bodyPr/>
                    <a:lstStyle>
                      <a:lvl1pPr marL="0" algn="l" defTabSz="914400" rtl="0" eaLnBrk="1" latinLnBrk="0" hangingPunct="1">
                        <a:defRPr kumimoji="1" sz="1800" b="1" kern="1200">
                          <a:solidFill>
                            <a:schemeClr val="lt1"/>
                          </a:solidFill>
                          <a:latin typeface="Calibri Light"/>
                          <a:ea typeface="Yu Gothic UI"/>
                        </a:defRPr>
                      </a:lvl1pPr>
                      <a:lvl2pPr marL="457200" algn="l" defTabSz="914400" rtl="0" eaLnBrk="1" latinLnBrk="0" hangingPunct="1">
                        <a:defRPr kumimoji="1" sz="1800" b="1" kern="1200">
                          <a:solidFill>
                            <a:schemeClr val="lt1"/>
                          </a:solidFill>
                          <a:latin typeface="Calibri Light"/>
                          <a:ea typeface="Yu Gothic UI"/>
                        </a:defRPr>
                      </a:lvl2pPr>
                      <a:lvl3pPr marL="914400" algn="l" defTabSz="914400" rtl="0" eaLnBrk="1" latinLnBrk="0" hangingPunct="1">
                        <a:defRPr kumimoji="1" sz="1800" b="1" kern="1200">
                          <a:solidFill>
                            <a:schemeClr val="lt1"/>
                          </a:solidFill>
                          <a:latin typeface="Calibri Light"/>
                          <a:ea typeface="Yu Gothic UI"/>
                        </a:defRPr>
                      </a:lvl3pPr>
                      <a:lvl4pPr marL="1371600" algn="l" defTabSz="914400" rtl="0" eaLnBrk="1" latinLnBrk="0" hangingPunct="1">
                        <a:defRPr kumimoji="1" sz="1800" b="1" kern="1200">
                          <a:solidFill>
                            <a:schemeClr val="lt1"/>
                          </a:solidFill>
                          <a:latin typeface="Calibri Light"/>
                          <a:ea typeface="Yu Gothic UI"/>
                        </a:defRPr>
                      </a:lvl4pPr>
                      <a:lvl5pPr marL="1828800" algn="l" defTabSz="914400" rtl="0" eaLnBrk="1" latinLnBrk="0" hangingPunct="1">
                        <a:defRPr kumimoji="1" sz="1800" b="1" kern="1200">
                          <a:solidFill>
                            <a:schemeClr val="lt1"/>
                          </a:solidFill>
                          <a:latin typeface="Calibri Light"/>
                          <a:ea typeface="Yu Gothic UI"/>
                        </a:defRPr>
                      </a:lvl5pPr>
                      <a:lvl6pPr marL="2286000" algn="l" defTabSz="914400" rtl="0" eaLnBrk="1" latinLnBrk="0" hangingPunct="1">
                        <a:defRPr kumimoji="1" sz="1800" b="1" kern="1200">
                          <a:solidFill>
                            <a:schemeClr val="lt1"/>
                          </a:solidFill>
                          <a:latin typeface="Calibri Light"/>
                          <a:ea typeface="Yu Gothic UI"/>
                        </a:defRPr>
                      </a:lvl6pPr>
                      <a:lvl7pPr marL="2743200" algn="l" defTabSz="914400" rtl="0" eaLnBrk="1" latinLnBrk="0" hangingPunct="1">
                        <a:defRPr kumimoji="1" sz="1800" b="1" kern="1200">
                          <a:solidFill>
                            <a:schemeClr val="lt1"/>
                          </a:solidFill>
                          <a:latin typeface="Calibri Light"/>
                          <a:ea typeface="Yu Gothic UI"/>
                        </a:defRPr>
                      </a:lvl7pPr>
                      <a:lvl8pPr marL="3200400" algn="l" defTabSz="914400" rtl="0" eaLnBrk="1" latinLnBrk="0" hangingPunct="1">
                        <a:defRPr kumimoji="1" sz="1800" b="1" kern="1200">
                          <a:solidFill>
                            <a:schemeClr val="lt1"/>
                          </a:solidFill>
                          <a:latin typeface="Calibri Light"/>
                          <a:ea typeface="Yu Gothic UI"/>
                        </a:defRPr>
                      </a:lvl8pPr>
                      <a:lvl9pPr marL="3657600" algn="l" defTabSz="914400" rtl="0" eaLnBrk="1" latinLnBrk="0" hangingPunct="1">
                        <a:defRPr kumimoji="1" sz="1800" b="1" kern="1200">
                          <a:solidFill>
                            <a:schemeClr val="lt1"/>
                          </a:solidFill>
                          <a:latin typeface="Calibri Light"/>
                          <a:ea typeface="Yu Gothic UI"/>
                        </a:defRPr>
                      </a:lvl9pPr>
                    </a:lstStyle>
                    <a:p>
                      <a:pPr marL="0" indent="0" algn="ctr">
                        <a:buFont typeface="Wingdings" panose="05000000000000000000" pitchFamily="2" charset="2"/>
                        <a:buNone/>
                      </a:pPr>
                      <a:r>
                        <a:rPr kumimoji="1" lang="ja-JP" altLang="en-US" sz="1800" b="1" dirty="0">
                          <a:solidFill>
                            <a:schemeClr val="tx1"/>
                          </a:solidFill>
                          <a:latin typeface="BIZ UDPゴシック" panose="020B0400000000000000" pitchFamily="50" charset="-128"/>
                          <a:ea typeface="BIZ UDPゴシック" panose="020B0400000000000000" pitchFamily="50" charset="-128"/>
                        </a:rPr>
                        <a:t>補助率</a:t>
                      </a:r>
                      <a:endParaRPr kumimoji="1" lang="en-US" altLang="ja-JP" sz="180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solidFill>
                      <a:srgbClr val="44546A">
                        <a:lumMod val="20000"/>
                        <a:lumOff val="80000"/>
                      </a:srgbClr>
                    </a:solidFill>
                  </a:tcPr>
                </a:tc>
                <a:tc>
                  <a:txBody>
                    <a:bodyPr/>
                    <a:lstStyle>
                      <a:lvl1pPr marL="0" algn="l" defTabSz="914400" rtl="0" eaLnBrk="1" latinLnBrk="0" hangingPunct="1">
                        <a:defRPr kumimoji="1" sz="1800" b="1" kern="1200">
                          <a:solidFill>
                            <a:schemeClr val="lt1"/>
                          </a:solidFill>
                          <a:latin typeface="Calibri Light"/>
                          <a:ea typeface="Yu Gothic UI"/>
                        </a:defRPr>
                      </a:lvl1pPr>
                      <a:lvl2pPr marL="457200" algn="l" defTabSz="914400" rtl="0" eaLnBrk="1" latinLnBrk="0" hangingPunct="1">
                        <a:defRPr kumimoji="1" sz="1800" b="1" kern="1200">
                          <a:solidFill>
                            <a:schemeClr val="lt1"/>
                          </a:solidFill>
                          <a:latin typeface="Calibri Light"/>
                          <a:ea typeface="Yu Gothic UI"/>
                        </a:defRPr>
                      </a:lvl2pPr>
                      <a:lvl3pPr marL="914400" algn="l" defTabSz="914400" rtl="0" eaLnBrk="1" latinLnBrk="0" hangingPunct="1">
                        <a:defRPr kumimoji="1" sz="1800" b="1" kern="1200">
                          <a:solidFill>
                            <a:schemeClr val="lt1"/>
                          </a:solidFill>
                          <a:latin typeface="Calibri Light"/>
                          <a:ea typeface="Yu Gothic UI"/>
                        </a:defRPr>
                      </a:lvl3pPr>
                      <a:lvl4pPr marL="1371600" algn="l" defTabSz="914400" rtl="0" eaLnBrk="1" latinLnBrk="0" hangingPunct="1">
                        <a:defRPr kumimoji="1" sz="1800" b="1" kern="1200">
                          <a:solidFill>
                            <a:schemeClr val="lt1"/>
                          </a:solidFill>
                          <a:latin typeface="Calibri Light"/>
                          <a:ea typeface="Yu Gothic UI"/>
                        </a:defRPr>
                      </a:lvl4pPr>
                      <a:lvl5pPr marL="1828800" algn="l" defTabSz="914400" rtl="0" eaLnBrk="1" latinLnBrk="0" hangingPunct="1">
                        <a:defRPr kumimoji="1" sz="1800" b="1" kern="1200">
                          <a:solidFill>
                            <a:schemeClr val="lt1"/>
                          </a:solidFill>
                          <a:latin typeface="Calibri Light"/>
                          <a:ea typeface="Yu Gothic UI"/>
                        </a:defRPr>
                      </a:lvl5pPr>
                      <a:lvl6pPr marL="2286000" algn="l" defTabSz="914400" rtl="0" eaLnBrk="1" latinLnBrk="0" hangingPunct="1">
                        <a:defRPr kumimoji="1" sz="1800" b="1" kern="1200">
                          <a:solidFill>
                            <a:schemeClr val="lt1"/>
                          </a:solidFill>
                          <a:latin typeface="Calibri Light"/>
                          <a:ea typeface="Yu Gothic UI"/>
                        </a:defRPr>
                      </a:lvl6pPr>
                      <a:lvl7pPr marL="2743200" algn="l" defTabSz="914400" rtl="0" eaLnBrk="1" latinLnBrk="0" hangingPunct="1">
                        <a:defRPr kumimoji="1" sz="1800" b="1" kern="1200">
                          <a:solidFill>
                            <a:schemeClr val="lt1"/>
                          </a:solidFill>
                          <a:latin typeface="Calibri Light"/>
                          <a:ea typeface="Yu Gothic UI"/>
                        </a:defRPr>
                      </a:lvl7pPr>
                      <a:lvl8pPr marL="3200400" algn="l" defTabSz="914400" rtl="0" eaLnBrk="1" latinLnBrk="0" hangingPunct="1">
                        <a:defRPr kumimoji="1" sz="1800" b="1" kern="1200">
                          <a:solidFill>
                            <a:schemeClr val="lt1"/>
                          </a:solidFill>
                          <a:latin typeface="Calibri Light"/>
                          <a:ea typeface="Yu Gothic UI"/>
                        </a:defRPr>
                      </a:lvl8pPr>
                      <a:lvl9pPr marL="3657600" algn="l" defTabSz="914400" rtl="0" eaLnBrk="1" latinLnBrk="0" hangingPunct="1">
                        <a:defRPr kumimoji="1" sz="1800" b="1" kern="1200">
                          <a:solidFill>
                            <a:schemeClr val="lt1"/>
                          </a:solidFill>
                          <a:latin typeface="Calibri Light"/>
                          <a:ea typeface="Yu Gothic UI"/>
                        </a:defRPr>
                      </a:lvl9pPr>
                    </a:lstStyle>
                    <a:p>
                      <a:pPr marL="0" indent="0" algn="ctr">
                        <a:buFont typeface="Wingdings" panose="05000000000000000000" pitchFamily="2" charset="2"/>
                        <a:buNone/>
                      </a:pPr>
                      <a:r>
                        <a:rPr kumimoji="1" lang="ja-JP" altLang="en-US" sz="1800" b="1" dirty="0">
                          <a:solidFill>
                            <a:schemeClr val="tx1"/>
                          </a:solidFill>
                          <a:latin typeface="BIZ UDPゴシック" panose="020B0400000000000000" pitchFamily="50" charset="-128"/>
                          <a:ea typeface="BIZ UDPゴシック" panose="020B0400000000000000" pitchFamily="50" charset="-128"/>
                        </a:rPr>
                        <a:t>申請額（試算）</a:t>
                      </a: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solidFill>
                      <a:srgbClr val="44546A">
                        <a:lumMod val="20000"/>
                        <a:lumOff val="80000"/>
                      </a:srgbClr>
                    </a:solidFill>
                  </a:tcPr>
                </a:tc>
                <a:extLst>
                  <a:ext uri="{0D108BD9-81ED-4DB2-BD59-A6C34878D82A}">
                    <a16:rowId xmlns:a16="http://schemas.microsoft.com/office/drawing/2014/main" val="3457926959"/>
                  </a:ext>
                </a:extLst>
              </a:tr>
              <a:tr h="187856">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800" b="0" dirty="0">
                          <a:solidFill>
                            <a:schemeClr val="tx1"/>
                          </a:solidFill>
                          <a:latin typeface="BIZ UDPゴシック" panose="020B0400000000000000" pitchFamily="50" charset="-128"/>
                          <a:ea typeface="BIZ UDPゴシック" panose="020B0400000000000000" pitchFamily="50" charset="-128"/>
                        </a:rPr>
                        <a:t>\</a:t>
                      </a:r>
                      <a:r>
                        <a:rPr kumimoji="1" lang="en-US" altLang="ja-JP" sz="1800" b="0" dirty="0" err="1">
                          <a:solidFill>
                            <a:schemeClr val="tx1"/>
                          </a:solidFill>
                          <a:latin typeface="BIZ UDPゴシック" panose="020B0400000000000000" pitchFamily="50" charset="-128"/>
                          <a:ea typeface="BIZ UDPゴシック" panose="020B0400000000000000" pitchFamily="50" charset="-128"/>
                        </a:rPr>
                        <a:t>xxx,xxx</a:t>
                      </a:r>
                      <a:endParaRPr kumimoji="1" lang="ja-JP" altLang="en-US" sz="18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l">
                        <a:buFont typeface="Wingdings" panose="05000000000000000000" pitchFamily="2" charset="2"/>
                        <a:buNone/>
                      </a:pPr>
                      <a:endParaRPr kumimoji="1" lang="en-US" altLang="ja-JP" sz="18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dk1"/>
                          </a:solidFill>
                          <a:latin typeface="Calibri Light"/>
                          <a:ea typeface="Yu Gothic UI"/>
                        </a:defRPr>
                      </a:lvl1pPr>
                      <a:lvl2pPr marL="457200" algn="l" defTabSz="914400" rtl="0" eaLnBrk="1" latinLnBrk="0" hangingPunct="1">
                        <a:defRPr kumimoji="1" sz="1800" kern="1200">
                          <a:solidFill>
                            <a:schemeClr val="dk1"/>
                          </a:solidFill>
                          <a:latin typeface="Calibri Light"/>
                          <a:ea typeface="Yu Gothic UI"/>
                        </a:defRPr>
                      </a:lvl2pPr>
                      <a:lvl3pPr marL="914400" algn="l" defTabSz="914400" rtl="0" eaLnBrk="1" latinLnBrk="0" hangingPunct="1">
                        <a:defRPr kumimoji="1" sz="1800" kern="1200">
                          <a:solidFill>
                            <a:schemeClr val="dk1"/>
                          </a:solidFill>
                          <a:latin typeface="Calibri Light"/>
                          <a:ea typeface="Yu Gothic UI"/>
                        </a:defRPr>
                      </a:lvl3pPr>
                      <a:lvl4pPr marL="1371600" algn="l" defTabSz="914400" rtl="0" eaLnBrk="1" latinLnBrk="0" hangingPunct="1">
                        <a:defRPr kumimoji="1" sz="1800" kern="1200">
                          <a:solidFill>
                            <a:schemeClr val="dk1"/>
                          </a:solidFill>
                          <a:latin typeface="Calibri Light"/>
                          <a:ea typeface="Yu Gothic UI"/>
                        </a:defRPr>
                      </a:lvl4pPr>
                      <a:lvl5pPr marL="1828800" algn="l" defTabSz="914400" rtl="0" eaLnBrk="1" latinLnBrk="0" hangingPunct="1">
                        <a:defRPr kumimoji="1" sz="1800" kern="1200">
                          <a:solidFill>
                            <a:schemeClr val="dk1"/>
                          </a:solidFill>
                          <a:latin typeface="Calibri Light"/>
                          <a:ea typeface="Yu Gothic UI"/>
                        </a:defRPr>
                      </a:lvl5pPr>
                      <a:lvl6pPr marL="2286000" algn="l" defTabSz="914400" rtl="0" eaLnBrk="1" latinLnBrk="0" hangingPunct="1">
                        <a:defRPr kumimoji="1" sz="1800" kern="1200">
                          <a:solidFill>
                            <a:schemeClr val="dk1"/>
                          </a:solidFill>
                          <a:latin typeface="Calibri Light"/>
                          <a:ea typeface="Yu Gothic UI"/>
                        </a:defRPr>
                      </a:lvl6pPr>
                      <a:lvl7pPr marL="2743200" algn="l" defTabSz="914400" rtl="0" eaLnBrk="1" latinLnBrk="0" hangingPunct="1">
                        <a:defRPr kumimoji="1" sz="1800" kern="1200">
                          <a:solidFill>
                            <a:schemeClr val="dk1"/>
                          </a:solidFill>
                          <a:latin typeface="Calibri Light"/>
                          <a:ea typeface="Yu Gothic UI"/>
                        </a:defRPr>
                      </a:lvl7pPr>
                      <a:lvl8pPr marL="3200400" algn="l" defTabSz="914400" rtl="0" eaLnBrk="1" latinLnBrk="0" hangingPunct="1">
                        <a:defRPr kumimoji="1" sz="1800" kern="1200">
                          <a:solidFill>
                            <a:schemeClr val="dk1"/>
                          </a:solidFill>
                          <a:latin typeface="Calibri Light"/>
                          <a:ea typeface="Yu Gothic UI"/>
                        </a:defRPr>
                      </a:lvl8pPr>
                      <a:lvl9pPr marL="3657600" algn="l" defTabSz="914400" rtl="0" eaLnBrk="1" latinLnBrk="0" hangingPunct="1">
                        <a:defRPr kumimoji="1" sz="1800" kern="1200">
                          <a:solidFill>
                            <a:schemeClr val="dk1"/>
                          </a:solidFill>
                          <a:latin typeface="Calibri Light"/>
                          <a:ea typeface="Yu Gothic UI"/>
                        </a:defRPr>
                      </a:lvl9pPr>
                    </a:lstStyle>
                    <a:p>
                      <a:pPr marL="0" indent="0" algn="r">
                        <a:buFont typeface="Wingdings" panose="05000000000000000000" pitchFamily="2" charset="2"/>
                        <a:buNone/>
                      </a:pPr>
                      <a:r>
                        <a:rPr kumimoji="1" lang="en-US" altLang="ja-JP" sz="1800" b="0" dirty="0">
                          <a:solidFill>
                            <a:schemeClr val="tx1"/>
                          </a:solidFill>
                          <a:latin typeface="BIZ UDPゴシック" panose="020B0400000000000000" pitchFamily="50" charset="-128"/>
                          <a:ea typeface="BIZ UDPゴシック" panose="020B0400000000000000" pitchFamily="50" charset="-128"/>
                        </a:rPr>
                        <a:t>\xxx,000</a:t>
                      </a:r>
                      <a:endParaRPr kumimoji="1" lang="ja-JP" altLang="en-US" sz="18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ysClr val="windowText" lastClr="000000">
                          <a:lumMod val="85000"/>
                          <a:lumOff val="15000"/>
                        </a:sysClr>
                      </a:solidFill>
                      <a:prstDash val="solid"/>
                      <a:round/>
                      <a:headEnd type="none" w="med" len="med"/>
                      <a:tailEnd type="none" w="med" len="med"/>
                    </a:lnL>
                    <a:lnR w="12700" cap="flat" cmpd="sng" algn="ctr">
                      <a:solidFill>
                        <a:sysClr val="windowText" lastClr="000000">
                          <a:lumMod val="85000"/>
                          <a:lumOff val="15000"/>
                        </a:sysClr>
                      </a:solidFill>
                      <a:prstDash val="solid"/>
                      <a:round/>
                      <a:headEnd type="none" w="med" len="med"/>
                      <a:tailEnd type="none" w="med" len="med"/>
                    </a:lnR>
                    <a:lnT w="12700" cap="flat" cmpd="sng" algn="ctr">
                      <a:solidFill>
                        <a:sysClr val="windowText" lastClr="000000">
                          <a:lumMod val="85000"/>
                          <a:lumOff val="15000"/>
                        </a:sysClr>
                      </a:solidFill>
                      <a:prstDash val="solid"/>
                      <a:round/>
                      <a:headEnd type="none" w="med" len="med"/>
                      <a:tailEnd type="none" w="med" len="med"/>
                    </a:lnT>
                    <a:lnB w="12700" cap="flat" cmpd="sng" algn="ctr">
                      <a:solidFill>
                        <a:sysClr val="windowText" lastClr="000000">
                          <a:lumMod val="85000"/>
                          <a:lumOff val="15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3833811"/>
                  </a:ext>
                </a:extLst>
              </a:tr>
            </a:tbl>
          </a:graphicData>
        </a:graphic>
      </p:graphicFrame>
      <p:sp>
        <p:nvSpPr>
          <p:cNvPr id="5" name="テキスト ボックス 4">
            <a:extLst>
              <a:ext uri="{FF2B5EF4-FFF2-40B4-BE49-F238E27FC236}">
                <a16:creationId xmlns:a16="http://schemas.microsoft.com/office/drawing/2014/main" id="{6809B393-0EBB-49D5-4DC6-7412C31FAE92}"/>
              </a:ext>
            </a:extLst>
          </p:cNvPr>
          <p:cNvSpPr txBox="1"/>
          <p:nvPr/>
        </p:nvSpPr>
        <p:spPr>
          <a:xfrm>
            <a:off x="4780467" y="6202954"/>
            <a:ext cx="1807553" cy="461665"/>
          </a:xfrm>
          <a:prstGeom prst="rect">
            <a:avLst/>
          </a:prstGeom>
          <a:noFill/>
        </p:spPr>
        <p:txBody>
          <a:bodyPr wrap="square" rtlCol="0">
            <a:spAutoFit/>
          </a:bodyPr>
          <a:lstStyle/>
          <a:p>
            <a:pPr algn="l"/>
            <a:r>
              <a:rPr kumimoji="1" lang="ja-JP" altLang="en-US" sz="1200" dirty="0">
                <a:latin typeface="BIZ UDPゴシック" panose="020B0400000000000000" pitchFamily="50" charset="-128"/>
                <a:ea typeface="BIZ UDPゴシック" panose="020B0400000000000000" pitchFamily="50" charset="-128"/>
              </a:rPr>
              <a:t>↑企業規模等に応じて</a:t>
            </a:r>
            <a:r>
              <a:rPr kumimoji="1" lang="en-US" altLang="ja-JP" sz="1200" dirty="0">
                <a:latin typeface="BIZ UDPゴシック" panose="020B0400000000000000" pitchFamily="50" charset="-128"/>
                <a:ea typeface="BIZ UDPゴシック" panose="020B0400000000000000" pitchFamily="50" charset="-128"/>
              </a:rPr>
              <a:t>2/3</a:t>
            </a:r>
            <a:r>
              <a:rPr kumimoji="1" lang="ja-JP" altLang="en-US" sz="1200" dirty="0">
                <a:latin typeface="BIZ UDPゴシック" panose="020B0400000000000000" pitchFamily="50" charset="-128"/>
                <a:ea typeface="BIZ UDPゴシック" panose="020B0400000000000000" pitchFamily="50" charset="-128"/>
              </a:rPr>
              <a:t>か</a:t>
            </a:r>
            <a:r>
              <a:rPr kumimoji="1" lang="en-US" altLang="ja-JP" sz="1200" dirty="0">
                <a:latin typeface="BIZ UDPゴシック" panose="020B0400000000000000" pitchFamily="50" charset="-128"/>
                <a:ea typeface="BIZ UDPゴシック" panose="020B0400000000000000" pitchFamily="50" charset="-128"/>
              </a:rPr>
              <a:t>1/2</a:t>
            </a:r>
            <a:r>
              <a:rPr kumimoji="1" lang="ja-JP" altLang="en-US" sz="1200" dirty="0">
                <a:latin typeface="BIZ UDPゴシック" panose="020B0400000000000000" pitchFamily="50" charset="-128"/>
                <a:ea typeface="BIZ UDPゴシック" panose="020B0400000000000000" pitchFamily="50" charset="-128"/>
              </a:rPr>
              <a:t>を記入</a:t>
            </a:r>
          </a:p>
        </p:txBody>
      </p:sp>
      <p:sp>
        <p:nvSpPr>
          <p:cNvPr id="6" name="テキスト ボックス 5">
            <a:extLst>
              <a:ext uri="{FF2B5EF4-FFF2-40B4-BE49-F238E27FC236}">
                <a16:creationId xmlns:a16="http://schemas.microsoft.com/office/drawing/2014/main" id="{C1CF70A4-03BA-817D-E2F8-80E4CA38FBAD}"/>
              </a:ext>
            </a:extLst>
          </p:cNvPr>
          <p:cNvSpPr txBox="1"/>
          <p:nvPr/>
        </p:nvSpPr>
        <p:spPr>
          <a:xfrm>
            <a:off x="7061147" y="6263912"/>
            <a:ext cx="2740078" cy="507831"/>
          </a:xfrm>
          <a:prstGeom prst="rect">
            <a:avLst/>
          </a:prstGeom>
          <a:noFill/>
        </p:spPr>
        <p:txBody>
          <a:bodyPr wrap="square" rtlCol="0">
            <a:spAutoFit/>
          </a:bodyPr>
          <a:lstStyle/>
          <a:p>
            <a:pPr algn="l"/>
            <a:r>
              <a:rPr kumimoji="1" lang="ja-JP" altLang="en-US" sz="900" dirty="0">
                <a:latin typeface="BIZ UDPゴシック" panose="020B0400000000000000" pitchFamily="50" charset="-128"/>
                <a:ea typeface="BIZ UDPゴシック" panose="020B0400000000000000" pitchFamily="50" charset="-128"/>
              </a:rPr>
              <a:t>↑</a:t>
            </a:r>
            <a:r>
              <a:rPr kumimoji="1" lang="en-US" altLang="ja-JP" sz="900" dirty="0">
                <a:latin typeface="BIZ UDPゴシック" panose="020B0400000000000000" pitchFamily="50" charset="-128"/>
                <a:ea typeface="BIZ UDPゴシック" panose="020B0400000000000000" pitchFamily="50" charset="-128"/>
              </a:rPr>
              <a:t>1,000</a:t>
            </a:r>
            <a:r>
              <a:rPr kumimoji="1" lang="ja-JP" altLang="en-US" sz="900" dirty="0">
                <a:latin typeface="BIZ UDPゴシック" panose="020B0400000000000000" pitchFamily="50" charset="-128"/>
                <a:ea typeface="BIZ UDPゴシック" panose="020B0400000000000000" pitchFamily="50" charset="-128"/>
              </a:rPr>
              <a:t>円未満切り捨て。計算結果が</a:t>
            </a:r>
            <a:r>
              <a:rPr kumimoji="1" lang="en-US" altLang="ja-JP" sz="900" dirty="0">
                <a:latin typeface="BIZ UDPゴシック" panose="020B0400000000000000" pitchFamily="50" charset="-128"/>
                <a:ea typeface="BIZ UDPゴシック" panose="020B0400000000000000" pitchFamily="50" charset="-128"/>
              </a:rPr>
              <a:t>10,000,000</a:t>
            </a:r>
            <a:r>
              <a:rPr kumimoji="1" lang="ja-JP" altLang="en-US" sz="900" dirty="0">
                <a:latin typeface="BIZ UDPゴシック" panose="020B0400000000000000" pitchFamily="50" charset="-128"/>
                <a:ea typeface="BIZ UDPゴシック" panose="020B0400000000000000" pitchFamily="50" charset="-128"/>
              </a:rPr>
              <a:t>円以上の場合「</a:t>
            </a:r>
            <a:r>
              <a:rPr kumimoji="1" lang="en-US" altLang="ja-JP" sz="900" dirty="0">
                <a:latin typeface="BIZ UDPゴシック" panose="020B0400000000000000" pitchFamily="50" charset="-128"/>
                <a:ea typeface="BIZ UDPゴシック" panose="020B0400000000000000" pitchFamily="50" charset="-128"/>
              </a:rPr>
              <a:t>\10,000,000</a:t>
            </a:r>
            <a:r>
              <a:rPr kumimoji="1" lang="ja-JP" altLang="en-US" sz="900" dirty="0">
                <a:latin typeface="BIZ UDPゴシック" panose="020B0400000000000000" pitchFamily="50" charset="-128"/>
                <a:ea typeface="BIZ UDPゴシック" panose="020B0400000000000000" pitchFamily="50" charset="-128"/>
              </a:rPr>
              <a:t>」を記入</a:t>
            </a:r>
          </a:p>
        </p:txBody>
      </p:sp>
      <p:sp>
        <p:nvSpPr>
          <p:cNvPr id="7" name="テキスト ボックス 6">
            <a:extLst>
              <a:ext uri="{FF2B5EF4-FFF2-40B4-BE49-F238E27FC236}">
                <a16:creationId xmlns:a16="http://schemas.microsoft.com/office/drawing/2014/main" id="{F1A3083A-90CF-7E10-E4ED-8990C3D693FA}"/>
              </a:ext>
            </a:extLst>
          </p:cNvPr>
          <p:cNvSpPr txBox="1"/>
          <p:nvPr/>
        </p:nvSpPr>
        <p:spPr>
          <a:xfrm>
            <a:off x="8077200" y="428624"/>
            <a:ext cx="1362075" cy="400110"/>
          </a:xfrm>
          <a:prstGeom prst="rect">
            <a:avLst/>
          </a:prstGeom>
          <a:noFill/>
          <a:ln w="28575">
            <a:solidFill>
              <a:schemeClr val="tx1"/>
            </a:solidFill>
          </a:ln>
        </p:spPr>
        <p:txBody>
          <a:bodyPr wrap="square" rtlCol="0">
            <a:spAutoFit/>
          </a:bodyPr>
          <a:lstStyle/>
          <a:p>
            <a:pPr algn="ctr"/>
            <a:r>
              <a:rPr kumimoji="1" lang="ja-JP" altLang="en-US" sz="2000" b="1" dirty="0">
                <a:latin typeface="BIZ UDPゴシック" panose="020B0400000000000000" pitchFamily="50" charset="-128"/>
                <a:ea typeface="BIZ UDPゴシック" panose="020B0400000000000000" pitchFamily="50" charset="-128"/>
              </a:rPr>
              <a:t>必要性</a:t>
            </a:r>
          </a:p>
        </p:txBody>
      </p:sp>
      <p:sp>
        <p:nvSpPr>
          <p:cNvPr id="9" name="テキスト ボックス 8">
            <a:extLst>
              <a:ext uri="{FF2B5EF4-FFF2-40B4-BE49-F238E27FC236}">
                <a16:creationId xmlns:a16="http://schemas.microsoft.com/office/drawing/2014/main" id="{3B5339A8-F73E-363C-F1ED-C62B0DA541FC}"/>
              </a:ext>
            </a:extLst>
          </p:cNvPr>
          <p:cNvSpPr txBox="1"/>
          <p:nvPr/>
        </p:nvSpPr>
        <p:spPr>
          <a:xfrm>
            <a:off x="396395" y="6467575"/>
            <a:ext cx="3910945" cy="276999"/>
          </a:xfrm>
          <a:prstGeom prst="rect">
            <a:avLst/>
          </a:prstGeom>
          <a:noFill/>
          <a:ln w="28575">
            <a:solidFill>
              <a:srgbClr val="FF0000"/>
            </a:solidFill>
          </a:ln>
        </p:spPr>
        <p:txBody>
          <a:bodyPr wrap="square">
            <a:spAutoFit/>
          </a:bodyPr>
          <a:lstStyle/>
          <a:p>
            <a:pPr marL="0" marR="0" lvl="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1200" b="1" i="0" u="none" strike="noStrike" kern="1200" cap="none" spc="0" normalizeH="0" baseline="0" noProof="0">
                <a:ln>
                  <a:noFill/>
                </a:ln>
                <a:solidFill>
                  <a:srgbClr val="FF3300"/>
                </a:solidFill>
                <a:effectLst/>
                <a:uLnTx/>
                <a:uFillTx/>
                <a:latin typeface="Yu Gothic" panose="020B0400000000000000" pitchFamily="34" charset="-128"/>
                <a:ea typeface="Yu Gothic" panose="020B0400000000000000" pitchFamily="34" charset="-128"/>
                <a:cs typeface="Arial" charset="0"/>
              </a:rPr>
              <a:t>こちらについてはフォーマットを使用ください。</a:t>
            </a:r>
            <a:endParaRPr kumimoji="1" lang="en-US" altLang="ja-JP" sz="1200" b="1" i="0" u="none" strike="noStrike" kern="1200" cap="none" spc="0" normalizeH="0" baseline="0" noProof="0" dirty="0">
              <a:ln>
                <a:noFill/>
              </a:ln>
              <a:solidFill>
                <a:srgbClr val="FF3300"/>
              </a:solidFill>
              <a:effectLst/>
              <a:uLnTx/>
              <a:uFillTx/>
              <a:latin typeface="Yu Gothic" panose="020B0400000000000000" pitchFamily="34" charset="-128"/>
              <a:ea typeface="Yu Gothic" panose="020B0400000000000000" pitchFamily="34" charset="-128"/>
              <a:cs typeface="Arial" charset="0"/>
            </a:endParaRPr>
          </a:p>
        </p:txBody>
      </p:sp>
      <p:sp>
        <p:nvSpPr>
          <p:cNvPr id="11" name="角丸四角形 11">
            <a:extLst>
              <a:ext uri="{FF2B5EF4-FFF2-40B4-BE49-F238E27FC236}">
                <a16:creationId xmlns:a16="http://schemas.microsoft.com/office/drawing/2014/main" id="{D18E8166-62AF-046E-0F2A-41E262F473DB}"/>
              </a:ext>
            </a:extLst>
          </p:cNvPr>
          <p:cNvSpPr/>
          <p:nvPr/>
        </p:nvSpPr>
        <p:spPr>
          <a:xfrm>
            <a:off x="7774527" y="1200083"/>
            <a:ext cx="1645920" cy="248195"/>
          </a:xfrm>
          <a:prstGeom prst="roundRect">
            <a:avLst/>
          </a:prstGeom>
          <a:solidFill>
            <a:srgbClr val="E6F8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lumMod val="50000"/>
                    <a:lumOff val="50000"/>
                  </a:schemeClr>
                </a:solidFill>
              </a:rPr>
              <a:t>フォーマット</a:t>
            </a:r>
          </a:p>
        </p:txBody>
      </p:sp>
    </p:spTree>
    <p:extLst>
      <p:ext uri="{BB962C8B-B14F-4D97-AF65-F5344CB8AC3E}">
        <p14:creationId xmlns:p14="http://schemas.microsoft.com/office/powerpoint/2010/main" val="25710740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6EE95-9E7C-6F9F-C085-6E2521C95E09}"/>
            </a:ext>
          </a:extLst>
        </p:cNvPr>
        <p:cNvGrpSpPr/>
        <p:nvPr/>
      </p:nvGrpSpPr>
      <p:grpSpPr>
        <a:xfrm>
          <a:off x="0" y="0"/>
          <a:ext cx="0" cy="0"/>
          <a:chOff x="0" y="0"/>
          <a:chExt cx="0" cy="0"/>
        </a:xfrm>
      </p:grpSpPr>
      <p:sp>
        <p:nvSpPr>
          <p:cNvPr id="2" name="正方形/長方形 3">
            <a:extLst>
              <a:ext uri="{FF2B5EF4-FFF2-40B4-BE49-F238E27FC236}">
                <a16:creationId xmlns:a16="http://schemas.microsoft.com/office/drawing/2014/main" id="{359A187C-24FC-5299-6873-D694B37FE301}"/>
              </a:ext>
            </a:extLst>
          </p:cNvPr>
          <p:cNvSpPr/>
          <p:nvPr/>
        </p:nvSpPr>
        <p:spPr>
          <a:xfrm>
            <a:off x="-89938" y="0"/>
            <a:ext cx="10085876" cy="6858000"/>
          </a:xfrm>
          <a:prstGeom prst="rect">
            <a:avLst/>
          </a:prstGeom>
          <a:solidFill>
            <a:srgbClr val="FFDA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ＤＨＰ特太ゴシック体" panose="020B0500000000000000" pitchFamily="50" charset="-128"/>
              <a:ea typeface="ＤＨＰ特太ゴシック体" panose="020B0500000000000000" pitchFamily="50" charset="-128"/>
            </a:endParaRPr>
          </a:p>
        </p:txBody>
      </p:sp>
      <p:sp>
        <p:nvSpPr>
          <p:cNvPr id="3" name="角丸四角形 2">
            <a:extLst>
              <a:ext uri="{FF2B5EF4-FFF2-40B4-BE49-F238E27FC236}">
                <a16:creationId xmlns:a16="http://schemas.microsoft.com/office/drawing/2014/main" id="{FF495AE7-4397-F789-F493-F45EE91F5DD6}"/>
              </a:ext>
            </a:extLst>
          </p:cNvPr>
          <p:cNvSpPr/>
          <p:nvPr/>
        </p:nvSpPr>
        <p:spPr>
          <a:xfrm>
            <a:off x="288099" y="225468"/>
            <a:ext cx="9271780" cy="6400800"/>
          </a:xfrm>
          <a:prstGeom prst="roundRect">
            <a:avLst>
              <a:gd name="adj" fmla="val 336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ＤＨＰ特太ゴシック体" panose="020B0500000000000000" pitchFamily="50" charset="-128"/>
              <a:ea typeface="ＤＨＰ特太ゴシック体" panose="020B0500000000000000" pitchFamily="50" charset="-128"/>
            </a:endParaRPr>
          </a:p>
        </p:txBody>
      </p:sp>
      <p:sp>
        <p:nvSpPr>
          <p:cNvPr id="5" name="テキスト ボックス 4">
            <a:extLst>
              <a:ext uri="{FF2B5EF4-FFF2-40B4-BE49-F238E27FC236}">
                <a16:creationId xmlns:a16="http://schemas.microsoft.com/office/drawing/2014/main" id="{DB144795-696D-780C-39D4-40BADF69FD87}"/>
              </a:ext>
            </a:extLst>
          </p:cNvPr>
          <p:cNvSpPr txBox="1"/>
          <p:nvPr/>
        </p:nvSpPr>
        <p:spPr>
          <a:xfrm>
            <a:off x="512914" y="1720840"/>
            <a:ext cx="8880171" cy="3693319"/>
          </a:xfrm>
          <a:prstGeom prst="rect">
            <a:avLst/>
          </a:prstGeom>
          <a:noFill/>
        </p:spPr>
        <p:txBody>
          <a:bodyPr wrap="square">
            <a:spAutoFit/>
          </a:bodyPr>
          <a:lstStyle/>
          <a:p>
            <a:pPr marL="285750" marR="0" lvl="0" indent="-285750" algn="l"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プロジェクトのうち、革新事業創造事業費補助金に申請したい内容（＝</a:t>
            </a:r>
            <a:r>
              <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2027</a:t>
            </a: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年</a:t>
            </a:r>
            <a:r>
              <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3</a:t>
            </a: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月までに取り組む内容及び要する経費）ことについて記載すること</a:t>
            </a:r>
            <a:endPar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endParaRPr>
          </a:p>
          <a:p>
            <a:pPr marL="285750" marR="0" lvl="0" indent="-285750" algn="l"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必要経費の金額は、補助上限額等にとらわれず、必要と見込む額を記載すること</a:t>
            </a:r>
            <a:endPar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endParaRPr>
          </a:p>
          <a:p>
            <a:pPr marL="285750" marR="0" lvl="0" indent="-285750" algn="l"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必要経費は次スライドに該当するものを記載すること</a:t>
            </a:r>
            <a:endPar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endParaRPr>
          </a:p>
          <a:p>
            <a:pPr marL="285750" marR="0" lvl="0" indent="-285750" algn="l"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「項目」欄は次スライドの「対象経費」欄の数字・記載と一致するように記載すること</a:t>
            </a:r>
            <a:endPar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endParaRPr>
          </a:p>
          <a:p>
            <a:pPr marL="285750" marR="0" lvl="0" indent="-285750" algn="l"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項目ごとの金額は消費税抜きで記載すること</a:t>
            </a:r>
            <a:endPar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endParaRPr>
          </a:p>
          <a:p>
            <a:pPr marL="285750" marR="0" lvl="0" indent="-285750" algn="l"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「補助率」欄は、応募者自身の属性を踏まえて該当する方を記載すること</a:t>
            </a:r>
            <a:endPar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endParaRPr>
          </a:p>
          <a:p>
            <a:pPr marL="715518" marR="0" lvl="1" indent="-285750" algn="l"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中小企業等：</a:t>
            </a:r>
            <a:r>
              <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2/3</a:t>
            </a:r>
            <a:endParaRPr kumimoji="1" lang="en-US" altLang="ja-JP" dirty="0">
              <a:latin typeface="ＤＨＰ特太ゴシック体" panose="020B0500000000000000" pitchFamily="50" charset="-128"/>
              <a:ea typeface="ＤＨＰ特太ゴシック体" panose="020B0500000000000000" pitchFamily="50" charset="-128"/>
              <a:cs typeface="Arial" charset="0"/>
            </a:endParaRPr>
          </a:p>
          <a:p>
            <a:pPr marL="715518" marR="0" lvl="1" indent="-285750" algn="l"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大企業、その他団体：</a:t>
            </a:r>
            <a:r>
              <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1/2</a:t>
            </a:r>
          </a:p>
          <a:p>
            <a:pPr marL="285750" marR="0" lvl="0" indent="-285750" algn="l"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試算額を計算した結果、補助上限額の</a:t>
            </a:r>
            <a:r>
              <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10,000,000</a:t>
            </a: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円以上となる場合は、「補助金試算額」欄に「</a:t>
            </a:r>
            <a:r>
              <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\10,000,000</a:t>
            </a: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」と記載すること。</a:t>
            </a:r>
            <a:r>
              <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 </a:t>
            </a:r>
          </a:p>
          <a:p>
            <a:pPr marL="285750" marR="0" lvl="0" indent="-285750" algn="l"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defRPr/>
            </a:pPr>
            <a:r>
              <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10,000,000</a:t>
            </a: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円を下回る場合は</a:t>
            </a:r>
            <a:r>
              <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1,000</a:t>
            </a:r>
            <a:r>
              <a:rPr kumimoji="1" lang="ja-JP" altLang="en-US"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rPr>
              <a:t>円未満の金額を切り捨てた金額を記載すること。</a:t>
            </a:r>
            <a:endParaRPr kumimoji="1" lang="en-US" altLang="ja-JP" b="0" i="0" u="none" strike="noStrike" kern="1200" cap="none" spc="0" normalizeH="0" baseline="0" noProof="0" dirty="0">
              <a:ln>
                <a:noFill/>
              </a:ln>
              <a:effectLst/>
              <a:uLnTx/>
              <a:uFillTx/>
              <a:latin typeface="ＤＨＰ特太ゴシック体" panose="020B0500000000000000" pitchFamily="50" charset="-128"/>
              <a:ea typeface="ＤＨＰ特太ゴシック体" panose="020B0500000000000000" pitchFamily="50" charset="-128"/>
              <a:cs typeface="Arial" charset="0"/>
            </a:endParaRPr>
          </a:p>
        </p:txBody>
      </p:sp>
      <p:sp>
        <p:nvSpPr>
          <p:cNvPr id="7" name="テキスト ボックス 6">
            <a:extLst>
              <a:ext uri="{FF2B5EF4-FFF2-40B4-BE49-F238E27FC236}">
                <a16:creationId xmlns:a16="http://schemas.microsoft.com/office/drawing/2014/main" id="{A0D181A7-59A0-F0EC-15C1-04C3BA713955}"/>
              </a:ext>
            </a:extLst>
          </p:cNvPr>
          <p:cNvSpPr txBox="1"/>
          <p:nvPr/>
        </p:nvSpPr>
        <p:spPr>
          <a:xfrm>
            <a:off x="771525" y="958643"/>
            <a:ext cx="8324850" cy="400110"/>
          </a:xfrm>
          <a:prstGeom prst="rect">
            <a:avLst/>
          </a:prstGeom>
          <a:noFill/>
        </p:spPr>
        <p:txBody>
          <a:bodyPr wrap="square">
            <a:spAutoFit/>
          </a:bodyPr>
          <a:lstStyle/>
          <a:p>
            <a:pPr marL="0" marR="0" lvl="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2000" b="0" i="0" u="none" strike="noStrike" kern="1200" cap="none" spc="0" normalizeH="0" baseline="0" noProof="0" dirty="0">
                <a:ln>
                  <a:noFill/>
                </a:ln>
                <a:solidFill>
                  <a:srgbClr val="FF3300"/>
                </a:solidFill>
                <a:effectLst/>
                <a:uLnTx/>
                <a:uFillTx/>
                <a:latin typeface="ＤＨＰ特太ゴシック体" panose="020B0500000000000000" pitchFamily="50" charset="-128"/>
                <a:ea typeface="ＤＨＰ特太ゴシック体" panose="020B0500000000000000" pitchFamily="50" charset="-128"/>
                <a:cs typeface="Arial" charset="0"/>
              </a:rPr>
              <a:t>「革新事業創造事業費補助金の使途」作成時の留意事項</a:t>
            </a:r>
            <a:r>
              <a:rPr kumimoji="1" lang="en-US" altLang="ja-JP" sz="2000" b="0" i="0" u="none" strike="noStrike" kern="1200" cap="none" spc="0" normalizeH="0" baseline="0" noProof="0" dirty="0">
                <a:ln>
                  <a:noFill/>
                </a:ln>
                <a:solidFill>
                  <a:srgbClr val="FF3300"/>
                </a:solidFill>
                <a:effectLst/>
                <a:uLnTx/>
                <a:uFillTx/>
                <a:latin typeface="ＤＨＰ特太ゴシック体" panose="020B0500000000000000" pitchFamily="50" charset="-128"/>
                <a:ea typeface="ＤＨＰ特太ゴシック体" panose="020B0500000000000000" pitchFamily="50" charset="-128"/>
                <a:cs typeface="Arial" charset="0"/>
              </a:rPr>
              <a:t> </a:t>
            </a:r>
          </a:p>
        </p:txBody>
      </p:sp>
      <p:sp>
        <p:nvSpPr>
          <p:cNvPr id="4" name="テキスト ボックス 3">
            <a:extLst>
              <a:ext uri="{FF2B5EF4-FFF2-40B4-BE49-F238E27FC236}">
                <a16:creationId xmlns:a16="http://schemas.microsoft.com/office/drawing/2014/main" id="{24FDFA09-3BC2-E821-979E-0A86CE756CC4}"/>
              </a:ext>
            </a:extLst>
          </p:cNvPr>
          <p:cNvSpPr txBox="1"/>
          <p:nvPr/>
        </p:nvSpPr>
        <p:spPr>
          <a:xfrm>
            <a:off x="3514725" y="5668524"/>
            <a:ext cx="5776363" cy="461665"/>
          </a:xfrm>
          <a:prstGeom prst="rect">
            <a:avLst/>
          </a:prstGeom>
          <a:noFill/>
          <a:ln w="28575">
            <a:solidFill>
              <a:srgbClr val="FF0000"/>
            </a:solidFill>
          </a:ln>
        </p:spPr>
        <p:txBody>
          <a:bodyPr wrap="square">
            <a:spAutoFit/>
          </a:bodyPr>
          <a:lstStyle/>
          <a:p>
            <a:pPr marL="0" marR="0" lvl="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2400" b="0" i="0" u="none" strike="noStrike" kern="1200" cap="none" spc="0" normalizeH="0" baseline="0" noProof="0" dirty="0">
                <a:ln>
                  <a:noFill/>
                </a:ln>
                <a:solidFill>
                  <a:srgbClr val="FF3300"/>
                </a:solidFill>
                <a:effectLst/>
                <a:uLnTx/>
                <a:uFillTx/>
                <a:latin typeface="ＤＨＰ特太ゴシック体" panose="020B0500000000000000" pitchFamily="50" charset="-128"/>
                <a:ea typeface="ＤＨＰ特太ゴシック体" panose="020B0500000000000000" pitchFamily="50" charset="-128"/>
                <a:cs typeface="Arial" charset="0"/>
              </a:rPr>
              <a:t>本スライドは提出時に削除してください</a:t>
            </a:r>
            <a:endParaRPr kumimoji="1" lang="en-US" altLang="ja-JP" sz="2400" b="0" i="0" u="none" strike="noStrike" kern="1200" cap="none" spc="0" normalizeH="0" baseline="0" noProof="0" dirty="0">
              <a:ln>
                <a:noFill/>
              </a:ln>
              <a:solidFill>
                <a:srgbClr val="FF3300"/>
              </a:solidFill>
              <a:effectLst/>
              <a:uLnTx/>
              <a:uFillTx/>
              <a:latin typeface="ＤＨＰ特太ゴシック体" panose="020B0500000000000000" pitchFamily="50" charset="-128"/>
              <a:ea typeface="ＤＨＰ特太ゴシック体" panose="020B0500000000000000" pitchFamily="50" charset="-128"/>
              <a:cs typeface="Arial" charset="0"/>
            </a:endParaRPr>
          </a:p>
        </p:txBody>
      </p:sp>
    </p:spTree>
    <p:extLst>
      <p:ext uri="{BB962C8B-B14F-4D97-AF65-F5344CB8AC3E}">
        <p14:creationId xmlns:p14="http://schemas.microsoft.com/office/powerpoint/2010/main" val="19544890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F1F14-77BE-8C97-A644-438B8EBB49CB}"/>
            </a:ext>
          </a:extLst>
        </p:cNvPr>
        <p:cNvGrpSpPr/>
        <p:nvPr/>
      </p:nvGrpSpPr>
      <p:grpSpPr>
        <a:xfrm>
          <a:off x="0" y="0"/>
          <a:ext cx="0" cy="0"/>
          <a:chOff x="0" y="0"/>
          <a:chExt cx="0" cy="0"/>
        </a:xfrm>
      </p:grpSpPr>
      <p:sp>
        <p:nvSpPr>
          <p:cNvPr id="2" name="正方形/長方形 3">
            <a:extLst>
              <a:ext uri="{FF2B5EF4-FFF2-40B4-BE49-F238E27FC236}">
                <a16:creationId xmlns:a16="http://schemas.microsoft.com/office/drawing/2014/main" id="{80AB69E1-F764-72E3-5805-57C0D7F97DFC}"/>
              </a:ext>
            </a:extLst>
          </p:cNvPr>
          <p:cNvSpPr/>
          <p:nvPr/>
        </p:nvSpPr>
        <p:spPr>
          <a:xfrm>
            <a:off x="-89938" y="0"/>
            <a:ext cx="10085876" cy="6858000"/>
          </a:xfrm>
          <a:prstGeom prst="rect">
            <a:avLst/>
          </a:prstGeom>
          <a:solidFill>
            <a:srgbClr val="FFDAE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ＤＨＰ特太ゴシック体" panose="020B0500000000000000" pitchFamily="50" charset="-128"/>
              <a:ea typeface="ＤＨＰ特太ゴシック体" panose="020B0500000000000000" pitchFamily="50" charset="-128"/>
            </a:endParaRPr>
          </a:p>
        </p:txBody>
      </p:sp>
      <p:sp>
        <p:nvSpPr>
          <p:cNvPr id="3" name="角丸四角形 2">
            <a:extLst>
              <a:ext uri="{FF2B5EF4-FFF2-40B4-BE49-F238E27FC236}">
                <a16:creationId xmlns:a16="http://schemas.microsoft.com/office/drawing/2014/main" id="{728A587E-1295-E9CA-B063-BE595A83F99D}"/>
              </a:ext>
            </a:extLst>
          </p:cNvPr>
          <p:cNvSpPr/>
          <p:nvPr/>
        </p:nvSpPr>
        <p:spPr>
          <a:xfrm>
            <a:off x="288099" y="225468"/>
            <a:ext cx="9271780" cy="6400800"/>
          </a:xfrm>
          <a:prstGeom prst="roundRect">
            <a:avLst>
              <a:gd name="adj" fmla="val 336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ＤＨＰ特太ゴシック体" panose="020B0500000000000000" pitchFamily="50" charset="-128"/>
              <a:ea typeface="ＤＨＰ特太ゴシック体" panose="020B0500000000000000" pitchFamily="50" charset="-128"/>
            </a:endParaRPr>
          </a:p>
        </p:txBody>
      </p:sp>
      <p:sp>
        <p:nvSpPr>
          <p:cNvPr id="4" name="テキスト ボックス 3">
            <a:extLst>
              <a:ext uri="{FF2B5EF4-FFF2-40B4-BE49-F238E27FC236}">
                <a16:creationId xmlns:a16="http://schemas.microsoft.com/office/drawing/2014/main" id="{623569C1-22D2-C827-9AAC-1D11F4405553}"/>
              </a:ext>
            </a:extLst>
          </p:cNvPr>
          <p:cNvSpPr txBox="1"/>
          <p:nvPr/>
        </p:nvSpPr>
        <p:spPr>
          <a:xfrm>
            <a:off x="3514725" y="6281369"/>
            <a:ext cx="5776363" cy="461665"/>
          </a:xfrm>
          <a:prstGeom prst="rect">
            <a:avLst/>
          </a:prstGeom>
          <a:noFill/>
          <a:ln w="28575">
            <a:solidFill>
              <a:srgbClr val="FF0000"/>
            </a:solidFill>
          </a:ln>
        </p:spPr>
        <p:txBody>
          <a:bodyPr wrap="square">
            <a:spAutoFit/>
          </a:bodyPr>
          <a:lstStyle/>
          <a:p>
            <a:pPr marL="0" marR="0" lvl="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2400" b="0" i="0" u="none" strike="noStrike" kern="1200" cap="none" spc="0" normalizeH="0" baseline="0" noProof="0" dirty="0">
                <a:ln>
                  <a:noFill/>
                </a:ln>
                <a:solidFill>
                  <a:srgbClr val="FF3300"/>
                </a:solidFill>
                <a:effectLst/>
                <a:uLnTx/>
                <a:uFillTx/>
                <a:latin typeface="ＤＨＰ特太ゴシック体" panose="020B0500000000000000" pitchFamily="50" charset="-128"/>
                <a:ea typeface="ＤＨＰ特太ゴシック体" panose="020B0500000000000000" pitchFamily="50" charset="-128"/>
                <a:cs typeface="Arial" charset="0"/>
              </a:rPr>
              <a:t>本スライドは提出時に削除してください</a:t>
            </a:r>
            <a:endParaRPr kumimoji="1" lang="en-US" altLang="ja-JP" sz="2400" b="0" i="0" u="none" strike="noStrike" kern="1200" cap="none" spc="0" normalizeH="0" baseline="0" noProof="0" dirty="0">
              <a:ln>
                <a:noFill/>
              </a:ln>
              <a:solidFill>
                <a:srgbClr val="FF3300"/>
              </a:solidFill>
              <a:effectLst/>
              <a:uLnTx/>
              <a:uFillTx/>
              <a:latin typeface="ＤＨＰ特太ゴシック体" panose="020B0500000000000000" pitchFamily="50" charset="-128"/>
              <a:ea typeface="ＤＨＰ特太ゴシック体" panose="020B0500000000000000" pitchFamily="50" charset="-128"/>
              <a:cs typeface="Arial" charset="0"/>
            </a:endParaRPr>
          </a:p>
        </p:txBody>
      </p:sp>
      <p:graphicFrame>
        <p:nvGraphicFramePr>
          <p:cNvPr id="6" name="表 5">
            <a:extLst>
              <a:ext uri="{FF2B5EF4-FFF2-40B4-BE49-F238E27FC236}">
                <a16:creationId xmlns:a16="http://schemas.microsoft.com/office/drawing/2014/main" id="{444011E3-A291-22F5-B779-187BE4D924AE}"/>
              </a:ext>
            </a:extLst>
          </p:cNvPr>
          <p:cNvGraphicFramePr>
            <a:graphicFrameLocks noGrp="1"/>
          </p:cNvGraphicFramePr>
          <p:nvPr>
            <p:extLst>
              <p:ext uri="{D42A27DB-BD31-4B8C-83A1-F6EECF244321}">
                <p14:modId xmlns:p14="http://schemas.microsoft.com/office/powerpoint/2010/main" val="2898682615"/>
              </p:ext>
            </p:extLst>
          </p:nvPr>
        </p:nvGraphicFramePr>
        <p:xfrm>
          <a:off x="346121" y="665298"/>
          <a:ext cx="9106858" cy="5547360"/>
        </p:xfrm>
        <a:graphic>
          <a:graphicData uri="http://schemas.openxmlformats.org/drawingml/2006/table">
            <a:tbl>
              <a:tblPr firstRow="1" firstCol="1" bandRow="1"/>
              <a:tblGrid>
                <a:gridCol w="1825579">
                  <a:extLst>
                    <a:ext uri="{9D8B030D-6E8A-4147-A177-3AD203B41FA5}">
                      <a16:colId xmlns:a16="http://schemas.microsoft.com/office/drawing/2014/main" val="2177048467"/>
                    </a:ext>
                  </a:extLst>
                </a:gridCol>
                <a:gridCol w="7281279">
                  <a:extLst>
                    <a:ext uri="{9D8B030D-6E8A-4147-A177-3AD203B41FA5}">
                      <a16:colId xmlns:a16="http://schemas.microsoft.com/office/drawing/2014/main" val="3523045090"/>
                    </a:ext>
                  </a:extLst>
                </a:gridCol>
              </a:tblGrid>
              <a:tr h="212852">
                <a:tc>
                  <a:txBody>
                    <a:bodyPr/>
                    <a:lstStyle/>
                    <a:p>
                      <a:pPr algn="ctr"/>
                      <a:r>
                        <a:rPr lang="ja-JP" sz="1400"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対象経費</a:t>
                      </a:r>
                      <a:endParaRPr 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内容</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583149750"/>
                  </a:ext>
                </a:extLst>
              </a:tr>
              <a:tr h="212852">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①機械装置等導入費</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事業遂行に必要な機械装置やＩＴサービス等の導入に要する経費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89912368"/>
                  </a:ext>
                </a:extLst>
              </a:tr>
              <a:tr h="212852">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②広報費</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パンフレット・ポスター・チラシ等の作成や各種広報媒体等を活用するために支払われる経費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68994274"/>
                  </a:ext>
                </a:extLst>
              </a:tr>
              <a:tr h="212852">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③展示会等出展費</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商品やサービスを展示会等に出展又は商談会に参加するために要する経費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5787767"/>
                  </a:ext>
                </a:extLst>
              </a:tr>
              <a:tr h="425703">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④研究開発費</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商品やサービスの研究・開発・試作・実証等に伴い発生する原材料、設計、デザイン、製造、改良、加工に係る経費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19955570"/>
                  </a:ext>
                </a:extLst>
              </a:tr>
              <a:tr h="425703">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⑤知的財産権等関連経費</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商品やサービスの開発成果の事業化にあたり必要となる特許権等の知的財産権等の取得に要する弁理士の手続代行費用や外国特許出願のための翻訳料など、知的財産権等取得に関連する経費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25345597"/>
                  </a:ext>
                </a:extLst>
              </a:tr>
              <a:tr h="212852">
                <a:tc>
                  <a:txBody>
                    <a:bodyPr/>
                    <a:lstStyle/>
                    <a:p>
                      <a:pPr algn="just"/>
                      <a:r>
                        <a:rPr lang="ja-JP" sz="1400" b="1"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⑥資料購入費</a:t>
                      </a:r>
                      <a:endParaRPr lang="ja-JP" sz="1400" b="1"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事業遂行に必要な図書等を購入するために支払われる経費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03035528"/>
                  </a:ext>
                </a:extLst>
              </a:tr>
              <a:tr h="212852">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⑦借料</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事業遂行に必要な機器・設備等のリース料・レンタル料として支払われる経費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4381026"/>
                  </a:ext>
                </a:extLst>
              </a:tr>
              <a:tr h="212852">
                <a:tc>
                  <a:txBody>
                    <a:bodyPr/>
                    <a:lstStyle/>
                    <a:p>
                      <a:pPr algn="just"/>
                      <a:r>
                        <a:rPr lang="ja-JP" sz="1400" b="1"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⑧施設利用料</a:t>
                      </a:r>
                      <a:endParaRPr lang="ja-JP" sz="1400" b="1"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事業遂行のため、施設を利用する際に支払われる経費</a:t>
                      </a:r>
                      <a:endParaRPr lang="ja-JP" sz="1400" kern="10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127473961"/>
                  </a:ext>
                </a:extLst>
              </a:tr>
              <a:tr h="212852">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⑨人件費</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事業遂行に従事する者の直接作業時間に対する給料その他手当として支払われる経費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32121971"/>
                  </a:ext>
                </a:extLst>
              </a:tr>
              <a:tr h="425703">
                <a:tc>
                  <a:txBody>
                    <a:bodyPr/>
                    <a:lstStyle/>
                    <a:p>
                      <a:pPr algn="just"/>
                      <a:r>
                        <a:rPr lang="ja-JP" sz="1400" b="1"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⑩旅費</a:t>
                      </a:r>
                      <a:endParaRPr lang="ja-JP" sz="1400" b="1"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事業遂行に必要な情報収集（単なる視察・セミナー研修等参加は除く。）や各種調査を行うため、及び販路開拓（展示会等の会場との往復を含む。）等のための旅費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75374777"/>
                  </a:ext>
                </a:extLst>
              </a:tr>
              <a:tr h="212852">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⑪専門家謝金</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事業遂行に必要な指導・助言を受けるために依頼した専門家等に謝礼として支払われる経費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35081175"/>
                  </a:ext>
                </a:extLst>
              </a:tr>
              <a:tr h="212852">
                <a:tc>
                  <a:txBody>
                    <a:bodyPr/>
                    <a:lstStyle/>
                    <a:p>
                      <a:pPr algn="just"/>
                      <a:r>
                        <a:rPr lang="ja-JP" sz="1400" b="1" kern="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⑫専門家旅費</a:t>
                      </a:r>
                      <a:endParaRPr lang="ja-JP" sz="1400" b="1" kern="10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事業遂行に必要な指導・助言等を依頼した専門家等に支払われる旅費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75395929"/>
                  </a:ext>
                </a:extLst>
              </a:tr>
              <a:tr h="425703">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⑬雑役務費</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事業遂行に必要な業務・事務を補助するために補助事業期間中に臨時的に雇い入れた者のアルバイト代、派遣労働者の派遣料、交通費として支払われる経費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540381355"/>
                  </a:ext>
                </a:extLst>
              </a:tr>
              <a:tr h="212852">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⑭通信運搬費</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郵便料、送料、電信電話料、インターネット使用料等として支払われる経費</a:t>
                      </a:r>
                      <a:endParaRPr lang="ja-JP" sz="1400" kern="10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700546834"/>
                  </a:ext>
                </a:extLst>
              </a:tr>
              <a:tr h="212852">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⑮消耗品費</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事業遂行に必要な消耗品等を購入するために支払われる経費</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07270711"/>
                  </a:ext>
                </a:extLst>
              </a:tr>
              <a:tr h="638556">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⑯委託費</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上記①から⑮に該当しない経費であって、事業遂行に必要な業務の一部を第三者に委託（委任）するために支払われる経費（市場調査等についてコンサルタント会社等を活用する等、自ら実行することが困難な業務に限る。）</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465767502"/>
                  </a:ext>
                </a:extLst>
              </a:tr>
              <a:tr h="425703">
                <a:tc>
                  <a:txBody>
                    <a:bodyPr/>
                    <a:lstStyle/>
                    <a:p>
                      <a:pPr algn="just"/>
                      <a:r>
                        <a:rPr lang="ja-JP" sz="1400" b="1" kern="0" dirty="0">
                          <a:effectLst/>
                          <a:latin typeface="BIZ UDPゴシック" panose="020B0400000000000000" pitchFamily="50" charset="-128"/>
                          <a:ea typeface="BIZ UDPゴシック" panose="020B0400000000000000" pitchFamily="50" charset="-128"/>
                          <a:cs typeface="ＭＳ Ｐゴシック" panose="020B0600070205080204" pitchFamily="50" charset="-128"/>
                        </a:rPr>
                        <a:t>⑰外注費</a:t>
                      </a:r>
                      <a:endParaRPr lang="ja-JP" sz="14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just"/>
                      <a:r>
                        <a:rPr lang="ja-JP" sz="1400" kern="0" dirty="0">
                          <a:effectLst/>
                          <a:latin typeface="BIZ UDP明朝 Medium" panose="02020500000000000000" pitchFamily="18" charset="-128"/>
                          <a:ea typeface="BIZ UDP明朝 Medium" panose="02020500000000000000" pitchFamily="18" charset="-128"/>
                          <a:cs typeface="ＭＳ Ｐゴシック" panose="020B0600070205080204" pitchFamily="50" charset="-128"/>
                        </a:rPr>
                        <a:t>上記①から⑯に該当しない経費であって、事業遂行に必要な業務の一部を第三者に外注（請負）するために支払われる経費（店舗の改装等、自ら実行することが困難な業務に限る。）</a:t>
                      </a:r>
                      <a:endParaRPr lang="ja-JP" sz="1400" kern="100" dirty="0">
                        <a:effectLst/>
                        <a:latin typeface="BIZ UDP明朝 Medium" panose="02020500000000000000" pitchFamily="18" charset="-128"/>
                        <a:ea typeface="BIZ UDP明朝 Medium" panose="02020500000000000000" pitchFamily="18" charset="-128"/>
                        <a:cs typeface="Times New Roman" panose="02020603050405020304" pitchFamily="18" charset="0"/>
                      </a:endParaRPr>
                    </a:p>
                  </a:txBody>
                  <a:tcPr marL="72000"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14391929"/>
                  </a:ext>
                </a:extLst>
              </a:tr>
            </a:tbl>
          </a:graphicData>
        </a:graphic>
      </p:graphicFrame>
      <p:sp>
        <p:nvSpPr>
          <p:cNvPr id="8" name="テキスト ボックス 7">
            <a:extLst>
              <a:ext uri="{FF2B5EF4-FFF2-40B4-BE49-F238E27FC236}">
                <a16:creationId xmlns:a16="http://schemas.microsoft.com/office/drawing/2014/main" id="{06342B3C-7297-49F0-10E9-314C150035CB}"/>
              </a:ext>
            </a:extLst>
          </p:cNvPr>
          <p:cNvSpPr txBox="1"/>
          <p:nvPr/>
        </p:nvSpPr>
        <p:spPr bwMode="gray">
          <a:xfrm>
            <a:off x="346121" y="337661"/>
            <a:ext cx="9116799"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kumimoji="1" lang="en-US" altLang="ja-JP" sz="1400" dirty="0">
                <a:solidFill>
                  <a:schemeClr val="tx1">
                    <a:lumMod val="85000"/>
                    <a:lumOff val="15000"/>
                  </a:schemeClr>
                </a:solidFill>
                <a:latin typeface="BIZ UDPゴシック" panose="020B0400000000000000" pitchFamily="50" charset="-128"/>
                <a:ea typeface="BIZ UDPゴシック" panose="020B0400000000000000" pitchFamily="50" charset="-128"/>
              </a:rPr>
              <a:t>【</a:t>
            </a:r>
            <a:r>
              <a:rPr kumimoji="1" lang="ja-JP" altLang="en-US" sz="1400" dirty="0">
                <a:solidFill>
                  <a:schemeClr val="tx1">
                    <a:lumMod val="85000"/>
                    <a:lumOff val="15000"/>
                  </a:schemeClr>
                </a:solidFill>
                <a:latin typeface="BIZ UDPゴシック" panose="020B0400000000000000" pitchFamily="50" charset="-128"/>
                <a:ea typeface="BIZ UDPゴシック" panose="020B0400000000000000" pitchFamily="50" charset="-128"/>
              </a:rPr>
              <a:t>抜粋</a:t>
            </a:r>
            <a:r>
              <a:rPr kumimoji="1" lang="en-US" altLang="ja-JP" sz="1400" dirty="0">
                <a:solidFill>
                  <a:schemeClr val="tx1">
                    <a:lumMod val="85000"/>
                    <a:lumOff val="15000"/>
                  </a:schemeClr>
                </a:solidFill>
                <a:latin typeface="BIZ UDPゴシック" panose="020B0400000000000000" pitchFamily="50" charset="-128"/>
                <a:ea typeface="BIZ UDPゴシック" panose="020B0400000000000000" pitchFamily="50" charset="-128"/>
              </a:rPr>
              <a:t>】</a:t>
            </a:r>
            <a:r>
              <a:rPr kumimoji="1" lang="ja-JP" altLang="en-US" sz="1400" dirty="0">
                <a:solidFill>
                  <a:schemeClr val="tx1">
                    <a:lumMod val="85000"/>
                    <a:lumOff val="15000"/>
                  </a:schemeClr>
                </a:solidFill>
                <a:latin typeface="BIZ UDPゴシック" panose="020B0400000000000000" pitchFamily="50" charset="-128"/>
                <a:ea typeface="BIZ UDPゴシック" panose="020B0400000000000000" pitchFamily="50" charset="-128"/>
              </a:rPr>
              <a:t>革新事業創造事業費補助金交付要綱　別表１</a:t>
            </a:r>
          </a:p>
        </p:txBody>
      </p:sp>
    </p:spTree>
    <p:extLst>
      <p:ext uri="{BB962C8B-B14F-4D97-AF65-F5344CB8AC3E}">
        <p14:creationId xmlns:p14="http://schemas.microsoft.com/office/powerpoint/2010/main" val="36279501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BA8AB-932D-1ED0-76FF-3E2E8D38F17A}"/>
            </a:ext>
          </a:extLst>
        </p:cNvPr>
        <p:cNvGrpSpPr/>
        <p:nvPr/>
      </p:nvGrpSpPr>
      <p:grpSpPr>
        <a:xfrm>
          <a:off x="0" y="0"/>
          <a:ext cx="0" cy="0"/>
          <a:chOff x="0" y="0"/>
          <a:chExt cx="0" cy="0"/>
        </a:xfrm>
      </p:grpSpPr>
      <p:sp>
        <p:nvSpPr>
          <p:cNvPr id="1131" name="角丸四角形 5">
            <a:extLst>
              <a:ext uri="{FF2B5EF4-FFF2-40B4-BE49-F238E27FC236}">
                <a16:creationId xmlns:a16="http://schemas.microsoft.com/office/drawing/2014/main" id="{E517BDF3-72F3-706E-97F0-5048C69A2D02}"/>
              </a:ext>
            </a:extLst>
          </p:cNvPr>
          <p:cNvSpPr/>
          <p:nvPr/>
        </p:nvSpPr>
        <p:spPr>
          <a:xfrm>
            <a:off x="396396" y="327736"/>
            <a:ext cx="4784942"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　補足</a:t>
            </a:r>
            <a:r>
              <a:rPr lang="en-US" altLang="ja-JP" sz="2400" b="1" dirty="0">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2400" b="1" dirty="0">
                <a:latin typeface="BIZ UDPゴシック" panose="020B0400000000000000" pitchFamily="50" charset="-128"/>
                <a:ea typeface="BIZ UDPゴシック" panose="020B0400000000000000" pitchFamily="50" charset="-128"/>
                <a:cs typeface="メイリオ" panose="020B0604030504040204" pitchFamily="50" charset="-128"/>
              </a:rPr>
              <a:t>参考資料</a:t>
            </a:r>
          </a:p>
        </p:txBody>
      </p:sp>
      <p:sp>
        <p:nvSpPr>
          <p:cNvPr id="3" name="テキスト ボックス 2">
            <a:extLst>
              <a:ext uri="{FF2B5EF4-FFF2-40B4-BE49-F238E27FC236}">
                <a16:creationId xmlns:a16="http://schemas.microsoft.com/office/drawing/2014/main" id="{E26A8928-29D8-5BD6-9166-B632EC49F0B5}"/>
              </a:ext>
            </a:extLst>
          </p:cNvPr>
          <p:cNvSpPr txBox="1"/>
          <p:nvPr/>
        </p:nvSpPr>
        <p:spPr>
          <a:xfrm>
            <a:off x="3476625" y="5699267"/>
            <a:ext cx="5776363" cy="830997"/>
          </a:xfrm>
          <a:prstGeom prst="rect">
            <a:avLst/>
          </a:prstGeom>
          <a:noFill/>
          <a:ln w="28575">
            <a:solidFill>
              <a:srgbClr val="FF0000"/>
            </a:solidFill>
          </a:ln>
        </p:spPr>
        <p:txBody>
          <a:bodyPr wrap="square">
            <a:spAutoFit/>
          </a:bodyPr>
          <a:lstStyle/>
          <a:p>
            <a:pPr marL="0" marR="0" lvl="0" indent="0"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2400" b="0" i="0" u="none" strike="noStrike" kern="1200" cap="none" spc="0" normalizeH="0" baseline="0" noProof="0" dirty="0">
                <a:ln>
                  <a:noFill/>
                </a:ln>
                <a:solidFill>
                  <a:srgbClr val="FF3300"/>
                </a:solidFill>
                <a:effectLst/>
                <a:uLnTx/>
                <a:uFillTx/>
                <a:latin typeface="ＤＨＰ特太ゴシック体" panose="020B0500000000000000" pitchFamily="50" charset="-128"/>
                <a:ea typeface="ＤＨＰ特太ゴシック体" panose="020B0500000000000000" pitchFamily="50" charset="-128"/>
                <a:cs typeface="Arial" charset="0"/>
              </a:rPr>
              <a:t>ない場合は本スライドは提出時に削除してください</a:t>
            </a:r>
            <a:endParaRPr kumimoji="1" lang="en-US" altLang="ja-JP" sz="2400" b="0" i="0" u="none" strike="noStrike" kern="1200" cap="none" spc="0" normalizeH="0" baseline="0" noProof="0" dirty="0">
              <a:ln>
                <a:noFill/>
              </a:ln>
              <a:solidFill>
                <a:srgbClr val="FF3300"/>
              </a:solidFill>
              <a:effectLst/>
              <a:uLnTx/>
              <a:uFillTx/>
              <a:latin typeface="ＤＨＰ特太ゴシック体" panose="020B0500000000000000" pitchFamily="50" charset="-128"/>
              <a:ea typeface="ＤＨＰ特太ゴシック体" panose="020B0500000000000000" pitchFamily="50" charset="-128"/>
              <a:cs typeface="Arial" charset="0"/>
            </a:endParaRPr>
          </a:p>
        </p:txBody>
      </p:sp>
      <p:sp>
        <p:nvSpPr>
          <p:cNvPr id="4" name="テキスト ボックス 3">
            <a:extLst>
              <a:ext uri="{FF2B5EF4-FFF2-40B4-BE49-F238E27FC236}">
                <a16:creationId xmlns:a16="http://schemas.microsoft.com/office/drawing/2014/main" id="{866FD5AF-909E-317C-0E18-45E0AEDE2D4F}"/>
              </a:ext>
            </a:extLst>
          </p:cNvPr>
          <p:cNvSpPr txBox="1"/>
          <p:nvPr/>
        </p:nvSpPr>
        <p:spPr>
          <a:xfrm>
            <a:off x="1923319" y="2967335"/>
            <a:ext cx="6516037" cy="923330"/>
          </a:xfrm>
          <a:prstGeom prst="rect">
            <a:avLst/>
          </a:prstGeom>
          <a:noFill/>
          <a:ln w="38100">
            <a:solidFill>
              <a:srgbClr val="FF0000"/>
            </a:solidFill>
          </a:ln>
        </p:spPr>
        <p:txBody>
          <a:bodyPr wrap="square" rtlCol="0">
            <a:spAutoFit/>
          </a:bodyPr>
          <a:lstStyle/>
          <a:p>
            <a:r>
              <a:rPr kumimoji="1" lang="en-US" altLang="ja-JP" dirty="0">
                <a:solidFill>
                  <a:srgbClr val="FF0000"/>
                </a:solidFill>
                <a:latin typeface="ＤＨＰ特太ゴシック体" panose="020B0500000000000000" pitchFamily="50" charset="-128"/>
                <a:ea typeface="ＤＨＰ特太ゴシック体" panose="020B0500000000000000" pitchFamily="50" charset="-128"/>
              </a:rPr>
              <a:t>【</a:t>
            </a:r>
            <a:r>
              <a:rPr kumimoji="1" lang="ja-JP" altLang="en-US" dirty="0">
                <a:solidFill>
                  <a:srgbClr val="FF0000"/>
                </a:solidFill>
                <a:latin typeface="ＤＨＰ特太ゴシック体" panose="020B0500000000000000" pitchFamily="50" charset="-128"/>
                <a:ea typeface="ＤＨＰ特太ゴシック体" panose="020B0500000000000000" pitchFamily="50" charset="-128"/>
              </a:rPr>
              <a:t>記載する事項</a:t>
            </a:r>
            <a:r>
              <a:rPr kumimoji="1" lang="en-US" altLang="ja-JP" dirty="0">
                <a:solidFill>
                  <a:srgbClr val="FF0000"/>
                </a:solidFill>
                <a:latin typeface="ＤＨＰ特太ゴシック体" panose="020B0500000000000000" pitchFamily="50" charset="-128"/>
                <a:ea typeface="ＤＨＰ特太ゴシック体" panose="020B0500000000000000" pitchFamily="50" charset="-128"/>
              </a:rPr>
              <a:t>】 ※</a:t>
            </a:r>
            <a:r>
              <a:rPr kumimoji="1" lang="ja-JP" altLang="en-US" dirty="0">
                <a:solidFill>
                  <a:srgbClr val="FF0000"/>
                </a:solidFill>
                <a:latin typeface="ＤＨＰ特太ゴシック体" panose="020B0500000000000000" pitchFamily="50" charset="-128"/>
                <a:ea typeface="ＤＨＰ特太ゴシック体" panose="020B0500000000000000" pitchFamily="50" charset="-128"/>
              </a:rPr>
              <a:t>このテキストボックスは提出時に削除</a:t>
            </a:r>
            <a:endParaRPr kumimoji="1" lang="en-US" altLang="ja-JP" dirty="0">
              <a:solidFill>
                <a:srgbClr val="FF0000"/>
              </a:solidFill>
              <a:latin typeface="ＤＨＰ特太ゴシック体" panose="020B0500000000000000" pitchFamily="50" charset="-128"/>
              <a:ea typeface="ＤＨＰ特太ゴシック体" panose="020B0500000000000000" pitchFamily="50" charset="-128"/>
            </a:endParaRPr>
          </a:p>
          <a:p>
            <a:pPr marL="285750" indent="-285750">
              <a:buFont typeface="Wingdings" panose="05000000000000000000" pitchFamily="2" charset="2"/>
              <a:buChar char="l"/>
            </a:pPr>
            <a:r>
              <a:rPr kumimoji="1" lang="ja-JP" altLang="en-US">
                <a:solidFill>
                  <a:srgbClr val="FF0000"/>
                </a:solidFill>
                <a:latin typeface="ＤＨＰ特太ゴシック体" panose="020B0500000000000000" pitchFamily="50" charset="-128"/>
                <a:ea typeface="ＤＨＰ特太ゴシック体" panose="020B0500000000000000" pitchFamily="50" charset="-128"/>
              </a:rPr>
              <a:t>各ページの記載項目を補足する内容や裏付けとなるデータ、技術のエビデンス等</a:t>
            </a:r>
            <a:endParaRPr kumimoji="1" lang="en-US" altLang="ja-JP" dirty="0">
              <a:solidFill>
                <a:srgbClr val="FF0000"/>
              </a:solidFill>
              <a:latin typeface="ＤＨＰ特太ゴシック体" panose="020B0500000000000000" pitchFamily="50" charset="-128"/>
              <a:ea typeface="ＤＨＰ特太ゴシック体" panose="020B0500000000000000" pitchFamily="50" charset="-128"/>
            </a:endParaRPr>
          </a:p>
        </p:txBody>
      </p:sp>
    </p:spTree>
    <p:extLst>
      <p:ext uri="{BB962C8B-B14F-4D97-AF65-F5344CB8AC3E}">
        <p14:creationId xmlns:p14="http://schemas.microsoft.com/office/powerpoint/2010/main" val="17826014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a:extLst>
              <a:ext uri="{FF2B5EF4-FFF2-40B4-BE49-F238E27FC236}">
                <a16:creationId xmlns:a16="http://schemas.microsoft.com/office/drawing/2014/main" id="{BCFD85E7-9B3E-2151-C4EA-CCCA6AC89761}"/>
              </a:ext>
            </a:extLst>
          </p:cNvPr>
          <p:cNvGraphicFramePr>
            <a:graphicFrameLocks noGrp="1"/>
          </p:cNvGraphicFramePr>
          <p:nvPr>
            <p:extLst>
              <p:ext uri="{D42A27DB-BD31-4B8C-83A1-F6EECF244321}">
                <p14:modId xmlns:p14="http://schemas.microsoft.com/office/powerpoint/2010/main" val="253371030"/>
              </p:ext>
            </p:extLst>
          </p:nvPr>
        </p:nvGraphicFramePr>
        <p:xfrm>
          <a:off x="401180" y="1089293"/>
          <a:ext cx="9103639" cy="5461640"/>
        </p:xfrm>
        <a:graphic>
          <a:graphicData uri="http://schemas.openxmlformats.org/drawingml/2006/table">
            <a:tbl>
              <a:tblPr/>
              <a:tblGrid>
                <a:gridCol w="1130102">
                  <a:extLst>
                    <a:ext uri="{9D8B030D-6E8A-4147-A177-3AD203B41FA5}">
                      <a16:colId xmlns:a16="http://schemas.microsoft.com/office/drawing/2014/main" val="2498939684"/>
                    </a:ext>
                  </a:extLst>
                </a:gridCol>
                <a:gridCol w="7973537">
                  <a:extLst>
                    <a:ext uri="{9D8B030D-6E8A-4147-A177-3AD203B41FA5}">
                      <a16:colId xmlns:a16="http://schemas.microsoft.com/office/drawing/2014/main" val="4085391141"/>
                    </a:ext>
                  </a:extLst>
                </a:gridCol>
              </a:tblGrid>
              <a:tr h="357802">
                <a:tc>
                  <a:txBody>
                    <a:bodyPr/>
                    <a:lstStyle/>
                    <a:p>
                      <a:pPr algn="ctr" fontAlgn="ctr"/>
                      <a:r>
                        <a:rPr lang="ja-JP" altLang="en-US" sz="1600" b="1" i="0" u="none" strike="noStrike" dirty="0">
                          <a:solidFill>
                            <a:schemeClr val="bg1"/>
                          </a:solidFill>
                          <a:effectLst/>
                          <a:latin typeface="BIZ UDPゴシック" panose="020B0400000000000000" pitchFamily="50" charset="-128"/>
                          <a:ea typeface="BIZ UDPゴシック" panose="020B0400000000000000" pitchFamily="50" charset="-128"/>
                        </a:rPr>
                        <a:t>評価項目</a:t>
                      </a:r>
                    </a:p>
                  </a:txBody>
                  <a:tcPr marL="72000" marR="72000" marT="36000" marB="3600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ja-JP" altLang="en-US" sz="1600" b="1" i="0" u="none" strike="noStrike" dirty="0">
                          <a:solidFill>
                            <a:schemeClr val="bg1"/>
                          </a:solidFill>
                          <a:effectLst/>
                          <a:latin typeface="BIZ UDPゴシック" panose="020B0400000000000000" pitchFamily="50" charset="-128"/>
                          <a:ea typeface="BIZ UDPゴシック" panose="020B0400000000000000" pitchFamily="50" charset="-128"/>
                        </a:rPr>
                        <a:t>評価ポイント</a:t>
                      </a:r>
                    </a:p>
                  </a:txBody>
                  <a:tcPr marL="72000" marR="72000" marT="36000" marB="36000" anchor="ct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1515360905"/>
                  </a:ext>
                </a:extLst>
              </a:tr>
              <a:tr h="1186509">
                <a:tc>
                  <a:txBody>
                    <a:bodyPr/>
                    <a:lstStyle/>
                    <a:p>
                      <a:pPr algn="ctr" fontAlgn="ctr"/>
                      <a:r>
                        <a:rPr lang="ja-JP" altLang="en-US" sz="1600" b="1" i="0" u="none" strike="noStrike" dirty="0">
                          <a:solidFill>
                            <a:srgbClr val="AF0E5D"/>
                          </a:solidFill>
                          <a:effectLst/>
                          <a:latin typeface="BIZ UDPゴシック" panose="020B0400000000000000" pitchFamily="50" charset="-128"/>
                          <a:ea typeface="BIZ UDPゴシック" panose="020B0400000000000000" pitchFamily="50" charset="-128"/>
                        </a:rPr>
                        <a:t>革新性</a:t>
                      </a:r>
                    </a:p>
                  </a:txBody>
                  <a:tcPr marL="72000" marR="72000" marT="36000" marB="3600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171450" indent="-171450" algn="l" fontAlgn="ctr">
                        <a:spcBef>
                          <a:spcPts val="0"/>
                        </a:spcBef>
                        <a:buFont typeface="Wingdings" panose="05000000000000000000" pitchFamily="2" charset="2"/>
                        <a:buChar char="l"/>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新規性・独自性はあるか</a:t>
                      </a:r>
                      <a:endPar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marL="361950" lvl="1" indent="-171450" algn="l" fontAlgn="ctr">
                        <a:spcBef>
                          <a:spcPts val="0"/>
                        </a:spcBef>
                        <a:buFont typeface="Wingdings" panose="05000000000000000000" pitchFamily="2" charset="2"/>
                        <a:buChar char="Ø"/>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全国初の取組</a:t>
                      </a:r>
                      <a:r>
                        <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類似例との決定的な差別化　など</a:t>
                      </a:r>
                    </a:p>
                    <a:p>
                      <a:pPr marL="171450" indent="-171450" algn="l" fontAlgn="ctr">
                        <a:spcBef>
                          <a:spcPts val="0"/>
                        </a:spcBef>
                        <a:buFont typeface="Wingdings" panose="05000000000000000000" pitchFamily="2" charset="2"/>
                        <a:buChar char="l"/>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排他的優位性はあるか</a:t>
                      </a:r>
                    </a:p>
                    <a:p>
                      <a:pPr marL="361950" lvl="1" indent="-171450" algn="l" defTabSz="914400" rtl="0" eaLnBrk="1" fontAlgn="ctr" latinLnBrk="0" hangingPunct="1">
                        <a:spcBef>
                          <a:spcPts val="0"/>
                        </a:spcBef>
                        <a:buFont typeface="Wingdings" panose="05000000000000000000" pitchFamily="2" charset="2"/>
                        <a:buChar char="Ø"/>
                      </a:pPr>
                      <a:r>
                        <a:rPr kumimoji="1" lang="ja-JP" altLang="en-US"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rPr>
                        <a:t>特許技術の活用</a:t>
                      </a:r>
                      <a:r>
                        <a:rPr kumimoji="1" lang="en-US" altLang="ja-JP"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rPr>
                        <a:t>/</a:t>
                      </a:r>
                      <a:r>
                        <a:rPr kumimoji="1" lang="ja-JP" altLang="en-US"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rPr>
                        <a:t>新規マーケットの開拓　など</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1954852"/>
                  </a:ext>
                </a:extLst>
              </a:tr>
              <a:tr h="910274">
                <a:tc>
                  <a:txBody>
                    <a:bodyPr/>
                    <a:lstStyle/>
                    <a:p>
                      <a:pPr algn="ctr" fontAlgn="ctr"/>
                      <a:r>
                        <a:rPr lang="ja-JP" altLang="en-US" sz="1600" b="1" i="0" u="none" strike="noStrike" dirty="0">
                          <a:solidFill>
                            <a:srgbClr val="AF0E5D"/>
                          </a:solidFill>
                          <a:effectLst/>
                          <a:latin typeface="BIZ UDPゴシック" panose="020B0400000000000000" pitchFamily="50" charset="-128"/>
                          <a:ea typeface="BIZ UDPゴシック" panose="020B0400000000000000" pitchFamily="50" charset="-128"/>
                        </a:rPr>
                        <a:t>必要性</a:t>
                      </a:r>
                    </a:p>
                  </a:txBody>
                  <a:tcPr marL="72000" marR="72000" marT="36000" marB="3600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171450" indent="-171450" algn="l" fontAlgn="ctr">
                        <a:spcBef>
                          <a:spcPts val="0"/>
                        </a:spcBef>
                        <a:buFont typeface="Wingdings" panose="05000000000000000000" pitchFamily="2" charset="2"/>
                        <a:buChar char="l"/>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愛知県が後押しすべきものか</a:t>
                      </a:r>
                    </a:p>
                    <a:p>
                      <a:pPr marL="361950" lvl="1" indent="-171450" algn="l" defTabSz="914400" rtl="0" eaLnBrk="1" fontAlgn="ctr" latinLnBrk="0" hangingPunct="1">
                        <a:spcBef>
                          <a:spcPts val="0"/>
                        </a:spcBef>
                        <a:buFont typeface="Wingdings" panose="05000000000000000000" pitchFamily="2" charset="2"/>
                        <a:buChar char="Ø"/>
                      </a:pPr>
                      <a:r>
                        <a:rPr kumimoji="1" lang="ja-JP" altLang="en-US"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rPr>
                        <a:t>愛知県特有の社会課題の解決に取り組むもの</a:t>
                      </a:r>
                      <a:r>
                        <a:rPr kumimoji="1" lang="en-US" altLang="ja-JP"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rPr>
                        <a:t>/</a:t>
                      </a:r>
                      <a:r>
                        <a:rPr kumimoji="1" lang="ja-JP" altLang="en-US"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rPr>
                        <a:t>全国的な社会課題を愛知県から先導的に解決していくもの</a:t>
                      </a:r>
                      <a:r>
                        <a:rPr kumimoji="1" lang="en-US" altLang="ja-JP"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rPr>
                        <a:t>/</a:t>
                      </a:r>
                      <a:r>
                        <a:rPr kumimoji="1" lang="ja-JP" altLang="en-US"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rPr>
                        <a:t>愛知県の強みを活かして地域活性化を図るもの　</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25493016"/>
                  </a:ext>
                </a:extLst>
              </a:tr>
              <a:tr h="634037">
                <a:tc>
                  <a:txBody>
                    <a:bodyPr/>
                    <a:lstStyle/>
                    <a:p>
                      <a:pPr algn="ctr" fontAlgn="ctr"/>
                      <a:r>
                        <a:rPr lang="ja-JP" altLang="en-US" sz="1600" b="1" i="0" u="none" strike="noStrike" dirty="0">
                          <a:solidFill>
                            <a:srgbClr val="AF0E5D"/>
                          </a:solidFill>
                          <a:effectLst/>
                          <a:latin typeface="BIZ UDPゴシック" panose="020B0400000000000000" pitchFamily="50" charset="-128"/>
                          <a:ea typeface="BIZ UDPゴシック" panose="020B0400000000000000" pitchFamily="50" charset="-128"/>
                        </a:rPr>
                        <a:t>共創性</a:t>
                      </a:r>
                    </a:p>
                  </a:txBody>
                  <a:tcPr marL="72000" marR="72000" marT="36000" marB="3600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171450" indent="-171450" algn="l" fontAlgn="ctr">
                        <a:spcBef>
                          <a:spcPts val="0"/>
                        </a:spcBef>
                        <a:buFont typeface="Wingdings" panose="05000000000000000000" pitchFamily="2" charset="2"/>
                        <a:buChar char="l"/>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連携・共同など、他者との共創により相乗効果が発揮され、高い成果や成果の早期達成が期待できるか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75810568"/>
                  </a:ext>
                </a:extLst>
              </a:tr>
              <a:tr h="1738981">
                <a:tc>
                  <a:txBody>
                    <a:bodyPr/>
                    <a:lstStyle/>
                    <a:p>
                      <a:pPr algn="ctr" fontAlgn="ctr"/>
                      <a:r>
                        <a:rPr lang="ja-JP" altLang="en-US" sz="1600" b="1" i="0" u="none" strike="noStrike" dirty="0">
                          <a:solidFill>
                            <a:srgbClr val="AF0E5D"/>
                          </a:solidFill>
                          <a:effectLst/>
                          <a:latin typeface="BIZ UDPゴシック" panose="020B0400000000000000" pitchFamily="50" charset="-128"/>
                          <a:ea typeface="BIZ UDPゴシック" panose="020B0400000000000000" pitchFamily="50" charset="-128"/>
                        </a:rPr>
                        <a:t>実現性</a:t>
                      </a:r>
                    </a:p>
                  </a:txBody>
                  <a:tcPr marL="72000" marR="72000" marT="36000" marB="3600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171450" indent="-171450" algn="l" fontAlgn="ctr">
                        <a:spcBef>
                          <a:spcPts val="0"/>
                        </a:spcBef>
                        <a:buFont typeface="Wingdings" panose="05000000000000000000" pitchFamily="2" charset="2"/>
                        <a:buChar char="l"/>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プロジェクトの社会実装までの道筋が明確であるか</a:t>
                      </a:r>
                      <a:endPar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marL="361950" lvl="1" indent="-171450" algn="l" defTabSz="914400" rtl="0" eaLnBrk="1" fontAlgn="ctr" latinLnBrk="0" hangingPunct="1">
                        <a:spcBef>
                          <a:spcPts val="0"/>
                        </a:spcBef>
                        <a:buFont typeface="Wingdings" panose="05000000000000000000" pitchFamily="2" charset="2"/>
                        <a:buChar char="Ø"/>
                      </a:pPr>
                      <a:r>
                        <a:rPr kumimoji="1" lang="ja-JP" altLang="en-US"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rPr>
                        <a:t>応募者が主体的にプロジェクトを推進し、中核的な役割を果たす</a:t>
                      </a:r>
                      <a:endParaRPr kumimoji="1" lang="en-US" altLang="ja-JP"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endParaRPr>
                    </a:p>
                    <a:p>
                      <a:pPr marL="361950" lvl="1" indent="-171450" algn="l" defTabSz="914400" rtl="0" eaLnBrk="1" fontAlgn="ctr" latinLnBrk="0" hangingPunct="1">
                        <a:spcBef>
                          <a:spcPts val="0"/>
                        </a:spcBef>
                        <a:buFont typeface="Wingdings" panose="05000000000000000000" pitchFamily="2" charset="2"/>
                        <a:buChar char="Ø"/>
                      </a:pPr>
                      <a:r>
                        <a:rPr kumimoji="1" lang="ja-JP" altLang="en-US"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rPr>
                        <a:t>プロジェクトを推進していく体制・協力関係が構築できている</a:t>
                      </a:r>
                      <a:endParaRPr kumimoji="1" lang="en-US" altLang="ja-JP"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endParaRPr>
                    </a:p>
                    <a:p>
                      <a:pPr marL="361950" lvl="1" indent="-171450" algn="l" defTabSz="914400" rtl="0" eaLnBrk="1" fontAlgn="ctr" latinLnBrk="0" hangingPunct="1">
                        <a:spcBef>
                          <a:spcPts val="0"/>
                        </a:spcBef>
                        <a:buFont typeface="Wingdings" panose="05000000000000000000" pitchFamily="2" charset="2"/>
                        <a:buChar char="Ø"/>
                      </a:pPr>
                      <a:r>
                        <a:rPr kumimoji="1" lang="ja-JP" altLang="en-US"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rPr>
                        <a:t>ビジネスとして自走することが見込める</a:t>
                      </a:r>
                      <a:endParaRPr kumimoji="1" lang="en-US" altLang="ja-JP"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endParaRPr>
                    </a:p>
                    <a:p>
                      <a:pPr marL="361950" lvl="1" indent="-171450" algn="l" defTabSz="914400" rtl="0" eaLnBrk="1" fontAlgn="ctr" latinLnBrk="0" hangingPunct="1">
                        <a:spcBef>
                          <a:spcPts val="0"/>
                        </a:spcBef>
                        <a:buFont typeface="Wingdings" panose="05000000000000000000" pitchFamily="2" charset="2"/>
                        <a:buChar char="Ø"/>
                      </a:pPr>
                      <a:r>
                        <a:rPr kumimoji="1" lang="ja-JP" altLang="en-US"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rPr>
                        <a:t>プロダクト・サービスに係る課題（法制面・技術面等）に対応する道筋が明確かつ妥当性がある</a:t>
                      </a:r>
                      <a:endParaRPr kumimoji="1" lang="en-US" altLang="ja-JP" sz="1600" b="0" i="0" u="none" strike="noStrike" kern="1200" dirty="0">
                        <a:solidFill>
                          <a:srgbClr val="000000"/>
                        </a:solidFill>
                        <a:effectLst/>
                        <a:latin typeface="BIZ UDPゴシック" panose="020B0400000000000000" pitchFamily="50" charset="-128"/>
                        <a:ea typeface="BIZ UDPゴシック" panose="020B0400000000000000" pitchFamily="50" charset="-128"/>
                        <a:cs typeface="+mn-cs"/>
                      </a:endParaRP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676773602"/>
                  </a:ext>
                </a:extLst>
              </a:tr>
              <a:tr h="634037">
                <a:tc>
                  <a:txBody>
                    <a:bodyPr/>
                    <a:lstStyle/>
                    <a:p>
                      <a:pPr algn="ctr" fontAlgn="ctr"/>
                      <a:r>
                        <a:rPr lang="ja-JP" altLang="en-US" sz="1600" b="1" i="0" u="none" strike="noStrike" dirty="0">
                          <a:solidFill>
                            <a:srgbClr val="AF0E5D"/>
                          </a:solidFill>
                          <a:effectLst/>
                          <a:latin typeface="BIZ UDPゴシック" panose="020B0400000000000000" pitchFamily="50" charset="-128"/>
                          <a:ea typeface="BIZ UDPゴシック" panose="020B0400000000000000" pitchFamily="50" charset="-128"/>
                        </a:rPr>
                        <a:t>インパクト</a:t>
                      </a:r>
                    </a:p>
                  </a:txBody>
                  <a:tcPr marL="72000" marR="72000" marT="36000" marB="3600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marL="171450" indent="-171450" algn="l" fontAlgn="ctr">
                        <a:spcBef>
                          <a:spcPts val="0"/>
                        </a:spcBef>
                        <a:buFont typeface="Wingdings" panose="05000000000000000000" pitchFamily="2" charset="2"/>
                        <a:buChar char="l"/>
                      </a:pP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プロジェクト成果が、愛知県の内外や日本国内外を問わず、ターゲットをはじめとする多様な主体に大きな影響が与えることが見込まれるか</a:t>
                      </a:r>
                    </a:p>
                  </a:txBody>
                  <a:tcPr marL="72000" marR="72000" marT="36000" marB="3600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5289266"/>
                  </a:ext>
                </a:extLst>
              </a:tr>
            </a:tbl>
          </a:graphicData>
        </a:graphic>
      </p:graphicFrame>
      <p:sp>
        <p:nvSpPr>
          <p:cNvPr id="6" name="角丸四角形 2">
            <a:extLst>
              <a:ext uri="{FF2B5EF4-FFF2-40B4-BE49-F238E27FC236}">
                <a16:creationId xmlns:a16="http://schemas.microsoft.com/office/drawing/2014/main" id="{48E9DBAA-270E-6E1F-28E1-FE08FFC9094C}"/>
              </a:ext>
            </a:extLst>
          </p:cNvPr>
          <p:cNvSpPr/>
          <p:nvPr/>
        </p:nvSpPr>
        <p:spPr>
          <a:xfrm>
            <a:off x="1988574" y="307067"/>
            <a:ext cx="5928851"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bg1"/>
                </a:solidFill>
                <a:latin typeface="BIZ UDPゴシック" panose="020B0400000000000000" pitchFamily="50" charset="-128"/>
                <a:ea typeface="BIZ UDPゴシック" panose="020B0400000000000000" pitchFamily="50" charset="-128"/>
              </a:rPr>
              <a:t>審査における評価項目</a:t>
            </a:r>
            <a:r>
              <a:rPr kumimoji="1" lang="en-US" altLang="ja-JP" sz="2400" b="1" dirty="0">
                <a:solidFill>
                  <a:schemeClr val="bg1"/>
                </a:solidFill>
                <a:latin typeface="BIZ UDPゴシック" panose="020B0400000000000000" pitchFamily="50" charset="-128"/>
                <a:ea typeface="BIZ UDPゴシック" panose="020B0400000000000000" pitchFamily="50" charset="-128"/>
              </a:rPr>
              <a:t>/</a:t>
            </a:r>
            <a:r>
              <a:rPr kumimoji="1" lang="ja-JP" altLang="en-US" sz="2400" b="1" dirty="0">
                <a:solidFill>
                  <a:schemeClr val="bg1"/>
                </a:solidFill>
                <a:latin typeface="BIZ UDPゴシック" panose="020B0400000000000000" pitchFamily="50" charset="-128"/>
                <a:ea typeface="BIZ UDPゴシック" panose="020B0400000000000000" pitchFamily="50" charset="-128"/>
              </a:rPr>
              <a:t>評価ポイント</a:t>
            </a:r>
          </a:p>
        </p:txBody>
      </p:sp>
    </p:spTree>
    <p:extLst>
      <p:ext uri="{BB962C8B-B14F-4D97-AF65-F5344CB8AC3E}">
        <p14:creationId xmlns:p14="http://schemas.microsoft.com/office/powerpoint/2010/main" val="2060347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A1659-BE04-08D5-D175-50585C08D549}"/>
            </a:ext>
          </a:extLst>
        </p:cNvPr>
        <p:cNvGrpSpPr/>
        <p:nvPr/>
      </p:nvGrpSpPr>
      <p:grpSpPr>
        <a:xfrm>
          <a:off x="0" y="0"/>
          <a:ext cx="0" cy="0"/>
          <a:chOff x="0" y="0"/>
          <a:chExt cx="0" cy="0"/>
        </a:xfrm>
      </p:grpSpPr>
      <p:sp>
        <p:nvSpPr>
          <p:cNvPr id="1111" name="角丸四角形 2">
            <a:extLst>
              <a:ext uri="{FF2B5EF4-FFF2-40B4-BE49-F238E27FC236}">
                <a16:creationId xmlns:a16="http://schemas.microsoft.com/office/drawing/2014/main" id="{B482768B-29C6-4017-2682-97C54C6E8BB5}"/>
              </a:ext>
            </a:extLst>
          </p:cNvPr>
          <p:cNvSpPr/>
          <p:nvPr/>
        </p:nvSpPr>
        <p:spPr>
          <a:xfrm>
            <a:off x="2360112" y="291353"/>
            <a:ext cx="5493708"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a:solidFill>
                  <a:schemeClr val="bg1"/>
                </a:solidFill>
                <a:latin typeface="BIZ UDPゴシック" panose="020B0400000000000000" pitchFamily="50" charset="-128"/>
                <a:ea typeface="BIZ UDPゴシック" panose="020B0400000000000000" pitchFamily="50" charset="-128"/>
              </a:rPr>
              <a:t>スライド作成で気を付けるポイント</a:t>
            </a:r>
          </a:p>
        </p:txBody>
      </p:sp>
      <p:sp>
        <p:nvSpPr>
          <p:cNvPr id="2" name="Google Shape;562;p53">
            <a:extLst>
              <a:ext uri="{FF2B5EF4-FFF2-40B4-BE49-F238E27FC236}">
                <a16:creationId xmlns:a16="http://schemas.microsoft.com/office/drawing/2014/main" id="{B7919AF4-7FCC-DB4F-2211-DF7B71206F8E}"/>
              </a:ext>
            </a:extLst>
          </p:cNvPr>
          <p:cNvSpPr txBox="1"/>
          <p:nvPr/>
        </p:nvSpPr>
        <p:spPr>
          <a:xfrm>
            <a:off x="3086622" y="1669259"/>
            <a:ext cx="5322000" cy="957900"/>
          </a:xfrm>
          <a:prstGeom prst="rect">
            <a:avLst/>
          </a:prstGeom>
          <a:no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2700"/>
              <a:buFont typeface="Arial"/>
              <a:buNone/>
            </a:pPr>
            <a:r>
              <a:rPr lang="ja-JP" b="1" i="0" u="none" strike="noStrike" cap="none">
                <a:solidFill>
                  <a:srgbClr val="434343"/>
                </a:solidFill>
                <a:latin typeface="BIZ UDPゴシック" panose="020B0400000000000000" pitchFamily="50" charset="-128"/>
                <a:ea typeface="BIZ UDPゴシック" panose="020B0400000000000000" pitchFamily="50" charset="-128"/>
                <a:cs typeface="M PLUS 1p"/>
                <a:sym typeface="M PLUS 1p"/>
              </a:rPr>
              <a:t>１スライド、１キーメッセージ</a:t>
            </a:r>
            <a:endParaRPr b="1" i="0" u="none" strike="noStrike" cap="none">
              <a:solidFill>
                <a:srgbClr val="434343"/>
              </a:solidFill>
              <a:latin typeface="BIZ UDPゴシック" panose="020B0400000000000000" pitchFamily="50" charset="-128"/>
              <a:ea typeface="BIZ UDPゴシック" panose="020B0400000000000000" pitchFamily="50" charset="-128"/>
              <a:cs typeface="M PLUS 1p"/>
              <a:sym typeface="M PLUS 1p"/>
            </a:endParaRPr>
          </a:p>
        </p:txBody>
      </p:sp>
      <p:sp>
        <p:nvSpPr>
          <p:cNvPr id="3" name="Google Shape;563;p53">
            <a:extLst>
              <a:ext uri="{FF2B5EF4-FFF2-40B4-BE49-F238E27FC236}">
                <a16:creationId xmlns:a16="http://schemas.microsoft.com/office/drawing/2014/main" id="{1C5FDD60-A097-8129-8FE9-DBBE4E14A0BC}"/>
              </a:ext>
            </a:extLst>
          </p:cNvPr>
          <p:cNvSpPr/>
          <p:nvPr/>
        </p:nvSpPr>
        <p:spPr>
          <a:xfrm>
            <a:off x="1299088" y="1703753"/>
            <a:ext cx="1570800" cy="957900"/>
          </a:xfrm>
          <a:prstGeom prst="rect">
            <a:avLst/>
          </a:prstGeom>
          <a:solidFill>
            <a:srgbClr val="AF0E5D"/>
          </a:solidFill>
          <a:ln w="9525" cap="flat" cmpd="sng">
            <a:noFill/>
            <a:prstDash val="solid"/>
            <a:round/>
            <a:headEnd type="none" w="sm" len="sm"/>
            <a:tailEnd type="none" w="sm" len="sm"/>
          </a:ln>
        </p:spPr>
        <p:txBody>
          <a:bodyPr spcFirstLastPara="1" wrap="square" lIns="121900" tIns="121900" rIns="121900" bIns="121900" anchor="ctr" anchorCtr="0">
            <a:noAutofit/>
          </a:bodyPr>
          <a:lstStyle/>
          <a:p>
            <a:pPr marL="0" marR="0" lvl="0" indent="0" algn="ctr" rtl="0">
              <a:lnSpc>
                <a:spcPct val="100000"/>
              </a:lnSpc>
              <a:spcBef>
                <a:spcPts val="0"/>
              </a:spcBef>
              <a:spcAft>
                <a:spcPts val="0"/>
              </a:spcAft>
              <a:buClr>
                <a:srgbClr val="000000"/>
              </a:buClr>
              <a:buSzPts val="2100"/>
              <a:buFont typeface="Arial"/>
              <a:buNone/>
            </a:pPr>
            <a:r>
              <a:rPr lang="en-US" altLang="ja-JP" b="1" i="0" u="none" strike="noStrike" cap="none" dirty="0">
                <a:solidFill>
                  <a:schemeClr val="lt1"/>
                </a:solidFill>
                <a:latin typeface="BIZ UDPゴシック" panose="020B0400000000000000" pitchFamily="50" charset="-128"/>
                <a:ea typeface="BIZ UDPゴシック" panose="020B0400000000000000" pitchFamily="50" charset="-128"/>
                <a:cs typeface="Arial"/>
                <a:sym typeface="Arial"/>
              </a:rPr>
              <a:t>POINT</a:t>
            </a:r>
            <a:endParaRPr b="1" i="0" u="none" strike="noStrike" cap="none" dirty="0">
              <a:solidFill>
                <a:schemeClr val="lt1"/>
              </a:solidFill>
              <a:latin typeface="BIZ UDPゴシック" panose="020B0400000000000000" pitchFamily="50" charset="-128"/>
              <a:ea typeface="BIZ UDPゴシック" panose="020B0400000000000000" pitchFamily="50" charset="-128"/>
              <a:cs typeface="Arial"/>
              <a:sym typeface="Arial"/>
            </a:endParaRPr>
          </a:p>
          <a:p>
            <a:pPr marL="0" marR="0" lvl="0" indent="0" algn="ctr" rtl="0">
              <a:lnSpc>
                <a:spcPct val="100000"/>
              </a:lnSpc>
              <a:spcBef>
                <a:spcPts val="0"/>
              </a:spcBef>
              <a:spcAft>
                <a:spcPts val="0"/>
              </a:spcAft>
              <a:buClr>
                <a:srgbClr val="000000"/>
              </a:buClr>
              <a:buSzPts val="2100"/>
              <a:buFont typeface="Arial"/>
              <a:buNone/>
            </a:pPr>
            <a:r>
              <a:rPr lang="ja-JP" sz="2400" b="1" i="0" u="none" strike="noStrike" cap="none" dirty="0">
                <a:solidFill>
                  <a:schemeClr val="lt1"/>
                </a:solidFill>
                <a:latin typeface="BIZ UDPゴシック" panose="020B0400000000000000" pitchFamily="50" charset="-128"/>
                <a:ea typeface="BIZ UDPゴシック" panose="020B0400000000000000" pitchFamily="50" charset="-128"/>
                <a:cs typeface="Arial"/>
                <a:sym typeface="Arial"/>
              </a:rPr>
              <a:t>01</a:t>
            </a:r>
            <a:endParaRPr sz="2400" b="1" i="0" u="none" strike="noStrike" cap="none" dirty="0">
              <a:solidFill>
                <a:schemeClr val="lt1"/>
              </a:solidFill>
              <a:latin typeface="BIZ UDPゴシック" panose="020B0400000000000000" pitchFamily="50" charset="-128"/>
              <a:ea typeface="BIZ UDPゴシック" panose="020B0400000000000000" pitchFamily="50" charset="-128"/>
              <a:cs typeface="Arial"/>
              <a:sym typeface="Arial"/>
            </a:endParaRPr>
          </a:p>
        </p:txBody>
      </p:sp>
      <p:pic>
        <p:nvPicPr>
          <p:cNvPr id="4" name="Google Shape;564;p53">
            <a:extLst>
              <a:ext uri="{FF2B5EF4-FFF2-40B4-BE49-F238E27FC236}">
                <a16:creationId xmlns:a16="http://schemas.microsoft.com/office/drawing/2014/main" id="{A2E1FA78-AA32-4FF2-7FB6-77A6F4248C25}"/>
              </a:ext>
            </a:extLst>
          </p:cNvPr>
          <p:cNvPicPr preferRelativeResize="0"/>
          <p:nvPr/>
        </p:nvPicPr>
        <p:blipFill rotWithShape="1">
          <a:blip r:embed="rId2">
            <a:alphaModFix/>
          </a:blip>
          <a:srcRect/>
          <a:stretch/>
        </p:blipFill>
        <p:spPr>
          <a:xfrm>
            <a:off x="2900655" y="2661480"/>
            <a:ext cx="5710467" cy="12128"/>
          </a:xfrm>
          <a:prstGeom prst="rect">
            <a:avLst/>
          </a:prstGeom>
          <a:noFill/>
          <a:ln>
            <a:noFill/>
          </a:ln>
        </p:spPr>
      </p:pic>
      <p:sp>
        <p:nvSpPr>
          <p:cNvPr id="5" name="Google Shape;565;p53">
            <a:extLst>
              <a:ext uri="{FF2B5EF4-FFF2-40B4-BE49-F238E27FC236}">
                <a16:creationId xmlns:a16="http://schemas.microsoft.com/office/drawing/2014/main" id="{78B8B239-E2B0-E830-8167-FA3B77BC43E9}"/>
              </a:ext>
            </a:extLst>
          </p:cNvPr>
          <p:cNvSpPr txBox="1"/>
          <p:nvPr/>
        </p:nvSpPr>
        <p:spPr>
          <a:xfrm>
            <a:off x="3086622" y="3221925"/>
            <a:ext cx="4743450" cy="957900"/>
          </a:xfrm>
          <a:prstGeom prst="rect">
            <a:avLst/>
          </a:prstGeom>
          <a:no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2700"/>
              <a:buFont typeface="Arial"/>
              <a:buNone/>
            </a:pPr>
            <a:r>
              <a:rPr lang="ja-JP" b="1" i="0" u="none" strike="noStrike" cap="none" dirty="0">
                <a:solidFill>
                  <a:srgbClr val="434343"/>
                </a:solidFill>
                <a:latin typeface="BIZ UDPゴシック" panose="020B0400000000000000" pitchFamily="50" charset="-128"/>
                <a:ea typeface="BIZ UDPゴシック" panose="020B0400000000000000" pitchFamily="50" charset="-128"/>
                <a:cs typeface="M PLUS 1p"/>
                <a:sym typeface="M PLUS 1p"/>
              </a:rPr>
              <a:t>フォントサイズは18</a:t>
            </a:r>
            <a:r>
              <a:rPr lang="ja-JP" altLang="en-US" b="1" i="0" u="none" strike="noStrike" cap="none" dirty="0">
                <a:solidFill>
                  <a:srgbClr val="434343"/>
                </a:solidFill>
                <a:latin typeface="BIZ UDPゴシック" panose="020B0400000000000000" pitchFamily="50" charset="-128"/>
                <a:ea typeface="BIZ UDPゴシック" panose="020B0400000000000000" pitchFamily="50" charset="-128"/>
                <a:cs typeface="M PLUS 1p"/>
                <a:sym typeface="M PLUS 1p"/>
              </a:rPr>
              <a:t>ポイント</a:t>
            </a:r>
            <a:r>
              <a:rPr lang="ja-JP" b="1" i="0" u="none" strike="noStrike" cap="none" dirty="0">
                <a:solidFill>
                  <a:srgbClr val="434343"/>
                </a:solidFill>
                <a:latin typeface="BIZ UDPゴシック" panose="020B0400000000000000" pitchFamily="50" charset="-128"/>
                <a:ea typeface="BIZ UDPゴシック" panose="020B0400000000000000" pitchFamily="50" charset="-128"/>
                <a:cs typeface="M PLUS 1p"/>
                <a:sym typeface="M PLUS 1p"/>
              </a:rPr>
              <a:t>以上</a:t>
            </a:r>
            <a:endParaRPr b="1" i="0" u="none" strike="noStrike" cap="none" dirty="0">
              <a:solidFill>
                <a:srgbClr val="434343"/>
              </a:solidFill>
              <a:latin typeface="BIZ UDPゴシック" panose="020B0400000000000000" pitchFamily="50" charset="-128"/>
              <a:ea typeface="BIZ UDPゴシック" panose="020B0400000000000000" pitchFamily="50" charset="-128"/>
              <a:cs typeface="M PLUS 1p"/>
              <a:sym typeface="M PLUS 1p"/>
            </a:endParaRPr>
          </a:p>
        </p:txBody>
      </p:sp>
      <p:sp>
        <p:nvSpPr>
          <p:cNvPr id="6" name="Google Shape;566;p53">
            <a:extLst>
              <a:ext uri="{FF2B5EF4-FFF2-40B4-BE49-F238E27FC236}">
                <a16:creationId xmlns:a16="http://schemas.microsoft.com/office/drawing/2014/main" id="{B6026109-C075-1315-A493-C44CB98DD648}"/>
              </a:ext>
            </a:extLst>
          </p:cNvPr>
          <p:cNvSpPr/>
          <p:nvPr/>
        </p:nvSpPr>
        <p:spPr>
          <a:xfrm>
            <a:off x="1299088" y="3256420"/>
            <a:ext cx="1570800" cy="957900"/>
          </a:xfrm>
          <a:prstGeom prst="rect">
            <a:avLst/>
          </a:prstGeom>
          <a:solidFill>
            <a:srgbClr val="AF0E5D"/>
          </a:solidFill>
          <a:ln w="9525" cap="flat" cmpd="sng">
            <a:noFill/>
            <a:prstDash val="solid"/>
            <a:round/>
            <a:headEnd type="none" w="sm" len="sm"/>
            <a:tailEnd type="none" w="sm" len="sm"/>
          </a:ln>
        </p:spPr>
        <p:txBody>
          <a:bodyPr spcFirstLastPara="1" wrap="square" lIns="121900" tIns="121900" rIns="121900" bIns="121900" anchor="ctr" anchorCtr="0">
            <a:noAutofit/>
          </a:bodyPr>
          <a:lstStyle/>
          <a:p>
            <a:pPr marL="0" marR="0" lvl="0" indent="0" algn="ctr" rtl="0">
              <a:lnSpc>
                <a:spcPct val="100000"/>
              </a:lnSpc>
              <a:spcBef>
                <a:spcPts val="0"/>
              </a:spcBef>
              <a:spcAft>
                <a:spcPts val="0"/>
              </a:spcAft>
              <a:buClr>
                <a:schemeClr val="dk1"/>
              </a:buClr>
              <a:buSzPts val="2100"/>
              <a:buFont typeface="Arial"/>
              <a:buNone/>
            </a:pPr>
            <a:r>
              <a:rPr lang="en-US" altLang="ja-JP" b="1" i="0" u="none" strike="noStrike" cap="none" dirty="0">
                <a:solidFill>
                  <a:schemeClr val="lt1"/>
                </a:solidFill>
                <a:latin typeface="BIZ UDPゴシック" panose="020B0400000000000000" pitchFamily="50" charset="-128"/>
                <a:ea typeface="BIZ UDPゴシック" panose="020B0400000000000000" pitchFamily="50" charset="-128"/>
                <a:cs typeface="Arial"/>
                <a:sym typeface="Arial"/>
              </a:rPr>
              <a:t>POINT</a:t>
            </a:r>
            <a:endParaRPr b="1" i="0" u="none" strike="noStrike" cap="none" dirty="0">
              <a:solidFill>
                <a:schemeClr val="lt1"/>
              </a:solidFill>
              <a:latin typeface="BIZ UDPゴシック" panose="020B0400000000000000" pitchFamily="50" charset="-128"/>
              <a:ea typeface="BIZ UDPゴシック" panose="020B0400000000000000" pitchFamily="50" charset="-128"/>
              <a:cs typeface="Arial"/>
              <a:sym typeface="Arial"/>
            </a:endParaRPr>
          </a:p>
          <a:p>
            <a:pPr marL="0" marR="0" lvl="0" indent="0" algn="ctr" rtl="0">
              <a:lnSpc>
                <a:spcPct val="100000"/>
              </a:lnSpc>
              <a:spcBef>
                <a:spcPts val="0"/>
              </a:spcBef>
              <a:spcAft>
                <a:spcPts val="0"/>
              </a:spcAft>
              <a:buClr>
                <a:schemeClr val="dk1"/>
              </a:buClr>
              <a:buSzPts val="2100"/>
              <a:buFont typeface="Arial"/>
              <a:buNone/>
            </a:pPr>
            <a:r>
              <a:rPr lang="ja-JP" sz="2400" b="1" i="0" u="none" strike="noStrike" cap="none" dirty="0">
                <a:solidFill>
                  <a:schemeClr val="lt1"/>
                </a:solidFill>
                <a:latin typeface="BIZ UDPゴシック" panose="020B0400000000000000" pitchFamily="50" charset="-128"/>
                <a:ea typeface="BIZ UDPゴシック" panose="020B0400000000000000" pitchFamily="50" charset="-128"/>
                <a:cs typeface="Arial"/>
                <a:sym typeface="Arial"/>
              </a:rPr>
              <a:t>02</a:t>
            </a:r>
            <a:endParaRPr sz="2000" b="1" i="0" u="none" strike="noStrike" cap="none" dirty="0">
              <a:solidFill>
                <a:schemeClr val="lt1"/>
              </a:solidFill>
              <a:latin typeface="BIZ UDPゴシック" panose="020B0400000000000000" pitchFamily="50" charset="-128"/>
              <a:ea typeface="BIZ UDPゴシック" panose="020B0400000000000000" pitchFamily="50" charset="-128"/>
              <a:cs typeface="Arial"/>
              <a:sym typeface="Arial"/>
            </a:endParaRPr>
          </a:p>
        </p:txBody>
      </p:sp>
      <p:pic>
        <p:nvPicPr>
          <p:cNvPr id="7" name="Google Shape;567;p53">
            <a:extLst>
              <a:ext uri="{FF2B5EF4-FFF2-40B4-BE49-F238E27FC236}">
                <a16:creationId xmlns:a16="http://schemas.microsoft.com/office/drawing/2014/main" id="{D624A09B-996A-A415-EADC-0A60CD2BC010}"/>
              </a:ext>
            </a:extLst>
          </p:cNvPr>
          <p:cNvPicPr preferRelativeResize="0"/>
          <p:nvPr/>
        </p:nvPicPr>
        <p:blipFill rotWithShape="1">
          <a:blip r:embed="rId2">
            <a:alphaModFix/>
          </a:blip>
          <a:srcRect/>
          <a:stretch/>
        </p:blipFill>
        <p:spPr>
          <a:xfrm>
            <a:off x="2900655" y="4207688"/>
            <a:ext cx="5710467" cy="12128"/>
          </a:xfrm>
          <a:prstGeom prst="rect">
            <a:avLst/>
          </a:prstGeom>
          <a:noFill/>
          <a:ln>
            <a:noFill/>
          </a:ln>
        </p:spPr>
      </p:pic>
      <p:sp>
        <p:nvSpPr>
          <p:cNvPr id="8" name="Google Shape;568;p53">
            <a:extLst>
              <a:ext uri="{FF2B5EF4-FFF2-40B4-BE49-F238E27FC236}">
                <a16:creationId xmlns:a16="http://schemas.microsoft.com/office/drawing/2014/main" id="{EA8C5E00-0646-F75A-EC3E-4D77D1162847}"/>
              </a:ext>
            </a:extLst>
          </p:cNvPr>
          <p:cNvSpPr txBox="1"/>
          <p:nvPr/>
        </p:nvSpPr>
        <p:spPr>
          <a:xfrm>
            <a:off x="3086622" y="4774592"/>
            <a:ext cx="4579307" cy="957900"/>
          </a:xfrm>
          <a:prstGeom prst="rect">
            <a:avLst/>
          </a:prstGeom>
          <a:no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2700"/>
              <a:buFont typeface="Arial"/>
              <a:buNone/>
            </a:pPr>
            <a:r>
              <a:rPr lang="ja-JP" altLang="en-US" b="1" i="0" u="none" strike="noStrike" cap="none" dirty="0">
                <a:solidFill>
                  <a:srgbClr val="434343"/>
                </a:solidFill>
                <a:latin typeface="BIZ UDPゴシック" panose="020B0400000000000000" pitchFamily="50" charset="-128"/>
                <a:ea typeface="BIZ UDPゴシック" panose="020B0400000000000000" pitchFamily="50" charset="-128"/>
                <a:cs typeface="M PLUS 1p"/>
                <a:sym typeface="M PLUS 1p"/>
              </a:rPr>
              <a:t>キーメッセージとイラストや画像を活用すること</a:t>
            </a:r>
            <a:r>
              <a:rPr lang="ja-JP" altLang="en-US" b="1" dirty="0">
                <a:solidFill>
                  <a:srgbClr val="434343"/>
                </a:solidFill>
                <a:latin typeface="BIZ UDPゴシック" panose="020B0400000000000000" pitchFamily="50" charset="-128"/>
                <a:ea typeface="BIZ UDPゴシック" panose="020B0400000000000000" pitchFamily="50" charset="-128"/>
                <a:cs typeface="M PLUS 1p"/>
                <a:sym typeface="M PLUS 1p"/>
              </a:rPr>
              <a:t>で手元資料・プレゼンでも活用できる形に</a:t>
            </a:r>
            <a:endParaRPr b="1" i="0" u="none" strike="noStrike" cap="none" dirty="0">
              <a:solidFill>
                <a:srgbClr val="434343"/>
              </a:solidFill>
              <a:latin typeface="BIZ UDPゴシック" panose="020B0400000000000000" pitchFamily="50" charset="-128"/>
              <a:ea typeface="BIZ UDPゴシック" panose="020B0400000000000000" pitchFamily="50" charset="-128"/>
              <a:cs typeface="M PLUS 1p"/>
              <a:sym typeface="M PLUS 1p"/>
            </a:endParaRPr>
          </a:p>
        </p:txBody>
      </p:sp>
      <p:sp>
        <p:nvSpPr>
          <p:cNvPr id="9" name="Google Shape;569;p53">
            <a:extLst>
              <a:ext uri="{FF2B5EF4-FFF2-40B4-BE49-F238E27FC236}">
                <a16:creationId xmlns:a16="http://schemas.microsoft.com/office/drawing/2014/main" id="{C61B04D1-671E-E074-082B-92799DCE19E2}"/>
              </a:ext>
            </a:extLst>
          </p:cNvPr>
          <p:cNvSpPr/>
          <p:nvPr/>
        </p:nvSpPr>
        <p:spPr>
          <a:xfrm>
            <a:off x="1299088" y="4809087"/>
            <a:ext cx="1570800" cy="957900"/>
          </a:xfrm>
          <a:prstGeom prst="rect">
            <a:avLst/>
          </a:prstGeom>
          <a:solidFill>
            <a:srgbClr val="AF0E5D"/>
          </a:solidFill>
          <a:ln w="9525" cap="flat" cmpd="sng">
            <a:noFill/>
            <a:prstDash val="solid"/>
            <a:round/>
            <a:headEnd type="none" w="sm" len="sm"/>
            <a:tailEnd type="none" w="sm" len="sm"/>
          </a:ln>
        </p:spPr>
        <p:txBody>
          <a:bodyPr spcFirstLastPara="1" wrap="square" lIns="121900" tIns="121900" rIns="121900" bIns="121900" anchor="ctr" anchorCtr="0">
            <a:noAutofit/>
          </a:bodyPr>
          <a:lstStyle/>
          <a:p>
            <a:pPr marL="0" marR="0" lvl="0" indent="0" algn="ctr" rtl="0">
              <a:lnSpc>
                <a:spcPct val="100000"/>
              </a:lnSpc>
              <a:spcBef>
                <a:spcPts val="0"/>
              </a:spcBef>
              <a:spcAft>
                <a:spcPts val="0"/>
              </a:spcAft>
              <a:buClr>
                <a:schemeClr val="dk1"/>
              </a:buClr>
              <a:buSzPts val="2100"/>
              <a:buFont typeface="Arial"/>
              <a:buNone/>
            </a:pPr>
            <a:r>
              <a:rPr lang="en-US" altLang="ja-JP" b="1" i="0" u="none" strike="noStrike" cap="none" dirty="0">
                <a:solidFill>
                  <a:schemeClr val="lt1"/>
                </a:solidFill>
                <a:latin typeface="BIZ UDPゴシック" panose="020B0400000000000000" pitchFamily="50" charset="-128"/>
                <a:ea typeface="BIZ UDPゴシック" panose="020B0400000000000000" pitchFamily="50" charset="-128"/>
                <a:cs typeface="Arial"/>
                <a:sym typeface="Arial"/>
              </a:rPr>
              <a:t>POINT</a:t>
            </a:r>
            <a:endParaRPr b="1" i="0" u="none" strike="noStrike" cap="none" dirty="0">
              <a:solidFill>
                <a:schemeClr val="lt1"/>
              </a:solidFill>
              <a:latin typeface="BIZ UDPゴシック" panose="020B0400000000000000" pitchFamily="50" charset="-128"/>
              <a:ea typeface="BIZ UDPゴシック" panose="020B0400000000000000" pitchFamily="50" charset="-128"/>
              <a:cs typeface="Arial"/>
              <a:sym typeface="Arial"/>
            </a:endParaRPr>
          </a:p>
          <a:p>
            <a:pPr marL="0" marR="0" lvl="0" indent="0" algn="ctr" rtl="0">
              <a:lnSpc>
                <a:spcPct val="100000"/>
              </a:lnSpc>
              <a:spcBef>
                <a:spcPts val="0"/>
              </a:spcBef>
              <a:spcAft>
                <a:spcPts val="0"/>
              </a:spcAft>
              <a:buClr>
                <a:schemeClr val="dk1"/>
              </a:buClr>
              <a:buSzPts val="2100"/>
              <a:buFont typeface="Arial"/>
              <a:buNone/>
            </a:pPr>
            <a:r>
              <a:rPr lang="ja-JP" sz="2400" b="1" i="0" u="none" strike="noStrike" cap="none">
                <a:solidFill>
                  <a:schemeClr val="lt1"/>
                </a:solidFill>
                <a:latin typeface="BIZ UDPゴシック" panose="020B0400000000000000" pitchFamily="50" charset="-128"/>
                <a:ea typeface="BIZ UDPゴシック" panose="020B0400000000000000" pitchFamily="50" charset="-128"/>
                <a:cs typeface="Arial"/>
                <a:sym typeface="Arial"/>
              </a:rPr>
              <a:t>03</a:t>
            </a:r>
            <a:endParaRPr sz="2400" b="1" i="0" u="none" strike="noStrike" cap="none" dirty="0">
              <a:solidFill>
                <a:schemeClr val="lt1"/>
              </a:solidFill>
              <a:latin typeface="BIZ UDPゴシック" panose="020B0400000000000000" pitchFamily="50" charset="-128"/>
              <a:ea typeface="BIZ UDPゴシック" panose="020B0400000000000000" pitchFamily="50" charset="-128"/>
              <a:cs typeface="Arial"/>
              <a:sym typeface="Arial"/>
            </a:endParaRPr>
          </a:p>
        </p:txBody>
      </p:sp>
      <p:pic>
        <p:nvPicPr>
          <p:cNvPr id="10" name="Google Shape;570;p53">
            <a:extLst>
              <a:ext uri="{FF2B5EF4-FFF2-40B4-BE49-F238E27FC236}">
                <a16:creationId xmlns:a16="http://schemas.microsoft.com/office/drawing/2014/main" id="{2DE380A4-28EF-A53D-AB54-458B1FC5CC42}"/>
              </a:ext>
            </a:extLst>
          </p:cNvPr>
          <p:cNvPicPr preferRelativeResize="0"/>
          <p:nvPr/>
        </p:nvPicPr>
        <p:blipFill rotWithShape="1">
          <a:blip r:embed="rId2">
            <a:alphaModFix/>
          </a:blip>
          <a:srcRect/>
          <a:stretch/>
        </p:blipFill>
        <p:spPr>
          <a:xfrm>
            <a:off x="2900655" y="5763421"/>
            <a:ext cx="5710467" cy="12128"/>
          </a:xfrm>
          <a:prstGeom prst="rect">
            <a:avLst/>
          </a:prstGeom>
          <a:noFill/>
          <a:ln>
            <a:noFill/>
          </a:ln>
        </p:spPr>
      </p:pic>
    </p:spTree>
    <p:extLst>
      <p:ext uri="{BB962C8B-B14F-4D97-AF65-F5344CB8AC3E}">
        <p14:creationId xmlns:p14="http://schemas.microsoft.com/office/powerpoint/2010/main" val="3901534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1" name="角丸四角形 2"/>
          <p:cNvSpPr/>
          <p:nvPr/>
        </p:nvSpPr>
        <p:spPr>
          <a:xfrm>
            <a:off x="2560528" y="440726"/>
            <a:ext cx="4784942" cy="663880"/>
          </a:xfrm>
          <a:prstGeom prst="round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b="1">
                <a:solidFill>
                  <a:schemeClr val="bg1"/>
                </a:solidFill>
                <a:latin typeface="BIZ UDPゴシック" panose="020B0400000000000000" pitchFamily="50" charset="-128"/>
                <a:ea typeface="BIZ UDPゴシック" panose="020B0400000000000000" pitchFamily="50" charset="-128"/>
              </a:rPr>
              <a:t>基本的な資料の構成について</a:t>
            </a:r>
          </a:p>
        </p:txBody>
      </p:sp>
      <p:sp>
        <p:nvSpPr>
          <p:cNvPr id="1112" name="正方形/長方形 5"/>
          <p:cNvSpPr/>
          <p:nvPr/>
        </p:nvSpPr>
        <p:spPr>
          <a:xfrm>
            <a:off x="666750" y="1265401"/>
            <a:ext cx="8572500" cy="66388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キーメッセージ（</a:t>
            </a:r>
            <a:r>
              <a:rPr kumimoji="1" lang="en-US" altLang="ja-JP" b="1" dirty="0">
                <a:latin typeface="BIZ UDPゴシック" panose="020B0400000000000000" pitchFamily="50" charset="-128"/>
                <a:ea typeface="BIZ UDPゴシック" panose="020B0400000000000000" pitchFamily="50" charset="-128"/>
              </a:rPr>
              <a:t>30</a:t>
            </a:r>
            <a:r>
              <a:rPr kumimoji="1" lang="ja-JP" altLang="en-US" b="1" dirty="0">
                <a:latin typeface="BIZ UDPゴシック" panose="020B0400000000000000" pitchFamily="50" charset="-128"/>
                <a:ea typeface="BIZ UDPゴシック" panose="020B0400000000000000" pitchFamily="50" charset="-128"/>
              </a:rPr>
              <a:t>字程度）</a:t>
            </a:r>
            <a:endParaRPr kumimoji="1" lang="en-US" altLang="ja-JP" b="1" dirty="0">
              <a:latin typeface="BIZ UDPゴシック" panose="020B0400000000000000" pitchFamily="50" charset="-128"/>
              <a:ea typeface="BIZ UDPゴシック" panose="020B0400000000000000" pitchFamily="50" charset="-128"/>
            </a:endParaRPr>
          </a:p>
        </p:txBody>
      </p:sp>
      <p:sp>
        <p:nvSpPr>
          <p:cNvPr id="1113" name="正方形/長方形 6"/>
          <p:cNvSpPr/>
          <p:nvPr/>
        </p:nvSpPr>
        <p:spPr>
          <a:xfrm>
            <a:off x="666749" y="2090076"/>
            <a:ext cx="8572500" cy="432719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具体的な情報やイメージ図等</a:t>
            </a:r>
          </a:p>
        </p:txBody>
      </p:sp>
    </p:spTree>
    <p:extLst>
      <p:ext uri="{BB962C8B-B14F-4D97-AF65-F5344CB8AC3E}">
        <p14:creationId xmlns:p14="http://schemas.microsoft.com/office/powerpoint/2010/main" val="4116361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BB4F5-8224-1B63-70BF-558D12FD3DED}"/>
            </a:ext>
          </a:extLst>
        </p:cNvPr>
        <p:cNvGrpSpPr/>
        <p:nvPr/>
      </p:nvGrpSpPr>
      <p:grpSpPr>
        <a:xfrm>
          <a:off x="0" y="0"/>
          <a:ext cx="0" cy="0"/>
          <a:chOff x="0" y="0"/>
          <a:chExt cx="0" cy="0"/>
        </a:xfrm>
      </p:grpSpPr>
      <p:sp>
        <p:nvSpPr>
          <p:cNvPr id="14" name="正方形/長方形 5">
            <a:extLst>
              <a:ext uri="{FF2B5EF4-FFF2-40B4-BE49-F238E27FC236}">
                <a16:creationId xmlns:a16="http://schemas.microsoft.com/office/drawing/2014/main" id="{3A3B52B1-09AE-6DDB-291B-D4778F3BD154}"/>
              </a:ext>
            </a:extLst>
          </p:cNvPr>
          <p:cNvSpPr/>
          <p:nvPr/>
        </p:nvSpPr>
        <p:spPr>
          <a:xfrm>
            <a:off x="666750" y="1265401"/>
            <a:ext cx="8572500" cy="66388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キーメッセージ（</a:t>
            </a:r>
            <a:r>
              <a:rPr kumimoji="1" lang="en-US" altLang="ja-JP" b="1" dirty="0">
                <a:latin typeface="BIZ UDPゴシック" panose="020B0400000000000000" pitchFamily="50" charset="-128"/>
                <a:ea typeface="BIZ UDPゴシック" panose="020B0400000000000000" pitchFamily="50" charset="-128"/>
              </a:rPr>
              <a:t>30</a:t>
            </a:r>
            <a:r>
              <a:rPr kumimoji="1" lang="ja-JP" altLang="en-US" b="1" dirty="0">
                <a:latin typeface="BIZ UDPゴシック" panose="020B0400000000000000" pitchFamily="50" charset="-128"/>
                <a:ea typeface="BIZ UDPゴシック" panose="020B0400000000000000" pitchFamily="50" charset="-128"/>
              </a:rPr>
              <a:t>字程度）</a:t>
            </a:r>
            <a:endParaRPr kumimoji="1" lang="en-US" altLang="ja-JP" b="1" dirty="0">
              <a:latin typeface="BIZ UDPゴシック" panose="020B0400000000000000" pitchFamily="50" charset="-128"/>
              <a:ea typeface="BIZ UDPゴシック" panose="020B0400000000000000" pitchFamily="50" charset="-128"/>
            </a:endParaRPr>
          </a:p>
        </p:txBody>
      </p:sp>
      <p:sp>
        <p:nvSpPr>
          <p:cNvPr id="15" name="正方形/長方形 6">
            <a:extLst>
              <a:ext uri="{FF2B5EF4-FFF2-40B4-BE49-F238E27FC236}">
                <a16:creationId xmlns:a16="http://schemas.microsoft.com/office/drawing/2014/main" id="{96230EB4-90C3-10A6-38DE-D81F207884EC}"/>
              </a:ext>
            </a:extLst>
          </p:cNvPr>
          <p:cNvSpPr/>
          <p:nvPr/>
        </p:nvSpPr>
        <p:spPr>
          <a:xfrm>
            <a:off x="666749" y="2090076"/>
            <a:ext cx="8572500" cy="432719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具体的な情報やイメージ図等</a:t>
            </a:r>
          </a:p>
        </p:txBody>
      </p:sp>
      <p:sp>
        <p:nvSpPr>
          <p:cNvPr id="3" name="テキスト ボックス 2">
            <a:extLst>
              <a:ext uri="{FF2B5EF4-FFF2-40B4-BE49-F238E27FC236}">
                <a16:creationId xmlns:a16="http://schemas.microsoft.com/office/drawing/2014/main" id="{3E174894-7701-6C57-C00C-01C6A358A573}"/>
              </a:ext>
            </a:extLst>
          </p:cNvPr>
          <p:cNvSpPr txBox="1"/>
          <p:nvPr/>
        </p:nvSpPr>
        <p:spPr>
          <a:xfrm>
            <a:off x="269297" y="152226"/>
            <a:ext cx="9824606" cy="523220"/>
          </a:xfrm>
          <a:prstGeom prst="rect">
            <a:avLst/>
          </a:prstGeom>
          <a:noFill/>
        </p:spPr>
        <p:txBody>
          <a:bodyPr wrap="square" rtlCol="0">
            <a:spAutoFit/>
          </a:bodyPr>
          <a:lstStyle/>
          <a:p>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解決したい社会課題・実現したいビジョン</a:t>
            </a:r>
            <a:r>
              <a:rPr kumimoji="1" lang="en-US" altLang="ja-JP" sz="2800" b="1" dirty="0">
                <a:latin typeface="BIZ UDPゴシック" panose="020B0400000000000000" pitchFamily="50" charset="-128"/>
                <a:ea typeface="BIZ UDPゴシック" panose="020B0400000000000000" pitchFamily="50" charset="-128"/>
              </a:rPr>
              <a:t>】</a:t>
            </a:r>
            <a:endParaRPr kumimoji="1" lang="ja-JP" altLang="en-US" sz="2800" b="1" dirty="0">
              <a:latin typeface="BIZ UDPゴシック" panose="020B0400000000000000" pitchFamily="50" charset="-128"/>
              <a:ea typeface="BIZ UDPゴシック" panose="020B0400000000000000" pitchFamily="50" charset="-128"/>
            </a:endParaRPr>
          </a:p>
        </p:txBody>
      </p:sp>
      <p:grpSp>
        <p:nvGrpSpPr>
          <p:cNvPr id="6" name="グループ化 5">
            <a:extLst>
              <a:ext uri="{FF2B5EF4-FFF2-40B4-BE49-F238E27FC236}">
                <a16:creationId xmlns:a16="http://schemas.microsoft.com/office/drawing/2014/main" id="{F2D26F15-63C3-1604-BA31-400209413A5D}"/>
              </a:ext>
            </a:extLst>
          </p:cNvPr>
          <p:cNvGrpSpPr/>
          <p:nvPr/>
        </p:nvGrpSpPr>
        <p:grpSpPr>
          <a:xfrm>
            <a:off x="438150" y="4381431"/>
            <a:ext cx="9271000" cy="1888550"/>
            <a:chOff x="546100" y="4182050"/>
            <a:chExt cx="9271000" cy="1888550"/>
          </a:xfrm>
        </p:grpSpPr>
        <p:sp>
          <p:nvSpPr>
            <p:cNvPr id="4" name="角丸四角形 3">
              <a:extLst>
                <a:ext uri="{FF2B5EF4-FFF2-40B4-BE49-F238E27FC236}">
                  <a16:creationId xmlns:a16="http://schemas.microsoft.com/office/drawing/2014/main" id="{C73B22C7-7B0E-03DF-7C3C-EE407FDB4E12}"/>
                </a:ext>
              </a:extLst>
            </p:cNvPr>
            <p:cNvSpPr/>
            <p:nvPr/>
          </p:nvSpPr>
          <p:spPr>
            <a:xfrm>
              <a:off x="546100" y="4385523"/>
              <a:ext cx="9271000" cy="1685077"/>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7" name="テキスト ボックス 6">
              <a:extLst>
                <a:ext uri="{FF2B5EF4-FFF2-40B4-BE49-F238E27FC236}">
                  <a16:creationId xmlns:a16="http://schemas.microsoft.com/office/drawing/2014/main" id="{DB73EFF5-DE76-CD44-3661-28187DB6B600}"/>
                </a:ext>
              </a:extLst>
            </p:cNvPr>
            <p:cNvSpPr txBox="1"/>
            <p:nvPr/>
          </p:nvSpPr>
          <p:spPr>
            <a:xfrm>
              <a:off x="654050" y="4720229"/>
              <a:ext cx="9055100" cy="1092607"/>
            </a:xfrm>
            <a:prstGeom prst="rect">
              <a:avLst/>
            </a:prstGeom>
            <a:noFill/>
          </p:spPr>
          <p:txBody>
            <a:bodyPr wrap="square">
              <a:spAutoFit/>
            </a:bodyPr>
            <a:lstStyle/>
            <a:p>
              <a:pPr algn="just"/>
              <a:r>
                <a:rPr kumimoji="1" lang="ja-JP" altLang="en-US" sz="2400" b="1" dirty="0">
                  <a:latin typeface="BIZ UDPゴシック" panose="020B0400000000000000" pitchFamily="50" charset="-128"/>
                  <a:ea typeface="BIZ UDPゴシック" panose="020B0400000000000000" pitchFamily="50" charset="-128"/>
                </a:rPr>
                <a:t>インパクト</a:t>
              </a:r>
              <a:endParaRPr kumimoji="1" lang="en-US" altLang="ja-JP" sz="2400" b="1" dirty="0">
                <a:latin typeface="BIZ UDPゴシック" panose="020B0400000000000000" pitchFamily="50" charset="-128"/>
                <a:ea typeface="BIZ UDPゴシック" panose="020B0400000000000000" pitchFamily="50" charset="-128"/>
              </a:endParaRPr>
            </a:p>
            <a:p>
              <a:pPr algn="just">
                <a:spcBef>
                  <a:spcPts val="600"/>
                </a:spcBef>
              </a:pPr>
              <a:r>
                <a:rPr lang="ja-JP" altLang="en-US" dirty="0">
                  <a:solidFill>
                    <a:srgbClr val="000000"/>
                  </a:solidFill>
                  <a:latin typeface="BIZ UDPゴシック" panose="020B0400000000000000" pitchFamily="50" charset="-128"/>
                  <a:ea typeface="BIZ UDPゴシック" panose="020B0400000000000000" pitchFamily="50" charset="-128"/>
                </a:rPr>
                <a:t>プロジェクト成果が、愛知県の内外や日本国内外を問わず、ターゲットをはじめとする多様な主体に大きな影響が与えることが見込まれるか</a:t>
              </a:r>
            </a:p>
          </p:txBody>
        </p:sp>
        <p:sp>
          <p:nvSpPr>
            <p:cNvPr id="8" name="正方形/長方形 7">
              <a:extLst>
                <a:ext uri="{FF2B5EF4-FFF2-40B4-BE49-F238E27FC236}">
                  <a16:creationId xmlns:a16="http://schemas.microsoft.com/office/drawing/2014/main" id="{E99A1654-4EEB-12C7-7776-7A5C44456982}"/>
                </a:ext>
              </a:extLst>
            </p:cNvPr>
            <p:cNvSpPr/>
            <p:nvPr/>
          </p:nvSpPr>
          <p:spPr>
            <a:xfrm>
              <a:off x="654050" y="4182050"/>
              <a:ext cx="2169086" cy="406946"/>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ゴシック" panose="020B0400000000000000" pitchFamily="49" charset="-128"/>
                  <a:ea typeface="BIZ UDゴシック" panose="020B0400000000000000" pitchFamily="49" charset="-128"/>
                </a:rPr>
                <a:t>主な評価項目</a:t>
              </a:r>
            </a:p>
          </p:txBody>
        </p:sp>
      </p:grpSp>
      <p:grpSp>
        <p:nvGrpSpPr>
          <p:cNvPr id="5" name="グループ化 4">
            <a:extLst>
              <a:ext uri="{FF2B5EF4-FFF2-40B4-BE49-F238E27FC236}">
                <a16:creationId xmlns:a16="http://schemas.microsoft.com/office/drawing/2014/main" id="{A2F47BE6-F9F5-145A-3032-D648EAE7ED32}"/>
              </a:ext>
            </a:extLst>
          </p:cNvPr>
          <p:cNvGrpSpPr/>
          <p:nvPr/>
        </p:nvGrpSpPr>
        <p:grpSpPr>
          <a:xfrm>
            <a:off x="438150" y="1970621"/>
            <a:ext cx="9271000" cy="1653621"/>
            <a:chOff x="546100" y="1955005"/>
            <a:chExt cx="9271000" cy="1653621"/>
          </a:xfrm>
        </p:grpSpPr>
        <p:sp>
          <p:nvSpPr>
            <p:cNvPr id="9" name="角丸四角形 8">
              <a:extLst>
                <a:ext uri="{FF2B5EF4-FFF2-40B4-BE49-F238E27FC236}">
                  <a16:creationId xmlns:a16="http://schemas.microsoft.com/office/drawing/2014/main" id="{10F40926-8F90-6C97-FA4D-BA7E3A5409E3}"/>
                </a:ext>
              </a:extLst>
            </p:cNvPr>
            <p:cNvSpPr/>
            <p:nvPr/>
          </p:nvSpPr>
          <p:spPr>
            <a:xfrm>
              <a:off x="546100" y="2176894"/>
              <a:ext cx="9271000" cy="1431732"/>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0" name="正方形/長方形 9">
              <a:extLst>
                <a:ext uri="{FF2B5EF4-FFF2-40B4-BE49-F238E27FC236}">
                  <a16:creationId xmlns:a16="http://schemas.microsoft.com/office/drawing/2014/main" id="{C9ABACFF-2533-3DBF-3519-C282B38DFE9F}"/>
                </a:ext>
              </a:extLst>
            </p:cNvPr>
            <p:cNvSpPr/>
            <p:nvPr/>
          </p:nvSpPr>
          <p:spPr>
            <a:xfrm>
              <a:off x="654050" y="1955005"/>
              <a:ext cx="1570945" cy="368243"/>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ゴシック" panose="020B0400000000000000" pitchFamily="49" charset="-128"/>
                  <a:ea typeface="BIZ UDゴシック" panose="020B0400000000000000" pitchFamily="49" charset="-128"/>
                </a:rPr>
                <a:t>記載内容</a:t>
              </a:r>
            </a:p>
          </p:txBody>
        </p:sp>
        <p:sp>
          <p:nvSpPr>
            <p:cNvPr id="13" name="テキスト ボックス 12">
              <a:extLst>
                <a:ext uri="{FF2B5EF4-FFF2-40B4-BE49-F238E27FC236}">
                  <a16:creationId xmlns:a16="http://schemas.microsoft.com/office/drawing/2014/main" id="{9740F77A-6BBA-2A56-B151-6B5CFE5E8E2F}"/>
                </a:ext>
              </a:extLst>
            </p:cNvPr>
            <p:cNvSpPr txBox="1"/>
            <p:nvPr/>
          </p:nvSpPr>
          <p:spPr>
            <a:xfrm>
              <a:off x="654050" y="2560635"/>
              <a:ext cx="9055100" cy="723275"/>
            </a:xfrm>
            <a:prstGeom prst="rect">
              <a:avLst/>
            </a:prstGeom>
            <a:noFill/>
          </p:spPr>
          <p:txBody>
            <a:bodyPr wrap="square">
              <a:spAutoFit/>
            </a:bodyPr>
            <a:lstStyle/>
            <a:p>
              <a:pPr marL="285750" indent="-285750" algn="just">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応募プロジェクトにより、解決したい社会課題（背景、現状、放置すると起こること</a:t>
              </a:r>
              <a:r>
                <a:rPr kumimoji="1" lang="en-US" altLang="ja-JP" dirty="0">
                  <a:latin typeface="BIZ UDPゴシック" panose="020B0400000000000000" pitchFamily="50" charset="-128"/>
                  <a:ea typeface="BIZ UDPゴシック" panose="020B0400000000000000" pitchFamily="50" charset="-128"/>
                </a:rPr>
                <a:t>etc.)</a:t>
              </a:r>
            </a:p>
            <a:p>
              <a:pPr marL="285750" indent="-285750" algn="just">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課題の解決により実現したいビジョンや世界観</a:t>
              </a:r>
            </a:p>
          </p:txBody>
        </p:sp>
      </p:grpSp>
    </p:spTree>
    <p:extLst>
      <p:ext uri="{BB962C8B-B14F-4D97-AF65-F5344CB8AC3E}">
        <p14:creationId xmlns:p14="http://schemas.microsoft.com/office/powerpoint/2010/main" val="1367460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A018A-C851-82BF-47E0-626CF81873D1}"/>
            </a:ext>
          </a:extLst>
        </p:cNvPr>
        <p:cNvGrpSpPr/>
        <p:nvPr/>
      </p:nvGrpSpPr>
      <p:grpSpPr>
        <a:xfrm>
          <a:off x="0" y="0"/>
          <a:ext cx="0" cy="0"/>
          <a:chOff x="0" y="0"/>
          <a:chExt cx="0" cy="0"/>
        </a:xfrm>
      </p:grpSpPr>
      <p:sp>
        <p:nvSpPr>
          <p:cNvPr id="2" name="正方形/長方形 5">
            <a:extLst>
              <a:ext uri="{FF2B5EF4-FFF2-40B4-BE49-F238E27FC236}">
                <a16:creationId xmlns:a16="http://schemas.microsoft.com/office/drawing/2014/main" id="{366FDA7B-9B19-7015-94F8-4D5D5F7D4C0B}"/>
              </a:ext>
            </a:extLst>
          </p:cNvPr>
          <p:cNvSpPr/>
          <p:nvPr/>
        </p:nvSpPr>
        <p:spPr>
          <a:xfrm>
            <a:off x="666750" y="1265401"/>
            <a:ext cx="8572500" cy="66388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キーメッセージ（</a:t>
            </a:r>
            <a:r>
              <a:rPr kumimoji="1" lang="en-US" altLang="ja-JP" b="1" dirty="0">
                <a:latin typeface="BIZ UDPゴシック" panose="020B0400000000000000" pitchFamily="50" charset="-128"/>
                <a:ea typeface="BIZ UDPゴシック" panose="020B0400000000000000" pitchFamily="50" charset="-128"/>
              </a:rPr>
              <a:t>30</a:t>
            </a:r>
            <a:r>
              <a:rPr kumimoji="1" lang="ja-JP" altLang="en-US" b="1" dirty="0">
                <a:latin typeface="BIZ UDPゴシック" panose="020B0400000000000000" pitchFamily="50" charset="-128"/>
                <a:ea typeface="BIZ UDPゴシック" panose="020B0400000000000000" pitchFamily="50" charset="-128"/>
              </a:rPr>
              <a:t>字程度）</a:t>
            </a:r>
            <a:endParaRPr kumimoji="1" lang="en-US" altLang="ja-JP" b="1" dirty="0">
              <a:latin typeface="BIZ UDPゴシック" panose="020B0400000000000000" pitchFamily="50" charset="-128"/>
              <a:ea typeface="BIZ UDPゴシック" panose="020B0400000000000000" pitchFamily="50" charset="-128"/>
            </a:endParaRPr>
          </a:p>
        </p:txBody>
      </p:sp>
      <p:sp>
        <p:nvSpPr>
          <p:cNvPr id="6" name="正方形/長方形 6">
            <a:extLst>
              <a:ext uri="{FF2B5EF4-FFF2-40B4-BE49-F238E27FC236}">
                <a16:creationId xmlns:a16="http://schemas.microsoft.com/office/drawing/2014/main" id="{F448991A-C13F-5858-2E30-7FC4AA67343A}"/>
              </a:ext>
            </a:extLst>
          </p:cNvPr>
          <p:cNvSpPr/>
          <p:nvPr/>
        </p:nvSpPr>
        <p:spPr>
          <a:xfrm>
            <a:off x="666749" y="2090076"/>
            <a:ext cx="8572500" cy="432719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具体的な情報やイメージ図等</a:t>
            </a:r>
          </a:p>
        </p:txBody>
      </p:sp>
      <p:grpSp>
        <p:nvGrpSpPr>
          <p:cNvPr id="5" name="グループ化 4">
            <a:extLst>
              <a:ext uri="{FF2B5EF4-FFF2-40B4-BE49-F238E27FC236}">
                <a16:creationId xmlns:a16="http://schemas.microsoft.com/office/drawing/2014/main" id="{6265F209-80CF-715A-C826-85B9C811D492}"/>
              </a:ext>
            </a:extLst>
          </p:cNvPr>
          <p:cNvGrpSpPr/>
          <p:nvPr/>
        </p:nvGrpSpPr>
        <p:grpSpPr>
          <a:xfrm>
            <a:off x="495300" y="4248481"/>
            <a:ext cx="9296400" cy="2090443"/>
            <a:chOff x="469900" y="4334578"/>
            <a:chExt cx="9296400" cy="1939221"/>
          </a:xfrm>
        </p:grpSpPr>
        <p:sp>
          <p:nvSpPr>
            <p:cNvPr id="4" name="角丸四角形 3">
              <a:extLst>
                <a:ext uri="{FF2B5EF4-FFF2-40B4-BE49-F238E27FC236}">
                  <a16:creationId xmlns:a16="http://schemas.microsoft.com/office/drawing/2014/main" id="{8DA75795-0828-B4B6-99D3-F5F0ECFE9B41}"/>
                </a:ext>
              </a:extLst>
            </p:cNvPr>
            <p:cNvSpPr/>
            <p:nvPr/>
          </p:nvSpPr>
          <p:spPr>
            <a:xfrm>
              <a:off x="469900" y="4528226"/>
              <a:ext cx="9296400" cy="1745573"/>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3CE5E2CC-7636-B32D-4E66-39E349AB50BD}"/>
                </a:ext>
              </a:extLst>
            </p:cNvPr>
            <p:cNvSpPr txBox="1"/>
            <p:nvPr/>
          </p:nvSpPr>
          <p:spPr>
            <a:xfrm>
              <a:off x="622300" y="4811832"/>
              <a:ext cx="9017000" cy="1292662"/>
            </a:xfrm>
            <a:prstGeom prst="rect">
              <a:avLst/>
            </a:prstGeom>
            <a:noFill/>
          </p:spPr>
          <p:txBody>
            <a:bodyPr wrap="square">
              <a:spAutoFit/>
            </a:bodyPr>
            <a:lstStyle/>
            <a:p>
              <a:r>
                <a:rPr kumimoji="1" lang="ja-JP" altLang="en-US" sz="2400" b="1" dirty="0">
                  <a:latin typeface="BIZ UDPゴシック" panose="020B0400000000000000" pitchFamily="50" charset="-128"/>
                  <a:ea typeface="BIZ UDPゴシック" panose="020B0400000000000000" pitchFamily="50" charset="-128"/>
                </a:rPr>
                <a:t>必要性</a:t>
              </a:r>
              <a:endParaRPr kumimoji="1" lang="en-US" altLang="ja-JP" sz="2400" b="1" dirty="0">
                <a:latin typeface="BIZ UDPゴシック" panose="020B0400000000000000" pitchFamily="50" charset="-128"/>
                <a:ea typeface="BIZ UDPゴシック" panose="020B0400000000000000" pitchFamily="50" charset="-128"/>
              </a:endParaRPr>
            </a:p>
            <a:p>
              <a:pPr algn="just" fontAlgn="ctr">
                <a:spcBef>
                  <a:spcPts val="600"/>
                </a:spcBef>
              </a:pPr>
              <a:r>
                <a:rPr lang="ja-JP" altLang="en-US" dirty="0">
                  <a:solidFill>
                    <a:srgbClr val="000000"/>
                  </a:solidFill>
                  <a:latin typeface="BIZ UDゴシック" panose="020B0400000000000000" pitchFamily="49" charset="-128"/>
                  <a:ea typeface="BIZ UDゴシック" panose="020B0400000000000000" pitchFamily="49" charset="-128"/>
                </a:rPr>
                <a:t>愛知県が後押しすべきものか</a:t>
              </a:r>
              <a:endParaRPr lang="en-US" altLang="ja-JP" dirty="0">
                <a:solidFill>
                  <a:srgbClr val="000000"/>
                </a:solidFill>
                <a:latin typeface="BIZ UDゴシック" panose="020B0400000000000000" pitchFamily="49" charset="-128"/>
                <a:ea typeface="BIZ UDゴシック" panose="020B0400000000000000" pitchFamily="49" charset="-128"/>
              </a:endParaRPr>
            </a:p>
            <a:p>
              <a:pPr marL="177800" lvl="1" fontAlgn="ctr"/>
              <a:r>
                <a:rPr kumimoji="1" lang="ja-JP" altLang="en-US" dirty="0">
                  <a:solidFill>
                    <a:srgbClr val="000000"/>
                  </a:solidFill>
                  <a:latin typeface="BIZ UDPゴシック" panose="020B0400000000000000" pitchFamily="50" charset="-128"/>
                  <a:ea typeface="BIZ UDPゴシック" panose="020B0400000000000000" pitchFamily="50" charset="-128"/>
                </a:rPr>
                <a:t>愛知県特有の社会課題の解決に取り組むもの</a:t>
              </a:r>
              <a:r>
                <a:rPr kumimoji="1" lang="en-US" altLang="ja-JP" dirty="0">
                  <a:solidFill>
                    <a:srgbClr val="000000"/>
                  </a:solidFill>
                  <a:latin typeface="BIZ UDPゴシック" panose="020B0400000000000000" pitchFamily="50" charset="-128"/>
                  <a:ea typeface="BIZ UDPゴシック" panose="020B0400000000000000" pitchFamily="50" charset="-128"/>
                </a:rPr>
                <a:t>/</a:t>
              </a:r>
              <a:r>
                <a:rPr kumimoji="1" lang="ja-JP" altLang="en-US" dirty="0">
                  <a:solidFill>
                    <a:srgbClr val="000000"/>
                  </a:solidFill>
                  <a:latin typeface="BIZ UDPゴシック" panose="020B0400000000000000" pitchFamily="50" charset="-128"/>
                  <a:ea typeface="BIZ UDPゴシック" panose="020B0400000000000000" pitchFamily="50" charset="-128"/>
                </a:rPr>
                <a:t>全国的な社会課題を愛知県から先導的に解決していくもの</a:t>
              </a:r>
              <a:r>
                <a:rPr kumimoji="1" lang="en-US" altLang="ja-JP" dirty="0">
                  <a:solidFill>
                    <a:srgbClr val="000000"/>
                  </a:solidFill>
                  <a:latin typeface="BIZ UDPゴシック" panose="020B0400000000000000" pitchFamily="50" charset="-128"/>
                  <a:ea typeface="BIZ UDPゴシック" panose="020B0400000000000000" pitchFamily="50" charset="-128"/>
                </a:rPr>
                <a:t>/</a:t>
              </a:r>
              <a:r>
                <a:rPr kumimoji="1" lang="ja-JP" altLang="en-US" dirty="0">
                  <a:solidFill>
                    <a:srgbClr val="000000"/>
                  </a:solidFill>
                  <a:latin typeface="BIZ UDPゴシック" panose="020B0400000000000000" pitchFamily="50" charset="-128"/>
                  <a:ea typeface="BIZ UDPゴシック" panose="020B0400000000000000" pitchFamily="50" charset="-128"/>
                </a:rPr>
                <a:t>愛知県の強みを活かして地域活性化を図るもの</a:t>
              </a:r>
              <a:endParaRPr kumimoji="1" lang="en-US" altLang="ja-JP" b="1" dirty="0">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817285ED-4C36-6F5F-8E76-5252C9CE51F7}"/>
                </a:ext>
              </a:extLst>
            </p:cNvPr>
            <p:cNvSpPr/>
            <p:nvPr/>
          </p:nvSpPr>
          <p:spPr>
            <a:xfrm>
              <a:off x="622300" y="4334578"/>
              <a:ext cx="1996933" cy="387296"/>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主な評価項目</a:t>
              </a:r>
            </a:p>
          </p:txBody>
        </p:sp>
      </p:grpSp>
      <p:grpSp>
        <p:nvGrpSpPr>
          <p:cNvPr id="3" name="グループ化 2">
            <a:extLst>
              <a:ext uri="{FF2B5EF4-FFF2-40B4-BE49-F238E27FC236}">
                <a16:creationId xmlns:a16="http://schemas.microsoft.com/office/drawing/2014/main" id="{7CB43032-25DB-3030-7335-85CE99AEA668}"/>
              </a:ext>
            </a:extLst>
          </p:cNvPr>
          <p:cNvGrpSpPr/>
          <p:nvPr/>
        </p:nvGrpSpPr>
        <p:grpSpPr>
          <a:xfrm>
            <a:off x="495300" y="2033575"/>
            <a:ext cx="9296400" cy="1727230"/>
            <a:chOff x="469900" y="1922293"/>
            <a:chExt cx="9296400" cy="1727230"/>
          </a:xfrm>
        </p:grpSpPr>
        <p:sp>
          <p:nvSpPr>
            <p:cNvPr id="9" name="角丸四角形 8">
              <a:extLst>
                <a:ext uri="{FF2B5EF4-FFF2-40B4-BE49-F238E27FC236}">
                  <a16:creationId xmlns:a16="http://schemas.microsoft.com/office/drawing/2014/main" id="{1A1DF3CA-FE05-71EE-3129-CDA85CAA5C61}"/>
                </a:ext>
              </a:extLst>
            </p:cNvPr>
            <p:cNvSpPr/>
            <p:nvPr/>
          </p:nvSpPr>
          <p:spPr>
            <a:xfrm>
              <a:off x="469900" y="2165532"/>
              <a:ext cx="9296400" cy="1483991"/>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22FEDC52-1F29-C883-0A18-AE7EEB38346E}"/>
                </a:ext>
              </a:extLst>
            </p:cNvPr>
            <p:cNvSpPr/>
            <p:nvPr/>
          </p:nvSpPr>
          <p:spPr>
            <a:xfrm>
              <a:off x="635000" y="1922293"/>
              <a:ext cx="1625673" cy="416980"/>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記載内容</a:t>
              </a:r>
            </a:p>
          </p:txBody>
        </p:sp>
        <p:sp>
          <p:nvSpPr>
            <p:cNvPr id="13" name="テキスト ボックス 12">
              <a:extLst>
                <a:ext uri="{FF2B5EF4-FFF2-40B4-BE49-F238E27FC236}">
                  <a16:creationId xmlns:a16="http://schemas.microsoft.com/office/drawing/2014/main" id="{0EF76533-E3E0-FA85-D57E-6B12C7739371}"/>
                </a:ext>
              </a:extLst>
            </p:cNvPr>
            <p:cNvSpPr txBox="1"/>
            <p:nvPr/>
          </p:nvSpPr>
          <p:spPr>
            <a:xfrm>
              <a:off x="622300" y="2465252"/>
              <a:ext cx="9017000" cy="1077218"/>
            </a:xfrm>
            <a:prstGeom prst="rect">
              <a:avLst/>
            </a:prstGeom>
            <a:noFill/>
          </p:spPr>
          <p:txBody>
            <a:bodyPr wrap="square">
              <a:spAutoFit/>
            </a:bodyPr>
            <a:lstStyle/>
            <a:p>
              <a:pPr marL="285750" indent="-285750" algn="l">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プロジェクトのターゲットは誰か（誰の困りごとを解決するか）</a:t>
              </a:r>
            </a:p>
            <a:p>
              <a:pPr marL="285750" indent="-285750" algn="l">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ターゲットのペイン（抱える課題）はどのようなものか</a:t>
              </a:r>
            </a:p>
            <a:p>
              <a:pPr marL="285750" indent="-285750" algn="l">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ペイン解消が社会課題の解決にどうつながるか</a:t>
              </a:r>
              <a:endParaRPr kumimoji="1" lang="en-US" altLang="ja-JP" dirty="0">
                <a:latin typeface="BIZ UDPゴシック" panose="020B0400000000000000" pitchFamily="50" charset="-128"/>
                <a:ea typeface="BIZ UDPゴシック" panose="020B0400000000000000" pitchFamily="50" charset="-128"/>
              </a:endParaRPr>
            </a:p>
          </p:txBody>
        </p:sp>
      </p:grpSp>
      <p:sp>
        <p:nvSpPr>
          <p:cNvPr id="12" name="テキスト ボックス 11">
            <a:extLst>
              <a:ext uri="{FF2B5EF4-FFF2-40B4-BE49-F238E27FC236}">
                <a16:creationId xmlns:a16="http://schemas.microsoft.com/office/drawing/2014/main" id="{94648CA3-A786-E80D-09A3-46406B1F47AA}"/>
              </a:ext>
            </a:extLst>
          </p:cNvPr>
          <p:cNvSpPr txBox="1"/>
          <p:nvPr/>
        </p:nvSpPr>
        <p:spPr>
          <a:xfrm>
            <a:off x="167532" y="160905"/>
            <a:ext cx="9738467" cy="523220"/>
          </a:xfrm>
          <a:prstGeom prst="rect">
            <a:avLst/>
          </a:prstGeom>
          <a:noFill/>
        </p:spPr>
        <p:txBody>
          <a:bodyPr wrap="square" rtlCol="0">
            <a:spAutoFit/>
          </a:bodyPr>
          <a:lstStyle/>
          <a:p>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プロジェクトのターゲット・そのペイン（何に困っているか）</a:t>
            </a:r>
            <a:r>
              <a:rPr kumimoji="1" lang="en-US" altLang="ja-JP" sz="2800" b="1" dirty="0">
                <a:latin typeface="BIZ UDPゴシック" panose="020B0400000000000000" pitchFamily="50" charset="-128"/>
                <a:ea typeface="BIZ UDPゴシック" panose="020B0400000000000000" pitchFamily="50" charset="-128"/>
              </a:rPr>
              <a:t>】</a:t>
            </a:r>
            <a:endParaRPr kumimoji="1" lang="ja-JP" altLang="en-US" sz="2800"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932478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ECEF8-F156-5E82-F920-5A0A3A15DCB6}"/>
            </a:ext>
          </a:extLst>
        </p:cNvPr>
        <p:cNvGrpSpPr/>
        <p:nvPr/>
      </p:nvGrpSpPr>
      <p:grpSpPr>
        <a:xfrm>
          <a:off x="0" y="0"/>
          <a:ext cx="0" cy="0"/>
          <a:chOff x="0" y="0"/>
          <a:chExt cx="0" cy="0"/>
        </a:xfrm>
      </p:grpSpPr>
      <p:sp>
        <p:nvSpPr>
          <p:cNvPr id="2" name="正方形/長方形 5">
            <a:extLst>
              <a:ext uri="{FF2B5EF4-FFF2-40B4-BE49-F238E27FC236}">
                <a16:creationId xmlns:a16="http://schemas.microsoft.com/office/drawing/2014/main" id="{298E1932-58DD-DFD3-4D61-D8DCCFAEDF5A}"/>
              </a:ext>
            </a:extLst>
          </p:cNvPr>
          <p:cNvSpPr/>
          <p:nvPr/>
        </p:nvSpPr>
        <p:spPr>
          <a:xfrm>
            <a:off x="666750" y="1265401"/>
            <a:ext cx="8572500" cy="66388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キーメッセージ（</a:t>
            </a:r>
            <a:r>
              <a:rPr kumimoji="1" lang="en-US" altLang="ja-JP" b="1" dirty="0">
                <a:latin typeface="BIZ UDPゴシック" panose="020B0400000000000000" pitchFamily="50" charset="-128"/>
                <a:ea typeface="BIZ UDPゴシック" panose="020B0400000000000000" pitchFamily="50" charset="-128"/>
              </a:rPr>
              <a:t>30</a:t>
            </a:r>
            <a:r>
              <a:rPr kumimoji="1" lang="ja-JP" altLang="en-US" b="1" dirty="0">
                <a:latin typeface="BIZ UDPゴシック" panose="020B0400000000000000" pitchFamily="50" charset="-128"/>
                <a:ea typeface="BIZ UDPゴシック" panose="020B0400000000000000" pitchFamily="50" charset="-128"/>
              </a:rPr>
              <a:t>字程度）</a:t>
            </a:r>
            <a:endParaRPr kumimoji="1" lang="en-US" altLang="ja-JP" b="1" dirty="0">
              <a:latin typeface="BIZ UDPゴシック" panose="020B0400000000000000" pitchFamily="50" charset="-128"/>
              <a:ea typeface="BIZ UDPゴシック" panose="020B0400000000000000" pitchFamily="50" charset="-128"/>
            </a:endParaRPr>
          </a:p>
        </p:txBody>
      </p:sp>
      <p:sp>
        <p:nvSpPr>
          <p:cNvPr id="3" name="正方形/長方形 6">
            <a:extLst>
              <a:ext uri="{FF2B5EF4-FFF2-40B4-BE49-F238E27FC236}">
                <a16:creationId xmlns:a16="http://schemas.microsoft.com/office/drawing/2014/main" id="{3FBAE7BA-EFED-F2A8-15C8-4D65D47EB44E}"/>
              </a:ext>
            </a:extLst>
          </p:cNvPr>
          <p:cNvSpPr/>
          <p:nvPr/>
        </p:nvSpPr>
        <p:spPr>
          <a:xfrm>
            <a:off x="666749" y="2090076"/>
            <a:ext cx="8572500" cy="4327198"/>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具体的な情報やイメージ図等</a:t>
            </a:r>
          </a:p>
        </p:txBody>
      </p:sp>
      <p:grpSp>
        <p:nvGrpSpPr>
          <p:cNvPr id="15" name="グループ化 14">
            <a:extLst>
              <a:ext uri="{FF2B5EF4-FFF2-40B4-BE49-F238E27FC236}">
                <a16:creationId xmlns:a16="http://schemas.microsoft.com/office/drawing/2014/main" id="{36B9B0E3-08ED-5D5F-65BD-1D8D1701AEBC}"/>
              </a:ext>
            </a:extLst>
          </p:cNvPr>
          <p:cNvGrpSpPr/>
          <p:nvPr/>
        </p:nvGrpSpPr>
        <p:grpSpPr>
          <a:xfrm>
            <a:off x="511119" y="4415951"/>
            <a:ext cx="9162273" cy="2281144"/>
            <a:chOff x="1743020" y="4277042"/>
            <a:chExt cx="7241878" cy="2281144"/>
          </a:xfrm>
        </p:grpSpPr>
        <p:sp>
          <p:nvSpPr>
            <p:cNvPr id="4" name="角丸四角形 3">
              <a:extLst>
                <a:ext uri="{FF2B5EF4-FFF2-40B4-BE49-F238E27FC236}">
                  <a16:creationId xmlns:a16="http://schemas.microsoft.com/office/drawing/2014/main" id="{694477F1-6959-C7D6-F6E2-E1F193E1E522}"/>
                </a:ext>
              </a:extLst>
            </p:cNvPr>
            <p:cNvSpPr/>
            <p:nvPr/>
          </p:nvSpPr>
          <p:spPr>
            <a:xfrm>
              <a:off x="1743020" y="4482015"/>
              <a:ext cx="7241878" cy="2076171"/>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849A7146-AD5D-DCDD-A793-1416BE01B11C}"/>
                </a:ext>
              </a:extLst>
            </p:cNvPr>
            <p:cNvSpPr txBox="1"/>
            <p:nvPr/>
          </p:nvSpPr>
          <p:spPr>
            <a:xfrm>
              <a:off x="1939228" y="4760041"/>
              <a:ext cx="6966263" cy="1723549"/>
            </a:xfrm>
            <a:prstGeom prst="rect">
              <a:avLst/>
            </a:prstGeom>
            <a:noFill/>
          </p:spPr>
          <p:txBody>
            <a:bodyPr wrap="square">
              <a:spAutoFit/>
            </a:bodyPr>
            <a:lstStyle/>
            <a:p>
              <a:r>
                <a:rPr kumimoji="1" lang="ja-JP" altLang="en-US" sz="2400" b="1" dirty="0">
                  <a:solidFill>
                    <a:srgbClr val="000000"/>
                  </a:solidFill>
                  <a:latin typeface="BIZ UDPゴシック" panose="020B0400000000000000" pitchFamily="50" charset="-128"/>
                  <a:ea typeface="BIZ UDPゴシック" panose="020B0400000000000000" pitchFamily="50" charset="-128"/>
                </a:rPr>
                <a:t>革新性</a:t>
              </a:r>
              <a:endParaRPr kumimoji="1" lang="en-US" altLang="ja-JP" sz="2400" b="1" dirty="0">
                <a:solidFill>
                  <a:srgbClr val="000000"/>
                </a:solidFill>
                <a:latin typeface="BIZ UDPゴシック" panose="020B0400000000000000" pitchFamily="50" charset="-128"/>
                <a:ea typeface="BIZ UDPゴシック" panose="020B0400000000000000" pitchFamily="50" charset="-128"/>
              </a:endParaRPr>
            </a:p>
            <a:p>
              <a:pPr marL="171450" indent="-171450" fontAlgn="ctr">
                <a:spcBef>
                  <a:spcPts val="600"/>
                </a:spcBef>
                <a:buFont typeface="Wingdings" panose="05000000000000000000" pitchFamily="2" charset="2"/>
                <a:buChar char="l"/>
              </a:pPr>
              <a:r>
                <a:rPr lang="ja-JP" altLang="en-US" dirty="0">
                  <a:solidFill>
                    <a:srgbClr val="000000"/>
                  </a:solidFill>
                  <a:latin typeface="BIZ UDPゴシック" panose="020B0400000000000000" pitchFamily="50" charset="-128"/>
                  <a:ea typeface="BIZ UDPゴシック" panose="020B0400000000000000" pitchFamily="50" charset="-128"/>
                </a:rPr>
                <a:t>新規性・独自性はあるか</a:t>
              </a:r>
              <a:endParaRPr lang="en-US" altLang="ja-JP" dirty="0">
                <a:solidFill>
                  <a:srgbClr val="000000"/>
                </a:solidFill>
                <a:latin typeface="BIZ UDPゴシック" panose="020B0400000000000000" pitchFamily="50" charset="-128"/>
                <a:ea typeface="BIZ UDPゴシック" panose="020B0400000000000000" pitchFamily="50" charset="-128"/>
              </a:endParaRPr>
            </a:p>
            <a:p>
              <a:pPr marL="361950" lvl="1" indent="-171450" fontAlgn="ctr">
                <a:buFont typeface="Wingdings" panose="05000000000000000000" pitchFamily="2" charset="2"/>
                <a:buChar char="Ø"/>
              </a:pPr>
              <a:r>
                <a:rPr lang="ja-JP" altLang="en-US" dirty="0">
                  <a:solidFill>
                    <a:srgbClr val="000000"/>
                  </a:solidFill>
                  <a:latin typeface="BIZ UDPゴシック" panose="020B0400000000000000" pitchFamily="50" charset="-128"/>
                  <a:ea typeface="BIZ UDPゴシック" panose="020B0400000000000000" pitchFamily="50" charset="-128"/>
                </a:rPr>
                <a:t>全国初の取組</a:t>
              </a:r>
              <a:r>
                <a:rPr lang="en-US" altLang="ja-JP" dirty="0">
                  <a:solidFill>
                    <a:srgbClr val="000000"/>
                  </a:solidFill>
                  <a:latin typeface="BIZ UDPゴシック" panose="020B0400000000000000" pitchFamily="50" charset="-128"/>
                  <a:ea typeface="BIZ UDPゴシック" panose="020B0400000000000000" pitchFamily="50" charset="-128"/>
                </a:rPr>
                <a:t>/</a:t>
              </a:r>
              <a:r>
                <a:rPr lang="ja-JP" altLang="en-US" dirty="0">
                  <a:solidFill>
                    <a:srgbClr val="000000"/>
                  </a:solidFill>
                  <a:latin typeface="BIZ UDPゴシック" panose="020B0400000000000000" pitchFamily="50" charset="-128"/>
                  <a:ea typeface="BIZ UDPゴシック" panose="020B0400000000000000" pitchFamily="50" charset="-128"/>
                </a:rPr>
                <a:t>類似例との決定的な差別化　など</a:t>
              </a:r>
            </a:p>
            <a:p>
              <a:pPr marL="171450" indent="-171450" fontAlgn="ctr">
                <a:spcBef>
                  <a:spcPts val="600"/>
                </a:spcBef>
                <a:buFont typeface="Wingdings" panose="05000000000000000000" pitchFamily="2" charset="2"/>
                <a:buChar char="l"/>
              </a:pPr>
              <a:r>
                <a:rPr lang="ja-JP" altLang="en-US" dirty="0">
                  <a:solidFill>
                    <a:srgbClr val="000000"/>
                  </a:solidFill>
                  <a:latin typeface="BIZ UDPゴシック" panose="020B0400000000000000" pitchFamily="50" charset="-128"/>
                  <a:ea typeface="BIZ UDPゴシック" panose="020B0400000000000000" pitchFamily="50" charset="-128"/>
                </a:rPr>
                <a:t>排他的優位性はあるか</a:t>
              </a:r>
            </a:p>
            <a:p>
              <a:pPr marL="361950" lvl="1" indent="-171450" defTabSz="914400" fontAlgn="ctr">
                <a:buFont typeface="Wingdings" panose="05000000000000000000" pitchFamily="2" charset="2"/>
                <a:buChar char="Ø"/>
              </a:pPr>
              <a:r>
                <a:rPr kumimoji="1" lang="ja-JP" altLang="en-US" dirty="0">
                  <a:solidFill>
                    <a:srgbClr val="000000"/>
                  </a:solidFill>
                  <a:latin typeface="BIZ UDPゴシック" panose="020B0400000000000000" pitchFamily="50" charset="-128"/>
                  <a:ea typeface="BIZ UDPゴシック" panose="020B0400000000000000" pitchFamily="50" charset="-128"/>
                </a:rPr>
                <a:t>特許技術の活用</a:t>
              </a:r>
              <a:r>
                <a:rPr kumimoji="1" lang="en-US" altLang="ja-JP" dirty="0">
                  <a:solidFill>
                    <a:srgbClr val="000000"/>
                  </a:solidFill>
                  <a:latin typeface="BIZ UDPゴシック" panose="020B0400000000000000" pitchFamily="50" charset="-128"/>
                  <a:ea typeface="BIZ UDPゴシック" panose="020B0400000000000000" pitchFamily="50" charset="-128"/>
                </a:rPr>
                <a:t>/</a:t>
              </a:r>
              <a:r>
                <a:rPr kumimoji="1" lang="ja-JP" altLang="en-US" dirty="0">
                  <a:solidFill>
                    <a:srgbClr val="000000"/>
                  </a:solidFill>
                  <a:latin typeface="BIZ UDPゴシック" panose="020B0400000000000000" pitchFamily="50" charset="-128"/>
                  <a:ea typeface="BIZ UDPゴシック" panose="020B0400000000000000" pitchFamily="50" charset="-128"/>
                </a:rPr>
                <a:t>新規マーケットの開拓　など</a:t>
              </a:r>
              <a:endParaRPr kumimoji="1" lang="en-US" altLang="ja-JP" sz="2000" b="1" dirty="0">
                <a:latin typeface="BIZ UDPゴシック" panose="020B0400000000000000" pitchFamily="50" charset="-128"/>
                <a:ea typeface="BIZ UDPゴシック" panose="020B0400000000000000" pitchFamily="50" charset="-128"/>
              </a:endParaRPr>
            </a:p>
          </p:txBody>
        </p:sp>
        <p:sp>
          <p:nvSpPr>
            <p:cNvPr id="8" name="正方形/長方形 7">
              <a:extLst>
                <a:ext uri="{FF2B5EF4-FFF2-40B4-BE49-F238E27FC236}">
                  <a16:creationId xmlns:a16="http://schemas.microsoft.com/office/drawing/2014/main" id="{E61A7B4F-98B5-CC12-8232-36BA537F6812}"/>
                </a:ext>
              </a:extLst>
            </p:cNvPr>
            <p:cNvSpPr/>
            <p:nvPr/>
          </p:nvSpPr>
          <p:spPr>
            <a:xfrm>
              <a:off x="1939228" y="4277042"/>
              <a:ext cx="1658756" cy="416101"/>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主な評価項目</a:t>
              </a:r>
              <a:endParaRPr kumimoji="1" lang="en-US" altLang="ja-JP" sz="2000" b="1" dirty="0">
                <a:latin typeface="BIZ UDPゴシック" panose="020B0400000000000000" pitchFamily="50" charset="-128"/>
                <a:ea typeface="BIZ UDPゴシック" panose="020B0400000000000000" pitchFamily="50" charset="-128"/>
              </a:endParaRPr>
            </a:p>
          </p:txBody>
        </p:sp>
      </p:grpSp>
      <p:grpSp>
        <p:nvGrpSpPr>
          <p:cNvPr id="12" name="グループ化 11">
            <a:extLst>
              <a:ext uri="{FF2B5EF4-FFF2-40B4-BE49-F238E27FC236}">
                <a16:creationId xmlns:a16="http://schemas.microsoft.com/office/drawing/2014/main" id="{64312E60-210A-1455-35C2-202205FF7E04}"/>
              </a:ext>
            </a:extLst>
          </p:cNvPr>
          <p:cNvGrpSpPr/>
          <p:nvPr/>
        </p:nvGrpSpPr>
        <p:grpSpPr>
          <a:xfrm>
            <a:off x="511118" y="1371592"/>
            <a:ext cx="9162273" cy="2529817"/>
            <a:chOff x="1610766" y="4141037"/>
            <a:chExt cx="7214931" cy="1546838"/>
          </a:xfrm>
        </p:grpSpPr>
        <p:sp>
          <p:nvSpPr>
            <p:cNvPr id="9" name="角丸四角形 8">
              <a:extLst>
                <a:ext uri="{FF2B5EF4-FFF2-40B4-BE49-F238E27FC236}">
                  <a16:creationId xmlns:a16="http://schemas.microsoft.com/office/drawing/2014/main" id="{99394B85-0D38-87B9-1F26-520AAEF1CA9A}"/>
                </a:ext>
              </a:extLst>
            </p:cNvPr>
            <p:cNvSpPr/>
            <p:nvPr/>
          </p:nvSpPr>
          <p:spPr>
            <a:xfrm>
              <a:off x="1610766" y="4383712"/>
              <a:ext cx="7214931" cy="1304163"/>
            </a:xfrm>
            <a:prstGeom prst="roundRect">
              <a:avLst>
                <a:gd name="adj" fmla="val 2778"/>
              </a:avLst>
            </a:prstGeom>
            <a:solidFill>
              <a:schemeClr val="bg1"/>
            </a:solidFill>
            <a:ln>
              <a:solidFill>
                <a:srgbClr val="AF0E5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10" name="正方形/長方形 9">
              <a:extLst>
                <a:ext uri="{FF2B5EF4-FFF2-40B4-BE49-F238E27FC236}">
                  <a16:creationId xmlns:a16="http://schemas.microsoft.com/office/drawing/2014/main" id="{17B4D11E-E5DB-5350-DFAF-0A1422F77676}"/>
                </a:ext>
              </a:extLst>
            </p:cNvPr>
            <p:cNvSpPr/>
            <p:nvPr/>
          </p:nvSpPr>
          <p:spPr>
            <a:xfrm>
              <a:off x="1806244" y="4141037"/>
              <a:ext cx="1423988" cy="401691"/>
            </a:xfrm>
            <a:prstGeom prst="rect">
              <a:avLst/>
            </a:prstGeom>
            <a:solidFill>
              <a:srgbClr val="AF0E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記載内容</a:t>
              </a:r>
            </a:p>
          </p:txBody>
        </p:sp>
        <p:sp>
          <p:nvSpPr>
            <p:cNvPr id="13" name="テキスト ボックス 12">
              <a:extLst>
                <a:ext uri="{FF2B5EF4-FFF2-40B4-BE49-F238E27FC236}">
                  <a16:creationId xmlns:a16="http://schemas.microsoft.com/office/drawing/2014/main" id="{9353B8D5-0720-2274-616D-450F3830AC53}"/>
                </a:ext>
              </a:extLst>
            </p:cNvPr>
            <p:cNvSpPr txBox="1"/>
            <p:nvPr/>
          </p:nvSpPr>
          <p:spPr>
            <a:xfrm>
              <a:off x="1894028" y="4643433"/>
              <a:ext cx="6212538" cy="1044442"/>
            </a:xfrm>
            <a:prstGeom prst="rect">
              <a:avLst/>
            </a:prstGeom>
            <a:noFill/>
          </p:spPr>
          <p:txBody>
            <a:bodyPr wrap="square">
              <a:spAutoFit/>
            </a:bodyPr>
            <a:lstStyle/>
            <a:p>
              <a:pPr marL="285750" indent="-285750">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ペインの解決に貢献するプロダクト</a:t>
              </a: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サービスの内容</a:t>
              </a:r>
              <a:endParaRPr kumimoji="1" lang="en-US" altLang="ja-JP"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プロダクト</a:t>
              </a: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サービスにはどのような特徴があるか</a:t>
              </a:r>
              <a:endParaRPr kumimoji="1" lang="en-US" altLang="ja-JP"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どのような道筋で解決にアプローチするか</a:t>
              </a:r>
              <a:endParaRPr kumimoji="1" lang="en-US" altLang="ja-JP" dirty="0">
                <a:latin typeface="BIZ UDPゴシック" panose="020B0400000000000000" pitchFamily="50" charset="-128"/>
                <a:ea typeface="BIZ UDPゴシック" panose="020B0400000000000000" pitchFamily="50" charset="-128"/>
              </a:endParaRPr>
            </a:p>
            <a:p>
              <a:pPr marL="285750" indent="-285750">
                <a:spcBef>
                  <a:spcPts val="600"/>
                </a:spcBef>
                <a:buFont typeface="Wingdings" panose="05000000000000000000" pitchFamily="2" charset="2"/>
                <a:buChar char="l"/>
              </a:pPr>
              <a:r>
                <a:rPr kumimoji="1" lang="ja-JP" altLang="en-US" dirty="0">
                  <a:latin typeface="BIZ UDPゴシック" panose="020B0400000000000000" pitchFamily="50" charset="-128"/>
                  <a:ea typeface="BIZ UDPゴシック" panose="020B0400000000000000" pitchFamily="50" charset="-128"/>
                </a:rPr>
                <a:t>応募するプロジェクト、サービス</a:t>
              </a: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プロダクトは競合と比べてどういう優位性</a:t>
              </a: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独自性があるか</a:t>
              </a:r>
            </a:p>
          </p:txBody>
        </p:sp>
      </p:grpSp>
      <p:sp>
        <p:nvSpPr>
          <p:cNvPr id="6" name="テキスト ボックス 5">
            <a:extLst>
              <a:ext uri="{FF2B5EF4-FFF2-40B4-BE49-F238E27FC236}">
                <a16:creationId xmlns:a16="http://schemas.microsoft.com/office/drawing/2014/main" id="{265D2EA6-A02C-90E0-7974-3EA899E77966}"/>
              </a:ext>
            </a:extLst>
          </p:cNvPr>
          <p:cNvSpPr txBox="1"/>
          <p:nvPr/>
        </p:nvSpPr>
        <p:spPr>
          <a:xfrm>
            <a:off x="167532" y="160905"/>
            <a:ext cx="9636485" cy="954107"/>
          </a:xfrm>
          <a:prstGeom prst="rect">
            <a:avLst/>
          </a:prstGeom>
          <a:noFill/>
        </p:spPr>
        <p:txBody>
          <a:bodyPr wrap="square" rtlCol="0">
            <a:spAutoFit/>
          </a:bodyPr>
          <a:lstStyle/>
          <a:p>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ペインを解決するサービス</a:t>
            </a:r>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プロダクト（ソリューション）</a:t>
            </a:r>
            <a:r>
              <a:rPr kumimoji="1" lang="en-US" altLang="ja-JP" sz="2800" b="1" dirty="0">
                <a:latin typeface="BIZ UDPゴシック" panose="020B0400000000000000" pitchFamily="50" charset="-128"/>
                <a:ea typeface="BIZ UDPゴシック" panose="020B0400000000000000" pitchFamily="50" charset="-128"/>
              </a:rPr>
              <a:t>】</a:t>
            </a:r>
          </a:p>
          <a:p>
            <a:r>
              <a:rPr kumimoji="1" lang="en-US" altLang="ja-JP" sz="2800" b="1" dirty="0">
                <a:latin typeface="BIZ UDPゴシック" panose="020B0400000000000000" pitchFamily="50" charset="-128"/>
                <a:ea typeface="BIZ UDPゴシック" panose="020B0400000000000000" pitchFamily="50" charset="-128"/>
              </a:rPr>
              <a:t>【</a:t>
            </a:r>
            <a:r>
              <a:rPr kumimoji="1" lang="ja-JP" altLang="en-US" sz="2800" b="1" dirty="0">
                <a:latin typeface="BIZ UDPゴシック" panose="020B0400000000000000" pitchFamily="50" charset="-128"/>
                <a:ea typeface="BIZ UDPゴシック" panose="020B0400000000000000" pitchFamily="50" charset="-128"/>
              </a:rPr>
              <a:t>競合との比較優位性・独自性</a:t>
            </a:r>
            <a:r>
              <a:rPr kumimoji="1" lang="en-US" altLang="ja-JP" sz="2800" b="1" dirty="0">
                <a:latin typeface="BIZ UDPゴシック" panose="020B0400000000000000" pitchFamily="50" charset="-128"/>
                <a:ea typeface="BIZ UDPゴシック" panose="020B0400000000000000" pitchFamily="50" charset="-128"/>
              </a:rPr>
              <a:t>】</a:t>
            </a:r>
          </a:p>
        </p:txBody>
      </p:sp>
    </p:spTree>
    <p:extLst>
      <p:ext uri="{BB962C8B-B14F-4D97-AF65-F5344CB8AC3E}">
        <p14:creationId xmlns:p14="http://schemas.microsoft.com/office/powerpoint/2010/main" val="34500755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kumimoji="1" dirty="0">
            <a:latin typeface="BIZ UDPゴシック" panose="020B0400000000000000" pitchFamily="50" charset="-128"/>
            <a:ea typeface="BIZ UDPゴシック" panose="020B0400000000000000" pitchFamily="50" charset="-128"/>
          </a:defRPr>
        </a:defPPr>
      </a:lstStyle>
    </a:txDef>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4326</Words>
  <Application>Microsoft Office PowerPoint</Application>
  <PresentationFormat>A4 210 x 297 mm</PresentationFormat>
  <Paragraphs>629</Paragraphs>
  <Slides>35</Slides>
  <Notes>9</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35</vt:i4>
      </vt:variant>
    </vt:vector>
  </HeadingPairs>
  <TitlesOfParts>
    <vt:vector size="49" baseType="lpstr">
      <vt:lpstr>BIZ UDPゴシック</vt:lpstr>
      <vt:lpstr>BIZ UDP明朝 Medium</vt:lpstr>
      <vt:lpstr>BIZ UDゴシック</vt:lpstr>
      <vt:lpstr>BIZ UD明朝 Medium</vt:lpstr>
      <vt:lpstr>ＤＨＰ特太ゴシック体</vt:lpstr>
      <vt:lpstr>HG創英角ｺﾞｼｯｸUB</vt:lpstr>
      <vt:lpstr>M PLUS 1p</vt:lpstr>
      <vt:lpstr>Yu Gothic</vt:lpstr>
      <vt:lpstr>Yu Gothic</vt:lpstr>
      <vt:lpstr>Aptos</vt:lpstr>
      <vt:lpstr>Aptos Display</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【法人名】</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2026-02-17T05:11:56Z</dcterms:created>
  <dcterms:modified xsi:type="dcterms:W3CDTF">2026-02-18T02:12:46Z</dcterms:modified>
</cp:coreProperties>
</file>