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97" r:id="rId4"/>
    <p:sldId id="296" r:id="rId5"/>
    <p:sldId id="261" r:id="rId6"/>
    <p:sldId id="276" r:id="rId7"/>
    <p:sldId id="259" r:id="rId8"/>
    <p:sldId id="282" r:id="rId9"/>
    <p:sldId id="298" r:id="rId10"/>
    <p:sldId id="294" r:id="rId11"/>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5E0B4"/>
    <a:srgbClr val="E2F0D9"/>
    <a:srgbClr val="CCFFCC"/>
    <a:srgbClr val="FFFF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09" autoAdjust="0"/>
    <p:restoredTop sz="69004" autoAdjust="0"/>
  </p:normalViewPr>
  <p:slideViewPr>
    <p:cSldViewPr snapToGrid="0">
      <p:cViewPr varScale="1">
        <p:scale>
          <a:sx n="66" d="100"/>
          <a:sy n="66" d="100"/>
        </p:scale>
        <p:origin x="1406" y="43"/>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9C40012-1E1A-4BBD-977E-DEDB60ABE92B}"/>
              </a:ext>
            </a:extLst>
          </p:cNvPr>
          <p:cNvSpPr>
            <a:spLocks noGrp="1"/>
          </p:cNvSpPr>
          <p:nvPr>
            <p:ph type="hdr" sz="quarter"/>
          </p:nvPr>
        </p:nvSpPr>
        <p:spPr>
          <a:xfrm>
            <a:off x="3" y="2"/>
            <a:ext cx="3078426" cy="513508"/>
          </a:xfrm>
          <a:prstGeom prst="rect">
            <a:avLst/>
          </a:prstGeom>
        </p:spPr>
        <p:txBody>
          <a:bodyPr vert="horz" lIns="99054" tIns="49528" rIns="99054" bIns="49528"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E6F1D71E-02A5-4F8E-BF0B-36A385846EF9}"/>
              </a:ext>
            </a:extLst>
          </p:cNvPr>
          <p:cNvSpPr>
            <a:spLocks noGrp="1"/>
          </p:cNvSpPr>
          <p:nvPr>
            <p:ph type="dt" sz="quarter" idx="1"/>
          </p:nvPr>
        </p:nvSpPr>
        <p:spPr>
          <a:xfrm>
            <a:off x="4023995" y="2"/>
            <a:ext cx="3078426" cy="513508"/>
          </a:xfrm>
          <a:prstGeom prst="rect">
            <a:avLst/>
          </a:prstGeom>
        </p:spPr>
        <p:txBody>
          <a:bodyPr vert="horz" lIns="99054" tIns="49528" rIns="99054" bIns="49528" rtlCol="0"/>
          <a:lstStyle>
            <a:lvl1pPr algn="r">
              <a:defRPr sz="1300"/>
            </a:lvl1pPr>
          </a:lstStyle>
          <a:p>
            <a:fld id="{B3F011E7-0C7E-43E1-945D-04E86135A6ED}" type="datetimeFigureOut">
              <a:rPr kumimoji="1" lang="ja-JP" altLang="en-US" smtClean="0"/>
              <a:t>2026/3/24</a:t>
            </a:fld>
            <a:endParaRPr kumimoji="1" lang="ja-JP" altLang="en-US"/>
          </a:p>
        </p:txBody>
      </p:sp>
      <p:sp>
        <p:nvSpPr>
          <p:cNvPr id="4" name="フッター プレースホルダー 3">
            <a:extLst>
              <a:ext uri="{FF2B5EF4-FFF2-40B4-BE49-F238E27FC236}">
                <a16:creationId xmlns:a16="http://schemas.microsoft.com/office/drawing/2014/main" id="{41BEFF0E-2C91-4705-A079-609E4144DD88}"/>
              </a:ext>
            </a:extLst>
          </p:cNvPr>
          <p:cNvSpPr>
            <a:spLocks noGrp="1"/>
          </p:cNvSpPr>
          <p:nvPr>
            <p:ph type="ftr" sz="quarter" idx="2"/>
          </p:nvPr>
        </p:nvSpPr>
        <p:spPr>
          <a:xfrm>
            <a:off x="3" y="9721108"/>
            <a:ext cx="3078426" cy="513507"/>
          </a:xfrm>
          <a:prstGeom prst="rect">
            <a:avLst/>
          </a:prstGeom>
        </p:spPr>
        <p:txBody>
          <a:bodyPr vert="horz" lIns="99054" tIns="49528" rIns="99054" bIns="49528"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5FA06150-1084-44C4-A8C0-57922ACFCD7C}"/>
              </a:ext>
            </a:extLst>
          </p:cNvPr>
          <p:cNvSpPr>
            <a:spLocks noGrp="1"/>
          </p:cNvSpPr>
          <p:nvPr>
            <p:ph type="sldNum" sz="quarter" idx="3"/>
          </p:nvPr>
        </p:nvSpPr>
        <p:spPr>
          <a:xfrm>
            <a:off x="4023995" y="9721108"/>
            <a:ext cx="3078426" cy="513507"/>
          </a:xfrm>
          <a:prstGeom prst="rect">
            <a:avLst/>
          </a:prstGeom>
        </p:spPr>
        <p:txBody>
          <a:bodyPr vert="horz" lIns="99054" tIns="49528" rIns="99054" bIns="49528" rtlCol="0" anchor="b"/>
          <a:lstStyle>
            <a:lvl1pPr algn="r">
              <a:defRPr sz="1300"/>
            </a:lvl1pPr>
          </a:lstStyle>
          <a:p>
            <a:fld id="{8F369D1B-09D1-4B25-AE46-82FC8D587AB8}" type="slidenum">
              <a:rPr kumimoji="1" lang="ja-JP" altLang="en-US" smtClean="0"/>
              <a:t>‹#›</a:t>
            </a:fld>
            <a:endParaRPr kumimoji="1" lang="ja-JP" altLang="en-US"/>
          </a:p>
        </p:txBody>
      </p:sp>
    </p:spTree>
    <p:extLst>
      <p:ext uri="{BB962C8B-B14F-4D97-AF65-F5344CB8AC3E}">
        <p14:creationId xmlns:p14="http://schemas.microsoft.com/office/powerpoint/2010/main" val="9745308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3078426" cy="513508"/>
          </a:xfrm>
          <a:prstGeom prst="rect">
            <a:avLst/>
          </a:prstGeom>
        </p:spPr>
        <p:txBody>
          <a:bodyPr vert="horz" lIns="99054" tIns="49528" rIns="99054" bIns="4952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5" y="2"/>
            <a:ext cx="3078426" cy="513508"/>
          </a:xfrm>
          <a:prstGeom prst="rect">
            <a:avLst/>
          </a:prstGeom>
        </p:spPr>
        <p:txBody>
          <a:bodyPr vert="horz" lIns="99054" tIns="49528" rIns="99054" bIns="49528" rtlCol="0"/>
          <a:lstStyle>
            <a:lvl1pPr algn="r">
              <a:defRPr sz="1300"/>
            </a:lvl1pPr>
          </a:lstStyle>
          <a:p>
            <a:fld id="{DB8B1F94-1085-43E3-9DE7-366907611252}"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482600" y="1277938"/>
            <a:ext cx="6140450" cy="3454400"/>
          </a:xfrm>
          <a:prstGeom prst="rect">
            <a:avLst/>
          </a:prstGeom>
          <a:noFill/>
          <a:ln w="12700">
            <a:solidFill>
              <a:prstClr val="black"/>
            </a:solidFill>
          </a:ln>
        </p:spPr>
        <p:txBody>
          <a:bodyPr vert="horz" lIns="99054" tIns="49528" rIns="99054" bIns="49528" rtlCol="0" anchor="ctr"/>
          <a:lstStyle/>
          <a:p>
            <a:endParaRPr lang="ja-JP" altLang="en-US"/>
          </a:p>
        </p:txBody>
      </p:sp>
      <p:sp>
        <p:nvSpPr>
          <p:cNvPr id="5" name="ノート プレースホルダー 4"/>
          <p:cNvSpPr>
            <a:spLocks noGrp="1"/>
          </p:cNvSpPr>
          <p:nvPr>
            <p:ph type="body" sz="quarter" idx="3"/>
          </p:nvPr>
        </p:nvSpPr>
        <p:spPr>
          <a:xfrm>
            <a:off x="710407" y="4925411"/>
            <a:ext cx="5683250" cy="4029879"/>
          </a:xfrm>
          <a:prstGeom prst="rect">
            <a:avLst/>
          </a:prstGeom>
        </p:spPr>
        <p:txBody>
          <a:bodyPr vert="horz" lIns="99054" tIns="49528" rIns="99054" bIns="495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721108"/>
            <a:ext cx="3078426" cy="513507"/>
          </a:xfrm>
          <a:prstGeom prst="rect">
            <a:avLst/>
          </a:prstGeom>
        </p:spPr>
        <p:txBody>
          <a:bodyPr vert="horz" lIns="99054" tIns="49528" rIns="99054" bIns="4952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5" y="9721108"/>
            <a:ext cx="3078426" cy="513507"/>
          </a:xfrm>
          <a:prstGeom prst="rect">
            <a:avLst/>
          </a:prstGeom>
        </p:spPr>
        <p:txBody>
          <a:bodyPr vert="horz" lIns="99054" tIns="49528" rIns="99054" bIns="49528" rtlCol="0" anchor="b"/>
          <a:lstStyle>
            <a:lvl1pPr algn="r">
              <a:defRPr sz="1300"/>
            </a:lvl1pPr>
          </a:lstStyle>
          <a:p>
            <a:fld id="{A44E6487-1D2D-4815-8900-73B4EFA04900}" type="slidenum">
              <a:rPr kumimoji="1" lang="ja-JP" altLang="en-US" smtClean="0"/>
              <a:t>‹#›</a:t>
            </a:fld>
            <a:endParaRPr kumimoji="1" lang="ja-JP" altLang="en-US"/>
          </a:p>
        </p:txBody>
      </p:sp>
    </p:spTree>
    <p:extLst>
      <p:ext uri="{BB962C8B-B14F-4D97-AF65-F5344CB8AC3E}">
        <p14:creationId xmlns:p14="http://schemas.microsoft.com/office/powerpoint/2010/main" val="25086140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300" u="dotted" dirty="0"/>
              <a:t>　</a:t>
            </a:r>
            <a:endParaRPr lang="en-US" altLang="ja-JP" sz="1300" u="dotted" dirty="0"/>
          </a:p>
        </p:txBody>
      </p:sp>
      <p:sp>
        <p:nvSpPr>
          <p:cNvPr id="4" name="スライド番号プレースホルダー 3"/>
          <p:cNvSpPr>
            <a:spLocks noGrp="1"/>
          </p:cNvSpPr>
          <p:nvPr>
            <p:ph type="sldNum" sz="quarter" idx="5"/>
          </p:nvPr>
        </p:nvSpPr>
        <p:spPr/>
        <p:txBody>
          <a:bodyPr/>
          <a:lstStyle/>
          <a:p>
            <a:fld id="{E773D596-FA10-4A87-B773-66F46FDC69BB}" type="slidenum">
              <a:rPr kumimoji="1" lang="ja-JP" altLang="en-US" smtClean="0"/>
              <a:t>1</a:t>
            </a:fld>
            <a:endParaRPr kumimoji="1" lang="ja-JP" altLang="en-US"/>
          </a:p>
        </p:txBody>
      </p:sp>
    </p:spTree>
    <p:extLst>
      <p:ext uri="{BB962C8B-B14F-4D97-AF65-F5344CB8AC3E}">
        <p14:creationId xmlns:p14="http://schemas.microsoft.com/office/powerpoint/2010/main" val="3495759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A44E6487-1D2D-4815-8900-73B4EFA04900}" type="slidenum">
              <a:rPr kumimoji="1" lang="ja-JP" altLang="en-US" smtClean="0"/>
              <a:t>10</a:t>
            </a:fld>
            <a:endParaRPr kumimoji="1" lang="ja-JP" altLang="en-US"/>
          </a:p>
        </p:txBody>
      </p:sp>
    </p:spTree>
    <p:extLst>
      <p:ext uri="{BB962C8B-B14F-4D97-AF65-F5344CB8AC3E}">
        <p14:creationId xmlns:p14="http://schemas.microsoft.com/office/powerpoint/2010/main" val="367136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u="dotted" baseline="0" dirty="0"/>
          </a:p>
        </p:txBody>
      </p:sp>
      <p:sp>
        <p:nvSpPr>
          <p:cNvPr id="4" name="スライド番号プレースホルダー 3"/>
          <p:cNvSpPr>
            <a:spLocks noGrp="1"/>
          </p:cNvSpPr>
          <p:nvPr>
            <p:ph type="sldNum" sz="quarter" idx="5"/>
          </p:nvPr>
        </p:nvSpPr>
        <p:spPr/>
        <p:txBody>
          <a:bodyPr/>
          <a:lstStyle/>
          <a:p>
            <a:fld id="{E773D596-FA10-4A87-B773-66F46FDC69BB}" type="slidenum">
              <a:rPr kumimoji="1" lang="ja-JP" altLang="en-US" smtClean="0"/>
              <a:t>2</a:t>
            </a:fld>
            <a:endParaRPr kumimoji="1" lang="ja-JP" altLang="en-US"/>
          </a:p>
        </p:txBody>
      </p:sp>
    </p:spTree>
    <p:extLst>
      <p:ext uri="{BB962C8B-B14F-4D97-AF65-F5344CB8AC3E}">
        <p14:creationId xmlns:p14="http://schemas.microsoft.com/office/powerpoint/2010/main" val="3936824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44E6487-1D2D-4815-8900-73B4EFA04900}" type="slidenum">
              <a:rPr kumimoji="1" lang="ja-JP" altLang="en-US" smtClean="0"/>
              <a:t>3</a:t>
            </a:fld>
            <a:endParaRPr kumimoji="1" lang="ja-JP" altLang="en-US"/>
          </a:p>
        </p:txBody>
      </p:sp>
    </p:spTree>
    <p:extLst>
      <p:ext uri="{BB962C8B-B14F-4D97-AF65-F5344CB8AC3E}">
        <p14:creationId xmlns:p14="http://schemas.microsoft.com/office/powerpoint/2010/main" val="854471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u="dotted" baseline="0" dirty="0"/>
          </a:p>
        </p:txBody>
      </p:sp>
      <p:sp>
        <p:nvSpPr>
          <p:cNvPr id="4" name="スライド番号プレースホルダー 3"/>
          <p:cNvSpPr>
            <a:spLocks noGrp="1"/>
          </p:cNvSpPr>
          <p:nvPr>
            <p:ph type="sldNum" sz="quarter" idx="5"/>
          </p:nvPr>
        </p:nvSpPr>
        <p:spPr/>
        <p:txBody>
          <a:bodyPr/>
          <a:lstStyle/>
          <a:p>
            <a:fld id="{E773D596-FA10-4A87-B773-66F46FDC69BB}" type="slidenum">
              <a:rPr kumimoji="1" lang="ja-JP" altLang="en-US" smtClean="0"/>
              <a:t>4</a:t>
            </a:fld>
            <a:endParaRPr kumimoji="1" lang="ja-JP" altLang="en-US"/>
          </a:p>
        </p:txBody>
      </p:sp>
    </p:spTree>
    <p:extLst>
      <p:ext uri="{BB962C8B-B14F-4D97-AF65-F5344CB8AC3E}">
        <p14:creationId xmlns:p14="http://schemas.microsoft.com/office/powerpoint/2010/main" val="2881440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300" u="dotted" dirty="0"/>
          </a:p>
        </p:txBody>
      </p:sp>
      <p:sp>
        <p:nvSpPr>
          <p:cNvPr id="4" name="スライド番号プレースホルダー 3"/>
          <p:cNvSpPr>
            <a:spLocks noGrp="1"/>
          </p:cNvSpPr>
          <p:nvPr>
            <p:ph type="sldNum" sz="quarter" idx="5"/>
          </p:nvPr>
        </p:nvSpPr>
        <p:spPr/>
        <p:txBody>
          <a:bodyPr/>
          <a:lstStyle/>
          <a:p>
            <a:fld id="{E773D596-FA10-4A87-B773-66F46FDC69BB}" type="slidenum">
              <a:rPr kumimoji="1" lang="ja-JP" altLang="en-US" smtClean="0"/>
              <a:t>5</a:t>
            </a:fld>
            <a:endParaRPr kumimoji="1" lang="ja-JP" altLang="en-US"/>
          </a:p>
        </p:txBody>
      </p:sp>
    </p:spTree>
    <p:extLst>
      <p:ext uri="{BB962C8B-B14F-4D97-AF65-F5344CB8AC3E}">
        <p14:creationId xmlns:p14="http://schemas.microsoft.com/office/powerpoint/2010/main" val="3755912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300" dirty="0"/>
          </a:p>
        </p:txBody>
      </p:sp>
      <p:sp>
        <p:nvSpPr>
          <p:cNvPr id="4" name="スライド番号プレースホルダー 3"/>
          <p:cNvSpPr>
            <a:spLocks noGrp="1"/>
          </p:cNvSpPr>
          <p:nvPr>
            <p:ph type="sldNum" sz="quarter" idx="5"/>
          </p:nvPr>
        </p:nvSpPr>
        <p:spPr/>
        <p:txBody>
          <a:bodyPr/>
          <a:lstStyle/>
          <a:p>
            <a:fld id="{B00020E1-1F0C-4930-A6E6-6FDDDEB2F1AF}" type="slidenum">
              <a:rPr kumimoji="1" lang="ja-JP" altLang="en-US" smtClean="0"/>
              <a:t>6</a:t>
            </a:fld>
            <a:endParaRPr kumimoji="1" lang="ja-JP" altLang="en-US"/>
          </a:p>
        </p:txBody>
      </p:sp>
    </p:spTree>
    <p:extLst>
      <p:ext uri="{BB962C8B-B14F-4D97-AF65-F5344CB8AC3E}">
        <p14:creationId xmlns:p14="http://schemas.microsoft.com/office/powerpoint/2010/main" val="3179495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44E6487-1D2D-4815-8900-73B4EFA04900}" type="slidenum">
              <a:rPr kumimoji="1" lang="ja-JP" altLang="en-US" smtClean="0"/>
              <a:t>7</a:t>
            </a:fld>
            <a:endParaRPr kumimoji="1" lang="ja-JP" altLang="en-US"/>
          </a:p>
        </p:txBody>
      </p:sp>
    </p:spTree>
    <p:extLst>
      <p:ext uri="{BB962C8B-B14F-4D97-AF65-F5344CB8AC3E}">
        <p14:creationId xmlns:p14="http://schemas.microsoft.com/office/powerpoint/2010/main" val="1789687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44E6487-1D2D-4815-8900-73B4EFA04900}" type="slidenum">
              <a:rPr kumimoji="1" lang="ja-JP" altLang="en-US" smtClean="0"/>
              <a:t>8</a:t>
            </a:fld>
            <a:endParaRPr kumimoji="1" lang="ja-JP" altLang="en-US"/>
          </a:p>
        </p:txBody>
      </p:sp>
    </p:spTree>
    <p:extLst>
      <p:ext uri="{BB962C8B-B14F-4D97-AF65-F5344CB8AC3E}">
        <p14:creationId xmlns:p14="http://schemas.microsoft.com/office/powerpoint/2010/main" val="4057493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3A116-3227-4E21-50C3-2F52B7B6A6D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25F48F7-BCA6-320B-33DE-B5EA8823AA6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A3AA212-EAF3-B402-A46C-30ED3957DA7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3D7A1B2-1F69-94EC-9F04-DBB63272BA9D}"/>
              </a:ext>
            </a:extLst>
          </p:cNvPr>
          <p:cNvSpPr>
            <a:spLocks noGrp="1"/>
          </p:cNvSpPr>
          <p:nvPr>
            <p:ph type="sldNum" sz="quarter" idx="5"/>
          </p:nvPr>
        </p:nvSpPr>
        <p:spPr/>
        <p:txBody>
          <a:bodyPr/>
          <a:lstStyle/>
          <a:p>
            <a:fld id="{A44E6487-1D2D-4815-8900-73B4EFA04900}" type="slidenum">
              <a:rPr kumimoji="1" lang="ja-JP" altLang="en-US" smtClean="0"/>
              <a:t>9</a:t>
            </a:fld>
            <a:endParaRPr kumimoji="1" lang="ja-JP" altLang="en-US"/>
          </a:p>
        </p:txBody>
      </p:sp>
    </p:spTree>
    <p:extLst>
      <p:ext uri="{BB962C8B-B14F-4D97-AF65-F5344CB8AC3E}">
        <p14:creationId xmlns:p14="http://schemas.microsoft.com/office/powerpoint/2010/main" val="326423304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日付プレースホルダー 3">
            <a:extLst>
              <a:ext uri="{FF2B5EF4-FFF2-40B4-BE49-F238E27FC236}">
                <a16:creationId xmlns:a16="http://schemas.microsoft.com/office/drawing/2014/main" id="{89D7D64C-A441-4645-9A4B-1079F501A933}"/>
              </a:ext>
            </a:extLst>
          </p:cNvPr>
          <p:cNvSpPr>
            <a:spLocks noGrp="1"/>
          </p:cNvSpPr>
          <p:nvPr>
            <p:ph type="dt" sz="half" idx="10"/>
          </p:nvPr>
        </p:nvSpPr>
        <p:spPr/>
        <p:txBody>
          <a:bodyPr/>
          <a:lstStyle/>
          <a:p>
            <a:fld id="{08630DCC-A342-4660-846F-55A9729E44D6}" type="datetimeFigureOut">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092421A9-67FD-4AA5-87C5-1F9B2A2EC4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B26B6F-9599-468F-B693-1B437498F754}"/>
              </a:ext>
            </a:extLst>
          </p:cNvPr>
          <p:cNvSpPr>
            <a:spLocks noGrp="1"/>
          </p:cNvSpPr>
          <p:nvPr>
            <p:ph type="sldNum" sz="quarter" idx="12"/>
          </p:nvPr>
        </p:nvSpPr>
        <p:spPr/>
        <p:txBody>
          <a:bodyPr/>
          <a:lstStyle/>
          <a:p>
            <a:fld id="{FFD20374-0B75-4988-A66F-19B1D3BA19F9}"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C2700353-F4A3-44A1-B721-E4C7ED0F07A6}"/>
              </a:ext>
            </a:extLst>
          </p:cNvPr>
          <p:cNvPicPr/>
          <p:nvPr userDrawn="1"/>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272074" y="6201287"/>
            <a:ext cx="2791851" cy="558239"/>
          </a:xfrm>
          <a:prstGeom prst="rect">
            <a:avLst/>
          </a:prstGeom>
          <a:noFill/>
          <a:ln>
            <a:noFill/>
          </a:ln>
        </p:spPr>
      </p:pic>
      <p:cxnSp>
        <p:nvCxnSpPr>
          <p:cNvPr id="8" name="直線コネクタ 7">
            <a:extLst>
              <a:ext uri="{FF2B5EF4-FFF2-40B4-BE49-F238E27FC236}">
                <a16:creationId xmlns:a16="http://schemas.microsoft.com/office/drawing/2014/main" id="{7339C22E-BF98-45EE-9B79-CEF5C9A7AE30}"/>
              </a:ext>
            </a:extLst>
          </p:cNvPr>
          <p:cNvCxnSpPr/>
          <p:nvPr userDrawn="1"/>
        </p:nvCxnSpPr>
        <p:spPr>
          <a:xfrm>
            <a:off x="379826" y="3429000"/>
            <a:ext cx="10584000"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タイトル 4">
            <a:extLst>
              <a:ext uri="{FF2B5EF4-FFF2-40B4-BE49-F238E27FC236}">
                <a16:creationId xmlns:a16="http://schemas.microsoft.com/office/drawing/2014/main" id="{28651FA4-D24E-428D-ABC2-2AB92B3B0F98}"/>
              </a:ext>
            </a:extLst>
          </p:cNvPr>
          <p:cNvSpPr>
            <a:spLocks noGrp="1"/>
          </p:cNvSpPr>
          <p:nvPr>
            <p:ph type="ctrTitle"/>
          </p:nvPr>
        </p:nvSpPr>
        <p:spPr>
          <a:xfrm>
            <a:off x="379825" y="2181496"/>
            <a:ext cx="10583999" cy="1328465"/>
          </a:xfrm>
        </p:spPr>
        <p:txBody>
          <a:bodyPr>
            <a:normAutofit/>
          </a:bodyPr>
          <a:lstStyle>
            <a:lvl1pPr>
              <a:defRPr sz="6000"/>
            </a:lvl1pPr>
          </a:lstStyle>
          <a:p>
            <a:endParaRPr lang="ja-JP" altLang="en-US" dirty="0"/>
          </a:p>
        </p:txBody>
      </p:sp>
    </p:spTree>
    <p:extLst>
      <p:ext uri="{BB962C8B-B14F-4D97-AF65-F5344CB8AC3E}">
        <p14:creationId xmlns:p14="http://schemas.microsoft.com/office/powerpoint/2010/main" val="1111181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150844-1E0A-499C-AD3C-2CDE3FC2C8FB}"/>
              </a:ext>
            </a:extLst>
          </p:cNvPr>
          <p:cNvSpPr>
            <a:spLocks noGrp="1"/>
          </p:cNvSpPr>
          <p:nvPr>
            <p:ph type="title"/>
          </p:nvPr>
        </p:nvSpPr>
        <p:spPr>
          <a:xfrm>
            <a:off x="838200" y="0"/>
            <a:ext cx="10515600" cy="1325563"/>
          </a:xfrm>
        </p:spPr>
        <p:txBody>
          <a:bodyPr/>
          <a:lstStyle/>
          <a:p>
            <a:r>
              <a:rPr kumimoji="1" lang="ja-JP" altLang="en-US"/>
              <a:t>マスター タイトルの書式設定</a:t>
            </a:r>
          </a:p>
        </p:txBody>
      </p:sp>
      <p:sp>
        <p:nvSpPr>
          <p:cNvPr id="4" name="日付プレースホルダー 3">
            <a:extLst>
              <a:ext uri="{FF2B5EF4-FFF2-40B4-BE49-F238E27FC236}">
                <a16:creationId xmlns:a16="http://schemas.microsoft.com/office/drawing/2014/main" id="{92605A90-512B-4433-8D9E-77C63AB576E5}"/>
              </a:ext>
            </a:extLst>
          </p:cNvPr>
          <p:cNvSpPr>
            <a:spLocks noGrp="1"/>
          </p:cNvSpPr>
          <p:nvPr>
            <p:ph type="dt" sz="half" idx="10"/>
          </p:nvPr>
        </p:nvSpPr>
        <p:spPr/>
        <p:txBody>
          <a:bodyPr/>
          <a:lstStyle/>
          <a:p>
            <a:fld id="{08630DCC-A342-4660-846F-55A9729E44D6}" type="datetimeFigureOut">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5E1DAD23-5127-4501-AFF1-B10C43AA5C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1B537E-FB02-46AB-B04E-6A3CEEB5AA4E}"/>
              </a:ext>
            </a:extLst>
          </p:cNvPr>
          <p:cNvSpPr>
            <a:spLocks noGrp="1"/>
          </p:cNvSpPr>
          <p:nvPr>
            <p:ph type="sldNum" sz="quarter" idx="12"/>
          </p:nvPr>
        </p:nvSpPr>
        <p:spPr/>
        <p:txBody>
          <a:bodyPr/>
          <a:lstStyle/>
          <a:p>
            <a:fld id="{FFD20374-0B75-4988-A66F-19B1D3BA19F9}"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5E5E194E-06D2-4FFF-9C72-9BE8E85A0D0B}"/>
              </a:ext>
            </a:extLst>
          </p:cNvPr>
          <p:cNvPicPr/>
          <p:nvPr userDrawn="1"/>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272074" y="6201287"/>
            <a:ext cx="2791851" cy="558239"/>
          </a:xfrm>
          <a:prstGeom prst="rect">
            <a:avLst/>
          </a:prstGeom>
          <a:noFill/>
          <a:ln>
            <a:noFill/>
          </a:ln>
        </p:spPr>
      </p:pic>
      <p:cxnSp>
        <p:nvCxnSpPr>
          <p:cNvPr id="10" name="直線コネクタ 9">
            <a:extLst>
              <a:ext uri="{FF2B5EF4-FFF2-40B4-BE49-F238E27FC236}">
                <a16:creationId xmlns:a16="http://schemas.microsoft.com/office/drawing/2014/main" id="{D39B427D-ECB7-4801-AB2E-53C6C6F3FA14}"/>
              </a:ext>
            </a:extLst>
          </p:cNvPr>
          <p:cNvCxnSpPr/>
          <p:nvPr userDrawn="1"/>
        </p:nvCxnSpPr>
        <p:spPr>
          <a:xfrm>
            <a:off x="-24000" y="1215481"/>
            <a:ext cx="12240000"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3303098E-E78E-458A-B320-FE179AADFCFF}"/>
              </a:ext>
            </a:extLst>
          </p:cNvPr>
          <p:cNvSpPr/>
          <p:nvPr userDrawn="1"/>
        </p:nvSpPr>
        <p:spPr>
          <a:xfrm>
            <a:off x="773400" y="140781"/>
            <a:ext cx="1044000" cy="1044000"/>
          </a:xfrm>
          <a:prstGeom prst="ellipse">
            <a:avLst/>
          </a:prstGeom>
          <a:solidFill>
            <a:srgbClr val="C5E0B4">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394602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40">
          <a:fgClr>
            <a:schemeClr val="accent6">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9A69B8C-26D1-4526-9032-3A4D81B9A1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97D5566E-567B-4FC6-B74A-0B88B534EE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0FC15D-1DE5-42F5-820A-040651805F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30DCC-A342-4660-846F-55A9729E44D6}" type="datetimeFigureOut">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3857B814-5165-42AA-BCB9-BF34BB4320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a:extLst>
              <a:ext uri="{FF2B5EF4-FFF2-40B4-BE49-F238E27FC236}">
                <a16:creationId xmlns:a16="http://schemas.microsoft.com/office/drawing/2014/main" id="{20D420B9-4681-4B3E-B512-B6DB37D343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20374-0B75-4988-A66F-19B1D3BA19F9}" type="slidenum">
              <a:rPr kumimoji="1" lang="ja-JP" altLang="en-US" smtClean="0"/>
              <a:t>‹#›</a:t>
            </a:fld>
            <a:endParaRPr kumimoji="1" lang="ja-JP" altLang="en-US" dirty="0"/>
          </a:p>
        </p:txBody>
      </p:sp>
      <p:pic>
        <p:nvPicPr>
          <p:cNvPr id="7" name="図 6">
            <a:extLst>
              <a:ext uri="{FF2B5EF4-FFF2-40B4-BE49-F238E27FC236}">
                <a16:creationId xmlns:a16="http://schemas.microsoft.com/office/drawing/2014/main" id="{D0287831-4D98-43D0-9899-0A42ED96DBC0}"/>
              </a:ext>
            </a:extLst>
          </p:cNvPr>
          <p:cNvPicPr/>
          <p:nvPr userDrawn="1"/>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272074" y="6201287"/>
            <a:ext cx="2791851" cy="558239"/>
          </a:xfrm>
          <a:prstGeom prst="rect">
            <a:avLst/>
          </a:prstGeom>
          <a:noFill/>
          <a:ln>
            <a:noFill/>
          </a:ln>
        </p:spPr>
      </p:pic>
    </p:spTree>
    <p:extLst>
      <p:ext uri="{BB962C8B-B14F-4D97-AF65-F5344CB8AC3E}">
        <p14:creationId xmlns:p14="http://schemas.microsoft.com/office/powerpoint/2010/main" val="2963542389"/>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sz="5300" b="1" dirty="0"/>
              <a:t>人がいない！の前に</a:t>
            </a:r>
            <a:br>
              <a:rPr lang="en-US" altLang="ja-JP" sz="5300" b="1" dirty="0"/>
            </a:br>
            <a:r>
              <a:rPr lang="ja-JP" altLang="en-US" sz="5300" b="1" dirty="0"/>
              <a:t>その作業無駄じゃない？？</a:t>
            </a:r>
            <a:endParaRPr kumimoji="1" lang="ja-JP" altLang="en-US" sz="5300" dirty="0"/>
          </a:p>
        </p:txBody>
      </p:sp>
      <p:sp>
        <p:nvSpPr>
          <p:cNvPr id="3" name="コンテンツ プレースホルダー 2">
            <a:extLst>
              <a:ext uri="{FF2B5EF4-FFF2-40B4-BE49-F238E27FC236}">
                <a16:creationId xmlns:a16="http://schemas.microsoft.com/office/drawing/2014/main" id="{DEA8634F-782A-A7D7-9A13-08744226B590}"/>
              </a:ext>
            </a:extLst>
          </p:cNvPr>
          <p:cNvSpPr txBox="1">
            <a:spLocks/>
          </p:cNvSpPr>
          <p:nvPr/>
        </p:nvSpPr>
        <p:spPr>
          <a:xfrm>
            <a:off x="507150" y="3489914"/>
            <a:ext cx="9726613" cy="60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t>ケアプランデータ連携システム普及啓発事業</a:t>
            </a:r>
            <a:endParaRPr lang="en-US" altLang="ja-JP" sz="1800" dirty="0"/>
          </a:p>
          <a:p>
            <a:pPr marL="0" indent="0">
              <a:buFont typeface="Arial" panose="020B0604020202020204" pitchFamily="34" charset="0"/>
              <a:buNone/>
            </a:pPr>
            <a:endParaRPr lang="en-US" altLang="ja-JP" sz="3600" dirty="0"/>
          </a:p>
          <a:p>
            <a:pPr marL="0" indent="0">
              <a:buFont typeface="Arial" panose="020B0604020202020204" pitchFamily="34" charset="0"/>
              <a:buNone/>
            </a:pPr>
            <a:endParaRPr lang="en-US" altLang="ja-JP" dirty="0"/>
          </a:p>
          <a:p>
            <a:endParaRPr lang="en-US" altLang="ja-JP" dirty="0"/>
          </a:p>
          <a:p>
            <a:endParaRPr lang="en-US" altLang="ja-JP" dirty="0"/>
          </a:p>
          <a:p>
            <a:endParaRPr lang="en-US" altLang="ja-JP" dirty="0"/>
          </a:p>
          <a:p>
            <a:pPr marL="0" indent="0">
              <a:buFont typeface="Arial" panose="020B0604020202020204" pitchFamily="34" charset="0"/>
              <a:buNone/>
            </a:pPr>
            <a:endParaRPr lang="en-US" altLang="ja-JP" dirty="0"/>
          </a:p>
          <a:p>
            <a:pPr marL="0" indent="0">
              <a:buFont typeface="Arial" panose="020B0604020202020204" pitchFamily="34" charset="0"/>
              <a:buNone/>
            </a:pPr>
            <a:endParaRPr lang="en-US" altLang="ja-JP" dirty="0"/>
          </a:p>
        </p:txBody>
      </p:sp>
    </p:spTree>
    <p:extLst>
      <p:ext uri="{BB962C8B-B14F-4D97-AF65-F5344CB8AC3E}">
        <p14:creationId xmlns:p14="http://schemas.microsoft.com/office/powerpoint/2010/main" val="1439366274"/>
      </p:ext>
    </p:extLst>
  </p:cSld>
  <p:clrMapOvr>
    <a:masterClrMapping/>
  </p:clrMapOvr>
  <mc:AlternateContent xmlns:mc="http://schemas.openxmlformats.org/markup-compatibility/2006" xmlns:p14="http://schemas.microsoft.com/office/powerpoint/2010/main">
    <mc:Choice Requires="p14">
      <p:transition spd="slow" p14:dur="2000" advTm="11944"/>
    </mc:Choice>
    <mc:Fallback xmlns="">
      <p:transition spd="slow" advTm="1194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4591AC-1A2C-4A9A-8959-25155A281D65}"/>
              </a:ext>
            </a:extLst>
          </p:cNvPr>
          <p:cNvSpPr>
            <a:spLocks noGrp="1"/>
          </p:cNvSpPr>
          <p:nvPr>
            <p:ph type="title"/>
          </p:nvPr>
        </p:nvSpPr>
        <p:spPr/>
        <p:txBody>
          <a:bodyPr/>
          <a:lstStyle/>
          <a:p>
            <a:r>
              <a:rPr lang="ja-JP" altLang="en-US" sz="6000" dirty="0"/>
              <a:t>今</a:t>
            </a:r>
            <a:r>
              <a:rPr lang="ja-JP" altLang="en-US" dirty="0"/>
              <a:t>後のポイント　</a:t>
            </a:r>
            <a:endParaRPr kumimoji="1" lang="ja-JP" altLang="en-US" dirty="0"/>
          </a:p>
        </p:txBody>
      </p:sp>
      <p:grpSp>
        <p:nvGrpSpPr>
          <p:cNvPr id="30" name="グループ化 29">
            <a:extLst>
              <a:ext uri="{FF2B5EF4-FFF2-40B4-BE49-F238E27FC236}">
                <a16:creationId xmlns:a16="http://schemas.microsoft.com/office/drawing/2014/main" id="{0FA6D197-A4A8-43B7-875E-DE633B9C09F7}"/>
              </a:ext>
            </a:extLst>
          </p:cNvPr>
          <p:cNvGrpSpPr/>
          <p:nvPr/>
        </p:nvGrpSpPr>
        <p:grpSpPr>
          <a:xfrm>
            <a:off x="2400735" y="1957524"/>
            <a:ext cx="3240000" cy="3347999"/>
            <a:chOff x="1055077" y="2166072"/>
            <a:chExt cx="3132000" cy="3210522"/>
          </a:xfrm>
        </p:grpSpPr>
        <p:grpSp>
          <p:nvGrpSpPr>
            <p:cNvPr id="3" name="グループ化 2">
              <a:extLst>
                <a:ext uri="{FF2B5EF4-FFF2-40B4-BE49-F238E27FC236}">
                  <a16:creationId xmlns:a16="http://schemas.microsoft.com/office/drawing/2014/main" id="{3B009109-B5E3-4BAF-96BD-6395A470057E}"/>
                </a:ext>
              </a:extLst>
            </p:cNvPr>
            <p:cNvGrpSpPr/>
            <p:nvPr/>
          </p:nvGrpSpPr>
          <p:grpSpPr>
            <a:xfrm>
              <a:off x="1055077" y="2280594"/>
              <a:ext cx="3132000" cy="3096000"/>
              <a:chOff x="1055077" y="2280594"/>
              <a:chExt cx="3132000" cy="3096000"/>
            </a:xfrm>
          </p:grpSpPr>
          <p:sp>
            <p:nvSpPr>
              <p:cNvPr id="4" name="楕円 3">
                <a:extLst>
                  <a:ext uri="{FF2B5EF4-FFF2-40B4-BE49-F238E27FC236}">
                    <a16:creationId xmlns:a16="http://schemas.microsoft.com/office/drawing/2014/main" id="{BD9990E2-D85D-4739-966B-4CF9C6329EA3}"/>
                  </a:ext>
                </a:extLst>
              </p:cNvPr>
              <p:cNvSpPr/>
              <p:nvPr/>
            </p:nvSpPr>
            <p:spPr>
              <a:xfrm>
                <a:off x="1055077" y="2280594"/>
                <a:ext cx="3132000" cy="3096000"/>
              </a:xfrm>
              <a:prstGeom prst="ellipse">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solidFill>
                    <a:sysClr val="windowText" lastClr="000000"/>
                  </a:solidFill>
                </a:endParaRPr>
              </a:p>
              <a:p>
                <a:pPr algn="ctr"/>
                <a:endParaRPr lang="en-US" altLang="ja-JP" sz="2400" dirty="0">
                  <a:solidFill>
                    <a:sysClr val="windowText" lastClr="000000"/>
                  </a:solidFill>
                </a:endParaRPr>
              </a:p>
              <a:p>
                <a:pPr algn="ctr"/>
                <a:endParaRPr kumimoji="1" lang="en-US" altLang="ja-JP" sz="2400" dirty="0">
                  <a:solidFill>
                    <a:sysClr val="windowText" lastClr="000000"/>
                  </a:solidFill>
                </a:endParaRPr>
              </a:p>
            </p:txBody>
          </p:sp>
          <p:sp>
            <p:nvSpPr>
              <p:cNvPr id="5" name="テキスト ボックス 4">
                <a:extLst>
                  <a:ext uri="{FF2B5EF4-FFF2-40B4-BE49-F238E27FC236}">
                    <a16:creationId xmlns:a16="http://schemas.microsoft.com/office/drawing/2014/main" id="{50B20C16-C9BD-455E-8898-113BB33491DB}"/>
                  </a:ext>
                </a:extLst>
              </p:cNvPr>
              <p:cNvSpPr txBox="1"/>
              <p:nvPr/>
            </p:nvSpPr>
            <p:spPr>
              <a:xfrm>
                <a:off x="1167015" y="3085272"/>
                <a:ext cx="3020062" cy="501735"/>
              </a:xfrm>
              <a:prstGeom prst="rect">
                <a:avLst/>
              </a:prstGeom>
              <a:noFill/>
            </p:spPr>
            <p:txBody>
              <a:bodyPr wrap="square" rtlCol="0">
                <a:spAutoFit/>
              </a:bodyPr>
              <a:lstStyle/>
              <a:p>
                <a:pPr algn="ctr"/>
                <a:r>
                  <a:rPr kumimoji="1" lang="ja-JP" altLang="en-US" sz="2800" b="1" dirty="0"/>
                  <a:t>導入事業所のケア</a:t>
                </a:r>
              </a:p>
            </p:txBody>
          </p:sp>
          <p:sp>
            <p:nvSpPr>
              <p:cNvPr id="6" name="テキスト ボックス 5">
                <a:extLst>
                  <a:ext uri="{FF2B5EF4-FFF2-40B4-BE49-F238E27FC236}">
                    <a16:creationId xmlns:a16="http://schemas.microsoft.com/office/drawing/2014/main" id="{C084299A-3C3A-46EF-A544-B4D76EE6484F}"/>
                  </a:ext>
                </a:extLst>
              </p:cNvPr>
              <p:cNvSpPr txBox="1"/>
              <p:nvPr/>
            </p:nvSpPr>
            <p:spPr>
              <a:xfrm>
                <a:off x="1570662" y="2495366"/>
                <a:ext cx="2100830" cy="560763"/>
              </a:xfrm>
              <a:prstGeom prst="rect">
                <a:avLst/>
              </a:prstGeom>
              <a:noFill/>
            </p:spPr>
            <p:txBody>
              <a:bodyPr wrap="square" rtlCol="0">
                <a:spAutoFit/>
              </a:bodyPr>
              <a:lstStyle/>
              <a:p>
                <a:pPr algn="ctr"/>
                <a:r>
                  <a:rPr lang="ja-JP" altLang="en-US" sz="2400" dirty="0">
                    <a:solidFill>
                      <a:sysClr val="windowText" lastClr="000000"/>
                    </a:solidFill>
                  </a:rPr>
                  <a:t>ＰＯＩＮＴ </a:t>
                </a:r>
                <a:r>
                  <a:rPr lang="ja-JP" altLang="en-US" sz="3200" b="1" dirty="0">
                    <a:solidFill>
                      <a:sysClr val="windowText" lastClr="000000"/>
                    </a:solidFill>
                  </a:rPr>
                  <a:t>１</a:t>
                </a:r>
                <a:endParaRPr lang="en-US" altLang="ja-JP" sz="2400" b="1" dirty="0">
                  <a:solidFill>
                    <a:sysClr val="windowText" lastClr="000000"/>
                  </a:solidFill>
                </a:endParaRPr>
              </a:p>
            </p:txBody>
          </p:sp>
          <p:sp>
            <p:nvSpPr>
              <p:cNvPr id="7" name="テキスト ボックス 6">
                <a:extLst>
                  <a:ext uri="{FF2B5EF4-FFF2-40B4-BE49-F238E27FC236}">
                    <a16:creationId xmlns:a16="http://schemas.microsoft.com/office/drawing/2014/main" id="{A029DF6F-82BA-4902-843E-98D7DFA5104B}"/>
                  </a:ext>
                </a:extLst>
              </p:cNvPr>
              <p:cNvSpPr txBox="1"/>
              <p:nvPr/>
            </p:nvSpPr>
            <p:spPr>
              <a:xfrm>
                <a:off x="1354721" y="3715625"/>
                <a:ext cx="2577468" cy="973957"/>
              </a:xfrm>
              <a:prstGeom prst="rect">
                <a:avLst/>
              </a:prstGeom>
              <a:noFill/>
            </p:spPr>
            <p:txBody>
              <a:bodyPr wrap="square" rtlCol="0">
                <a:spAutoFit/>
              </a:bodyPr>
              <a:lstStyle/>
              <a:p>
                <a:r>
                  <a:rPr lang="ja-JP" altLang="en-US" sz="2000" dirty="0">
                    <a:solidFill>
                      <a:sysClr val="windowText" lastClr="000000"/>
                    </a:solidFill>
                  </a:rPr>
                  <a:t>操作方法等問題点を洗い出し、研修等を開催する。</a:t>
                </a:r>
                <a:endParaRPr lang="en-US" altLang="ja-JP" sz="2000" dirty="0">
                  <a:solidFill>
                    <a:sysClr val="windowText" lastClr="000000"/>
                  </a:solidFill>
                </a:endParaRPr>
              </a:p>
            </p:txBody>
          </p:sp>
        </p:grpSp>
        <p:grpSp>
          <p:nvGrpSpPr>
            <p:cNvPr id="18" name="グループ化 17">
              <a:extLst>
                <a:ext uri="{FF2B5EF4-FFF2-40B4-BE49-F238E27FC236}">
                  <a16:creationId xmlns:a16="http://schemas.microsoft.com/office/drawing/2014/main" id="{CE2D2D22-E60E-41E3-B426-3FEECB2CCEFB}"/>
                </a:ext>
              </a:extLst>
            </p:cNvPr>
            <p:cNvGrpSpPr/>
            <p:nvPr/>
          </p:nvGrpSpPr>
          <p:grpSpPr>
            <a:xfrm>
              <a:off x="3199893" y="2166072"/>
              <a:ext cx="528993" cy="400777"/>
              <a:chOff x="404082" y="2686933"/>
              <a:chExt cx="528993" cy="400777"/>
            </a:xfrm>
          </p:grpSpPr>
          <p:cxnSp>
            <p:nvCxnSpPr>
              <p:cNvPr id="19" name="直線コネクタ 18">
                <a:extLst>
                  <a:ext uri="{FF2B5EF4-FFF2-40B4-BE49-F238E27FC236}">
                    <a16:creationId xmlns:a16="http://schemas.microsoft.com/office/drawing/2014/main" id="{DE7F3F51-61CA-4A0D-B14E-8E9B91BC9D27}"/>
                  </a:ext>
                </a:extLst>
              </p:cNvPr>
              <p:cNvCxnSpPr>
                <a:cxnSpLocks/>
              </p:cNvCxnSpPr>
              <p:nvPr/>
            </p:nvCxnSpPr>
            <p:spPr>
              <a:xfrm rot="60000">
                <a:off x="404082" y="2686933"/>
                <a:ext cx="0" cy="36000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89506C20-E0D4-417B-B3CA-1D1F7E58C890}"/>
                  </a:ext>
                </a:extLst>
              </p:cNvPr>
              <p:cNvCxnSpPr>
                <a:cxnSpLocks/>
              </p:cNvCxnSpPr>
              <p:nvPr/>
            </p:nvCxnSpPr>
            <p:spPr>
              <a:xfrm rot="1140000">
                <a:off x="583452" y="2727710"/>
                <a:ext cx="0" cy="36000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D1FF96EA-1670-4BBD-9840-5B8C6A4A3DC9}"/>
                  </a:ext>
                </a:extLst>
              </p:cNvPr>
              <p:cNvCxnSpPr>
                <a:cxnSpLocks/>
              </p:cNvCxnSpPr>
              <p:nvPr/>
            </p:nvCxnSpPr>
            <p:spPr>
              <a:xfrm rot="2880000">
                <a:off x="753075" y="2873845"/>
                <a:ext cx="0" cy="36000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grpSp>
        <p:nvGrpSpPr>
          <p:cNvPr id="31" name="グループ化 30">
            <a:extLst>
              <a:ext uri="{FF2B5EF4-FFF2-40B4-BE49-F238E27FC236}">
                <a16:creationId xmlns:a16="http://schemas.microsoft.com/office/drawing/2014/main" id="{75EBFCF0-B58B-44AE-9824-5F03858A29E5}"/>
              </a:ext>
            </a:extLst>
          </p:cNvPr>
          <p:cNvGrpSpPr/>
          <p:nvPr/>
        </p:nvGrpSpPr>
        <p:grpSpPr>
          <a:xfrm>
            <a:off x="6976131" y="1957524"/>
            <a:ext cx="3240000" cy="3347999"/>
            <a:chOff x="4642338" y="2166072"/>
            <a:chExt cx="3132000" cy="3210522"/>
          </a:xfrm>
        </p:grpSpPr>
        <p:grpSp>
          <p:nvGrpSpPr>
            <p:cNvPr id="8" name="グループ化 7">
              <a:extLst>
                <a:ext uri="{FF2B5EF4-FFF2-40B4-BE49-F238E27FC236}">
                  <a16:creationId xmlns:a16="http://schemas.microsoft.com/office/drawing/2014/main" id="{B6A7BB09-BDB5-4C6E-A612-220FE596B7AA}"/>
                </a:ext>
              </a:extLst>
            </p:cNvPr>
            <p:cNvGrpSpPr/>
            <p:nvPr/>
          </p:nvGrpSpPr>
          <p:grpSpPr>
            <a:xfrm>
              <a:off x="4642338" y="2280594"/>
              <a:ext cx="3132000" cy="3096000"/>
              <a:chOff x="1055077" y="2280594"/>
              <a:chExt cx="3132000" cy="3096000"/>
            </a:xfrm>
          </p:grpSpPr>
          <p:sp>
            <p:nvSpPr>
              <p:cNvPr id="9" name="楕円 8">
                <a:extLst>
                  <a:ext uri="{FF2B5EF4-FFF2-40B4-BE49-F238E27FC236}">
                    <a16:creationId xmlns:a16="http://schemas.microsoft.com/office/drawing/2014/main" id="{16C9759A-F99D-47F2-8CEC-79D0ABCC31B5}"/>
                  </a:ext>
                </a:extLst>
              </p:cNvPr>
              <p:cNvSpPr/>
              <p:nvPr/>
            </p:nvSpPr>
            <p:spPr>
              <a:xfrm>
                <a:off x="1055077" y="2280594"/>
                <a:ext cx="3132000" cy="3096000"/>
              </a:xfrm>
              <a:prstGeom prst="ellipse">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solidFill>
                    <a:sysClr val="windowText" lastClr="000000"/>
                  </a:solidFill>
                </a:endParaRPr>
              </a:p>
              <a:p>
                <a:pPr algn="ctr"/>
                <a:endParaRPr lang="en-US" altLang="ja-JP" sz="2400" dirty="0">
                  <a:solidFill>
                    <a:sysClr val="windowText" lastClr="000000"/>
                  </a:solidFill>
                </a:endParaRPr>
              </a:p>
              <a:p>
                <a:pPr algn="ctr"/>
                <a:endParaRPr kumimoji="1" lang="en-US" altLang="ja-JP" sz="2400" dirty="0">
                  <a:solidFill>
                    <a:sysClr val="windowText" lastClr="000000"/>
                  </a:solidFill>
                </a:endParaRPr>
              </a:p>
            </p:txBody>
          </p:sp>
          <p:sp>
            <p:nvSpPr>
              <p:cNvPr id="10" name="テキスト ボックス 9">
                <a:extLst>
                  <a:ext uri="{FF2B5EF4-FFF2-40B4-BE49-F238E27FC236}">
                    <a16:creationId xmlns:a16="http://schemas.microsoft.com/office/drawing/2014/main" id="{96FF7D0F-8F31-4AD5-B94A-9EA543A1ED95}"/>
                  </a:ext>
                </a:extLst>
              </p:cNvPr>
              <p:cNvSpPr txBox="1"/>
              <p:nvPr/>
            </p:nvSpPr>
            <p:spPr>
              <a:xfrm>
                <a:off x="1186884" y="3085272"/>
                <a:ext cx="2854734" cy="501735"/>
              </a:xfrm>
              <a:prstGeom prst="rect">
                <a:avLst/>
              </a:prstGeom>
              <a:noFill/>
            </p:spPr>
            <p:txBody>
              <a:bodyPr wrap="square" rtlCol="0">
                <a:spAutoFit/>
              </a:bodyPr>
              <a:lstStyle/>
              <a:p>
                <a:pPr algn="ctr"/>
                <a:r>
                  <a:rPr kumimoji="1" lang="ja-JP" altLang="en-US" sz="2800" b="1" dirty="0"/>
                  <a:t>普及啓発の継続</a:t>
                </a:r>
              </a:p>
            </p:txBody>
          </p:sp>
          <p:sp>
            <p:nvSpPr>
              <p:cNvPr id="11" name="テキスト ボックス 10">
                <a:extLst>
                  <a:ext uri="{FF2B5EF4-FFF2-40B4-BE49-F238E27FC236}">
                    <a16:creationId xmlns:a16="http://schemas.microsoft.com/office/drawing/2014/main" id="{28E62284-B318-4D00-9A4D-0F2BE92A5A7C}"/>
                  </a:ext>
                </a:extLst>
              </p:cNvPr>
              <p:cNvSpPr txBox="1"/>
              <p:nvPr/>
            </p:nvSpPr>
            <p:spPr>
              <a:xfrm>
                <a:off x="1570662" y="2495366"/>
                <a:ext cx="2100830" cy="560763"/>
              </a:xfrm>
              <a:prstGeom prst="rect">
                <a:avLst/>
              </a:prstGeom>
              <a:noFill/>
            </p:spPr>
            <p:txBody>
              <a:bodyPr wrap="square" rtlCol="0">
                <a:spAutoFit/>
              </a:bodyPr>
              <a:lstStyle/>
              <a:p>
                <a:pPr algn="ctr"/>
                <a:r>
                  <a:rPr lang="ja-JP" altLang="en-US" sz="2400" dirty="0">
                    <a:solidFill>
                      <a:sysClr val="windowText" lastClr="000000"/>
                    </a:solidFill>
                  </a:rPr>
                  <a:t>ＰＯＩＮＴ </a:t>
                </a:r>
                <a:r>
                  <a:rPr lang="ja-JP" altLang="en-US" sz="3200" b="1" dirty="0">
                    <a:solidFill>
                      <a:sysClr val="windowText" lastClr="000000"/>
                    </a:solidFill>
                  </a:rPr>
                  <a:t>２</a:t>
                </a:r>
                <a:endParaRPr lang="en-US" altLang="ja-JP" sz="2400" b="1" dirty="0">
                  <a:solidFill>
                    <a:sysClr val="windowText" lastClr="000000"/>
                  </a:solidFill>
                </a:endParaRPr>
              </a:p>
            </p:txBody>
          </p:sp>
          <p:sp>
            <p:nvSpPr>
              <p:cNvPr id="12" name="テキスト ボックス 11">
                <a:extLst>
                  <a:ext uri="{FF2B5EF4-FFF2-40B4-BE49-F238E27FC236}">
                    <a16:creationId xmlns:a16="http://schemas.microsoft.com/office/drawing/2014/main" id="{895380CC-FACD-4DBF-A0E0-92D176DDC4E5}"/>
                  </a:ext>
                </a:extLst>
              </p:cNvPr>
              <p:cNvSpPr txBox="1"/>
              <p:nvPr/>
            </p:nvSpPr>
            <p:spPr>
              <a:xfrm>
                <a:off x="1626608" y="3595501"/>
                <a:ext cx="2100830" cy="1269095"/>
              </a:xfrm>
              <a:prstGeom prst="rect">
                <a:avLst/>
              </a:prstGeom>
              <a:noFill/>
            </p:spPr>
            <p:txBody>
              <a:bodyPr wrap="square" rtlCol="0">
                <a:spAutoFit/>
              </a:bodyPr>
              <a:lstStyle/>
              <a:p>
                <a:r>
                  <a:rPr lang="ja-JP" altLang="en-US" sz="2000" dirty="0">
                    <a:solidFill>
                      <a:sysClr val="windowText" lastClr="000000"/>
                    </a:solidFill>
                  </a:rPr>
                  <a:t>システムに係る情報発信等、生産性向上のため、導入推進を継続する。</a:t>
                </a:r>
                <a:endParaRPr lang="en-US" altLang="ja-JP" sz="2000" dirty="0">
                  <a:solidFill>
                    <a:sysClr val="windowText" lastClr="000000"/>
                  </a:solidFill>
                </a:endParaRPr>
              </a:p>
            </p:txBody>
          </p:sp>
        </p:grpSp>
        <p:grpSp>
          <p:nvGrpSpPr>
            <p:cNvPr id="22" name="グループ化 21">
              <a:extLst>
                <a:ext uri="{FF2B5EF4-FFF2-40B4-BE49-F238E27FC236}">
                  <a16:creationId xmlns:a16="http://schemas.microsoft.com/office/drawing/2014/main" id="{43D7B4AF-1C71-4A37-BB10-B931CEC6D1C0}"/>
                </a:ext>
              </a:extLst>
            </p:cNvPr>
            <p:cNvGrpSpPr/>
            <p:nvPr/>
          </p:nvGrpSpPr>
          <p:grpSpPr>
            <a:xfrm>
              <a:off x="6767040" y="2166072"/>
              <a:ext cx="528993" cy="400777"/>
              <a:chOff x="383968" y="2686933"/>
              <a:chExt cx="528993" cy="400777"/>
            </a:xfrm>
          </p:grpSpPr>
          <p:cxnSp>
            <p:nvCxnSpPr>
              <p:cNvPr id="23" name="直線コネクタ 22">
                <a:extLst>
                  <a:ext uri="{FF2B5EF4-FFF2-40B4-BE49-F238E27FC236}">
                    <a16:creationId xmlns:a16="http://schemas.microsoft.com/office/drawing/2014/main" id="{C6A9D788-4F4B-42D7-ADAB-012C6178ED6D}"/>
                  </a:ext>
                </a:extLst>
              </p:cNvPr>
              <p:cNvCxnSpPr>
                <a:cxnSpLocks/>
              </p:cNvCxnSpPr>
              <p:nvPr/>
            </p:nvCxnSpPr>
            <p:spPr>
              <a:xfrm rot="60000">
                <a:off x="383968" y="2686933"/>
                <a:ext cx="0" cy="36000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7FFCA58A-B89D-4D60-BA5F-54D1E837935F}"/>
                  </a:ext>
                </a:extLst>
              </p:cNvPr>
              <p:cNvCxnSpPr>
                <a:cxnSpLocks/>
              </p:cNvCxnSpPr>
              <p:nvPr/>
            </p:nvCxnSpPr>
            <p:spPr>
              <a:xfrm rot="1140000">
                <a:off x="563338" y="2727710"/>
                <a:ext cx="0" cy="36000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3C8EB595-7F8A-42BD-958E-07FEB93BB639}"/>
                  </a:ext>
                </a:extLst>
              </p:cNvPr>
              <p:cNvCxnSpPr>
                <a:cxnSpLocks/>
              </p:cNvCxnSpPr>
              <p:nvPr/>
            </p:nvCxnSpPr>
            <p:spPr>
              <a:xfrm rot="2880000">
                <a:off x="732961" y="2873845"/>
                <a:ext cx="0" cy="36000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460141960"/>
      </p:ext>
    </p:extLst>
  </p:cSld>
  <p:clrMapOvr>
    <a:masterClrMapping/>
  </p:clrMapOvr>
  <mc:AlternateContent xmlns:mc="http://schemas.openxmlformats.org/markup-compatibility/2006" xmlns:p14="http://schemas.microsoft.com/office/powerpoint/2010/main">
    <mc:Choice Requires="p14">
      <p:transition spd="slow" p14:dur="2000" advTm="70278"/>
    </mc:Choice>
    <mc:Fallback xmlns="">
      <p:transition spd="slow" advTm="7027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6000" dirty="0"/>
              <a:t>知</a:t>
            </a:r>
            <a:r>
              <a:rPr lang="ja-JP" altLang="en-US" dirty="0"/>
              <a:t>多北部広域連合の概要</a:t>
            </a:r>
            <a:endParaRPr kumimoji="1" lang="ja-JP" altLang="en-US" dirty="0"/>
          </a:p>
        </p:txBody>
      </p:sp>
      <p:sp>
        <p:nvSpPr>
          <p:cNvPr id="3" name="コンテンツ プレースホルダー 2">
            <a:extLst>
              <a:ext uri="{FF2B5EF4-FFF2-40B4-BE49-F238E27FC236}">
                <a16:creationId xmlns:a16="http://schemas.microsoft.com/office/drawing/2014/main" id="{5221BC96-EC10-8A95-B308-FD84EB260D2A}"/>
              </a:ext>
            </a:extLst>
          </p:cNvPr>
          <p:cNvSpPr txBox="1">
            <a:spLocks/>
          </p:cNvSpPr>
          <p:nvPr/>
        </p:nvSpPr>
        <p:spPr>
          <a:xfrm>
            <a:off x="838200" y="1325563"/>
            <a:ext cx="11189677" cy="5374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ja-JP" altLang="en-US" dirty="0">
                <a:solidFill>
                  <a:schemeClr val="accent6">
                    <a:lumMod val="75000"/>
                  </a:schemeClr>
                </a:solidFill>
              </a:rPr>
              <a:t>●</a:t>
            </a:r>
            <a:r>
              <a:rPr lang="ja-JP" altLang="en-US" dirty="0"/>
              <a:t>知多北部広域連合は、愛知県の西部、知多半島の付け根部分にあり、東海市、大府市、知多市及び東浦町で構成されており、平成</a:t>
            </a:r>
            <a:r>
              <a:rPr lang="en-US" altLang="ja-JP" dirty="0"/>
              <a:t>11</a:t>
            </a:r>
            <a:r>
              <a:rPr lang="ja-JP" altLang="en-US" dirty="0"/>
              <a:t>年６月</a:t>
            </a:r>
            <a:r>
              <a:rPr lang="en-US" altLang="ja-JP" dirty="0"/>
              <a:t>1</a:t>
            </a:r>
            <a:r>
              <a:rPr lang="ja-JP" altLang="en-US" dirty="0"/>
              <a:t>日に設立されました。</a:t>
            </a:r>
            <a:endParaRPr lang="en-US" altLang="ja-JP" dirty="0"/>
          </a:p>
          <a:p>
            <a:pPr marL="0" indent="0">
              <a:lnSpc>
                <a:spcPct val="120000"/>
              </a:lnSpc>
              <a:buNone/>
            </a:pPr>
            <a:endParaRPr lang="en-US" altLang="ja-JP" dirty="0">
              <a:solidFill>
                <a:schemeClr val="accent6">
                  <a:lumMod val="75000"/>
                </a:schemeClr>
              </a:solidFill>
            </a:endParaRPr>
          </a:p>
          <a:p>
            <a:pPr marL="0" indent="0">
              <a:lnSpc>
                <a:spcPct val="120000"/>
              </a:lnSpc>
              <a:buNone/>
            </a:pPr>
            <a:endParaRPr lang="en-US" altLang="ja-JP" dirty="0">
              <a:solidFill>
                <a:schemeClr val="accent6">
                  <a:lumMod val="75000"/>
                </a:schemeClr>
              </a:solidFill>
            </a:endParaRPr>
          </a:p>
          <a:p>
            <a:pPr marL="0" indent="0">
              <a:lnSpc>
                <a:spcPct val="120000"/>
              </a:lnSpc>
              <a:buNone/>
            </a:pPr>
            <a:endParaRPr lang="en-US" altLang="ja-JP" dirty="0">
              <a:solidFill>
                <a:schemeClr val="accent6">
                  <a:lumMod val="75000"/>
                </a:schemeClr>
              </a:solidFill>
            </a:endParaRPr>
          </a:p>
          <a:p>
            <a:pPr marL="0" indent="0">
              <a:lnSpc>
                <a:spcPct val="120000"/>
              </a:lnSpc>
              <a:buNone/>
            </a:pPr>
            <a:r>
              <a:rPr lang="ja-JP" altLang="en-US" dirty="0">
                <a:solidFill>
                  <a:schemeClr val="accent6">
                    <a:lumMod val="75000"/>
                  </a:schemeClr>
                </a:solidFill>
              </a:rPr>
              <a:t>●</a:t>
            </a:r>
            <a:r>
              <a:rPr lang="ja-JP" altLang="en-US" dirty="0"/>
              <a:t>総人口及び </a:t>
            </a:r>
            <a:r>
              <a:rPr lang="en-US" altLang="ja-JP" dirty="0"/>
              <a:t>65 </a:t>
            </a:r>
            <a:r>
              <a:rPr lang="ja-JP" altLang="en-US" dirty="0"/>
              <a:t>歳以上人口ともに減少が見込まれるため、本計画期間中の </a:t>
            </a:r>
            <a:r>
              <a:rPr lang="en-US" altLang="ja-JP" dirty="0"/>
              <a:t>65 </a:t>
            </a:r>
            <a:r>
              <a:rPr lang="ja-JP" altLang="en-US" dirty="0"/>
              <a:t>歳以上人口割合、すなわち高齢化率はおおむね横ばいで推移することが予測されます。</a:t>
            </a:r>
            <a:endParaRPr lang="en-US" altLang="ja-JP" dirty="0"/>
          </a:p>
        </p:txBody>
      </p:sp>
      <p:graphicFrame>
        <p:nvGraphicFramePr>
          <p:cNvPr id="4" name="表 3">
            <a:extLst>
              <a:ext uri="{FF2B5EF4-FFF2-40B4-BE49-F238E27FC236}">
                <a16:creationId xmlns:a16="http://schemas.microsoft.com/office/drawing/2014/main" id="{84CEB9D2-ED85-461F-FFBE-8E891E25EE06}"/>
              </a:ext>
            </a:extLst>
          </p:cNvPr>
          <p:cNvGraphicFramePr>
            <a:graphicFrameLocks noGrp="1"/>
          </p:cNvGraphicFramePr>
          <p:nvPr>
            <p:extLst>
              <p:ext uri="{D42A27DB-BD31-4B8C-83A1-F6EECF244321}">
                <p14:modId xmlns:p14="http://schemas.microsoft.com/office/powerpoint/2010/main" val="3611326559"/>
              </p:ext>
            </p:extLst>
          </p:nvPr>
        </p:nvGraphicFramePr>
        <p:xfrm>
          <a:off x="930800" y="3154361"/>
          <a:ext cx="9000000" cy="1452360"/>
        </p:xfrm>
        <a:graphic>
          <a:graphicData uri="http://schemas.openxmlformats.org/drawingml/2006/table">
            <a:tbl>
              <a:tblPr firstRow="1" bandRow="1">
                <a:tableStyleId>{00A15C55-8517-42AA-B614-E9B94910E393}</a:tableStyleId>
              </a:tblPr>
              <a:tblGrid>
                <a:gridCol w="3000000">
                  <a:extLst>
                    <a:ext uri="{9D8B030D-6E8A-4147-A177-3AD203B41FA5}">
                      <a16:colId xmlns:a16="http://schemas.microsoft.com/office/drawing/2014/main" val="3000393114"/>
                    </a:ext>
                  </a:extLst>
                </a:gridCol>
                <a:gridCol w="3000000">
                  <a:extLst>
                    <a:ext uri="{9D8B030D-6E8A-4147-A177-3AD203B41FA5}">
                      <a16:colId xmlns:a16="http://schemas.microsoft.com/office/drawing/2014/main" val="105865530"/>
                    </a:ext>
                  </a:extLst>
                </a:gridCol>
                <a:gridCol w="3000000">
                  <a:extLst>
                    <a:ext uri="{9D8B030D-6E8A-4147-A177-3AD203B41FA5}">
                      <a16:colId xmlns:a16="http://schemas.microsoft.com/office/drawing/2014/main" val="2413008597"/>
                    </a:ext>
                  </a:extLst>
                </a:gridCol>
              </a:tblGrid>
              <a:tr h="484120">
                <a:tc>
                  <a:txBody>
                    <a:bodyPr/>
                    <a:lstStyle/>
                    <a:p>
                      <a:endParaRPr kumimoji="1" lang="ja-JP" altLang="en-US" sz="2000" dirty="0"/>
                    </a:p>
                  </a:txBody>
                  <a:tcPr/>
                </a:tc>
                <a:tc>
                  <a:txBody>
                    <a:bodyPr/>
                    <a:lstStyle/>
                    <a:p>
                      <a:r>
                        <a:rPr kumimoji="1" lang="en-US" altLang="ja-JP" sz="2000" dirty="0">
                          <a:solidFill>
                            <a:schemeClr val="tx1"/>
                          </a:solidFill>
                        </a:rPr>
                        <a:t>R5</a:t>
                      </a:r>
                      <a:r>
                        <a:rPr kumimoji="1" lang="ja-JP" altLang="en-US" sz="2000" dirty="0">
                          <a:solidFill>
                            <a:schemeClr val="tx1"/>
                          </a:solidFill>
                        </a:rPr>
                        <a:t>年度（１０月１日時点）</a:t>
                      </a:r>
                    </a:p>
                  </a:txBody>
                  <a:tcPr/>
                </a:tc>
                <a:tc>
                  <a:txBody>
                    <a:bodyPr/>
                    <a:lstStyle/>
                    <a:p>
                      <a:r>
                        <a:rPr kumimoji="1" lang="en-US" altLang="ja-JP" sz="2000" dirty="0">
                          <a:solidFill>
                            <a:schemeClr val="tx1"/>
                          </a:solidFill>
                        </a:rPr>
                        <a:t>R</a:t>
                      </a:r>
                      <a:r>
                        <a:rPr kumimoji="1" lang="ja-JP" altLang="en-US" sz="2000" dirty="0">
                          <a:solidFill>
                            <a:schemeClr val="tx1"/>
                          </a:solidFill>
                        </a:rPr>
                        <a:t>８年度（推計）</a:t>
                      </a:r>
                    </a:p>
                  </a:txBody>
                  <a:tcPr/>
                </a:tc>
                <a:extLst>
                  <a:ext uri="{0D108BD9-81ED-4DB2-BD59-A6C34878D82A}">
                    <a16:rowId xmlns:a16="http://schemas.microsoft.com/office/drawing/2014/main" val="1914250846"/>
                  </a:ext>
                </a:extLst>
              </a:tr>
              <a:tr h="484120">
                <a:tc>
                  <a:txBody>
                    <a:bodyPr/>
                    <a:lstStyle/>
                    <a:p>
                      <a:r>
                        <a:rPr kumimoji="1" lang="ja-JP" altLang="en-US" sz="2000" dirty="0"/>
                        <a:t>総人口</a:t>
                      </a:r>
                    </a:p>
                  </a:txBody>
                  <a:tcPr>
                    <a:solidFill>
                      <a:srgbClr val="FFC000"/>
                    </a:solidFill>
                  </a:tcPr>
                </a:tc>
                <a:tc>
                  <a:txBody>
                    <a:bodyPr/>
                    <a:lstStyle/>
                    <a:p>
                      <a:r>
                        <a:rPr kumimoji="1" lang="en-US" altLang="ja-JP" sz="2000" dirty="0"/>
                        <a:t>340,328</a:t>
                      </a:r>
                      <a:r>
                        <a:rPr kumimoji="1" lang="ja-JP" altLang="en-US" sz="2000" dirty="0"/>
                        <a:t>人</a:t>
                      </a:r>
                    </a:p>
                  </a:txBody>
                  <a:tcPr/>
                </a:tc>
                <a:tc>
                  <a:txBody>
                    <a:bodyPr/>
                    <a:lstStyle/>
                    <a:p>
                      <a:r>
                        <a:rPr kumimoji="1" lang="en-US" altLang="ja-JP" sz="2000" dirty="0"/>
                        <a:t>336,406</a:t>
                      </a:r>
                      <a:r>
                        <a:rPr kumimoji="1" lang="ja-JP" altLang="en-US" sz="2000" dirty="0"/>
                        <a:t>人</a:t>
                      </a:r>
                    </a:p>
                  </a:txBody>
                  <a:tcPr/>
                </a:tc>
                <a:extLst>
                  <a:ext uri="{0D108BD9-81ED-4DB2-BD59-A6C34878D82A}">
                    <a16:rowId xmlns:a16="http://schemas.microsoft.com/office/drawing/2014/main" val="897364529"/>
                  </a:ext>
                </a:extLst>
              </a:tr>
              <a:tr h="484120">
                <a:tc>
                  <a:txBody>
                    <a:bodyPr/>
                    <a:lstStyle/>
                    <a:p>
                      <a:r>
                        <a:rPr kumimoji="1" lang="ja-JP" altLang="en-US" sz="2000" dirty="0"/>
                        <a:t>高齢者（６５歳以上）人口</a:t>
                      </a:r>
                    </a:p>
                  </a:txBody>
                  <a:tcPr>
                    <a:solidFill>
                      <a:srgbClr val="FFC000"/>
                    </a:solidFill>
                  </a:tcPr>
                </a:tc>
                <a:tc>
                  <a:txBody>
                    <a:bodyPr/>
                    <a:lstStyle/>
                    <a:p>
                      <a:r>
                        <a:rPr kumimoji="1" lang="en-US" altLang="ja-JP" sz="2000" dirty="0"/>
                        <a:t>82,680</a:t>
                      </a:r>
                      <a:r>
                        <a:rPr kumimoji="1" lang="ja-JP" altLang="en-US" sz="2000" dirty="0"/>
                        <a:t>人</a:t>
                      </a:r>
                    </a:p>
                  </a:txBody>
                  <a:tcPr/>
                </a:tc>
                <a:tc>
                  <a:txBody>
                    <a:bodyPr/>
                    <a:lstStyle/>
                    <a:p>
                      <a:r>
                        <a:rPr kumimoji="1" lang="ja-JP" altLang="en-US" sz="2000" dirty="0"/>
                        <a:t>減少する見込み</a:t>
                      </a:r>
                    </a:p>
                  </a:txBody>
                  <a:tcPr/>
                </a:tc>
                <a:extLst>
                  <a:ext uri="{0D108BD9-81ED-4DB2-BD59-A6C34878D82A}">
                    <a16:rowId xmlns:a16="http://schemas.microsoft.com/office/drawing/2014/main" val="3756008607"/>
                  </a:ext>
                </a:extLst>
              </a:tr>
            </a:tbl>
          </a:graphicData>
        </a:graphic>
      </p:graphicFrame>
      <p:pic>
        <p:nvPicPr>
          <p:cNvPr id="6" name="図 5" descr="マップ&#10;&#10;AI 生成コンテンツは誤りを含む可能性があります。">
            <a:extLst>
              <a:ext uri="{FF2B5EF4-FFF2-40B4-BE49-F238E27FC236}">
                <a16:creationId xmlns:a16="http://schemas.microsoft.com/office/drawing/2014/main" id="{085C845B-27DE-1F99-35E3-28DE62993C98}"/>
              </a:ext>
            </a:extLst>
          </p:cNvPr>
          <p:cNvPicPr>
            <a:picLocks noChangeAspect="1"/>
          </p:cNvPicPr>
          <p:nvPr/>
        </p:nvPicPr>
        <p:blipFill>
          <a:blip r:embed="rId3">
            <a:extLst>
              <a:ext uri="{28A0092B-C50C-407E-A947-70E740481C1C}">
                <a14:useLocalDpi xmlns:a14="http://schemas.microsoft.com/office/drawing/2010/main" val="0"/>
              </a:ext>
            </a:extLst>
          </a:blip>
          <a:srcRect l="21073" t="10133" r="21389" b="13867"/>
          <a:stretch>
            <a:fillRect/>
          </a:stretch>
        </p:blipFill>
        <p:spPr>
          <a:xfrm>
            <a:off x="10144570" y="2879552"/>
            <a:ext cx="1820137" cy="1700784"/>
          </a:xfrm>
          <a:prstGeom prst="rect">
            <a:avLst/>
          </a:prstGeom>
        </p:spPr>
      </p:pic>
    </p:spTree>
    <p:extLst>
      <p:ext uri="{BB962C8B-B14F-4D97-AF65-F5344CB8AC3E}">
        <p14:creationId xmlns:p14="http://schemas.microsoft.com/office/powerpoint/2010/main" val="1932303267"/>
      </p:ext>
    </p:extLst>
  </p:cSld>
  <p:clrMapOvr>
    <a:masterClrMapping/>
  </p:clrMapOvr>
  <mc:AlternateContent xmlns:mc="http://schemas.openxmlformats.org/markup-compatibility/2006" xmlns:p14="http://schemas.microsoft.com/office/powerpoint/2010/main">
    <mc:Choice Requires="p14">
      <p:transition spd="slow" p14:dur="2000" advTm="14255"/>
    </mc:Choice>
    <mc:Fallback xmlns="">
      <p:transition spd="slow" advTm="142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B8117B02-24E2-225D-1429-575894764696}"/>
              </a:ext>
            </a:extLst>
          </p:cNvPr>
          <p:cNvSpPr txBox="1">
            <a:spLocks/>
          </p:cNvSpPr>
          <p:nvPr/>
        </p:nvSpPr>
        <p:spPr>
          <a:xfrm>
            <a:off x="173620" y="1325563"/>
            <a:ext cx="11854257" cy="5374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None/>
            </a:pPr>
            <a:r>
              <a:rPr lang="ja-JP" altLang="en-US" dirty="0">
                <a:solidFill>
                  <a:schemeClr val="accent6">
                    <a:lumMod val="75000"/>
                  </a:schemeClr>
                </a:solidFill>
              </a:rPr>
              <a:t>●管内の居宅サービスを利用する被保険者に対する、ケアマネジャーの受け入れ状況の実態を調査の結果</a:t>
            </a:r>
            <a:endParaRPr lang="en-US" altLang="ja-JP" dirty="0">
              <a:solidFill>
                <a:schemeClr val="accent6">
                  <a:lumMod val="75000"/>
                </a:schemeClr>
              </a:solidFill>
            </a:endParaRPr>
          </a:p>
          <a:p>
            <a:pPr marL="0" indent="0">
              <a:lnSpc>
                <a:spcPct val="120000"/>
              </a:lnSpc>
              <a:buNone/>
            </a:pPr>
            <a:r>
              <a:rPr lang="en-US" altLang="ja-JP" sz="1800" dirty="0"/>
              <a:t>【</a:t>
            </a:r>
            <a:r>
              <a:rPr lang="ja-JP" altLang="en-US" sz="1800" dirty="0"/>
              <a:t>令和</a:t>
            </a:r>
            <a:r>
              <a:rPr lang="en-US" altLang="ja-JP" sz="1800" dirty="0"/>
              <a:t>7</a:t>
            </a:r>
            <a:r>
              <a:rPr lang="ja-JP" altLang="en-US" sz="1800" dirty="0"/>
              <a:t>年度第１回知多北部広域連合介護保険事業計画より</a:t>
            </a:r>
            <a:r>
              <a:rPr lang="en-US" altLang="ja-JP" sz="1800" dirty="0"/>
              <a:t>】</a:t>
            </a:r>
            <a:endParaRPr lang="en-US" altLang="ja-JP" sz="3600" dirty="0"/>
          </a:p>
          <a:p>
            <a:pPr marL="0" indent="0">
              <a:lnSpc>
                <a:spcPct val="120000"/>
              </a:lnSpc>
              <a:buFont typeface="Arial" panose="020B0604020202020204" pitchFamily="34" charset="0"/>
              <a:buNone/>
            </a:pPr>
            <a:endParaRPr lang="en-US" altLang="ja-JP" dirty="0"/>
          </a:p>
          <a:p>
            <a:pPr marL="0" indent="0">
              <a:lnSpc>
                <a:spcPct val="120000"/>
              </a:lnSpc>
              <a:buFont typeface="Arial" panose="020B0604020202020204" pitchFamily="34" charset="0"/>
              <a:buNone/>
            </a:pPr>
            <a:endParaRPr lang="en-US" altLang="ja-JP" dirty="0"/>
          </a:p>
          <a:p>
            <a:pPr marL="0" indent="0">
              <a:lnSpc>
                <a:spcPct val="120000"/>
              </a:lnSpc>
              <a:buFont typeface="Arial" panose="020B0604020202020204" pitchFamily="34" charset="0"/>
              <a:buNone/>
            </a:pPr>
            <a:endParaRPr lang="en-US" altLang="ja-JP" dirty="0"/>
          </a:p>
          <a:p>
            <a:pPr marL="0" indent="0">
              <a:lnSpc>
                <a:spcPct val="120000"/>
              </a:lnSpc>
              <a:buFont typeface="Arial" panose="020B0604020202020204" pitchFamily="34" charset="0"/>
              <a:buNone/>
            </a:pPr>
            <a:endParaRPr lang="ja-JP" altLang="en-US" dirty="0"/>
          </a:p>
          <a:p>
            <a:pPr marL="0" indent="0">
              <a:lnSpc>
                <a:spcPct val="120000"/>
              </a:lnSpc>
              <a:buFont typeface="Arial" panose="020B0604020202020204" pitchFamily="34" charset="0"/>
              <a:buNone/>
            </a:pPr>
            <a:endParaRPr lang="en-US" altLang="ja-JP" dirty="0">
              <a:solidFill>
                <a:schemeClr val="accent6">
                  <a:lumMod val="75000"/>
                </a:schemeClr>
              </a:solidFill>
            </a:endParaRPr>
          </a:p>
          <a:p>
            <a:pPr marL="0" indent="0">
              <a:lnSpc>
                <a:spcPct val="120000"/>
              </a:lnSpc>
              <a:buFont typeface="Arial" panose="020B0604020202020204" pitchFamily="34" charset="0"/>
              <a:buNone/>
            </a:pPr>
            <a:endParaRPr lang="en-US" altLang="ja-JP" dirty="0"/>
          </a:p>
        </p:txBody>
      </p:sp>
      <p:sp>
        <p:nvSpPr>
          <p:cNvPr id="2" name="タイトル 1">
            <a:extLst>
              <a:ext uri="{FF2B5EF4-FFF2-40B4-BE49-F238E27FC236}">
                <a16:creationId xmlns:a16="http://schemas.microsoft.com/office/drawing/2014/main" id="{20422C30-88E4-4E67-00BD-0FE79DB120AB}"/>
              </a:ext>
            </a:extLst>
          </p:cNvPr>
          <p:cNvSpPr>
            <a:spLocks noGrp="1"/>
          </p:cNvSpPr>
          <p:nvPr>
            <p:ph type="title"/>
          </p:nvPr>
        </p:nvSpPr>
        <p:spPr/>
        <p:txBody>
          <a:bodyPr>
            <a:normAutofit/>
          </a:bodyPr>
          <a:lstStyle/>
          <a:p>
            <a:r>
              <a:rPr lang="ja-JP" altLang="en-US" sz="6000" dirty="0"/>
              <a:t>ケ</a:t>
            </a:r>
            <a:r>
              <a:rPr lang="ja-JP" altLang="en-US" dirty="0"/>
              <a:t>アマネジャーの在籍状況等</a:t>
            </a:r>
            <a:endParaRPr kumimoji="1" lang="ja-JP" altLang="en-US" dirty="0"/>
          </a:p>
        </p:txBody>
      </p:sp>
      <p:pic>
        <p:nvPicPr>
          <p:cNvPr id="4" name="図 3">
            <a:extLst>
              <a:ext uri="{FF2B5EF4-FFF2-40B4-BE49-F238E27FC236}">
                <a16:creationId xmlns:a16="http://schemas.microsoft.com/office/drawing/2014/main" id="{509EACE5-B4D2-18A1-9412-7FEC94895261}"/>
              </a:ext>
            </a:extLst>
          </p:cNvPr>
          <p:cNvPicPr>
            <a:picLocks noChangeAspect="1"/>
          </p:cNvPicPr>
          <p:nvPr/>
        </p:nvPicPr>
        <p:blipFill>
          <a:blip r:embed="rId3"/>
          <a:stretch>
            <a:fillRect/>
          </a:stretch>
        </p:blipFill>
        <p:spPr>
          <a:xfrm>
            <a:off x="213130" y="3075105"/>
            <a:ext cx="5882870" cy="2006185"/>
          </a:xfrm>
          <a:prstGeom prst="rect">
            <a:avLst/>
          </a:prstGeom>
          <a:ln>
            <a:solidFill>
              <a:schemeClr val="tx1"/>
            </a:solidFill>
          </a:ln>
        </p:spPr>
      </p:pic>
      <p:sp>
        <p:nvSpPr>
          <p:cNvPr id="6" name="矢印: 右 5">
            <a:extLst>
              <a:ext uri="{FF2B5EF4-FFF2-40B4-BE49-F238E27FC236}">
                <a16:creationId xmlns:a16="http://schemas.microsoft.com/office/drawing/2014/main" id="{37689045-01DA-170B-8F57-BA820FE0728B}"/>
              </a:ext>
            </a:extLst>
          </p:cNvPr>
          <p:cNvSpPr/>
          <p:nvPr/>
        </p:nvSpPr>
        <p:spPr>
          <a:xfrm>
            <a:off x="5729466" y="3811975"/>
            <a:ext cx="914400" cy="829473"/>
          </a:xfrm>
          <a:prstGeom prst="righ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67848ED2-C2F4-1F56-EC44-19A2EE55968E}"/>
              </a:ext>
            </a:extLst>
          </p:cNvPr>
          <p:cNvSpPr/>
          <p:nvPr/>
        </p:nvSpPr>
        <p:spPr>
          <a:xfrm>
            <a:off x="6643866" y="2916962"/>
            <a:ext cx="5243334" cy="239972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《30</a:t>
            </a:r>
            <a:r>
              <a:rPr kumimoji="1" lang="ja-JP" altLang="en-US" sz="2800" dirty="0">
                <a:solidFill>
                  <a:schemeClr val="tx1"/>
                </a:solidFill>
              </a:rPr>
              <a:t>％が受入可能な状況</a:t>
            </a:r>
            <a:r>
              <a:rPr kumimoji="1" lang="en-US" altLang="ja-JP" sz="2800" dirty="0">
                <a:solidFill>
                  <a:schemeClr val="tx1"/>
                </a:solidFill>
              </a:rPr>
              <a:t>》</a:t>
            </a:r>
          </a:p>
          <a:p>
            <a:r>
              <a:rPr lang="ja-JP" altLang="en-US" sz="2400" dirty="0">
                <a:solidFill>
                  <a:schemeClr val="tx1"/>
                </a:solidFill>
              </a:rPr>
              <a:t>人がいないと感じるのは、実際に人がいないわけではく、業務効率に問題がある可能性が浮上</a:t>
            </a:r>
            <a:endParaRPr kumimoji="1" lang="en-US" altLang="ja-JP" sz="2400" dirty="0">
              <a:solidFill>
                <a:schemeClr val="tx1"/>
              </a:solidFill>
            </a:endParaRPr>
          </a:p>
        </p:txBody>
      </p:sp>
    </p:spTree>
    <p:extLst>
      <p:ext uri="{BB962C8B-B14F-4D97-AF65-F5344CB8AC3E}">
        <p14:creationId xmlns:p14="http://schemas.microsoft.com/office/powerpoint/2010/main" val="3978556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6000" dirty="0"/>
              <a:t>管</a:t>
            </a:r>
            <a:r>
              <a:rPr lang="ja-JP" altLang="en-US" dirty="0"/>
              <a:t>内の事業所数（</a:t>
            </a:r>
            <a:r>
              <a:rPr lang="en-US" altLang="ja-JP" dirty="0"/>
              <a:t>R8.3.1</a:t>
            </a:r>
            <a:r>
              <a:rPr lang="ja-JP" altLang="en-US" dirty="0"/>
              <a:t>現在）</a:t>
            </a:r>
            <a:endParaRPr kumimoji="1" lang="ja-JP" altLang="en-US" dirty="0"/>
          </a:p>
        </p:txBody>
      </p:sp>
      <p:sp>
        <p:nvSpPr>
          <p:cNvPr id="3" name="コンテンツ プレースホルダー 2">
            <a:extLst>
              <a:ext uri="{FF2B5EF4-FFF2-40B4-BE49-F238E27FC236}">
                <a16:creationId xmlns:a16="http://schemas.microsoft.com/office/drawing/2014/main" id="{48A4BB71-B1E1-51DC-8314-4C635EBDA6D8}"/>
              </a:ext>
            </a:extLst>
          </p:cNvPr>
          <p:cNvSpPr txBox="1">
            <a:spLocks/>
          </p:cNvSpPr>
          <p:nvPr/>
        </p:nvSpPr>
        <p:spPr>
          <a:xfrm>
            <a:off x="838200" y="1325563"/>
            <a:ext cx="11189677" cy="5374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ja-JP" altLang="en-US" dirty="0">
                <a:solidFill>
                  <a:schemeClr val="accent6">
                    <a:lumMod val="75000"/>
                  </a:schemeClr>
                </a:solidFill>
              </a:rPr>
              <a:t>●</a:t>
            </a:r>
            <a:r>
              <a:rPr lang="ja-JP" altLang="en-US" dirty="0"/>
              <a:t>居宅介護支援（介護予防支援）事業所数・・・</a:t>
            </a:r>
            <a:r>
              <a:rPr lang="en-US" altLang="ja-JP" dirty="0"/>
              <a:t>67</a:t>
            </a:r>
            <a:r>
              <a:rPr lang="ja-JP" altLang="en-US" dirty="0"/>
              <a:t>事業所</a:t>
            </a:r>
            <a:endParaRPr lang="en-US" altLang="ja-JP" dirty="0"/>
          </a:p>
          <a:p>
            <a:pPr marL="0" indent="0">
              <a:lnSpc>
                <a:spcPct val="120000"/>
              </a:lnSpc>
              <a:buFont typeface="Arial" panose="020B0604020202020204" pitchFamily="34" charset="0"/>
              <a:buNone/>
            </a:pPr>
            <a:endParaRPr lang="en-US" altLang="ja-JP" dirty="0"/>
          </a:p>
          <a:p>
            <a:pPr marL="0" indent="0">
              <a:lnSpc>
                <a:spcPct val="120000"/>
              </a:lnSpc>
              <a:buNone/>
            </a:pPr>
            <a:r>
              <a:rPr lang="ja-JP" altLang="en-US" dirty="0">
                <a:solidFill>
                  <a:schemeClr val="accent6">
                    <a:lumMod val="75000"/>
                  </a:schemeClr>
                </a:solidFill>
              </a:rPr>
              <a:t>●</a:t>
            </a:r>
            <a:r>
              <a:rPr lang="ja-JP" altLang="en-US" dirty="0"/>
              <a:t>居宅（地域密着型）サービス（総合事業含む）事業所数・・・</a:t>
            </a:r>
            <a:r>
              <a:rPr lang="en-US" altLang="ja-JP" dirty="0"/>
              <a:t>385</a:t>
            </a:r>
            <a:r>
              <a:rPr lang="ja-JP" altLang="en-US" dirty="0"/>
              <a:t>事業所</a:t>
            </a:r>
            <a:endParaRPr lang="en-US" altLang="ja-JP" dirty="0"/>
          </a:p>
          <a:p>
            <a:pPr marL="0" indent="0">
              <a:lnSpc>
                <a:spcPct val="120000"/>
              </a:lnSpc>
              <a:buFont typeface="Arial" panose="020B0604020202020204" pitchFamily="34" charset="0"/>
              <a:buNone/>
            </a:pPr>
            <a:endParaRPr lang="en-US" altLang="ja-JP" dirty="0"/>
          </a:p>
          <a:p>
            <a:pPr marL="0" indent="0">
              <a:lnSpc>
                <a:spcPct val="120000"/>
              </a:lnSpc>
              <a:buNone/>
            </a:pPr>
            <a:r>
              <a:rPr lang="ja-JP" altLang="en-US" dirty="0">
                <a:solidFill>
                  <a:schemeClr val="accent6">
                    <a:lumMod val="75000"/>
                  </a:schemeClr>
                </a:solidFill>
              </a:rPr>
              <a:t>●</a:t>
            </a:r>
            <a:r>
              <a:rPr lang="ja-JP" altLang="en-US" dirty="0"/>
              <a:t>施設サービス事業所数・・・</a:t>
            </a:r>
            <a:r>
              <a:rPr lang="en-US" altLang="ja-JP" dirty="0"/>
              <a:t>9</a:t>
            </a:r>
            <a:r>
              <a:rPr lang="ja-JP" altLang="en-US" dirty="0"/>
              <a:t>事業所</a:t>
            </a:r>
            <a:endParaRPr lang="en-US" altLang="ja-JP" dirty="0"/>
          </a:p>
          <a:p>
            <a:pPr marL="0" indent="0">
              <a:lnSpc>
                <a:spcPct val="120000"/>
              </a:lnSpc>
              <a:buFont typeface="Arial" panose="020B0604020202020204" pitchFamily="34" charset="0"/>
              <a:buNone/>
            </a:pPr>
            <a:endParaRPr lang="en-US" altLang="ja-JP" dirty="0"/>
          </a:p>
          <a:p>
            <a:pPr marL="0" indent="0">
              <a:lnSpc>
                <a:spcPct val="120000"/>
              </a:lnSpc>
              <a:buFont typeface="Arial" panose="020B0604020202020204" pitchFamily="34" charset="0"/>
              <a:buNone/>
            </a:pPr>
            <a:r>
              <a:rPr lang="en-US" altLang="ja-JP" dirty="0"/>
              <a:t>※</a:t>
            </a:r>
            <a:r>
              <a:rPr lang="ja-JP" altLang="en-US" dirty="0"/>
              <a:t>事業所番号ごとにカウント</a:t>
            </a:r>
            <a:endParaRPr lang="en-US" altLang="ja-JP" dirty="0"/>
          </a:p>
        </p:txBody>
      </p:sp>
    </p:spTree>
    <p:extLst>
      <p:ext uri="{BB962C8B-B14F-4D97-AF65-F5344CB8AC3E}">
        <p14:creationId xmlns:p14="http://schemas.microsoft.com/office/powerpoint/2010/main" val="3578672927"/>
      </p:ext>
    </p:extLst>
  </p:cSld>
  <p:clrMapOvr>
    <a:masterClrMapping/>
  </p:clrMapOvr>
  <mc:AlternateContent xmlns:mc="http://schemas.openxmlformats.org/markup-compatibility/2006" xmlns:p14="http://schemas.microsoft.com/office/powerpoint/2010/main">
    <mc:Choice Requires="p14">
      <p:transition spd="slow" p14:dur="2000" advTm="65656"/>
    </mc:Choice>
    <mc:Fallback xmlns="">
      <p:transition spd="slow" advTm="6565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6000"/>
              <a:t>管</a:t>
            </a:r>
            <a:r>
              <a:rPr kumimoji="1" lang="ja-JP" altLang="en-US"/>
              <a:t>内</a:t>
            </a:r>
            <a:r>
              <a:rPr lang="ja-JP" altLang="en-US"/>
              <a:t>事業所の導入状況</a:t>
            </a:r>
            <a:endParaRPr kumimoji="1" lang="ja-JP" altLang="en-US" dirty="0"/>
          </a:p>
        </p:txBody>
      </p:sp>
      <p:pic>
        <p:nvPicPr>
          <p:cNvPr id="4" name="図 3" descr="テーブル&#10;&#10;AI 生成コンテンツは誤りを含む可能性があります。">
            <a:extLst>
              <a:ext uri="{FF2B5EF4-FFF2-40B4-BE49-F238E27FC236}">
                <a16:creationId xmlns:a16="http://schemas.microsoft.com/office/drawing/2014/main" id="{6720B4C5-7C23-0EF9-2D99-1301776C8F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8724" y="2261964"/>
            <a:ext cx="9951401" cy="2923494"/>
          </a:xfrm>
          <a:prstGeom prst="rect">
            <a:avLst/>
          </a:prstGeom>
        </p:spPr>
      </p:pic>
    </p:spTree>
    <p:extLst>
      <p:ext uri="{BB962C8B-B14F-4D97-AF65-F5344CB8AC3E}">
        <p14:creationId xmlns:p14="http://schemas.microsoft.com/office/powerpoint/2010/main" val="2638765138"/>
      </p:ext>
    </p:extLst>
  </p:cSld>
  <p:clrMapOvr>
    <a:masterClrMapping/>
  </p:clrMapOvr>
  <mc:AlternateContent xmlns:mc="http://schemas.openxmlformats.org/markup-compatibility/2006" xmlns:p14="http://schemas.microsoft.com/office/powerpoint/2010/main">
    <mc:Choice Requires="p14">
      <p:transition spd="slow" p14:dur="2000" advTm="24804"/>
    </mc:Choice>
    <mc:Fallback xmlns="">
      <p:transition spd="slow" advTm="2480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6000" dirty="0"/>
              <a:t>国</a:t>
            </a:r>
            <a:r>
              <a:rPr lang="ja-JP" altLang="en-US" dirty="0"/>
              <a:t>の動向</a:t>
            </a:r>
            <a:endParaRPr kumimoji="1" lang="ja-JP" altLang="en-US" dirty="0"/>
          </a:p>
        </p:txBody>
      </p:sp>
      <p:sp>
        <p:nvSpPr>
          <p:cNvPr id="4" name="スライド番号プレースホルダー 3"/>
          <p:cNvSpPr>
            <a:spLocks noGrp="1"/>
          </p:cNvSpPr>
          <p:nvPr>
            <p:ph type="sldNum" sz="quarter" idx="12"/>
          </p:nvPr>
        </p:nvSpPr>
        <p:spPr/>
        <p:txBody>
          <a:bodyPr/>
          <a:lstStyle/>
          <a:p>
            <a:fld id="{D57F1E4F-1CFF-5643-939E-217C01CDF565}" type="slidenum">
              <a:rPr lang="en-US" smtClean="0"/>
              <a:pPr/>
              <a:t>6</a:t>
            </a:fld>
            <a:endParaRPr lang="en-US" dirty="0"/>
          </a:p>
        </p:txBody>
      </p:sp>
      <p:sp>
        <p:nvSpPr>
          <p:cNvPr id="3" name="コンテンツ プレースホルダー 2"/>
          <p:cNvSpPr>
            <a:spLocks noGrp="1"/>
          </p:cNvSpPr>
          <p:nvPr>
            <p:ph idx="4294967295"/>
          </p:nvPr>
        </p:nvSpPr>
        <p:spPr>
          <a:xfrm>
            <a:off x="245807" y="1441201"/>
            <a:ext cx="11618244" cy="4693381"/>
          </a:xfrm>
        </p:spPr>
        <p:txBody>
          <a:bodyPr>
            <a:normAutofit fontScale="85000" lnSpcReduction="10000"/>
          </a:bodyPr>
          <a:lstStyle/>
          <a:p>
            <a:pPr marL="0" indent="0">
              <a:lnSpc>
                <a:spcPct val="120000"/>
              </a:lnSpc>
              <a:buNone/>
            </a:pPr>
            <a:r>
              <a:rPr lang="ja-JP" altLang="en-US" sz="3600" u="sng" dirty="0">
                <a:solidFill>
                  <a:schemeClr val="accent6">
                    <a:lumMod val="75000"/>
                  </a:schemeClr>
                </a:solidFill>
              </a:rPr>
              <a:t>●ケアプランデータ連携システムフリーパスキャンペーンの延長</a:t>
            </a:r>
            <a:endParaRPr lang="en-US" altLang="ja-JP" sz="3600" u="sng" dirty="0">
              <a:solidFill>
                <a:schemeClr val="accent6">
                  <a:lumMod val="75000"/>
                </a:schemeClr>
              </a:solidFill>
            </a:endParaRPr>
          </a:p>
          <a:p>
            <a:pPr marL="0" indent="0">
              <a:lnSpc>
                <a:spcPct val="120000"/>
              </a:lnSpc>
              <a:buNone/>
            </a:pPr>
            <a:r>
              <a:rPr lang="ja-JP" altLang="en-US" dirty="0"/>
              <a:t>⇒</a:t>
            </a:r>
            <a:r>
              <a:rPr lang="en-US" altLang="ja-JP" dirty="0"/>
              <a:t>2025</a:t>
            </a:r>
            <a:r>
              <a:rPr lang="ja-JP" altLang="en-US" dirty="0"/>
              <a:t>年</a:t>
            </a:r>
            <a:r>
              <a:rPr lang="en-US" altLang="ja-JP" dirty="0"/>
              <a:t>6</a:t>
            </a:r>
            <a:r>
              <a:rPr lang="ja-JP" altLang="en-US" dirty="0"/>
              <a:t>月より実施しているフリーパスキャンペーンが、介護情報基盤の一部となる介護保険資格確認等</a:t>
            </a:r>
            <a:r>
              <a:rPr lang="en-US" altLang="ja-JP" dirty="0"/>
              <a:t>WEB</a:t>
            </a:r>
            <a:r>
              <a:rPr lang="ja-JP" altLang="en-US" dirty="0"/>
              <a:t>サービスへの統合まで延長</a:t>
            </a:r>
            <a:endParaRPr lang="en-US" altLang="ja-JP" dirty="0"/>
          </a:p>
          <a:p>
            <a:pPr marL="0" indent="0">
              <a:lnSpc>
                <a:spcPct val="120000"/>
              </a:lnSpc>
              <a:buNone/>
            </a:pPr>
            <a:endParaRPr lang="en-US" altLang="ja-JP" sz="3600" dirty="0"/>
          </a:p>
          <a:p>
            <a:pPr marL="0" indent="0">
              <a:lnSpc>
                <a:spcPct val="120000"/>
              </a:lnSpc>
              <a:buNone/>
            </a:pPr>
            <a:r>
              <a:rPr lang="ja-JP" altLang="en-US" sz="3600" u="sng" dirty="0">
                <a:solidFill>
                  <a:schemeClr val="accent6">
                    <a:lumMod val="75000"/>
                  </a:schemeClr>
                </a:solidFill>
              </a:rPr>
              <a:t>●</a:t>
            </a:r>
            <a:r>
              <a:rPr lang="en-US" altLang="ja-JP" sz="3600" u="sng" dirty="0">
                <a:solidFill>
                  <a:schemeClr val="accent6">
                    <a:lumMod val="75000"/>
                  </a:schemeClr>
                </a:solidFill>
              </a:rPr>
              <a:t>2026</a:t>
            </a:r>
            <a:r>
              <a:rPr lang="ja-JP" altLang="en-US" sz="3600" u="sng" dirty="0">
                <a:solidFill>
                  <a:schemeClr val="accent6">
                    <a:lumMod val="75000"/>
                  </a:schemeClr>
                </a:solidFill>
              </a:rPr>
              <a:t>年の介護報酬改定にて、ケアプランデータ連携システム加入が介護職員等処遇改善加算の要件に</a:t>
            </a:r>
            <a:endParaRPr lang="en-US" altLang="ja-JP" sz="3600" u="sng" dirty="0">
              <a:solidFill>
                <a:schemeClr val="accent6">
                  <a:lumMod val="75000"/>
                </a:schemeClr>
              </a:solidFill>
            </a:endParaRPr>
          </a:p>
          <a:p>
            <a:pPr marL="0" indent="0">
              <a:lnSpc>
                <a:spcPct val="120000"/>
              </a:lnSpc>
              <a:buNone/>
            </a:pPr>
            <a:r>
              <a:rPr kumimoji="1" lang="ja-JP" altLang="en-US" dirty="0"/>
              <a:t>⇒介護職員のみならず、介護従業者を対象に、幅広く賃上げを実現する措置を</a:t>
            </a:r>
            <a:r>
              <a:rPr lang="ja-JP" altLang="en-US" dirty="0"/>
              <a:t>実施するとともに、生産性向上や協働化に取り組む事業者を対象に上乗せ措置を実施</a:t>
            </a:r>
            <a:endParaRPr kumimoji="1" lang="en-US" altLang="ja-JP" dirty="0"/>
          </a:p>
          <a:p>
            <a:pPr marL="0" indent="0">
              <a:buNone/>
            </a:pPr>
            <a:endParaRPr kumimoji="1" lang="en-US" altLang="ja-JP" sz="3600" dirty="0"/>
          </a:p>
          <a:p>
            <a:pPr marL="0" indent="0">
              <a:buNone/>
            </a:pPr>
            <a:endParaRPr lang="en-US" altLang="ja-JP" dirty="0"/>
          </a:p>
          <a:p>
            <a:endParaRPr kumimoji="1" lang="en-US" altLang="ja-JP" dirty="0"/>
          </a:p>
          <a:p>
            <a:endParaRPr lang="en-US" altLang="ja-JP" dirty="0"/>
          </a:p>
          <a:p>
            <a:endParaRPr kumimoji="1" lang="en-US" altLang="ja-JP" dirty="0"/>
          </a:p>
          <a:p>
            <a:pPr marL="0" indent="0">
              <a:buNone/>
            </a:pPr>
            <a:endParaRPr lang="en-US" altLang="ja-JP" dirty="0"/>
          </a:p>
          <a:p>
            <a:pPr marL="0" indent="0">
              <a:buNone/>
            </a:pPr>
            <a:endParaRPr kumimoji="1" lang="en-US" altLang="ja-JP" dirty="0"/>
          </a:p>
        </p:txBody>
      </p:sp>
    </p:spTree>
    <p:extLst>
      <p:ext uri="{BB962C8B-B14F-4D97-AF65-F5344CB8AC3E}">
        <p14:creationId xmlns:p14="http://schemas.microsoft.com/office/powerpoint/2010/main" val="2641628894"/>
      </p:ext>
    </p:extLst>
  </p:cSld>
  <p:clrMapOvr>
    <a:masterClrMapping/>
  </p:clrMapOvr>
  <mc:AlternateContent xmlns:mc="http://schemas.openxmlformats.org/markup-compatibility/2006" xmlns:p14="http://schemas.microsoft.com/office/powerpoint/2010/main">
    <mc:Choice Requires="p14">
      <p:transition spd="slow" p14:dur="2000" advTm="46668"/>
    </mc:Choice>
    <mc:Fallback xmlns="">
      <p:transition spd="slow" advTm="4666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8D4D5F-010E-4F3E-B874-0D01412748FF}"/>
              </a:ext>
            </a:extLst>
          </p:cNvPr>
          <p:cNvSpPr>
            <a:spLocks noGrp="1"/>
          </p:cNvSpPr>
          <p:nvPr>
            <p:ph type="title"/>
          </p:nvPr>
        </p:nvSpPr>
        <p:spPr/>
        <p:txBody>
          <a:bodyPr/>
          <a:lstStyle/>
          <a:p>
            <a:r>
              <a:rPr lang="ja-JP" altLang="en-US" sz="6000" dirty="0"/>
              <a:t>普</a:t>
            </a:r>
            <a:r>
              <a:rPr lang="ja-JP" altLang="en-US" dirty="0"/>
              <a:t>及啓発の取り組み</a:t>
            </a:r>
            <a:endParaRPr kumimoji="1" lang="ja-JP" altLang="en-US" dirty="0"/>
          </a:p>
        </p:txBody>
      </p:sp>
      <p:grpSp>
        <p:nvGrpSpPr>
          <p:cNvPr id="9" name="グループ化 8">
            <a:extLst>
              <a:ext uri="{FF2B5EF4-FFF2-40B4-BE49-F238E27FC236}">
                <a16:creationId xmlns:a16="http://schemas.microsoft.com/office/drawing/2014/main" id="{8F7FEE79-BB0E-4341-B4AE-0B78BB323971}"/>
              </a:ext>
            </a:extLst>
          </p:cNvPr>
          <p:cNvGrpSpPr/>
          <p:nvPr/>
        </p:nvGrpSpPr>
        <p:grpSpPr>
          <a:xfrm>
            <a:off x="108030" y="1274137"/>
            <a:ext cx="5987970" cy="2545509"/>
            <a:chOff x="838200" y="1962781"/>
            <a:chExt cx="10515600" cy="1870027"/>
          </a:xfrm>
        </p:grpSpPr>
        <p:sp>
          <p:nvSpPr>
            <p:cNvPr id="3" name="コンテンツ プレースホルダー 2">
              <a:extLst>
                <a:ext uri="{FF2B5EF4-FFF2-40B4-BE49-F238E27FC236}">
                  <a16:creationId xmlns:a16="http://schemas.microsoft.com/office/drawing/2014/main" id="{ECF557A7-D48B-411C-9E5B-AC7C319A0642}"/>
                </a:ext>
              </a:extLst>
            </p:cNvPr>
            <p:cNvSpPr txBox="1">
              <a:spLocks/>
            </p:cNvSpPr>
            <p:nvPr/>
          </p:nvSpPr>
          <p:spPr>
            <a:xfrm>
              <a:off x="838200" y="2676082"/>
              <a:ext cx="10515600" cy="1156726"/>
            </a:xfrm>
            <a:prstGeom prst="rect">
              <a:avLst/>
            </a:prstGeom>
            <a:solidFill>
              <a:schemeClr val="bg1"/>
            </a:solidFill>
            <a:ln>
              <a:solidFill>
                <a:schemeClr val="accent6">
                  <a:lumMod val="75000"/>
                </a:schemeClr>
              </a:solidFill>
            </a:ln>
          </p:spPr>
          <p:txBody>
            <a:bodyPr anchor="ct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solidFill>
                    <a:schemeClr val="accent6">
                      <a:lumMod val="75000"/>
                    </a:schemeClr>
                  </a:solidFill>
                </a:rPr>
                <a:t>● </a:t>
              </a:r>
              <a:r>
                <a:rPr lang="ja-JP" altLang="en-US" sz="2000" dirty="0"/>
                <a:t>電話等の方法用いてケアプランデータ連携システムの導入支援を促す営業活動の実施</a:t>
              </a:r>
              <a:endParaRPr lang="en-US" altLang="ja-JP" sz="2000" dirty="0"/>
            </a:p>
            <a:p>
              <a:pPr marL="0" indent="0">
                <a:buFont typeface="Arial" panose="020B0604020202020204" pitchFamily="34" charset="0"/>
                <a:buNone/>
              </a:pPr>
              <a:r>
                <a:rPr lang="ja-JP" altLang="en-US" sz="2000" dirty="0">
                  <a:solidFill>
                    <a:schemeClr val="accent6">
                      <a:lumMod val="75000"/>
                    </a:schemeClr>
                  </a:solidFill>
                </a:rPr>
                <a:t>● </a:t>
              </a:r>
              <a:r>
                <a:rPr lang="ja-JP" altLang="en-US" sz="2000" dirty="0"/>
                <a:t>管内居宅介護支援事業所及び介護サービス事業所にメール、郵送又はＦＡＸ等の方法により情報発信を実施</a:t>
              </a:r>
            </a:p>
          </p:txBody>
        </p:sp>
        <p:sp>
          <p:nvSpPr>
            <p:cNvPr id="5" name="コンテンツ プレースホルダー 2">
              <a:extLst>
                <a:ext uri="{FF2B5EF4-FFF2-40B4-BE49-F238E27FC236}">
                  <a16:creationId xmlns:a16="http://schemas.microsoft.com/office/drawing/2014/main" id="{9D7E65DA-B19E-4BDE-9D79-E8D9786A342A}"/>
                </a:ext>
              </a:extLst>
            </p:cNvPr>
            <p:cNvSpPr txBox="1">
              <a:spLocks/>
            </p:cNvSpPr>
            <p:nvPr/>
          </p:nvSpPr>
          <p:spPr>
            <a:xfrm>
              <a:off x="838200" y="1962781"/>
              <a:ext cx="1722120" cy="713301"/>
            </a:xfrm>
            <a:prstGeom prst="rect">
              <a:avLst/>
            </a:prstGeom>
            <a:solidFill>
              <a:schemeClr val="accent6">
                <a:lumMod val="75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3600" dirty="0">
                  <a:solidFill>
                    <a:schemeClr val="bg1"/>
                  </a:solidFill>
                </a:rPr>
                <a:t>①</a:t>
              </a:r>
            </a:p>
          </p:txBody>
        </p:sp>
        <p:sp>
          <p:nvSpPr>
            <p:cNvPr id="6" name="コンテンツ プレースホルダー 2">
              <a:extLst>
                <a:ext uri="{FF2B5EF4-FFF2-40B4-BE49-F238E27FC236}">
                  <a16:creationId xmlns:a16="http://schemas.microsoft.com/office/drawing/2014/main" id="{B80576F1-007E-4032-92AF-AB60416191C3}"/>
                </a:ext>
              </a:extLst>
            </p:cNvPr>
            <p:cNvSpPr txBox="1">
              <a:spLocks/>
            </p:cNvSpPr>
            <p:nvPr/>
          </p:nvSpPr>
          <p:spPr>
            <a:xfrm>
              <a:off x="2560320" y="1962781"/>
              <a:ext cx="8793480" cy="713301"/>
            </a:xfrm>
            <a:prstGeom prst="rect">
              <a:avLst/>
            </a:prstGeom>
            <a:solidFill>
              <a:schemeClr val="accent6">
                <a:lumMod val="40000"/>
                <a:lumOff val="60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営業活動及び情報発信</a:t>
              </a:r>
            </a:p>
          </p:txBody>
        </p:sp>
      </p:grpSp>
      <p:grpSp>
        <p:nvGrpSpPr>
          <p:cNvPr id="10" name="グループ化 9">
            <a:extLst>
              <a:ext uri="{FF2B5EF4-FFF2-40B4-BE49-F238E27FC236}">
                <a16:creationId xmlns:a16="http://schemas.microsoft.com/office/drawing/2014/main" id="{7D070E9F-F03A-4339-98B5-ADE07D6C530A}"/>
              </a:ext>
            </a:extLst>
          </p:cNvPr>
          <p:cNvGrpSpPr/>
          <p:nvPr/>
        </p:nvGrpSpPr>
        <p:grpSpPr>
          <a:xfrm>
            <a:off x="6185704" y="1269987"/>
            <a:ext cx="5898266" cy="2549659"/>
            <a:chOff x="838200" y="4185519"/>
            <a:chExt cx="10515600" cy="1596303"/>
          </a:xfrm>
        </p:grpSpPr>
        <p:sp>
          <p:nvSpPr>
            <p:cNvPr id="4" name="コンテンツ プレースホルダー 2">
              <a:extLst>
                <a:ext uri="{FF2B5EF4-FFF2-40B4-BE49-F238E27FC236}">
                  <a16:creationId xmlns:a16="http://schemas.microsoft.com/office/drawing/2014/main" id="{32461E9B-8892-4FA6-813B-0DFBD7770C6A}"/>
                </a:ext>
              </a:extLst>
            </p:cNvPr>
            <p:cNvSpPr txBox="1">
              <a:spLocks/>
            </p:cNvSpPr>
            <p:nvPr/>
          </p:nvSpPr>
          <p:spPr>
            <a:xfrm>
              <a:off x="838200" y="4793420"/>
              <a:ext cx="10515600" cy="988402"/>
            </a:xfrm>
            <a:prstGeom prst="rect">
              <a:avLst/>
            </a:prstGeom>
            <a:solidFill>
              <a:schemeClr val="bg1"/>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solidFill>
                    <a:schemeClr val="accent6">
                      <a:lumMod val="75000"/>
                    </a:schemeClr>
                  </a:solidFill>
                </a:rPr>
                <a:t>● </a:t>
              </a:r>
              <a:r>
                <a:rPr lang="ja-JP" altLang="en-US" sz="2000" dirty="0"/>
                <a:t>参加を希望する管内居宅介護支援事業所及び介護サービス事業所に対して本事業の目的、他事例の導入効果及び事業計画等に係るオンライン説明会を開催</a:t>
              </a:r>
            </a:p>
          </p:txBody>
        </p:sp>
        <p:sp>
          <p:nvSpPr>
            <p:cNvPr id="7" name="コンテンツ プレースホルダー 2">
              <a:extLst>
                <a:ext uri="{FF2B5EF4-FFF2-40B4-BE49-F238E27FC236}">
                  <a16:creationId xmlns:a16="http://schemas.microsoft.com/office/drawing/2014/main" id="{B88B160E-FFB7-4870-8929-80BCE3096D29}"/>
                </a:ext>
              </a:extLst>
            </p:cNvPr>
            <p:cNvSpPr txBox="1">
              <a:spLocks/>
            </p:cNvSpPr>
            <p:nvPr/>
          </p:nvSpPr>
          <p:spPr>
            <a:xfrm>
              <a:off x="838200" y="4185519"/>
              <a:ext cx="1722120" cy="607901"/>
            </a:xfrm>
            <a:prstGeom prst="rect">
              <a:avLst/>
            </a:prstGeom>
            <a:solidFill>
              <a:schemeClr val="accent6">
                <a:lumMod val="75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3600" dirty="0">
                  <a:solidFill>
                    <a:schemeClr val="bg1"/>
                  </a:solidFill>
                </a:rPr>
                <a:t>②</a:t>
              </a:r>
            </a:p>
          </p:txBody>
        </p:sp>
        <p:sp>
          <p:nvSpPr>
            <p:cNvPr id="8" name="コンテンツ プレースホルダー 2">
              <a:extLst>
                <a:ext uri="{FF2B5EF4-FFF2-40B4-BE49-F238E27FC236}">
                  <a16:creationId xmlns:a16="http://schemas.microsoft.com/office/drawing/2014/main" id="{CC4F8DCE-317C-4F39-AD92-664F00814EC1}"/>
                </a:ext>
              </a:extLst>
            </p:cNvPr>
            <p:cNvSpPr txBox="1">
              <a:spLocks/>
            </p:cNvSpPr>
            <p:nvPr/>
          </p:nvSpPr>
          <p:spPr>
            <a:xfrm>
              <a:off x="2560320" y="4185519"/>
              <a:ext cx="8793480" cy="610499"/>
            </a:xfrm>
            <a:prstGeom prst="rect">
              <a:avLst/>
            </a:prstGeom>
            <a:solidFill>
              <a:schemeClr val="accent6">
                <a:lumMod val="40000"/>
                <a:lumOff val="60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オンライン説明会の開催</a:t>
              </a:r>
            </a:p>
          </p:txBody>
        </p:sp>
      </p:grpSp>
      <p:grpSp>
        <p:nvGrpSpPr>
          <p:cNvPr id="13" name="グループ化 12">
            <a:extLst>
              <a:ext uri="{FF2B5EF4-FFF2-40B4-BE49-F238E27FC236}">
                <a16:creationId xmlns:a16="http://schemas.microsoft.com/office/drawing/2014/main" id="{2FAD8C43-8AF9-DA94-D641-F73247D525B7}"/>
              </a:ext>
            </a:extLst>
          </p:cNvPr>
          <p:cNvGrpSpPr/>
          <p:nvPr/>
        </p:nvGrpSpPr>
        <p:grpSpPr>
          <a:xfrm>
            <a:off x="108030" y="3877524"/>
            <a:ext cx="5987970" cy="2569577"/>
            <a:chOff x="838200" y="4185520"/>
            <a:chExt cx="10515600" cy="1596304"/>
          </a:xfrm>
        </p:grpSpPr>
        <p:sp>
          <p:nvSpPr>
            <p:cNvPr id="14" name="コンテンツ プレースホルダー 2">
              <a:extLst>
                <a:ext uri="{FF2B5EF4-FFF2-40B4-BE49-F238E27FC236}">
                  <a16:creationId xmlns:a16="http://schemas.microsoft.com/office/drawing/2014/main" id="{6E1B260C-B068-F122-44F2-0DD1976DCE01}"/>
                </a:ext>
              </a:extLst>
            </p:cNvPr>
            <p:cNvSpPr txBox="1">
              <a:spLocks/>
            </p:cNvSpPr>
            <p:nvPr/>
          </p:nvSpPr>
          <p:spPr>
            <a:xfrm>
              <a:off x="838200" y="4752755"/>
              <a:ext cx="10515600" cy="1029069"/>
            </a:xfrm>
            <a:prstGeom prst="rect">
              <a:avLst/>
            </a:prstGeom>
            <a:solidFill>
              <a:schemeClr val="bg1"/>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solidFill>
                    <a:schemeClr val="accent6">
                      <a:lumMod val="75000"/>
                    </a:schemeClr>
                  </a:solidFill>
                </a:rPr>
                <a:t>● </a:t>
              </a:r>
              <a:r>
                <a:rPr lang="ja-JP" altLang="en-US" sz="2000" dirty="0"/>
                <a:t>必要な情報を集約した専用サイトを設置</a:t>
              </a:r>
              <a:endParaRPr lang="en-US" altLang="ja-JP" sz="2000" dirty="0"/>
            </a:p>
            <a:p>
              <a:pPr marL="0" indent="0">
                <a:buNone/>
              </a:pPr>
              <a:r>
                <a:rPr lang="ja-JP" altLang="en-US" sz="2000" dirty="0">
                  <a:solidFill>
                    <a:schemeClr val="accent6">
                      <a:lumMod val="75000"/>
                    </a:schemeClr>
                  </a:solidFill>
                </a:rPr>
                <a:t>● </a:t>
              </a:r>
              <a:r>
                <a:rPr lang="ja-JP" altLang="en-US" sz="2000" dirty="0"/>
                <a:t>平日午前９時から午後４時までは、受託者職員が受電するコールセンターを設置</a:t>
              </a:r>
              <a:endParaRPr lang="en-US" altLang="ja-JP" sz="2000" dirty="0"/>
            </a:p>
          </p:txBody>
        </p:sp>
        <p:sp>
          <p:nvSpPr>
            <p:cNvPr id="15" name="コンテンツ プレースホルダー 2">
              <a:extLst>
                <a:ext uri="{FF2B5EF4-FFF2-40B4-BE49-F238E27FC236}">
                  <a16:creationId xmlns:a16="http://schemas.microsoft.com/office/drawing/2014/main" id="{D679685E-B2CE-8202-715C-3981FFDA4FE5}"/>
                </a:ext>
              </a:extLst>
            </p:cNvPr>
            <p:cNvSpPr txBox="1">
              <a:spLocks/>
            </p:cNvSpPr>
            <p:nvPr/>
          </p:nvSpPr>
          <p:spPr>
            <a:xfrm>
              <a:off x="838200" y="4185520"/>
              <a:ext cx="1722121" cy="567234"/>
            </a:xfrm>
            <a:prstGeom prst="rect">
              <a:avLst/>
            </a:prstGeom>
            <a:solidFill>
              <a:schemeClr val="accent6">
                <a:lumMod val="75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3600" dirty="0">
                  <a:solidFill>
                    <a:schemeClr val="bg1"/>
                  </a:solidFill>
                </a:rPr>
                <a:t>③</a:t>
              </a:r>
            </a:p>
          </p:txBody>
        </p:sp>
        <p:sp>
          <p:nvSpPr>
            <p:cNvPr id="16" name="コンテンツ プレースホルダー 2">
              <a:extLst>
                <a:ext uri="{FF2B5EF4-FFF2-40B4-BE49-F238E27FC236}">
                  <a16:creationId xmlns:a16="http://schemas.microsoft.com/office/drawing/2014/main" id="{A11A9032-4E7E-FD0D-0A15-C5CE7D6C65A4}"/>
                </a:ext>
              </a:extLst>
            </p:cNvPr>
            <p:cNvSpPr txBox="1">
              <a:spLocks/>
            </p:cNvSpPr>
            <p:nvPr/>
          </p:nvSpPr>
          <p:spPr>
            <a:xfrm>
              <a:off x="2560321" y="4185520"/>
              <a:ext cx="8793479" cy="567234"/>
            </a:xfrm>
            <a:prstGeom prst="rect">
              <a:avLst/>
            </a:prstGeom>
            <a:solidFill>
              <a:schemeClr val="accent6">
                <a:lumMod val="40000"/>
                <a:lumOff val="60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サポートサイト及びコールセンターの立ち上げ及び運用</a:t>
              </a:r>
            </a:p>
          </p:txBody>
        </p:sp>
      </p:grpSp>
      <p:grpSp>
        <p:nvGrpSpPr>
          <p:cNvPr id="17" name="グループ化 16">
            <a:extLst>
              <a:ext uri="{FF2B5EF4-FFF2-40B4-BE49-F238E27FC236}">
                <a16:creationId xmlns:a16="http://schemas.microsoft.com/office/drawing/2014/main" id="{1333DAD5-F909-81F2-3E96-F9E21E5DF08B}"/>
              </a:ext>
            </a:extLst>
          </p:cNvPr>
          <p:cNvGrpSpPr/>
          <p:nvPr/>
        </p:nvGrpSpPr>
        <p:grpSpPr>
          <a:xfrm>
            <a:off x="6185704" y="3877524"/>
            <a:ext cx="5898266" cy="2569574"/>
            <a:chOff x="838200" y="4185520"/>
            <a:chExt cx="10515600" cy="1728677"/>
          </a:xfrm>
        </p:grpSpPr>
        <p:sp>
          <p:nvSpPr>
            <p:cNvPr id="18" name="コンテンツ プレースホルダー 2">
              <a:extLst>
                <a:ext uri="{FF2B5EF4-FFF2-40B4-BE49-F238E27FC236}">
                  <a16:creationId xmlns:a16="http://schemas.microsoft.com/office/drawing/2014/main" id="{7D709CC1-7D13-400B-84EA-B893B06C76A1}"/>
                </a:ext>
              </a:extLst>
            </p:cNvPr>
            <p:cNvSpPr txBox="1">
              <a:spLocks/>
            </p:cNvSpPr>
            <p:nvPr/>
          </p:nvSpPr>
          <p:spPr>
            <a:xfrm>
              <a:off x="838200" y="4799792"/>
              <a:ext cx="10515600" cy="1114405"/>
            </a:xfrm>
            <a:prstGeom prst="rect">
              <a:avLst/>
            </a:prstGeom>
            <a:solidFill>
              <a:schemeClr val="bg1"/>
            </a:solidFill>
            <a:ln>
              <a:solidFill>
                <a:schemeClr val="accent6">
                  <a:lumMod val="75000"/>
                </a:schemeClr>
              </a:solidFill>
            </a:ln>
          </p:spPr>
          <p:txBody>
            <a:bodyPr vert="horz" lIns="91440" tIns="45720" rIns="91440" bIns="45720" rtlCol="0" anchor="ct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chemeClr val="accent6">
                      <a:lumMod val="75000"/>
                    </a:schemeClr>
                  </a:solidFill>
                </a:rPr>
                <a:t>● </a:t>
              </a:r>
              <a:r>
                <a:rPr lang="ja-JP" altLang="en-US" sz="2400" dirty="0"/>
                <a:t>システム導入、パソコンの動作環境の確認、電子証明書のインストール、連携システムのセットアップ、介護ソフトとの連携設定及び導入前後の効果測定並びに業務運用の見直し等について、訪問、電話、遠隔サポート及びメール等の手段を組み合わせ、かつ、介護従業者の習熟度に合わせ、支援を実施</a:t>
              </a:r>
              <a:endParaRPr lang="en-US" altLang="ja-JP" sz="2400" dirty="0"/>
            </a:p>
          </p:txBody>
        </p:sp>
        <p:sp>
          <p:nvSpPr>
            <p:cNvPr id="19" name="コンテンツ プレースホルダー 2">
              <a:extLst>
                <a:ext uri="{FF2B5EF4-FFF2-40B4-BE49-F238E27FC236}">
                  <a16:creationId xmlns:a16="http://schemas.microsoft.com/office/drawing/2014/main" id="{E513B79F-C65B-1C59-BB5F-2DB29D2BBA88}"/>
                </a:ext>
              </a:extLst>
            </p:cNvPr>
            <p:cNvSpPr txBox="1">
              <a:spLocks/>
            </p:cNvSpPr>
            <p:nvPr/>
          </p:nvSpPr>
          <p:spPr>
            <a:xfrm>
              <a:off x="838200" y="4185520"/>
              <a:ext cx="1722120" cy="614273"/>
            </a:xfrm>
            <a:prstGeom prst="rect">
              <a:avLst/>
            </a:prstGeom>
            <a:solidFill>
              <a:schemeClr val="accent6">
                <a:lumMod val="75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3600" dirty="0">
                  <a:solidFill>
                    <a:schemeClr val="bg1"/>
                  </a:solidFill>
                </a:rPr>
                <a:t>④</a:t>
              </a:r>
            </a:p>
          </p:txBody>
        </p:sp>
        <p:sp>
          <p:nvSpPr>
            <p:cNvPr id="20" name="コンテンツ プレースホルダー 2">
              <a:extLst>
                <a:ext uri="{FF2B5EF4-FFF2-40B4-BE49-F238E27FC236}">
                  <a16:creationId xmlns:a16="http://schemas.microsoft.com/office/drawing/2014/main" id="{D87AEB3D-E10C-A683-4C82-5931185FB183}"/>
                </a:ext>
              </a:extLst>
            </p:cNvPr>
            <p:cNvSpPr txBox="1">
              <a:spLocks/>
            </p:cNvSpPr>
            <p:nvPr/>
          </p:nvSpPr>
          <p:spPr>
            <a:xfrm>
              <a:off x="2560320" y="4185520"/>
              <a:ext cx="8793480" cy="614273"/>
            </a:xfrm>
            <a:prstGeom prst="rect">
              <a:avLst/>
            </a:prstGeom>
            <a:solidFill>
              <a:schemeClr val="accent6">
                <a:lumMod val="40000"/>
                <a:lumOff val="60000"/>
              </a:schemeClr>
            </a:solidFill>
            <a:ln>
              <a:solidFill>
                <a:schemeClr val="accent6">
                  <a:lumMod val="75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ja-JP" dirty="0"/>
                <a:t>個別相談支援の実施</a:t>
              </a:r>
              <a:endParaRPr lang="ja-JP" altLang="en-US" dirty="0"/>
            </a:p>
          </p:txBody>
        </p:sp>
      </p:grpSp>
    </p:spTree>
    <p:extLst>
      <p:ext uri="{BB962C8B-B14F-4D97-AF65-F5344CB8AC3E}">
        <p14:creationId xmlns:p14="http://schemas.microsoft.com/office/powerpoint/2010/main" val="861522942"/>
      </p:ext>
    </p:extLst>
  </p:cSld>
  <p:clrMapOvr>
    <a:masterClrMapping/>
  </p:clrMapOvr>
  <mc:AlternateContent xmlns:mc="http://schemas.openxmlformats.org/markup-compatibility/2006" xmlns:p14="http://schemas.microsoft.com/office/powerpoint/2010/main">
    <mc:Choice Requires="p14">
      <p:transition spd="slow" p14:dur="2000" advTm="75817"/>
    </mc:Choice>
    <mc:Fallback xmlns="">
      <p:transition spd="slow" advTm="7581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739537-CDE8-4889-B137-2DF0104CFEE0}"/>
              </a:ext>
            </a:extLst>
          </p:cNvPr>
          <p:cNvSpPr>
            <a:spLocks noGrp="1"/>
          </p:cNvSpPr>
          <p:nvPr>
            <p:ph type="title"/>
          </p:nvPr>
        </p:nvSpPr>
        <p:spPr/>
        <p:txBody>
          <a:bodyPr>
            <a:normAutofit/>
          </a:bodyPr>
          <a:lstStyle/>
          <a:p>
            <a:r>
              <a:rPr lang="ja-JP" altLang="en-US" sz="6000" dirty="0"/>
              <a:t>事</a:t>
            </a:r>
            <a:r>
              <a:rPr lang="ja-JP" altLang="en-US" dirty="0"/>
              <a:t>業所からの質問</a:t>
            </a:r>
            <a:endParaRPr kumimoji="1" lang="ja-JP" altLang="en-US" dirty="0"/>
          </a:p>
        </p:txBody>
      </p:sp>
      <p:sp>
        <p:nvSpPr>
          <p:cNvPr id="13" name="コンテンツ プレースホルダー 2">
            <a:extLst>
              <a:ext uri="{FF2B5EF4-FFF2-40B4-BE49-F238E27FC236}">
                <a16:creationId xmlns:a16="http://schemas.microsoft.com/office/drawing/2014/main" id="{AFB5E5EB-C88C-7858-6992-3125A1084A2B}"/>
              </a:ext>
            </a:extLst>
          </p:cNvPr>
          <p:cNvSpPr txBox="1">
            <a:spLocks/>
          </p:cNvSpPr>
          <p:nvPr/>
        </p:nvSpPr>
        <p:spPr>
          <a:xfrm>
            <a:off x="838200" y="1325563"/>
            <a:ext cx="11189677" cy="5374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ja-JP" altLang="en-US" dirty="0">
                <a:solidFill>
                  <a:schemeClr val="accent6">
                    <a:lumMod val="75000"/>
                  </a:schemeClr>
                </a:solidFill>
              </a:rPr>
              <a:t>●</a:t>
            </a:r>
            <a:r>
              <a:rPr lang="ja-JP" altLang="en-US" dirty="0"/>
              <a:t>周りの事業所が導入しないと連携ができないので意味がないのでは？</a:t>
            </a:r>
            <a:endParaRPr lang="en-US" altLang="ja-JP" dirty="0"/>
          </a:p>
          <a:p>
            <a:pPr marL="0" indent="0">
              <a:lnSpc>
                <a:spcPct val="120000"/>
              </a:lnSpc>
              <a:buFont typeface="Arial" panose="020B0604020202020204" pitchFamily="34" charset="0"/>
              <a:buNone/>
            </a:pPr>
            <a:r>
              <a:rPr lang="ja-JP" altLang="en-US" dirty="0"/>
              <a:t>⇒その通りです。なので、この無料で導入できる時期に「一緒に導入しませんか？」等のお声がけをし、今こそ地域の繋がりを強くしていただければ幸いです。</a:t>
            </a:r>
            <a:endParaRPr lang="en-US" altLang="ja-JP" dirty="0"/>
          </a:p>
          <a:p>
            <a:pPr marL="0" indent="0">
              <a:lnSpc>
                <a:spcPct val="120000"/>
              </a:lnSpc>
              <a:buNone/>
            </a:pPr>
            <a:r>
              <a:rPr lang="ja-JP" altLang="en-US" dirty="0">
                <a:solidFill>
                  <a:schemeClr val="accent6">
                    <a:lumMod val="75000"/>
                  </a:schemeClr>
                </a:solidFill>
              </a:rPr>
              <a:t>●</a:t>
            </a:r>
            <a:r>
              <a:rPr lang="ja-JP" altLang="en-US" dirty="0"/>
              <a:t>余計に業務時間が増えるのでは？</a:t>
            </a:r>
            <a:endParaRPr lang="en-US" altLang="ja-JP" dirty="0"/>
          </a:p>
          <a:p>
            <a:pPr marL="0" indent="0">
              <a:lnSpc>
                <a:spcPct val="120000"/>
              </a:lnSpc>
              <a:buNone/>
            </a:pPr>
            <a:r>
              <a:rPr lang="ja-JP" altLang="en-US"/>
              <a:t>⇒「</a:t>
            </a:r>
            <a:r>
              <a:rPr lang="ja-JP" altLang="en-US" dirty="0"/>
              <a:t>紙で出す→</a:t>
            </a:r>
            <a:r>
              <a:rPr lang="en-US" altLang="ja-JP" dirty="0"/>
              <a:t>CSV</a:t>
            </a:r>
            <a:r>
              <a:rPr lang="ja-JP" altLang="en-US" dirty="0"/>
              <a:t>で出す」、「</a:t>
            </a:r>
            <a:r>
              <a:rPr lang="en-US" altLang="ja-JP" dirty="0"/>
              <a:t>FAX</a:t>
            </a:r>
            <a:r>
              <a:rPr lang="ja-JP" altLang="en-US" dirty="0"/>
              <a:t>・郵便で送る→システム内に入れる」の操作に慣れれば生産性向上が期待されます。</a:t>
            </a:r>
          </a:p>
        </p:txBody>
      </p:sp>
      <p:sp>
        <p:nvSpPr>
          <p:cNvPr id="14" name="正方形/長方形 13">
            <a:extLst>
              <a:ext uri="{FF2B5EF4-FFF2-40B4-BE49-F238E27FC236}">
                <a16:creationId xmlns:a16="http://schemas.microsoft.com/office/drawing/2014/main" id="{B6179412-782B-A5AA-F6FC-8DF9900C556D}"/>
              </a:ext>
            </a:extLst>
          </p:cNvPr>
          <p:cNvSpPr/>
          <p:nvPr/>
        </p:nvSpPr>
        <p:spPr>
          <a:xfrm>
            <a:off x="838200" y="2511707"/>
            <a:ext cx="11189677" cy="151628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E7E2A596-8869-9BCE-0915-DF421E4A4F0C}"/>
              </a:ext>
            </a:extLst>
          </p:cNvPr>
          <p:cNvSpPr/>
          <p:nvPr/>
        </p:nvSpPr>
        <p:spPr>
          <a:xfrm>
            <a:off x="838199" y="4799366"/>
            <a:ext cx="11189677" cy="108057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89458064"/>
      </p:ext>
    </p:extLst>
  </p:cSld>
  <p:clrMapOvr>
    <a:masterClrMapping/>
  </p:clrMapOvr>
  <mc:AlternateContent xmlns:mc="http://schemas.openxmlformats.org/markup-compatibility/2006" xmlns:p14="http://schemas.microsoft.com/office/powerpoint/2010/main">
    <mc:Choice Requires="p14">
      <p:transition spd="slow" p14:dur="2000" advTm="67218"/>
    </mc:Choice>
    <mc:Fallback xmlns="">
      <p:transition spd="slow" advTm="6721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18A3E-FC90-0164-A0EC-72089B08F05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3DD4AFF-BD66-90C1-018A-C0230950D810}"/>
              </a:ext>
            </a:extLst>
          </p:cNvPr>
          <p:cNvSpPr>
            <a:spLocks noGrp="1"/>
          </p:cNvSpPr>
          <p:nvPr>
            <p:ph type="title"/>
          </p:nvPr>
        </p:nvSpPr>
        <p:spPr/>
        <p:txBody>
          <a:bodyPr>
            <a:normAutofit/>
          </a:bodyPr>
          <a:lstStyle/>
          <a:p>
            <a:r>
              <a:rPr lang="ja-JP" altLang="en-US" sz="6000" dirty="0"/>
              <a:t>伴</a:t>
            </a:r>
            <a:r>
              <a:rPr lang="ja-JP" altLang="en-US" dirty="0"/>
              <a:t>走支援に申し込みをしなかった理由</a:t>
            </a:r>
            <a:endParaRPr kumimoji="1" lang="ja-JP" altLang="en-US" dirty="0"/>
          </a:p>
        </p:txBody>
      </p:sp>
      <p:sp>
        <p:nvSpPr>
          <p:cNvPr id="13" name="コンテンツ プレースホルダー 2">
            <a:extLst>
              <a:ext uri="{FF2B5EF4-FFF2-40B4-BE49-F238E27FC236}">
                <a16:creationId xmlns:a16="http://schemas.microsoft.com/office/drawing/2014/main" id="{7D005C30-5551-A785-9120-0E8B2E64F12B}"/>
              </a:ext>
            </a:extLst>
          </p:cNvPr>
          <p:cNvSpPr txBox="1">
            <a:spLocks/>
          </p:cNvSpPr>
          <p:nvPr/>
        </p:nvSpPr>
        <p:spPr>
          <a:xfrm>
            <a:off x="838200" y="1325563"/>
            <a:ext cx="11189677" cy="5374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ja-JP" altLang="en-US" dirty="0">
                <a:solidFill>
                  <a:schemeClr val="accent6">
                    <a:lumMod val="75000"/>
                  </a:schemeClr>
                </a:solidFill>
              </a:rPr>
              <a:t>●</a:t>
            </a:r>
            <a:r>
              <a:rPr lang="ja-JP" altLang="en-US" dirty="0"/>
              <a:t>必要性を感じない</a:t>
            </a:r>
            <a:endParaRPr lang="en-US" altLang="ja-JP" dirty="0"/>
          </a:p>
          <a:p>
            <a:pPr marL="0" indent="0">
              <a:lnSpc>
                <a:spcPct val="120000"/>
              </a:lnSpc>
              <a:buFont typeface="Arial" panose="020B0604020202020204" pitchFamily="34" charset="0"/>
              <a:buNone/>
            </a:pPr>
            <a:r>
              <a:rPr lang="ja-JP" altLang="en-US" dirty="0"/>
              <a:t>　☑ケアプー以外のシステムで情報連携できている</a:t>
            </a:r>
            <a:endParaRPr lang="en-US" altLang="ja-JP" dirty="0"/>
          </a:p>
          <a:p>
            <a:pPr marL="0" indent="0">
              <a:lnSpc>
                <a:spcPct val="120000"/>
              </a:lnSpc>
              <a:buFont typeface="Arial" panose="020B0604020202020204" pitchFamily="34" charset="0"/>
              <a:buNone/>
            </a:pPr>
            <a:r>
              <a:rPr lang="ja-JP" altLang="en-US" dirty="0"/>
              <a:t>　☑すでに複数システムを使っており煩雑な状態</a:t>
            </a:r>
            <a:endParaRPr lang="en-US" altLang="ja-JP" dirty="0"/>
          </a:p>
          <a:p>
            <a:pPr marL="0" indent="0">
              <a:lnSpc>
                <a:spcPct val="120000"/>
              </a:lnSpc>
              <a:buFont typeface="Arial" panose="020B0604020202020204" pitchFamily="34" charset="0"/>
              <a:buNone/>
            </a:pPr>
            <a:r>
              <a:rPr lang="ja-JP" altLang="en-US" dirty="0">
                <a:solidFill>
                  <a:schemeClr val="accent6">
                    <a:lumMod val="75000"/>
                  </a:schemeClr>
                </a:solidFill>
              </a:rPr>
              <a:t>●</a:t>
            </a:r>
            <a:r>
              <a:rPr lang="ja-JP" altLang="en-US" dirty="0"/>
              <a:t>システムがケアプーに対応していない</a:t>
            </a:r>
            <a:endParaRPr lang="en-US" altLang="ja-JP" dirty="0"/>
          </a:p>
          <a:p>
            <a:pPr marL="0" indent="0">
              <a:lnSpc>
                <a:spcPct val="120000"/>
              </a:lnSpc>
              <a:buNone/>
            </a:pPr>
            <a:r>
              <a:rPr lang="ja-JP" altLang="en-US" dirty="0">
                <a:solidFill>
                  <a:schemeClr val="accent6">
                    <a:lumMod val="75000"/>
                  </a:schemeClr>
                </a:solidFill>
              </a:rPr>
              <a:t>●</a:t>
            </a:r>
            <a:r>
              <a:rPr lang="ja-JP" altLang="en-US" dirty="0"/>
              <a:t>法人として導入を検討中</a:t>
            </a:r>
            <a:endParaRPr lang="en-US" altLang="ja-JP" dirty="0"/>
          </a:p>
          <a:p>
            <a:pPr marL="0" indent="0">
              <a:lnSpc>
                <a:spcPct val="120000"/>
              </a:lnSpc>
              <a:buNone/>
            </a:pPr>
            <a:r>
              <a:rPr lang="ja-JP" altLang="en-US" dirty="0">
                <a:solidFill>
                  <a:schemeClr val="accent6">
                    <a:lumMod val="75000"/>
                  </a:schemeClr>
                </a:solidFill>
              </a:rPr>
              <a:t>●</a:t>
            </a:r>
            <a:r>
              <a:rPr lang="ja-JP" altLang="en-US" dirty="0"/>
              <a:t>次年度以降に導入予定</a:t>
            </a:r>
            <a:endParaRPr lang="en-US" altLang="ja-JP" dirty="0"/>
          </a:p>
        </p:txBody>
      </p:sp>
      <p:sp>
        <p:nvSpPr>
          <p:cNvPr id="3" name="正方形/長方形 2">
            <a:extLst>
              <a:ext uri="{FF2B5EF4-FFF2-40B4-BE49-F238E27FC236}">
                <a16:creationId xmlns:a16="http://schemas.microsoft.com/office/drawing/2014/main" id="{A4774405-FD27-75DE-9DC2-768B9BEB4D4C}"/>
              </a:ext>
            </a:extLst>
          </p:cNvPr>
          <p:cNvSpPr/>
          <p:nvPr/>
        </p:nvSpPr>
        <p:spPr>
          <a:xfrm>
            <a:off x="838200" y="5181755"/>
            <a:ext cx="11189677" cy="94472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コンテンツ プレースホルダー 2">
            <a:extLst>
              <a:ext uri="{FF2B5EF4-FFF2-40B4-BE49-F238E27FC236}">
                <a16:creationId xmlns:a16="http://schemas.microsoft.com/office/drawing/2014/main" id="{4034B469-09F8-CCE1-8B0F-3E1715621198}"/>
              </a:ext>
            </a:extLst>
          </p:cNvPr>
          <p:cNvSpPr txBox="1">
            <a:spLocks/>
          </p:cNvSpPr>
          <p:nvPr/>
        </p:nvSpPr>
        <p:spPr>
          <a:xfrm>
            <a:off x="965747" y="5200043"/>
            <a:ext cx="11189677" cy="94472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None/>
            </a:pPr>
            <a:r>
              <a:rPr lang="ja-JP" altLang="en-US" dirty="0"/>
              <a:t>⇒必要性を感じていない事業所や導入を迷っている事業所への継続的な働きかけが必要。</a:t>
            </a:r>
          </a:p>
        </p:txBody>
      </p:sp>
    </p:spTree>
    <p:extLst>
      <p:ext uri="{BB962C8B-B14F-4D97-AF65-F5344CB8AC3E}">
        <p14:creationId xmlns:p14="http://schemas.microsoft.com/office/powerpoint/2010/main" val="1829995246"/>
      </p:ext>
    </p:extLst>
  </p:cSld>
  <p:clrMapOvr>
    <a:masterClrMapping/>
  </p:clrMapOvr>
  <mc:AlternateContent xmlns:mc="http://schemas.openxmlformats.org/markup-compatibility/2006" xmlns:p14="http://schemas.microsoft.com/office/powerpoint/2010/main">
    <mc:Choice Requires="p14">
      <p:transition spd="slow" p14:dur="2000" advTm="67218"/>
    </mc:Choice>
    <mc:Fallback xmlns="">
      <p:transition spd="slow" advTm="67218"/>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ほしの">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2671</TotalTime>
  <Words>822</Words>
  <Application>Microsoft Office PowerPoint</Application>
  <PresentationFormat>ワイド画面</PresentationFormat>
  <Paragraphs>100</Paragraphs>
  <Slides>10</Slides>
  <Notes>10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BIZ UDPゴシック</vt:lpstr>
      <vt:lpstr>游ゴシック</vt:lpstr>
      <vt:lpstr>Arial</vt:lpstr>
      <vt:lpstr>Office テーマ</vt:lpstr>
      <vt:lpstr>人がいない！の前に その作業無駄じゃない？？</vt:lpstr>
      <vt:lpstr>知多北部広域連合の概要</vt:lpstr>
      <vt:lpstr>ケアマネジャーの在籍状況等</vt:lpstr>
      <vt:lpstr>管内の事業所数（R8.3.1現在）</vt:lpstr>
      <vt:lpstr>管内事業所の導入状況</vt:lpstr>
      <vt:lpstr>国の動向</vt:lpstr>
      <vt:lpstr>普及啓発の取り組み</vt:lpstr>
      <vt:lpstr>事業所からの質問</vt:lpstr>
      <vt:lpstr>伴走支援に申し込みをしなかった理由</vt:lpstr>
      <vt:lpstr>今後のポイント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加算・減算の届出について</dc:title>
  <dc:creator>KWS20032</dc:creator>
  <cp:lastModifiedBy>広域連合給付係</cp:lastModifiedBy>
  <cp:revision>187</cp:revision>
  <cp:lastPrinted>2026-03-04T04:41:52Z</cp:lastPrinted>
  <dcterms:created xsi:type="dcterms:W3CDTF">2022-12-15T07:37:51Z</dcterms:created>
  <dcterms:modified xsi:type="dcterms:W3CDTF">2026-03-24T00:14:26Z</dcterms:modified>
</cp:coreProperties>
</file>