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12801600" cy="9601200" type="A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63F0586-FBCF-4B17-8CC1-5EAE5D06E6D0}">
          <p14:sldIdLst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826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FF6699"/>
    <a:srgbClr val="E8ECF0"/>
    <a:srgbClr val="FFCCFF"/>
    <a:srgbClr val="0C6DFF"/>
    <a:srgbClr val="3434FF"/>
    <a:srgbClr val="0033CC"/>
    <a:srgbClr val="3333FF"/>
    <a:srgbClr val="8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1" autoAdjust="0"/>
    <p:restoredTop sz="94521" autoAdjust="0"/>
  </p:normalViewPr>
  <p:slideViewPr>
    <p:cSldViewPr>
      <p:cViewPr varScale="1">
        <p:scale>
          <a:sx n="57" d="100"/>
          <a:sy n="57" d="100"/>
        </p:scale>
        <p:origin x="1435" y="48"/>
      </p:cViewPr>
      <p:guideLst>
        <p:guide orient="horz" pos="826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C893081-1A59-F0E4-EDC2-1A61DB4C654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284D72-8B07-F90E-B13D-9D6A65C1C5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7733" y="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7DCD1-20E9-4CBD-98B3-AA9B85104768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1D341AE-B0C5-B1E6-A135-59A4E30C4A2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B6D7352-DEEA-54B3-4AB1-43CFD3F155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814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83E82-4DF5-4546-A05B-89CB637BA8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2003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77398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>
            <a:lvl1pPr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919" y="1"/>
            <a:ext cx="4275095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>
            <a:lvl1pPr algn="r"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9613" y="504825"/>
            <a:ext cx="3370262" cy="2527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4791" y="3199514"/>
            <a:ext cx="7896732" cy="3031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397953"/>
            <a:ext cx="4277398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b" anchorCtr="0" compatLnSpc="1">
            <a:prstTxWarp prst="textNoShape">
              <a:avLst/>
            </a:prstTxWarp>
          </a:bodyPr>
          <a:lstStyle>
            <a:lvl1pPr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919" y="6397953"/>
            <a:ext cx="4275095" cy="336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08" tIns="45706" rIns="91408" bIns="45706" numCol="1" anchor="b" anchorCtr="0" compatLnSpc="1">
            <a:prstTxWarp prst="textNoShape">
              <a:avLst/>
            </a:prstTxWarp>
          </a:bodyPr>
          <a:lstStyle>
            <a:lvl1pPr algn="r" defTabSz="915919" eaLnBrk="1" hangingPunct="1">
              <a:defRPr sz="1200" b="0"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pPr>
              <a:defRPr/>
            </a:pPr>
            <a:fld id="{241FE78A-704C-4947-A931-74D60657B9B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680" kern="1200">
        <a:solidFill>
          <a:schemeClr val="tx1"/>
        </a:solidFill>
        <a:latin typeface="ＭＳ ゴシック" panose="020B0609070205080204" pitchFamily="49" charset="-128"/>
        <a:ea typeface="ＭＳ ゴシック" panose="020B0609070205080204" pitchFamily="49" charset="-128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7537" y="2"/>
            <a:ext cx="12231759" cy="56696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A61E93B0-15DF-6C56-D98A-889E1425695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6474" y="768152"/>
            <a:ext cx="12231759" cy="1056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FontTx/>
              <a:buNone/>
              <a:defRPr sz="1600" b="1" u="sng">
                <a:latin typeface="+mj-ea"/>
                <a:ea typeface="+mj-ea"/>
              </a:defRPr>
            </a:lvl1pPr>
            <a:lvl2pPr marL="0" indent="-232621">
              <a:lnSpc>
                <a:spcPct val="100000"/>
              </a:lnSpc>
              <a:spcBef>
                <a:spcPts val="0"/>
              </a:spcBef>
              <a:spcAft>
                <a:spcPts val="388"/>
              </a:spcAft>
              <a:buFont typeface="Wingdings" panose="05000000000000000000" pitchFamily="2" charset="2"/>
              <a:buChar char="n"/>
              <a:defRPr sz="1200" b="1">
                <a:latin typeface="+mn-ea"/>
                <a:ea typeface="+mn-ea"/>
              </a:defRPr>
            </a:lvl2pPr>
            <a:lvl3pPr marL="232621" indent="-232621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Font typeface="Arial" panose="020B0604020202020204" pitchFamily="34" charset="0"/>
              <a:buChar char="•"/>
              <a:defRPr sz="1000">
                <a:latin typeface="+mn-ea"/>
                <a:ea typeface="+mn-ea"/>
              </a:defRPr>
            </a:lvl3pPr>
            <a:lvl4pPr marL="465242" indent="-232621">
              <a:lnSpc>
                <a:spcPct val="100000"/>
              </a:lnSpc>
              <a:spcBef>
                <a:spcPts val="0"/>
              </a:spcBef>
              <a:spcAft>
                <a:spcPts val="388"/>
              </a:spcAft>
              <a:buFont typeface="ＭＳ ゴシック" panose="020B0609070205080204" pitchFamily="49" charset="-128"/>
              <a:buChar char="※"/>
              <a:defRPr sz="800">
                <a:latin typeface="+mn-ea"/>
                <a:ea typeface="+mn-ea"/>
              </a:defRPr>
            </a:lvl4pPr>
            <a:lvl5pPr marL="0" indent="0">
              <a:spcBef>
                <a:spcPts val="776"/>
              </a:spcBef>
              <a:buFontTx/>
              <a:buNone/>
              <a:defRPr sz="1551"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980929DE-6638-4556-F7CF-E66C4C916FC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" y="674117"/>
            <a:ext cx="1529080" cy="0"/>
          </a:xfrm>
          <a:prstGeom prst="line">
            <a:avLst/>
          </a:prstGeom>
          <a:noFill/>
          <a:ln w="127000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292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Line 9">
            <a:extLst>
              <a:ext uri="{FF2B5EF4-FFF2-40B4-BE49-F238E27FC236}">
                <a16:creationId xmlns:a16="http://schemas.microsoft.com/office/drawing/2014/main" id="{A8A086A9-6C5D-8A94-ECCE-560FADC5714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44653" y="674117"/>
            <a:ext cx="11156949" cy="0"/>
          </a:xfrm>
          <a:prstGeom prst="line">
            <a:avLst/>
          </a:prstGeom>
          <a:noFill/>
          <a:ln w="12700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292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B3E319AF-4225-C72C-F039-A8E30167B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9127727"/>
            <a:ext cx="12801600" cy="352472"/>
          </a:xfrm>
          <a:prstGeom prst="rect">
            <a:avLst/>
          </a:prstGeom>
        </p:spPr>
        <p:txBody>
          <a:bodyPr anchor="b"/>
          <a:lstStyle>
            <a:lvl1pPr algn="ctr">
              <a:defRPr sz="1809">
                <a:solidFill>
                  <a:srgbClr val="0070C0"/>
                </a:solidFill>
                <a:latin typeface="+mj-ea"/>
                <a:ea typeface="+mj-ea"/>
              </a:defRPr>
            </a:lvl1pPr>
          </a:lstStyle>
          <a:p>
            <a:pPr algn="ctr"/>
            <a:fld id="{C7087AB9-DADE-4781-AE92-2E367CAE0F3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9893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7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46DBDE-5C37-912C-099F-BB66BB2D2A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【</a:t>
            </a:r>
            <a:r>
              <a:rPr lang="ja-JP" altLang="en-US" dirty="0"/>
              <a:t>様式１２</a:t>
            </a:r>
            <a:r>
              <a:rPr lang="en-US" altLang="ja-JP" dirty="0"/>
              <a:t>】</a:t>
            </a:r>
            <a:r>
              <a:rPr lang="ja-JP" altLang="en-US" dirty="0"/>
              <a:t>従業員携帯カード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588926-5F3E-674D-E4B8-1E1690333CB1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6474" y="768152"/>
            <a:ext cx="12231759" cy="738664"/>
          </a:xfrm>
        </p:spPr>
        <p:txBody>
          <a:bodyPr/>
          <a:lstStyle/>
          <a:p>
            <a:pPr lvl="1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ポイント</a:t>
            </a:r>
            <a:endParaRPr lang="en-US" altLang="ja-JP" dirty="0"/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各部署、各従業員が、被災時の連絡先や自分のやるべきことについて記入しましょう。</a:t>
            </a:r>
          </a:p>
          <a:p>
            <a:pPr lvl="2">
              <a:lnSpc>
                <a:spcPct val="100000"/>
              </a:lnSpc>
              <a:spcAft>
                <a:spcPts val="600"/>
              </a:spcAft>
            </a:pPr>
            <a:r>
              <a:rPr lang="ja-JP" altLang="en-US" dirty="0"/>
              <a:t>記入したものは、定期入れや財布に収め常に、携行するようにしてください。</a:t>
            </a:r>
          </a:p>
        </p:txBody>
      </p:sp>
      <p:graphicFrame>
        <p:nvGraphicFramePr>
          <p:cNvPr id="52" name="表 51">
            <a:extLst>
              <a:ext uri="{FF2B5EF4-FFF2-40B4-BE49-F238E27FC236}">
                <a16:creationId xmlns:a16="http://schemas.microsoft.com/office/drawing/2014/main" id="{56835E6F-9F6F-D7C5-8D57-BA2EB62D3C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263329"/>
              </p:ext>
            </p:extLst>
          </p:nvPr>
        </p:nvGraphicFramePr>
        <p:xfrm>
          <a:off x="1206798" y="1560240"/>
          <a:ext cx="10464204" cy="7852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8068">
                  <a:extLst>
                    <a:ext uri="{9D8B030D-6E8A-4147-A177-3AD203B41FA5}">
                      <a16:colId xmlns:a16="http://schemas.microsoft.com/office/drawing/2014/main" val="1410454753"/>
                    </a:ext>
                  </a:extLst>
                </a:gridCol>
                <a:gridCol w="3488068">
                  <a:extLst>
                    <a:ext uri="{9D8B030D-6E8A-4147-A177-3AD203B41FA5}">
                      <a16:colId xmlns:a16="http://schemas.microsoft.com/office/drawing/2014/main" val="4172551544"/>
                    </a:ext>
                  </a:extLst>
                </a:gridCol>
                <a:gridCol w="3488068">
                  <a:extLst>
                    <a:ext uri="{9D8B030D-6E8A-4147-A177-3AD203B41FA5}">
                      <a16:colId xmlns:a16="http://schemas.microsoft.com/office/drawing/2014/main" val="4114059191"/>
                    </a:ext>
                  </a:extLst>
                </a:gridCol>
              </a:tblGrid>
              <a:tr h="2062344">
                <a:tc>
                  <a:txBody>
                    <a:bodyPr/>
                    <a:lstStyle/>
                    <a:p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［１］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初期動作</a:t>
                      </a:r>
                    </a:p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［２］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kumimoji="1" lang="zh-TW" altLang="en-US" sz="1100" b="1" dirty="0">
                          <a:solidFill>
                            <a:schemeClr val="tx1"/>
                          </a:solidFill>
                        </a:rPr>
                        <a:t>行動要領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</a:rPr>
                        <a:t>従業員携帯カード</a:t>
                      </a:r>
                      <a:endParaRPr kumimoji="1" lang="en-US" altLang="ja-JP" sz="18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sz="1800" b="0" u="sng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kumimoji="1" lang="en-US" altLang="ja-JP" sz="1800" b="0" u="sng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140310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［３</a:t>
                      </a:r>
                      <a:r>
                        <a:rPr lang="en-US" altLang="ja-JP" sz="1100" b="1" dirty="0">
                          <a:latin typeface="ＭＳ ゴシック" panose="020B0609070205080204" pitchFamily="49" charset="-128"/>
                        </a:rPr>
                        <a:t>-</a:t>
                      </a: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１］本人</a:t>
                      </a:r>
                      <a:r>
                        <a:rPr lang="ja-JP" altLang="en-US" sz="1100" b="1" dirty="0"/>
                        <a:t>情報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［３</a:t>
                      </a:r>
                      <a:r>
                        <a:rPr lang="en-US" altLang="ja-JP" sz="1100" b="1" dirty="0">
                          <a:latin typeface="ＭＳ ゴシック" panose="020B0609070205080204" pitchFamily="49" charset="-128"/>
                        </a:rPr>
                        <a:t>-</a:t>
                      </a:r>
                      <a:r>
                        <a:rPr lang="ja-JP" altLang="en-US" sz="1100" b="1" dirty="0">
                          <a:latin typeface="ＭＳ ゴシック" panose="020B0609070205080204" pitchFamily="49" charset="-128"/>
                        </a:rPr>
                        <a:t>２］　重要連絡先</a:t>
                      </a:r>
                      <a:endParaRPr lang="ja-JP" altLang="en-US" sz="1100" b="1" dirty="0"/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［４］　指定緊急避難場所</a:t>
                      </a:r>
                      <a:endParaRPr lang="en-US" altLang="ja-JP" sz="1100" b="1" dirty="0"/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948125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［５］　安否報告ルール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［５－１］　会社への連絡方法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［５－２］　家族への連絡方法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15266"/>
                  </a:ext>
                </a:extLst>
              </a:tr>
              <a:tr h="19301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1" dirty="0"/>
                        <a:t>［５－３］　ＮＴＴ災害伝言ダイヤル　１７１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</a:rPr>
                        <a:t>［５－４］　携帯各社「災害用伝言板サービス」</a:t>
                      </a: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4744" marR="74744" marT="37372" marB="37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762451"/>
                  </a:ext>
                </a:extLst>
              </a:tr>
            </a:tbl>
          </a:graphicData>
        </a:graphic>
      </p:graphicFrame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1985E0D3-52E0-F754-728F-1236DF67CEE4}"/>
              </a:ext>
            </a:extLst>
          </p:cNvPr>
          <p:cNvGrpSpPr/>
          <p:nvPr/>
        </p:nvGrpSpPr>
        <p:grpSpPr>
          <a:xfrm>
            <a:off x="1477782" y="1917654"/>
            <a:ext cx="2977066" cy="1641475"/>
            <a:chOff x="1931356" y="1751013"/>
            <a:chExt cx="2797114" cy="1571625"/>
          </a:xfrm>
        </p:grpSpPr>
        <p:sp>
          <p:nvSpPr>
            <p:cNvPr id="54" name="AutoShape 12">
              <a:extLst>
                <a:ext uri="{FF2B5EF4-FFF2-40B4-BE49-F238E27FC236}">
                  <a16:creationId xmlns:a16="http://schemas.microsoft.com/office/drawing/2014/main" id="{D962B8F7-52D4-1886-A1A2-14871B7BBE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1356" y="1751013"/>
              <a:ext cx="1386782" cy="1168400"/>
            </a:xfrm>
            <a:prstGeom prst="roundRect">
              <a:avLst>
                <a:gd name="adj" fmla="val 0"/>
              </a:avLst>
            </a:prstGeom>
            <a:solidFill>
              <a:srgbClr val="DDDDDD"/>
            </a:solidFill>
            <a:ln w="9525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72000" anchor="ctr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879475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401763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924050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446338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9035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33607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8179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4275138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落ち着いて！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机の下に入るなどして身を守る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揺れがおさまったら火元を確認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出口を確保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靴を履き、非常持出品を用意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消火活動・救助活動に協力</a:t>
              </a:r>
            </a:p>
          </p:txBody>
        </p:sp>
        <p:sp>
          <p:nvSpPr>
            <p:cNvPr id="55" name="AutoShape 13">
              <a:extLst>
                <a:ext uri="{FF2B5EF4-FFF2-40B4-BE49-F238E27FC236}">
                  <a16:creationId xmlns:a16="http://schemas.microsoft.com/office/drawing/2014/main" id="{CD7A249B-E3A6-E12A-BB18-1384CDD74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1688" y="1751013"/>
              <a:ext cx="1386782" cy="1168400"/>
            </a:xfrm>
            <a:prstGeom prst="roundRect">
              <a:avLst>
                <a:gd name="adj" fmla="val 0"/>
              </a:avLst>
            </a:prstGeom>
            <a:solidFill>
              <a:srgbClr val="DDDDDD"/>
            </a:solidFill>
            <a:ln w="9525" algn="ctr">
              <a:solidFill>
                <a:srgbClr val="333333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54000" anchor="ctr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2667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314450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836738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359025" indent="-342900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8162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32734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7306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4187825" indent="-342900"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endPara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落ち着いて！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カバンなどで頭を保護し、落下部から離れる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ブロック塀や門柱等のそばには</a:t>
              </a:r>
              <a:br>
                <a:rPr lang="en-US" altLang="ja-JP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</a:b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近寄らない</a:t>
              </a:r>
            </a:p>
            <a:p>
              <a:pPr>
                <a:lnSpc>
                  <a:spcPct val="90000"/>
                </a:lnSpc>
                <a:spcAft>
                  <a:spcPct val="20000"/>
                </a:spcAft>
                <a:buFontTx/>
                <a:buAutoNum type="circleNumDbPlain"/>
              </a:pP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運転中の場合、自動車での避難はしない。放置する場合はキーを</a:t>
              </a:r>
              <a:br>
                <a:rPr lang="en-US" altLang="ja-JP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</a:br>
              <a:r>
                <a:rPr lang="ja-JP" altLang="en-US" sz="7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つけたままロックはしないこと</a:t>
              </a:r>
            </a:p>
          </p:txBody>
        </p:sp>
        <p:sp>
          <p:nvSpPr>
            <p:cNvPr id="56" name="AutoShape 14">
              <a:extLst>
                <a:ext uri="{FF2B5EF4-FFF2-40B4-BE49-F238E27FC236}">
                  <a16:creationId xmlns:a16="http://schemas.microsoft.com/office/drawing/2014/main" id="{E0194E39-EBA8-1B21-1AEE-7E70EA092E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1175" y="3178175"/>
              <a:ext cx="576263" cy="144463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9525" algn="ctr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0800" tIns="0" rIns="1080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90000"/>
                </a:lnSpc>
                <a:spcAft>
                  <a:spcPct val="20000"/>
                </a:spcAft>
              </a:pPr>
              <a:r>
                <a:rPr lang="en-US" altLang="ja-JP" sz="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[</a:t>
              </a:r>
              <a:r>
                <a:rPr lang="ja-JP" altLang="en-US" sz="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</a:t>
              </a:r>
              <a:r>
                <a:rPr lang="en-US" altLang="ja-JP" sz="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]</a:t>
              </a:r>
              <a:r>
                <a:rPr lang="ja-JP" altLang="en-US" sz="6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行動要領へ</a:t>
              </a:r>
            </a:p>
          </p:txBody>
        </p:sp>
        <p:sp>
          <p:nvSpPr>
            <p:cNvPr id="57" name="Rectangle 15">
              <a:extLst>
                <a:ext uri="{FF2B5EF4-FFF2-40B4-BE49-F238E27FC236}">
                  <a16:creationId xmlns:a16="http://schemas.microsoft.com/office/drawing/2014/main" id="{E5E5A5B2-A49D-AC65-5509-E6EAECBCB2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113" y="1751013"/>
              <a:ext cx="381000" cy="157162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屋内</a:t>
              </a:r>
            </a:p>
          </p:txBody>
        </p:sp>
        <p:sp>
          <p:nvSpPr>
            <p:cNvPr id="58" name="Rectangle 16">
              <a:extLst>
                <a:ext uri="{FF2B5EF4-FFF2-40B4-BE49-F238E27FC236}">
                  <a16:creationId xmlns:a16="http://schemas.microsoft.com/office/drawing/2014/main" id="{F8A6CFAB-675A-B8BA-9DAC-5D35E862E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100" y="1751013"/>
              <a:ext cx="381000" cy="157162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屋外</a:t>
              </a:r>
            </a:p>
          </p:txBody>
        </p:sp>
        <p:cxnSp>
          <p:nvCxnSpPr>
            <p:cNvPr id="59" name="AutoShape 17">
              <a:extLst>
                <a:ext uri="{FF2B5EF4-FFF2-40B4-BE49-F238E27FC236}">
                  <a16:creationId xmlns:a16="http://schemas.microsoft.com/office/drawing/2014/main" id="{E3FCF09B-3FBA-53D6-0DB4-EC31122EC041}"/>
                </a:ext>
              </a:extLst>
            </p:cNvPr>
            <p:cNvCxnSpPr>
              <a:cxnSpLocks noChangeShapeType="1"/>
              <a:stCxn id="54" idx="2"/>
              <a:endCxn id="56" idx="0"/>
            </p:cNvCxnSpPr>
            <p:nvPr/>
          </p:nvCxnSpPr>
          <p:spPr bwMode="auto">
            <a:xfrm rot="16200000" flipH="1">
              <a:off x="2852646" y="2691513"/>
              <a:ext cx="258761" cy="71456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333333"/>
              </a:solidFill>
              <a:miter lim="800000"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60" name="AutoShape 18">
              <a:extLst>
                <a:ext uri="{FF2B5EF4-FFF2-40B4-BE49-F238E27FC236}">
                  <a16:creationId xmlns:a16="http://schemas.microsoft.com/office/drawing/2014/main" id="{EF9C0B8C-2995-6B92-2F82-A4ACCC1B7717}"/>
                </a:ext>
              </a:extLst>
            </p:cNvPr>
            <p:cNvCxnSpPr>
              <a:cxnSpLocks noChangeShapeType="1"/>
              <a:stCxn id="55" idx="2"/>
              <a:endCxn id="56" idx="0"/>
            </p:cNvCxnSpPr>
            <p:nvPr/>
          </p:nvCxnSpPr>
          <p:spPr bwMode="auto">
            <a:xfrm rot="5400000">
              <a:off x="3557813" y="2700908"/>
              <a:ext cx="258761" cy="69577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333333"/>
              </a:solidFill>
              <a:miter lim="800000"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1B72BC1A-E157-0D86-F323-AFC663E1E30D}"/>
              </a:ext>
            </a:extLst>
          </p:cNvPr>
          <p:cNvGrpSpPr/>
          <p:nvPr/>
        </p:nvGrpSpPr>
        <p:grpSpPr>
          <a:xfrm>
            <a:off x="4967287" y="1833814"/>
            <a:ext cx="2911613" cy="1658938"/>
            <a:chOff x="4967287" y="1663700"/>
            <a:chExt cx="2911613" cy="1658938"/>
          </a:xfrm>
        </p:grpSpPr>
        <p:sp>
          <p:nvSpPr>
            <p:cNvPr id="62" name="AutoShape 19">
              <a:extLst>
                <a:ext uri="{FF2B5EF4-FFF2-40B4-BE49-F238E27FC236}">
                  <a16:creationId xmlns:a16="http://schemas.microsoft.com/office/drawing/2014/main" id="{B6594575-3AE7-878F-4C58-166F9C433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288" y="1663700"/>
              <a:ext cx="1440000" cy="835025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外出・通勤時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原則として帰社（外出先が自宅に近い場合は帰宅するなど状況により判断）</a:t>
              </a: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帰宅後、安否報告ルールに従い、会社に安否等を報告</a:t>
              </a:r>
            </a:p>
          </p:txBody>
        </p:sp>
        <p:sp>
          <p:nvSpPr>
            <p:cNvPr id="63" name="AutoShape 20">
              <a:extLst>
                <a:ext uri="{FF2B5EF4-FFF2-40B4-BE49-F238E27FC236}">
                  <a16:creationId xmlns:a16="http://schemas.microsoft.com/office/drawing/2014/main" id="{728E68DA-602A-0C57-11D9-8A80A5B25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38900" y="1665288"/>
              <a:ext cx="1440000" cy="822325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早朝・夜間・休日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原則として指示があるまで自宅待機</a:t>
              </a: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安否報告ルールに従い、会社に安否等を報告する</a:t>
              </a:r>
            </a:p>
          </p:txBody>
        </p:sp>
        <p:sp>
          <p:nvSpPr>
            <p:cNvPr id="35840" name="AutoShape 21">
              <a:extLst>
                <a:ext uri="{FF2B5EF4-FFF2-40B4-BE49-F238E27FC236}">
                  <a16:creationId xmlns:a16="http://schemas.microsoft.com/office/drawing/2014/main" id="{A78284B6-2857-2D8F-7A58-DECF991A9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7287" y="2552700"/>
              <a:ext cx="2880000" cy="769938"/>
            </a:xfrm>
            <a:prstGeom prst="roundRect">
              <a:avLst>
                <a:gd name="adj" fmla="val 9898"/>
              </a:avLst>
            </a:prstGeom>
            <a:solidFill>
              <a:srgbClr val="FFFFFF"/>
            </a:solidFill>
            <a:ln w="63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8000" tIns="0" rIns="18000" bIns="0"/>
            <a:lstStyle>
              <a:lvl1pPr marL="87313" indent="-873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>
                <a:lnSpc>
                  <a:spcPct val="90000"/>
                </a:lnSpc>
                <a:spcAft>
                  <a:spcPct val="25000"/>
                </a:spcAft>
              </a:pPr>
              <a:r>
                <a:rPr lang="ja-JP" altLang="en-US" sz="10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就業時</a:t>
              </a:r>
              <a:endPara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指示に従い避難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予め定めた初動対応の実施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lnSpc>
                  <a:spcPct val="90000"/>
                </a:lnSpc>
                <a:spcAft>
                  <a:spcPct val="10000"/>
                </a:spcAft>
                <a:buFontTx/>
                <a:buChar char="•"/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原則として指示があるまで</a:t>
              </a:r>
              <a:br>
                <a:rPr lang="en-US" altLang="ja-JP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</a:b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会社で待機</a:t>
              </a:r>
              <a:endPara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aphicFrame>
        <p:nvGraphicFramePr>
          <p:cNvPr id="35841" name="Group 250">
            <a:extLst>
              <a:ext uri="{FF2B5EF4-FFF2-40B4-BE49-F238E27FC236}">
                <a16:creationId xmlns:a16="http://schemas.microsoft.com/office/drawing/2014/main" id="{27D5069B-C8EB-B271-2965-84B5F2750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52139"/>
              </p:ext>
            </p:extLst>
          </p:nvPr>
        </p:nvGraphicFramePr>
        <p:xfrm>
          <a:off x="8492166" y="5850004"/>
          <a:ext cx="2887550" cy="1082675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val="3701751551"/>
                    </a:ext>
                  </a:extLst>
                </a:gridCol>
                <a:gridCol w="1987550">
                  <a:extLst>
                    <a:ext uri="{9D8B030D-6E8A-4147-A177-3AD203B41FA5}">
                      <a16:colId xmlns:a16="http://schemas.microsoft.com/office/drawing/2014/main" val="48445895"/>
                    </a:ext>
                  </a:extLst>
                </a:gridCol>
              </a:tblGrid>
              <a:tr h="21907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連絡先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786782"/>
                  </a:ext>
                </a:extLst>
              </a:tr>
              <a:tr h="20955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28140"/>
                  </a:ext>
                </a:extLst>
              </a:tr>
              <a:tr h="21272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141423"/>
                  </a:ext>
                </a:extLst>
              </a:tr>
              <a:tr h="231775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989076"/>
                  </a:ext>
                </a:extLst>
              </a:tr>
              <a:tr h="20955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661623"/>
                  </a:ext>
                </a:extLst>
              </a:tr>
            </a:tbl>
          </a:graphicData>
        </a:graphic>
      </p:graphicFrame>
      <p:sp>
        <p:nvSpPr>
          <p:cNvPr id="35842" name="Text Box 72">
            <a:extLst>
              <a:ext uri="{FF2B5EF4-FFF2-40B4-BE49-F238E27FC236}">
                <a16:creationId xmlns:a16="http://schemas.microsoft.com/office/drawing/2014/main" id="{11F85315-8844-3CE0-ED3E-DC7270F55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2556" y="7201235"/>
            <a:ext cx="318677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日頃から災害時の連絡方法について家族と確認しておきましょう。</a:t>
            </a:r>
          </a:p>
          <a:p>
            <a:pPr algn="ctr"/>
            <a:r>
              <a: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NTT</a:t>
            </a: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災害用伝言ダイヤル１７１や携帯各社の伝言板サービスを活用しましょう。</a:t>
            </a:r>
          </a:p>
        </p:txBody>
      </p:sp>
      <p:graphicFrame>
        <p:nvGraphicFramePr>
          <p:cNvPr id="35843" name="Group 251">
            <a:extLst>
              <a:ext uri="{FF2B5EF4-FFF2-40B4-BE49-F238E27FC236}">
                <a16:creationId xmlns:a16="http://schemas.microsoft.com/office/drawing/2014/main" id="{185C4F8B-8C26-6ABD-EEF2-C64D2E12D9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056457"/>
              </p:ext>
            </p:extLst>
          </p:nvPr>
        </p:nvGraphicFramePr>
        <p:xfrm>
          <a:off x="8492166" y="6967604"/>
          <a:ext cx="2898662" cy="169863"/>
        </p:xfrm>
        <a:graphic>
          <a:graphicData uri="http://schemas.openxmlformats.org/drawingml/2006/table">
            <a:tbl>
              <a:tblPr/>
              <a:tblGrid>
                <a:gridCol w="900000">
                  <a:extLst>
                    <a:ext uri="{9D8B030D-6E8A-4147-A177-3AD203B41FA5}">
                      <a16:colId xmlns:a16="http://schemas.microsoft.com/office/drawing/2014/main" val="3613110014"/>
                    </a:ext>
                  </a:extLst>
                </a:gridCol>
                <a:gridCol w="1998662">
                  <a:extLst>
                    <a:ext uri="{9D8B030D-6E8A-4147-A177-3AD203B41FA5}">
                      <a16:colId xmlns:a16="http://schemas.microsoft.com/office/drawing/2014/main" val="1107475589"/>
                    </a:ext>
                  </a:extLst>
                </a:gridCol>
              </a:tblGrid>
              <a:tr h="169863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集合場所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838572"/>
                  </a:ext>
                </a:extLst>
              </a:tr>
            </a:tbl>
          </a:graphicData>
        </a:graphic>
      </p:graphicFrame>
      <p:graphicFrame>
        <p:nvGraphicFramePr>
          <p:cNvPr id="35844" name="Group 241">
            <a:extLst>
              <a:ext uri="{FF2B5EF4-FFF2-40B4-BE49-F238E27FC236}">
                <a16:creationId xmlns:a16="http://schemas.microsoft.com/office/drawing/2014/main" id="{4FC8811B-8DEB-FF91-6DC0-E5FA87E23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405913"/>
              </p:ext>
            </p:extLst>
          </p:nvPr>
        </p:nvGraphicFramePr>
        <p:xfrm>
          <a:off x="1339183" y="3881391"/>
          <a:ext cx="3210563" cy="1574804"/>
        </p:xfrm>
        <a:graphic>
          <a:graphicData uri="http://schemas.openxmlformats.org/drawingml/2006/table">
            <a:tbl>
              <a:tblPr/>
              <a:tblGrid>
                <a:gridCol w="690563">
                  <a:extLst>
                    <a:ext uri="{9D8B030D-6E8A-4147-A177-3AD203B41FA5}">
                      <a16:colId xmlns:a16="http://schemas.microsoft.com/office/drawing/2014/main" val="4062215884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337890716"/>
                    </a:ext>
                  </a:extLst>
                </a:gridCol>
              </a:tblGrid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352309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住所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274077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TEL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3804448"/>
                  </a:ext>
                </a:extLst>
              </a:tr>
              <a:tr h="224972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ﾒｰﾙｱﾄﾞﾚｽ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33254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生年月日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364148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血液型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546562"/>
                  </a:ext>
                </a:extLst>
              </a:tr>
              <a:tr h="22497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保険証番号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515190"/>
                  </a:ext>
                </a:extLst>
              </a:tr>
            </a:tbl>
          </a:graphicData>
        </a:graphic>
      </p:graphicFrame>
      <p:graphicFrame>
        <p:nvGraphicFramePr>
          <p:cNvPr id="35845" name="Group 242">
            <a:extLst>
              <a:ext uri="{FF2B5EF4-FFF2-40B4-BE49-F238E27FC236}">
                <a16:creationId xmlns:a16="http://schemas.microsoft.com/office/drawing/2014/main" id="{688325E8-E5E0-DE2E-07DD-B98F4C609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35007"/>
              </p:ext>
            </p:extLst>
          </p:nvPr>
        </p:nvGraphicFramePr>
        <p:xfrm>
          <a:off x="4844050" y="3873574"/>
          <a:ext cx="3217938" cy="1512000"/>
        </p:xfrm>
        <a:graphic>
          <a:graphicData uri="http://schemas.openxmlformats.org/drawingml/2006/table">
            <a:tbl>
              <a:tblPr/>
              <a:tblGrid>
                <a:gridCol w="769938">
                  <a:extLst>
                    <a:ext uri="{9D8B030D-6E8A-4147-A177-3AD203B41FA5}">
                      <a16:colId xmlns:a16="http://schemas.microsoft.com/office/drawing/2014/main" val="2148332620"/>
                    </a:ext>
                  </a:extLst>
                </a:gridCol>
                <a:gridCol w="2448000">
                  <a:extLst>
                    <a:ext uri="{9D8B030D-6E8A-4147-A177-3AD203B41FA5}">
                      <a16:colId xmlns:a16="http://schemas.microsoft.com/office/drawing/2014/main" val="3713805211"/>
                    </a:ext>
                  </a:extLst>
                </a:gridCol>
              </a:tblGrid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名称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電話番号</a:t>
                      </a:r>
                      <a:endParaRPr kumimoji="1" lang="ja-JP" altLang="ja-JP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66383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取引先①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7661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取引先②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705222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取引先③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9863501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関係団体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291160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その他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258024"/>
                  </a:ext>
                </a:extLst>
              </a:tr>
            </a:tbl>
          </a:graphicData>
        </a:graphic>
      </p:graphicFrame>
      <p:sp>
        <p:nvSpPr>
          <p:cNvPr id="35846" name="Text Box 155">
            <a:extLst>
              <a:ext uri="{FF2B5EF4-FFF2-40B4-BE49-F238E27FC236}">
                <a16:creationId xmlns:a16="http://schemas.microsoft.com/office/drawing/2014/main" id="{A98F665A-A9DB-F455-E267-0FB9E9B79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9795" y="9163325"/>
            <a:ext cx="2737930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原則として、</a:t>
            </a:r>
            <a:r>
              <a: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Web</a:t>
            </a: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１７１も災害用伝言ダイヤルと同時提供されます。</a:t>
            </a:r>
          </a:p>
        </p:txBody>
      </p:sp>
      <p:graphicFrame>
        <p:nvGraphicFramePr>
          <p:cNvPr id="35847" name="Group 254">
            <a:extLst>
              <a:ext uri="{FF2B5EF4-FFF2-40B4-BE49-F238E27FC236}">
                <a16:creationId xmlns:a16="http://schemas.microsoft.com/office/drawing/2014/main" id="{C1A12316-85E5-185C-6E3B-3E379C668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094858"/>
              </p:ext>
            </p:extLst>
          </p:nvPr>
        </p:nvGraphicFramePr>
        <p:xfrm>
          <a:off x="4863497" y="7738470"/>
          <a:ext cx="6694775" cy="1477118"/>
        </p:xfrm>
        <a:graphic>
          <a:graphicData uri="http://schemas.openxmlformats.org/drawingml/2006/table">
            <a:tbl>
              <a:tblPr/>
              <a:tblGrid>
                <a:gridCol w="358775">
                  <a:extLst>
                    <a:ext uri="{9D8B030D-6E8A-4147-A177-3AD203B41FA5}">
                      <a16:colId xmlns:a16="http://schemas.microsoft.com/office/drawing/2014/main" val="2718922618"/>
                    </a:ext>
                  </a:extLst>
                </a:gridCol>
                <a:gridCol w="2268000">
                  <a:extLst>
                    <a:ext uri="{9D8B030D-6E8A-4147-A177-3AD203B41FA5}">
                      <a16:colId xmlns:a16="http://schemas.microsoft.com/office/drawing/2014/main" val="2766348988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3752224767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983785931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1959864254"/>
                    </a:ext>
                  </a:extLst>
                </a:gridCol>
                <a:gridCol w="972000">
                  <a:extLst>
                    <a:ext uri="{9D8B030D-6E8A-4147-A177-3AD203B41FA5}">
                      <a16:colId xmlns:a16="http://schemas.microsoft.com/office/drawing/2014/main" val="3872809197"/>
                    </a:ext>
                  </a:extLst>
                </a:gridCol>
              </a:tblGrid>
              <a:tr h="183746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21600" marR="2160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アクセス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登録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登録件数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送信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確認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6760398"/>
                  </a:ext>
                </a:extLst>
              </a:tr>
              <a:tr h="54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ドコモ</a:t>
                      </a:r>
                    </a:p>
                  </a:txBody>
                  <a:tcPr marL="21600" marR="2160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災害用キット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アプリ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d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メニュー→災害用安否確認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（ドコモケータイの場合）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メニュー→あんしん→災害用伝言板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１電話番号につき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件登録可能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設定されたアドレスに安否情報を送信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>
                      <a:lvl1pPr marL="87313" indent="-87313"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1196975" indent="-476250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776413" indent="-400050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2317750" indent="-361950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859088" indent="-361950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33162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37734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42306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4687888" indent="-361950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87313" marR="0" lvl="0" indent="-87313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circleNumDbPlain"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「災害伝言板」の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「安否の確認」を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選択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87313" marR="0" lvl="0" indent="-87313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circleNumDbPlain"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確認したい人の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電話番号を入力</a:t>
                      </a:r>
                      <a:b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</a:b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・検索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476500"/>
                  </a:ext>
                </a:extLst>
              </a:tr>
              <a:tr h="326659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</a:p>
                  </a:txBody>
                  <a:tcPr marL="21600" marR="2160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https://dengon.ezweb.ne.jp/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＋ﾒｯｾｰｼﾞ公式ｱｶｳﾝﾄ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au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災害対策アプリ→災害用伝言板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504156"/>
                  </a:ext>
                </a:extLst>
              </a:tr>
              <a:tr h="387612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ソフト</a:t>
                      </a:r>
                    </a:p>
                    <a:p>
                      <a:pPr marL="0" marR="0" lvl="0" indent="0" algn="ctr" defTabSz="957263" rtl="0" eaLnBrk="1" fontAlgn="base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バンク</a:t>
                      </a:r>
                    </a:p>
                  </a:txBody>
                  <a:tcPr marL="21600" marR="21600" marT="0" marB="0" vert="eaVert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災害対策アプリ→災害用伝言板</a:t>
                      </a:r>
                      <a:endParaRPr kumimoji="1" lang="en-US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ﾒｲﾝﾒﾆｭｰ→ｻｰﾋﾞｽ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(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安心機能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)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→災害用伝言板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4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つのｺﾒﾝﾄから選択または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字以内のｺﾒﾝﾄ登録可</a:t>
                      </a:r>
                    </a:p>
                  </a:txBody>
                  <a:tcPr marL="21600" marR="2160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32985"/>
                  </a:ext>
                </a:extLst>
              </a:tr>
            </a:tbl>
          </a:graphicData>
        </a:graphic>
      </p:graphicFrame>
      <p:grpSp>
        <p:nvGrpSpPr>
          <p:cNvPr id="35849" name="グループ化 35848">
            <a:extLst>
              <a:ext uri="{FF2B5EF4-FFF2-40B4-BE49-F238E27FC236}">
                <a16:creationId xmlns:a16="http://schemas.microsoft.com/office/drawing/2014/main" id="{4BA27E1C-EB82-B9A4-24FD-00C9F3634F8E}"/>
              </a:ext>
            </a:extLst>
          </p:cNvPr>
          <p:cNvGrpSpPr/>
          <p:nvPr/>
        </p:nvGrpSpPr>
        <p:grpSpPr>
          <a:xfrm>
            <a:off x="1748282" y="7835038"/>
            <a:ext cx="2392363" cy="1219200"/>
            <a:chOff x="2146300" y="7637463"/>
            <a:chExt cx="2392363" cy="1219200"/>
          </a:xfrm>
        </p:grpSpPr>
        <p:sp>
          <p:nvSpPr>
            <p:cNvPr id="35850" name="Rectangle 140">
              <a:extLst>
                <a:ext uri="{FF2B5EF4-FFF2-40B4-BE49-F238E27FC236}">
                  <a16:creationId xmlns:a16="http://schemas.microsoft.com/office/drawing/2014/main" id="{E122F6A0-5796-4FB0-D663-B9B556778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7931150"/>
              <a:ext cx="2222500" cy="119063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rgbClr val="33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</a:t>
              </a:r>
              <a:r>
                <a:rPr lang="en-US" altLang="ja-JP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71</a:t>
              </a: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をダイヤル</a:t>
              </a:r>
            </a:p>
          </p:txBody>
        </p:sp>
        <p:sp>
          <p:nvSpPr>
            <p:cNvPr id="35851" name="Text Box 141">
              <a:extLst>
                <a:ext uri="{FF2B5EF4-FFF2-40B4-BE49-F238E27FC236}">
                  <a16:creationId xmlns:a16="http://schemas.microsoft.com/office/drawing/2014/main" id="{BF0CC2F6-56CD-2190-14C6-8F2B1E68E6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8172" y="8193088"/>
              <a:ext cx="718145" cy="1046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メニューを選択</a:t>
              </a:r>
            </a:p>
          </p:txBody>
        </p:sp>
        <p:sp>
          <p:nvSpPr>
            <p:cNvPr id="35852" name="Rectangle 142">
              <a:extLst>
                <a:ext uri="{FF2B5EF4-FFF2-40B4-BE49-F238E27FC236}">
                  <a16:creationId xmlns:a16="http://schemas.microsoft.com/office/drawing/2014/main" id="{B3416318-95E9-71DF-3163-AE194F7A6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169275"/>
              <a:ext cx="485775" cy="119063"/>
            </a:xfrm>
            <a:prstGeom prst="rect">
              <a:avLst/>
            </a:prstGeom>
            <a:solidFill>
              <a:srgbClr val="0080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9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</a:t>
              </a:r>
            </a:p>
          </p:txBody>
        </p:sp>
        <p:sp>
          <p:nvSpPr>
            <p:cNvPr id="35853" name="Rectangle 143">
              <a:extLst>
                <a:ext uri="{FF2B5EF4-FFF2-40B4-BE49-F238E27FC236}">
                  <a16:creationId xmlns:a16="http://schemas.microsoft.com/office/drawing/2014/main" id="{A45FC6F4-F7AD-253C-8B79-68959AC9E3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813" y="8169275"/>
              <a:ext cx="493712" cy="119063"/>
            </a:xfrm>
            <a:prstGeom prst="rect">
              <a:avLst/>
            </a:prstGeom>
            <a:solidFill>
              <a:srgbClr val="FF0066"/>
            </a:solidFill>
            <a:ln w="9525" algn="ctr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9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</a:t>
              </a:r>
            </a:p>
          </p:txBody>
        </p:sp>
        <p:sp>
          <p:nvSpPr>
            <p:cNvPr id="35854" name="Rectangle 144">
              <a:extLst>
                <a:ext uri="{FF2B5EF4-FFF2-40B4-BE49-F238E27FC236}">
                  <a16:creationId xmlns:a16="http://schemas.microsoft.com/office/drawing/2014/main" id="{7D330DA3-762C-AFCF-55A2-51D7A2C0D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408988"/>
              <a:ext cx="2222500" cy="119062"/>
            </a:xfrm>
            <a:prstGeom prst="rect">
              <a:avLst/>
            </a:prstGeom>
            <a:solidFill>
              <a:srgbClr val="3366FF"/>
            </a:solidFill>
            <a:ln w="9525" algn="ctr">
              <a:solidFill>
                <a:srgbClr val="3366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（被災地の市外局番）－</a:t>
              </a:r>
              <a:r>
                <a:rPr lang="en-US" altLang="ja-JP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</a:t>
              </a: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－</a:t>
              </a:r>
              <a:r>
                <a:rPr lang="en-US" altLang="ja-JP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XXXX</a:t>
              </a:r>
            </a:p>
          </p:txBody>
        </p:sp>
        <p:sp>
          <p:nvSpPr>
            <p:cNvPr id="35855" name="Rectangle 145">
              <a:extLst>
                <a:ext uri="{FF2B5EF4-FFF2-40B4-BE49-F238E27FC236}">
                  <a16:creationId xmlns:a16="http://schemas.microsoft.com/office/drawing/2014/main" id="{D19FF6CF-BD29-82CA-476E-132B052A3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025" y="8662988"/>
              <a:ext cx="485775" cy="193675"/>
            </a:xfrm>
            <a:prstGeom prst="rect">
              <a:avLst/>
            </a:prstGeom>
            <a:solidFill>
              <a:srgbClr val="0080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録音</a:t>
              </a:r>
            </a:p>
            <a:p>
              <a:pPr algn="ctr">
                <a:lnSpc>
                  <a:spcPct val="85000"/>
                </a:lnSpc>
              </a:pPr>
              <a:r>
                <a:rPr lang="ja-JP" altLang="en-US" sz="7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</a:t>
              </a:r>
              <a:r>
                <a:rPr lang="en-US" altLang="ja-JP" sz="7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30</a:t>
              </a:r>
              <a:r>
                <a:rPr lang="ja-JP" altLang="en-US" sz="7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秒以内）</a:t>
              </a:r>
            </a:p>
          </p:txBody>
        </p:sp>
        <p:sp>
          <p:nvSpPr>
            <p:cNvPr id="35856" name="Rectangle 146">
              <a:extLst>
                <a:ext uri="{FF2B5EF4-FFF2-40B4-BE49-F238E27FC236}">
                  <a16:creationId xmlns:a16="http://schemas.microsoft.com/office/drawing/2014/main" id="{3A80428C-0096-E7B4-C82D-E01B0151E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0813" y="8650288"/>
              <a:ext cx="498475" cy="193675"/>
            </a:xfrm>
            <a:prstGeom prst="rect">
              <a:avLst/>
            </a:prstGeom>
            <a:solidFill>
              <a:srgbClr val="FF0066"/>
            </a:solidFill>
            <a:ln w="9525" algn="ctr">
              <a:solidFill>
                <a:srgbClr val="FF0066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370013"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b="1" dirty="0">
                  <a:solidFill>
                    <a:schemeClr val="bg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再生</a:t>
              </a:r>
            </a:p>
          </p:txBody>
        </p:sp>
        <p:sp>
          <p:nvSpPr>
            <p:cNvPr id="35857" name="Line 147">
              <a:extLst>
                <a:ext uri="{FF2B5EF4-FFF2-40B4-BE49-F238E27FC236}">
                  <a16:creationId xmlns:a16="http://schemas.microsoft.com/office/drawing/2014/main" id="{F2F32852-588E-B92F-C750-F44636CDA5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5388" y="7821613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58" name="Line 148">
              <a:extLst>
                <a:ext uri="{FF2B5EF4-FFF2-40B4-BE49-F238E27FC236}">
                  <a16:creationId xmlns:a16="http://schemas.microsoft.com/office/drawing/2014/main" id="{247116F1-DA5B-0AFC-FE29-40E60EB12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053388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59" name="Line 149">
              <a:extLst>
                <a:ext uri="{FF2B5EF4-FFF2-40B4-BE49-F238E27FC236}">
                  <a16:creationId xmlns:a16="http://schemas.microsoft.com/office/drawing/2014/main" id="{AC288135-1ED5-48D6-4CA8-BFA0F96D78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299450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0" name="Line 150">
              <a:extLst>
                <a:ext uri="{FF2B5EF4-FFF2-40B4-BE49-F238E27FC236}">
                  <a16:creationId xmlns:a16="http://schemas.microsoft.com/office/drawing/2014/main" id="{C0B32F0D-ADEC-5B14-CF3F-AC3C38DFC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6975" y="8537575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1" name="Line 151">
              <a:extLst>
                <a:ext uri="{FF2B5EF4-FFF2-40B4-BE49-F238E27FC236}">
                  <a16:creationId xmlns:a16="http://schemas.microsoft.com/office/drawing/2014/main" id="{906B4462-9476-317E-C14E-D453E96A3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6400" y="7821613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2" name="Line 152">
              <a:extLst>
                <a:ext uri="{FF2B5EF4-FFF2-40B4-BE49-F238E27FC236}">
                  <a16:creationId xmlns:a16="http://schemas.microsoft.com/office/drawing/2014/main" id="{D37E7675-8E9C-0EDB-4BB6-9C376DD0FC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053388"/>
              <a:ext cx="0" cy="10953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3" name="Line 153">
              <a:extLst>
                <a:ext uri="{FF2B5EF4-FFF2-40B4-BE49-F238E27FC236}">
                  <a16:creationId xmlns:a16="http://schemas.microsoft.com/office/drawing/2014/main" id="{F54C3577-A862-E2D2-9239-C706CA95A7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299450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4" name="Line 154">
              <a:extLst>
                <a:ext uri="{FF2B5EF4-FFF2-40B4-BE49-F238E27FC236}">
                  <a16:creationId xmlns:a16="http://schemas.microsoft.com/office/drawing/2014/main" id="{60A61BA5-1E8E-CA68-C590-33502796C1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7988" y="8537575"/>
              <a:ext cx="0" cy="1095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35865" name="Text Box 194">
              <a:extLst>
                <a:ext uri="{FF2B5EF4-FFF2-40B4-BE49-F238E27FC236}">
                  <a16:creationId xmlns:a16="http://schemas.microsoft.com/office/drawing/2014/main" id="{FC615D09-52F6-3FE2-8579-FDEC9A7B72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0897" y="8678863"/>
              <a:ext cx="1231107" cy="1046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ガイダンスに従って下さい</a:t>
              </a:r>
            </a:p>
          </p:txBody>
        </p:sp>
        <p:sp>
          <p:nvSpPr>
            <p:cNvPr id="35866" name="AutoShape 195">
              <a:extLst>
                <a:ext uri="{FF2B5EF4-FFF2-40B4-BE49-F238E27FC236}">
                  <a16:creationId xmlns:a16="http://schemas.microsoft.com/office/drawing/2014/main" id="{4250E01D-9F9A-BAA9-6610-C2626EBDD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6300" y="7637463"/>
              <a:ext cx="663575" cy="2095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" algn="ctr">
              <a:solidFill>
                <a:srgbClr val="C0C0C0"/>
              </a:solidFill>
              <a:round/>
              <a:headEnd/>
              <a:tailEnd/>
            </a:ln>
            <a:effectLst>
              <a:prstShdw prst="shdw17" dist="17961" dir="2700000">
                <a:srgbClr val="C0C0C0">
                  <a:gamma/>
                  <a:shade val="60000"/>
                  <a:invGamma/>
                </a:srgbClr>
              </a:prstShdw>
            </a:effec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伝言を録音</a:t>
              </a:r>
            </a:p>
          </p:txBody>
        </p:sp>
        <p:sp>
          <p:nvSpPr>
            <p:cNvPr id="35867" name="AutoShape 196">
              <a:extLst>
                <a:ext uri="{FF2B5EF4-FFF2-40B4-BE49-F238E27FC236}">
                  <a16:creationId xmlns:a16="http://schemas.microsoft.com/office/drawing/2014/main" id="{51E155D0-704E-6812-6B79-3F6E146F5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5088" y="7637463"/>
              <a:ext cx="663575" cy="20955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175" algn="ctr">
              <a:solidFill>
                <a:srgbClr val="C0C0C0"/>
              </a:solidFill>
              <a:round/>
              <a:headEnd/>
              <a:tailEnd/>
            </a:ln>
            <a:effectLst>
              <a:prstShdw prst="shdw17" dist="17961" dir="2700000">
                <a:srgbClr val="C0C0C0">
                  <a:gamma/>
                  <a:shade val="60000"/>
                  <a:invGamma/>
                </a:srgbClr>
              </a:prstShdw>
            </a:effectLst>
          </p:spPr>
          <p:txBody>
            <a:bodyPr wrap="none" lIns="0" tIns="0" rIns="0" bIns="0" anchor="ctr"/>
            <a:lstStyle>
              <a:lvl1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defTabSz="957263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957263" fontAlgn="base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ja-JP" altLang="en-US" sz="800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伝言を再生</a:t>
              </a:r>
            </a:p>
          </p:txBody>
        </p:sp>
      </p:grpSp>
      <p:sp>
        <p:nvSpPr>
          <p:cNvPr id="35868" name="Text Box 197">
            <a:extLst>
              <a:ext uri="{FF2B5EF4-FFF2-40B4-BE49-F238E27FC236}">
                <a16:creationId xmlns:a16="http://schemas.microsoft.com/office/drawing/2014/main" id="{FFEF4EF3-26BD-682A-2072-9EDF42FB71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618" y="5794254"/>
            <a:ext cx="3180358" cy="107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indent="-455613"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ja-JP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基本ルール</a:t>
            </a:r>
          </a:p>
          <a:p>
            <a:pPr>
              <a:lnSpc>
                <a:spcPct val="85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・安否情報を所属長へ連絡する。所属長への連絡がつかない場合、</a:t>
            </a:r>
          </a:p>
          <a:p>
            <a:pPr>
              <a:lnSpc>
                <a:spcPct val="85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対策本部のアドレスへメールまたは電話を通じて報告する。</a:t>
            </a:r>
          </a:p>
          <a:p>
            <a:pPr>
              <a:lnSpc>
                <a:spcPct val="85000"/>
              </a:lnSpc>
            </a:pPr>
            <a:endParaRPr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②報告内容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・本人および同居家族の安否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・自宅の損傷状況、出社の見込み</a:t>
            </a:r>
          </a:p>
          <a:p>
            <a:pPr lvl="1">
              <a:lnSpc>
                <a:spcPct val="85000"/>
              </a:lnSpc>
            </a:pP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・避難している場合、その場所・電話番号</a:t>
            </a:r>
          </a:p>
          <a:p>
            <a:pPr lvl="1">
              <a:lnSpc>
                <a:spcPct val="85000"/>
              </a:lnSpc>
            </a:pPr>
            <a:endParaRPr lang="ja-JP" altLang="en-US" sz="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③報告を行う場合は以下のいずれか</a:t>
            </a:r>
          </a:p>
        </p:txBody>
      </p:sp>
      <p:graphicFrame>
        <p:nvGraphicFramePr>
          <p:cNvPr id="35869" name="Group 240">
            <a:extLst>
              <a:ext uri="{FF2B5EF4-FFF2-40B4-BE49-F238E27FC236}">
                <a16:creationId xmlns:a16="http://schemas.microsoft.com/office/drawing/2014/main" id="{696BFBC3-5995-E4A7-1F8B-316EFF53F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522254"/>
              </p:ext>
            </p:extLst>
          </p:nvPr>
        </p:nvGraphicFramePr>
        <p:xfrm>
          <a:off x="1338883" y="6917150"/>
          <a:ext cx="3188950" cy="499529"/>
        </p:xfrm>
        <a:graphic>
          <a:graphicData uri="http://schemas.openxmlformats.org/drawingml/2006/table">
            <a:tbl>
              <a:tblPr/>
              <a:tblGrid>
                <a:gridCol w="488950">
                  <a:extLst>
                    <a:ext uri="{9D8B030D-6E8A-4147-A177-3AD203B41FA5}">
                      <a16:colId xmlns:a16="http://schemas.microsoft.com/office/drawing/2014/main" val="1052726897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3486453317"/>
                    </a:ext>
                  </a:extLst>
                </a:gridCol>
              </a:tblGrid>
              <a:tr h="4995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安否確認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実施基準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marL="88900" indent="-8890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296558"/>
                  </a:ext>
                </a:extLst>
              </a:tr>
            </a:tbl>
          </a:graphicData>
        </a:graphic>
      </p:graphicFrame>
      <p:graphicFrame>
        <p:nvGraphicFramePr>
          <p:cNvPr id="35870" name="Group 247">
            <a:extLst>
              <a:ext uri="{FF2B5EF4-FFF2-40B4-BE49-F238E27FC236}">
                <a16:creationId xmlns:a16="http://schemas.microsoft.com/office/drawing/2014/main" id="{1249FC47-E3B7-EB3D-1C07-2FC52AE81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30033"/>
              </p:ext>
            </p:extLst>
          </p:nvPr>
        </p:nvGraphicFramePr>
        <p:xfrm>
          <a:off x="6423025" y="2754564"/>
          <a:ext cx="1343025" cy="653760"/>
        </p:xfrm>
        <a:graphic>
          <a:graphicData uri="http://schemas.openxmlformats.org/drawingml/2006/table">
            <a:tbl>
              <a:tblPr/>
              <a:tblGrid>
                <a:gridCol w="1143000">
                  <a:extLst>
                    <a:ext uri="{9D8B030D-6E8A-4147-A177-3AD203B41FA5}">
                      <a16:colId xmlns:a16="http://schemas.microsoft.com/office/drawing/2014/main" val="1557670867"/>
                    </a:ext>
                  </a:extLst>
                </a:gridCol>
                <a:gridCol w="200025">
                  <a:extLst>
                    <a:ext uri="{9D8B030D-6E8A-4147-A177-3AD203B41FA5}">
                      <a16:colId xmlns:a16="http://schemas.microsoft.com/office/drawing/2014/main" val="2421134179"/>
                    </a:ext>
                  </a:extLst>
                </a:gridCol>
              </a:tblGrid>
              <a:tr h="1301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まずチェック！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57265"/>
                  </a:ext>
                </a:extLst>
              </a:tr>
              <a:tr h="134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火の始末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11666"/>
                  </a:ext>
                </a:extLst>
              </a:tr>
              <a:tr h="134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自分の周囲の機器の電源をオフ</a:t>
                      </a:r>
                      <a:endParaRPr kumimoji="1" lang="en-US" altLang="ja-JP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62200"/>
                  </a:ext>
                </a:extLst>
              </a:tr>
              <a:tr h="133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5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□</a:t>
                      </a:r>
                    </a:p>
                  </a:txBody>
                  <a:tcPr marL="36000" marR="36000" marT="36000" marB="3600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290904"/>
                  </a:ext>
                </a:extLst>
              </a:tr>
            </a:tbl>
          </a:graphicData>
        </a:graphic>
      </p:graphicFrame>
      <p:graphicFrame>
        <p:nvGraphicFramePr>
          <p:cNvPr id="35871" name="表 35870">
            <a:extLst>
              <a:ext uri="{FF2B5EF4-FFF2-40B4-BE49-F238E27FC236}">
                <a16:creationId xmlns:a16="http://schemas.microsoft.com/office/drawing/2014/main" id="{621F341E-9040-4BB3-E821-663D09FDE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793643"/>
              </p:ext>
            </p:extLst>
          </p:nvPr>
        </p:nvGraphicFramePr>
        <p:xfrm>
          <a:off x="8502842" y="3913537"/>
          <a:ext cx="2876550" cy="1512000"/>
        </p:xfrm>
        <a:graphic>
          <a:graphicData uri="http://schemas.openxmlformats.org/drawingml/2006/table">
            <a:tbl>
              <a:tblPr/>
              <a:tblGrid>
                <a:gridCol w="769938">
                  <a:extLst>
                    <a:ext uri="{9D8B030D-6E8A-4147-A177-3AD203B41FA5}">
                      <a16:colId xmlns:a16="http://schemas.microsoft.com/office/drawing/2014/main" val="2856428671"/>
                    </a:ext>
                  </a:extLst>
                </a:gridCol>
                <a:gridCol w="2106612">
                  <a:extLst>
                    <a:ext uri="{9D8B030D-6E8A-4147-A177-3AD203B41FA5}">
                      <a16:colId xmlns:a16="http://schemas.microsoft.com/office/drawing/2014/main" val="1634145577"/>
                    </a:ext>
                  </a:extLst>
                </a:gridCol>
              </a:tblGrid>
              <a:tr h="252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自宅周辺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690299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地震時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4144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津波時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321696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事業所周辺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070192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地震時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6172577"/>
                  </a:ext>
                </a:extLst>
              </a:tr>
              <a:tr h="252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津波時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614317"/>
                  </a:ext>
                </a:extLst>
              </a:tr>
            </a:tbl>
          </a:graphicData>
        </a:graphic>
      </p:graphicFrame>
      <p:graphicFrame>
        <p:nvGraphicFramePr>
          <p:cNvPr id="35872" name="表 35871">
            <a:extLst>
              <a:ext uri="{FF2B5EF4-FFF2-40B4-BE49-F238E27FC236}">
                <a16:creationId xmlns:a16="http://schemas.microsoft.com/office/drawing/2014/main" id="{1F6E393E-B688-7A16-1AB0-8C6ECE2D4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231658"/>
              </p:ext>
            </p:extLst>
          </p:nvPr>
        </p:nvGraphicFramePr>
        <p:xfrm>
          <a:off x="4851399" y="5817056"/>
          <a:ext cx="3181938" cy="1368000"/>
        </p:xfrm>
        <a:graphic>
          <a:graphicData uri="http://schemas.openxmlformats.org/drawingml/2006/table">
            <a:tbl>
              <a:tblPr/>
              <a:tblGrid>
                <a:gridCol w="360040">
                  <a:extLst>
                    <a:ext uri="{9D8B030D-6E8A-4147-A177-3AD203B41FA5}">
                      <a16:colId xmlns:a16="http://schemas.microsoft.com/office/drawing/2014/main" val="1913160611"/>
                    </a:ext>
                  </a:extLst>
                </a:gridCol>
                <a:gridCol w="409898">
                  <a:extLst>
                    <a:ext uri="{9D8B030D-6E8A-4147-A177-3AD203B41FA5}">
                      <a16:colId xmlns:a16="http://schemas.microsoft.com/office/drawing/2014/main" val="1055058219"/>
                    </a:ext>
                  </a:extLst>
                </a:gridCol>
                <a:gridCol w="2412000">
                  <a:extLst>
                    <a:ext uri="{9D8B030D-6E8A-4147-A177-3AD203B41FA5}">
                      <a16:colId xmlns:a16="http://schemas.microsoft.com/office/drawing/2014/main" val="174284122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kumimoji="1" lang="ja-JP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所属長に連絡する（所属長は対策本部へ連絡）</a:t>
                      </a:r>
                      <a:endParaRPr kumimoji="1" lang="ja-JP" altLang="en-US" sz="1000" b="1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172720"/>
                  </a:ext>
                </a:extLst>
              </a:tr>
              <a:tr h="288000">
                <a:tc gridSpan="2"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携帯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021280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ﾒｰﾙｱﾄﾞﾚｽ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44343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自宅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13865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marR="0" lvl="0" indent="0" algn="ctr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B</a:t>
                      </a:r>
                      <a:endParaRPr kumimoji="1" lang="ja-JP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000" b="1" dirty="0">
                          <a:latin typeface="+mn-ea"/>
                          <a:ea typeface="+mn-ea"/>
                        </a:rPr>
                        <a:t>安否確認システムで報告する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900" b="1" i="1" u="none" strike="noStrike" cap="none" normalizeH="0" baseline="0" dirty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07411"/>
                  </a:ext>
                </a:extLst>
              </a:tr>
            </a:tbl>
          </a:graphicData>
        </a:graphic>
      </p:graphicFrame>
      <p:sp>
        <p:nvSpPr>
          <p:cNvPr id="35873" name="Text Box 72">
            <a:extLst>
              <a:ext uri="{FF2B5EF4-FFF2-40B4-BE49-F238E27FC236}">
                <a16:creationId xmlns:a16="http://schemas.microsoft.com/office/drawing/2014/main" id="{F084D905-3165-92FE-F3BE-19B27E5C1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7437" y="9250638"/>
            <a:ext cx="5371835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アプリを利用したい場合、平時にダウンロードしておくことが必要です。</a:t>
            </a:r>
          </a:p>
        </p:txBody>
      </p:sp>
      <p:sp>
        <p:nvSpPr>
          <p:cNvPr id="35874" name="Text Box 37">
            <a:extLst>
              <a:ext uri="{FF2B5EF4-FFF2-40B4-BE49-F238E27FC236}">
                <a16:creationId xmlns:a16="http://schemas.microsoft.com/office/drawing/2014/main" id="{14115D52-F9BF-CA5D-4113-1629EBD5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4050" y="7257363"/>
            <a:ext cx="3175637" cy="10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defTabSz="9572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957263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所属長に連絡がつかない場合は対策本部へ直接連絡</a:t>
            </a:r>
          </a:p>
        </p:txBody>
      </p:sp>
      <p:graphicFrame>
        <p:nvGraphicFramePr>
          <p:cNvPr id="35875" name="表 35874">
            <a:extLst>
              <a:ext uri="{FF2B5EF4-FFF2-40B4-BE49-F238E27FC236}">
                <a16:creationId xmlns:a16="http://schemas.microsoft.com/office/drawing/2014/main" id="{6CA22354-D2FF-A1DD-7B67-0CF0B713E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861992"/>
              </p:ext>
            </p:extLst>
          </p:nvPr>
        </p:nvGraphicFramePr>
        <p:xfrm>
          <a:off x="8882634" y="2621304"/>
          <a:ext cx="2106612" cy="720000"/>
        </p:xfrm>
        <a:graphic>
          <a:graphicData uri="http://schemas.openxmlformats.org/drawingml/2006/table">
            <a:tbl>
              <a:tblPr/>
              <a:tblGrid>
                <a:gridCol w="398486">
                  <a:extLst>
                    <a:ext uri="{9D8B030D-6E8A-4147-A177-3AD203B41FA5}">
                      <a16:colId xmlns:a16="http://schemas.microsoft.com/office/drawing/2014/main" val="571016927"/>
                    </a:ext>
                  </a:extLst>
                </a:gridCol>
                <a:gridCol w="1708126">
                  <a:extLst>
                    <a:ext uri="{9D8B030D-6E8A-4147-A177-3AD203B41FA5}">
                      <a16:colId xmlns:a16="http://schemas.microsoft.com/office/drawing/2014/main" val="2939242883"/>
                    </a:ext>
                  </a:extLst>
                </a:gridCol>
              </a:tblGrid>
              <a:tr h="36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所属</a:t>
                      </a: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633107"/>
                  </a:ext>
                </a:extLst>
              </a:tr>
              <a:tr h="360000">
                <a:tc>
                  <a:txBody>
                    <a:bodyPr/>
                    <a:lstStyle>
                      <a:lvl1pPr defTabSz="957263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479425" defTabSz="957263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957263" defTabSz="957263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436688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1916113" defTabSz="957263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3733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8305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2877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744913" defTabSz="957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氏名</a:t>
                      </a:r>
                      <a:endParaRPr kumimoji="1" lang="ja-JP" altLang="ja-JP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2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04022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755</Words>
  <Application>Microsoft Office PowerPoint</Application>
  <PresentationFormat>A3 297x420 mm</PresentationFormat>
  <Paragraphs>141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Arial</vt:lpstr>
      <vt:lpstr>Wingdings</vt:lpstr>
      <vt:lpstr>Office 2013 - 2022 テーマ</vt:lpstr>
      <vt:lpstr>【様式１２】従業員携帯カード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2026-06-26T04:50:55Z</dcterms:created>
  <dcterms:modified xsi:type="dcterms:W3CDTF">2026-06-26T04:50:58Z</dcterms:modified>
</cp:coreProperties>
</file>