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21" autoAdjust="0"/>
  </p:normalViewPr>
  <p:slideViewPr>
    <p:cSldViewPr>
      <p:cViewPr varScale="1">
        <p:scale>
          <a:sx n="55" d="100"/>
          <a:sy n="55" d="100"/>
        </p:scale>
        <p:origin x="2669"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a:t>
            </a:r>
          </a:p>
          <a:p>
            <a:pPr eaLnBrk="1" hangingPunct="1"/>
            <a:r>
              <a:rPr lang="ja-JP" altLang="en-US" b="0" dirty="0">
                <a:latin typeface="ＭＳ ゴシック" panose="020B0609070205080204" pitchFamily="49" charset="-128"/>
                <a:ea typeface="ＭＳ ゴシック" panose="020B0609070205080204" pitchFamily="49" charset="-128"/>
              </a:rPr>
              <a:t>　・所在　　半田市に</a:t>
            </a:r>
            <a:r>
              <a:rPr lang="en-US" altLang="ja-JP" b="0" dirty="0">
                <a:latin typeface="ＭＳ ゴシック" panose="020B0609070205080204" pitchFamily="49" charset="-128"/>
                <a:ea typeface="ＭＳ ゴシック" panose="020B0609070205080204" pitchFamily="49" charset="-128"/>
              </a:rPr>
              <a:t>1</a:t>
            </a:r>
            <a:r>
              <a:rPr lang="ja-JP" altLang="en-US" b="0" dirty="0">
                <a:latin typeface="ＭＳ ゴシック" panose="020B0609070205080204" pitchFamily="49" charset="-128"/>
                <a:ea typeface="ＭＳ ゴシック" panose="020B0609070205080204" pitchFamily="49" charset="-128"/>
              </a:rPr>
              <a:t>拠点</a:t>
            </a:r>
          </a:p>
          <a:p>
            <a:pPr eaLnBrk="1" hangingPunct="1"/>
            <a:r>
              <a:rPr lang="ja-JP" altLang="en-US" b="0" dirty="0">
                <a:latin typeface="ＭＳ ゴシック" panose="020B0609070205080204" pitchFamily="49" charset="-128"/>
                <a:ea typeface="ＭＳ ゴシック" panose="020B0609070205080204" pitchFamily="49" charset="-128"/>
              </a:rPr>
              <a:t>　・規模　　３０人</a:t>
            </a:r>
          </a:p>
          <a:p>
            <a:pPr eaLnBrk="1" hangingPunct="1"/>
            <a:r>
              <a:rPr lang="ja-JP" altLang="en-US" b="0" dirty="0">
                <a:latin typeface="ＭＳ ゴシック" panose="020B0609070205080204" pitchFamily="49" charset="-128"/>
                <a:ea typeface="ＭＳ ゴシック" panose="020B0609070205080204" pitchFamily="49" charset="-128"/>
              </a:rPr>
              <a:t>　・業種　　建設業</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r>
              <a:rPr lang="zh-TW" altLang="en-US" sz="1800" dirty="0">
                <a:solidFill>
                  <a:srgbClr val="C00000"/>
                </a:solidFill>
                <a:latin typeface="ＭＳ ゴシック" panose="020B0609070205080204" pitchFamily="49" charset="-128"/>
                <a:ea typeface="ＭＳ ゴシック" panose="020B0609070205080204" pitchFamily="49" charset="-128"/>
              </a:rPr>
              <a:t>○○</a:t>
            </a: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722294" y="5568950"/>
            <a:ext cx="3413412"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＜建設業・記入例＞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3884850965"/>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４，０００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２，０００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１，０００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a:t>
                      </a: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最大３，０００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最大１０，０００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1907805398"/>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５００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２，３００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770157715"/>
              </p:ext>
            </p:extLst>
          </p:nvPr>
        </p:nvGraphicFramePr>
        <p:xfrm>
          <a:off x="160475" y="3188416"/>
          <a:ext cx="6528000" cy="61456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70536" y="92490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652844949"/>
              </p:ext>
            </p:extLst>
          </p:nvPr>
        </p:nvGraphicFramePr>
        <p:xfrm>
          <a:off x="96743" y="6487527"/>
          <a:ext cx="6655463" cy="2753280"/>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社長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出社できない場合、</a:t>
                      </a:r>
                      <a:br>
                        <a:rPr kumimoji="1" lang="ja-JP" altLang="en-US"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重機オペレーター（５名）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900" b="0" i="0" dirty="0">
                          <a:solidFill>
                            <a:srgbClr val="C00000"/>
                          </a:solidFill>
                          <a:effectLst/>
                          <a:latin typeface="+mn-ea"/>
                          <a:ea typeface="+mn-ea"/>
                        </a:rPr>
                        <a:t>半数</a:t>
                      </a:r>
                      <a:r>
                        <a:rPr lang="ja-JP" altLang="ja-JP" sz="900" b="0" i="0" dirty="0">
                          <a:solidFill>
                            <a:srgbClr val="C00000"/>
                          </a:solidFill>
                          <a:effectLst/>
                          <a:latin typeface="+mn-ea"/>
                          <a:ea typeface="+mn-ea"/>
                        </a:rPr>
                        <a:t>が出社不可</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出社可能な人数に応じて対応可能な現場数を行政と協議する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従業員別の保有資格一覧を作成し、代行可能者を確認しておく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土木作業員</a:t>
                      </a:r>
                      <a:br>
                        <a:rPr kumimoji="1" lang="en-US" altLang="zh-TW"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zh-TW"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（１０名）</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半数が出社不可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出社可能な作業員で優先現場に集中し、不足する場合は他県の協力会社に応援要請する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協力会社への応援要請手順・連絡先を整備しておく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協力会社</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被災して対応できない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応援不可の場合は同業他社に追加要請する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同業他社との応援協定を検討する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162250" y="6073691"/>
            <a:ext cx="4071972" cy="398957"/>
          </a:xfrm>
          <a:prstGeom prst="wedgeRectCallout">
            <a:avLst>
              <a:gd name="adj1" fmla="val -53000"/>
              <a:gd name="adj2" fmla="val 11237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368929"/>
            <a:ext cx="3210360" cy="480615"/>
          </a:xfrm>
          <a:prstGeom prst="wedgeRectCallout">
            <a:avLst>
              <a:gd name="adj1" fmla="val -6286"/>
              <a:gd name="adj2" fmla="val -16841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550848" y="9338157"/>
            <a:ext cx="3271839" cy="511387"/>
          </a:xfrm>
          <a:prstGeom prst="wedgeRectCallout">
            <a:avLst>
              <a:gd name="adj1" fmla="val 6218"/>
              <a:gd name="adj2" fmla="val -13751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060848" y="8857544"/>
            <a:ext cx="3173374" cy="511386"/>
          </a:xfrm>
          <a:prstGeom prst="wedgeRectCallout">
            <a:avLst>
              <a:gd name="adj1" fmla="val -15804"/>
              <a:gd name="adj2" fmla="val -6312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3684709877"/>
              </p:ext>
            </p:extLst>
          </p:nvPr>
        </p:nvGraphicFramePr>
        <p:xfrm>
          <a:off x="100475" y="637630"/>
          <a:ext cx="6655463" cy="868377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事務所建物</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天井板の落下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壁の亀裂等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安全確認後、使用可能な場合は事務所機能を継続する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使用不可の場合は資材置き場の管理棟で対応する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耐震補強・天井点検を実施する</a:t>
                      </a:r>
                      <a:endParaRPr kumimoji="1" lang="en-US" altLang="ja-JP"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資材置き場</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資材が散乱・損傷する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安全確認後、使用可能なエリアで資材管理を行う</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使用不可の場合は代替保管場所を手配する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代替保管場所の確保先リストを作成しておく</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液状化リスクを考慮した資材・重機の配置を検討する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重機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転倒や損傷により使えない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被害を確認し、使用可能な重機で優先現場に配車する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使用不可の場合はレンタル会社に連絡する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重機被害確認チェックリストを作成しておく</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重機レンタル会社の緊急時連絡先リストを作成しておく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35233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路面補修材・砕石等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仕入先が被災して納入できない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在庫が散乱・損傷する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複数の仕入先に連絡し、調達可能な資材を確保する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散乱した在庫は安全確認後に使用可能なものを選別する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複数の代替仕入先リストを作成しておく</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応急復旧工事に必要な最低限の資材を事前に備蓄しておく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燃料（軽油）</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給油所の被災・停電で燃料補給が困難になる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複数の給油所・燃料業者に連絡し、調達可能な燃料を確保する</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緊急燃料調達先リストを作成しておく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1572374464"/>
              </p:ext>
            </p:extLst>
          </p:nvPr>
        </p:nvGraphicFramePr>
        <p:xfrm>
          <a:off x="100475" y="637630"/>
          <a:ext cx="6655463" cy="795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施工現場・資材置き場へのアクセス道路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道路の通行止め、</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交通規制など</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主要施工エリアへの複数のアクセスルートを事前に確認しておく</a:t>
                      </a:r>
                      <a:endParaRPr kumimoji="1" lang="en-US" altLang="ja-JP" sz="900" b="0" i="0" u="none" strike="noStrike" cap="none" normalizeH="0" baseline="0" dirty="0">
                        <a:ln>
                          <a:noFill/>
                        </a:ln>
                        <a:solidFill>
                          <a:srgbClr val="C00000"/>
                        </a:solidFill>
                        <a:effectLst/>
                        <a:latin typeface="+mn-ea"/>
                        <a:ea typeface="+mn-ea"/>
                      </a:endParaRPr>
                    </a:p>
                    <a:p>
                      <a:r>
                        <a:rPr kumimoji="1" lang="ja-JP" altLang="en-US" sz="900" b="0" i="0" u="none" strike="noStrike" cap="none" normalizeH="0" baseline="0" dirty="0">
                          <a:ln>
                            <a:noFill/>
                          </a:ln>
                          <a:solidFill>
                            <a:srgbClr val="C00000"/>
                          </a:solidFill>
                          <a:effectLst/>
                          <a:latin typeface="+mn-ea"/>
                          <a:ea typeface="+mn-ea"/>
                        </a:rPr>
                        <a:t>迂回ルートマップを作成しておく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日程度使えない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ノート</a:t>
                      </a:r>
                      <a:r>
                        <a:rPr kumimoji="1" lang="en-US" altLang="ja-JP" sz="900" dirty="0">
                          <a:solidFill>
                            <a:srgbClr val="C00000"/>
                          </a:solidFill>
                          <a:latin typeface="+mn-ea"/>
                          <a:ea typeface="+mn-ea"/>
                        </a:rPr>
                        <a:t>PC</a:t>
                      </a:r>
                      <a:r>
                        <a:rPr kumimoji="1" lang="ja-JP" altLang="en-US" sz="900" dirty="0">
                          <a:solidFill>
                            <a:srgbClr val="C00000"/>
                          </a:solidFill>
                          <a:latin typeface="+mn-ea"/>
                          <a:ea typeface="+mn-ea"/>
                        </a:rPr>
                        <a:t>・タブレット・スマートフォンのバッテリーで可能な業務に絞って対応する</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電話が</a:t>
                      </a: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週間程度</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施工管理データ・設計図面</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サーバー転倒・停電によりデータにアクセス不可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定期的にクラウドへバックアップを行う</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業務サーバーを固定する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許認可書類</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契約書等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汚損する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汚損のおそれがある場合、安全な場所に移動させる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スキャンしたデータをクラウドサーバーに保管する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行政・取引先連絡先データ</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損傷によりデータが消える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定期的にクラウドへバックアップを行う</a:t>
                      </a:r>
                      <a:endParaRPr kumimoji="1" lang="en-US" altLang="ja-JP" sz="900" dirty="0">
                        <a:solidFill>
                          <a:srgbClr val="C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業務サーバーを固定する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2941419014"/>
              </p:ext>
            </p:extLst>
          </p:nvPr>
        </p:nvGraphicFramePr>
        <p:xfrm>
          <a:off x="100475" y="637630"/>
          <a:ext cx="6655463" cy="6010392"/>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回収が遅れる、</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回収不能になる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３日以上遅れている場合</a:t>
                      </a:r>
                      <a:r>
                        <a:rPr kumimoji="1" lang="en-US" altLang="ja-JP" sz="900" b="0" i="0" u="none" strike="noStrike" cap="none" normalizeH="0" baseline="0" dirty="0">
                          <a:ln>
                            <a:noFill/>
                          </a:ln>
                          <a:solidFill>
                            <a:srgbClr val="C00000"/>
                          </a:solidFill>
                          <a:effectLst/>
                          <a:latin typeface="+mn-ea"/>
                          <a:ea typeface="+mn-ea"/>
                        </a:rPr>
                        <a:t>)</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顧客の状況を確認する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行政</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土木課・道路課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担当者が被災して連絡が取れない</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工事指示の遅延が発生する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複数の連絡手段で順次連絡し、被災状況と工事指示・優先順位を確認する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行政担当者の緊急連絡先リスト（複数手段）を作成しておく</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土木課・道路課等の複数の担当者を把握しておく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同業他社・</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同業種組合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被災情報・工事受注状況の共有ができない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同業種組合・同業他社に連絡し、被災情報・工事受注状況を共有する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同業他社・同業種組合の連絡先リストを整備しておく</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緊急時の情報共有手順を決めておく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338688112"/>
              </p:ext>
            </p:extLst>
          </p:nvPr>
        </p:nvGraphicFramePr>
        <p:xfrm>
          <a:off x="224441" y="2769289"/>
          <a:ext cx="6400067" cy="5704511"/>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社長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重機</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オペレーター</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従業員別の保有資格一覧を作成し、代行可能者を確認しておく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土木作業員</a:t>
                      </a: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協力会社への応援要請手順・連絡先を整備しておく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協力会社</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同業他社との応援協定を検討する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0707928"/>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30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graphicFrame>
        <p:nvGraphicFramePr>
          <p:cNvPr id="6" name="表 5">
            <a:extLst>
              <a:ext uri="{FF2B5EF4-FFF2-40B4-BE49-F238E27FC236}">
                <a16:creationId xmlns:a16="http://schemas.microsoft.com/office/drawing/2014/main" id="{CE934CDD-8012-0587-81D8-32755974F086}"/>
              </a:ext>
            </a:extLst>
          </p:cNvPr>
          <p:cNvGraphicFramePr>
            <a:graphicFrameLocks noGrp="1"/>
          </p:cNvGraphicFramePr>
          <p:nvPr>
            <p:extLst>
              <p:ext uri="{D42A27DB-BD31-4B8C-83A1-F6EECF244321}">
                <p14:modId xmlns:p14="http://schemas.microsoft.com/office/powerpoint/2010/main" val="3433782775"/>
              </p:ext>
            </p:extLst>
          </p:nvPr>
        </p:nvGraphicFramePr>
        <p:xfrm>
          <a:off x="259460" y="704528"/>
          <a:ext cx="6335014" cy="7965000"/>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5815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資材置き場</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代替保管場所の確保先リストを作成しておく</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液状化リスクを考慮した資材・重機の配置を検討する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786011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重機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重機被害確認チェックリストを作成しておく</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重機レンタル会社の緊急時連絡先リストを作成しておく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13380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路面補修材・砕石等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複数の代替仕入先リストを作成しておく</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応急復旧工事に必要な最低限の資材を事前に備蓄しておく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077824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燃料（軽油）</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緊急燃料調達先リストを作成しておく</a:t>
                      </a:r>
                      <a:endParaRPr kumimoji="1" lang="ja-JP" altLang="en-US" sz="8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698011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施工現場・資材置き場へのアクセス道路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主要施工エリアへの複数のアクセスルートを事前に確認しておく</a:t>
                      </a:r>
                      <a:endParaRPr kumimoji="1" lang="en-US" altLang="ja-JP" sz="800" b="0" i="0" u="none" strike="noStrike" cap="none" normalizeH="0" baseline="0" dirty="0">
                        <a:ln>
                          <a:noFill/>
                        </a:ln>
                        <a:solidFill>
                          <a:srgbClr val="C00000"/>
                        </a:solidFill>
                        <a:effectLst/>
                        <a:latin typeface="+mn-ea"/>
                        <a:ea typeface="+mn-ea"/>
                      </a:endParaRPr>
                    </a:p>
                    <a:p>
                      <a:r>
                        <a:rPr kumimoji="1" lang="ja-JP" altLang="en-US" sz="800" b="0" i="0" u="none" strike="noStrike" cap="none" normalizeH="0" baseline="0" dirty="0">
                          <a:ln>
                            <a:noFill/>
                          </a:ln>
                          <a:solidFill>
                            <a:srgbClr val="C00000"/>
                          </a:solidFill>
                          <a:effectLst/>
                          <a:latin typeface="+mn-ea"/>
                          <a:ea typeface="+mn-ea"/>
                        </a:rPr>
                        <a:t>迂回ルートマップを作成しておく</a:t>
                      </a:r>
                      <a:endParaRPr kumimoji="1" lang="ja-JP" altLang="en-US" sz="8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a:ln>
                            <a:noFill/>
                          </a:ln>
                          <a:solidFill>
                            <a:srgbClr val="C00000"/>
                          </a:solidFill>
                          <a:effectLst/>
                          <a:latin typeface="ＭＳ ゴシック" panose="020B0609070205080204" pitchFamily="49" charset="-128"/>
                          <a:ea typeface="ＭＳ ゴシック" panose="020B0609070205080204" pitchFamily="49" charset="-128"/>
                        </a:rPr>
                        <a:t>電気</a:t>
                      </a: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モバイルバッテリーおよびポータブル電源を導入する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通信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施工管理データ・設計図面</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行政・取引先連絡先データ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定期的にクラウドへバックアップを行う</a:t>
                      </a:r>
                      <a:endParaRPr kumimoji="1" lang="en-US" altLang="ja-JP" sz="8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327844"/>
                  </a:ext>
                </a:extLst>
              </a:tr>
              <a:tr h="396000">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業務サーバーを固定する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45690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許認可書類</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契約書等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スキャンしたデータをクラウドサーバーに保管する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016736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84975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行政</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土木課・道路課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行政担当者の緊急連絡先リスト（複数手段）を作成しておく</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土木課・道路課等の複数の担当者を把握しておく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1655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同業他社・</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同業種組合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同業他社・同業種組合の連絡先リストを整備しておく</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緊急時の情報共有手順を決めておく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5876037"/>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180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45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2714987806"/>
              </p:ext>
            </p:extLst>
          </p:nvPr>
        </p:nvGraphicFramePr>
        <p:xfrm>
          <a:off x="73082" y="3031099"/>
          <a:ext cx="6660000" cy="6232728"/>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現場監督</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現場監督</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現場監督</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現場監督</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重機オペレーターリーダー</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重機オペレーターリーダー</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現場監督</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4275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287001"/>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1868786560"/>
              </p:ext>
            </p:extLst>
          </p:nvPr>
        </p:nvGraphicFramePr>
        <p:xfrm>
          <a:off x="476250" y="3032222"/>
          <a:ext cx="5905500" cy="2046970"/>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業務形態・主要サービスの変化や、拠点の新設・移転を行った際に、ＢＣＰ全般の見直しを行う。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4028429504"/>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事務所</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資材置場　管理棟</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担当者メール：**＠**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142438958"/>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本社</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総務部長（もしくは現場監督）</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sp>
        <p:nvSpPr>
          <p:cNvPr id="12613" name="正方形/長方形 12612">
            <a:extLst>
              <a:ext uri="{FF2B5EF4-FFF2-40B4-BE49-F238E27FC236}">
                <a16:creationId xmlns:a16="http://schemas.microsoft.com/office/drawing/2014/main" id="{6FD3A694-3933-0598-1733-ADEEF6C0D3FE}"/>
              </a:ext>
            </a:extLst>
          </p:cNvPr>
          <p:cNvSpPr/>
          <p:nvPr/>
        </p:nvSpPr>
        <p:spPr bwMode="auto">
          <a:xfrm>
            <a:off x="474663" y="3224808"/>
            <a:ext cx="841418" cy="2892185"/>
          </a:xfrm>
          <a:prstGeom prst="rect">
            <a:avLst/>
          </a:prstGeom>
          <a:pattFill prst="wdUpDiag">
            <a:fgClr>
              <a:srgbClr val="92D050"/>
            </a:fgClr>
            <a:bgClr>
              <a:schemeClr val="bg1"/>
            </a:bgClr>
          </a:pattFill>
          <a:ln w="38100" cap="flat" cmpd="sng" algn="ctr">
            <a:solidFill>
              <a:srgbClr val="00B050"/>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mn-ea"/>
                <a:ea typeface="+mn-ea"/>
              </a:rPr>
              <a:t>駐車場</a:t>
            </a:r>
            <a:endParaRPr kumimoji="1" lang="ja-JP" altLang="en-US" sz="1200" i="0" u="none" strike="noStrike" cap="none" normalizeH="0" baseline="0" dirty="0">
              <a:ln>
                <a:noFill/>
              </a:ln>
              <a:solidFill>
                <a:schemeClr val="tx1"/>
              </a:solidFill>
              <a:effectLst/>
              <a:latin typeface="+mn-ea"/>
              <a:ea typeface="+mn-ea"/>
            </a:endParaRPr>
          </a:p>
        </p:txBody>
      </p:sp>
      <p:sp>
        <p:nvSpPr>
          <p:cNvPr id="5" name="Rectangle 54">
            <a:extLst>
              <a:ext uri="{FF2B5EF4-FFF2-40B4-BE49-F238E27FC236}">
                <a16:creationId xmlns:a16="http://schemas.microsoft.com/office/drawing/2014/main" id="{A5AC9F37-125A-9B2B-DF59-BC52C0CACDDA}"/>
              </a:ext>
            </a:extLst>
          </p:cNvPr>
          <p:cNvSpPr>
            <a:spLocks noChangeArrowheads="1"/>
          </p:cNvSpPr>
          <p:nvPr/>
        </p:nvSpPr>
        <p:spPr bwMode="auto">
          <a:xfrm>
            <a:off x="2563284" y="5774213"/>
            <a:ext cx="2400300" cy="26035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キャビネット①</a:t>
            </a:r>
          </a:p>
        </p:txBody>
      </p:sp>
      <p:graphicFrame>
        <p:nvGraphicFramePr>
          <p:cNvPr id="6" name="表 5">
            <a:extLst>
              <a:ext uri="{FF2B5EF4-FFF2-40B4-BE49-F238E27FC236}">
                <a16:creationId xmlns:a16="http://schemas.microsoft.com/office/drawing/2014/main" id="{1487A02D-5EC7-9D59-7259-79A9803FD96B}"/>
              </a:ext>
            </a:extLst>
          </p:cNvPr>
          <p:cNvGraphicFramePr>
            <a:graphicFrameLocks noGrp="1"/>
          </p:cNvGraphicFramePr>
          <p:nvPr>
            <p:extLst>
              <p:ext uri="{D42A27DB-BD31-4B8C-83A1-F6EECF244321}">
                <p14:modId xmlns:p14="http://schemas.microsoft.com/office/powerpoint/2010/main" val="4045782238"/>
              </p:ext>
            </p:extLst>
          </p:nvPr>
        </p:nvGraphicFramePr>
        <p:xfrm>
          <a:off x="2451273" y="4465361"/>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2791633582"/>
                    </a:ext>
                  </a:extLst>
                </a:gridCol>
                <a:gridCol w="244938">
                  <a:extLst>
                    <a:ext uri="{9D8B030D-6E8A-4147-A177-3AD203B41FA5}">
                      <a16:colId xmlns:a16="http://schemas.microsoft.com/office/drawing/2014/main" val="1023625123"/>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227610"/>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60170"/>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240983"/>
                  </a:ext>
                </a:extLst>
              </a:tr>
            </a:tbl>
          </a:graphicData>
        </a:graphic>
      </p:graphicFrame>
      <p:graphicFrame>
        <p:nvGraphicFramePr>
          <p:cNvPr id="7" name="表 6">
            <a:extLst>
              <a:ext uri="{FF2B5EF4-FFF2-40B4-BE49-F238E27FC236}">
                <a16:creationId xmlns:a16="http://schemas.microsoft.com/office/drawing/2014/main" id="{B8D6A496-05C1-4D60-A2A0-1F1D5E29F720}"/>
              </a:ext>
            </a:extLst>
          </p:cNvPr>
          <p:cNvGraphicFramePr>
            <a:graphicFrameLocks noGrp="1"/>
          </p:cNvGraphicFramePr>
          <p:nvPr>
            <p:extLst>
              <p:ext uri="{D42A27DB-BD31-4B8C-83A1-F6EECF244321}">
                <p14:modId xmlns:p14="http://schemas.microsoft.com/office/powerpoint/2010/main" val="642267467"/>
              </p:ext>
            </p:extLst>
          </p:nvPr>
        </p:nvGraphicFramePr>
        <p:xfrm>
          <a:off x="4395489" y="4465361"/>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graphicFrame>
        <p:nvGraphicFramePr>
          <p:cNvPr id="8" name="表 7">
            <a:extLst>
              <a:ext uri="{FF2B5EF4-FFF2-40B4-BE49-F238E27FC236}">
                <a16:creationId xmlns:a16="http://schemas.microsoft.com/office/drawing/2014/main" id="{31B9623A-C51E-F933-C1DA-B17BF6F00E8C}"/>
              </a:ext>
            </a:extLst>
          </p:cNvPr>
          <p:cNvGraphicFramePr>
            <a:graphicFrameLocks noGrp="1"/>
          </p:cNvGraphicFramePr>
          <p:nvPr>
            <p:extLst>
              <p:ext uri="{D42A27DB-BD31-4B8C-83A1-F6EECF244321}">
                <p14:modId xmlns:p14="http://schemas.microsoft.com/office/powerpoint/2010/main" val="2246295516"/>
              </p:ext>
            </p:extLst>
          </p:nvPr>
        </p:nvGraphicFramePr>
        <p:xfrm>
          <a:off x="3401558" y="4461033"/>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grpSp>
        <p:nvGrpSpPr>
          <p:cNvPr id="11" name="グループ化 10">
            <a:extLst>
              <a:ext uri="{FF2B5EF4-FFF2-40B4-BE49-F238E27FC236}">
                <a16:creationId xmlns:a16="http://schemas.microsoft.com/office/drawing/2014/main" id="{81B24BE4-3DCD-E914-3F58-79C5A31BC7DB}"/>
              </a:ext>
            </a:extLst>
          </p:cNvPr>
          <p:cNvGrpSpPr/>
          <p:nvPr/>
        </p:nvGrpSpPr>
        <p:grpSpPr>
          <a:xfrm>
            <a:off x="1340643" y="3237450"/>
            <a:ext cx="4752975" cy="3097212"/>
            <a:chOff x="1238250" y="2963863"/>
            <a:chExt cx="4752975" cy="3097212"/>
          </a:xfrm>
        </p:grpSpPr>
        <p:grpSp>
          <p:nvGrpSpPr>
            <p:cNvPr id="15" name="グループ化 14">
              <a:extLst>
                <a:ext uri="{FF2B5EF4-FFF2-40B4-BE49-F238E27FC236}">
                  <a16:creationId xmlns:a16="http://schemas.microsoft.com/office/drawing/2014/main" id="{B2A7FCAF-28C1-9624-8EAC-E8BDBF2ECD6F}"/>
                </a:ext>
              </a:extLst>
            </p:cNvPr>
            <p:cNvGrpSpPr/>
            <p:nvPr/>
          </p:nvGrpSpPr>
          <p:grpSpPr>
            <a:xfrm>
              <a:off x="1238250" y="2963863"/>
              <a:ext cx="4752975" cy="3097212"/>
              <a:chOff x="1238250" y="2963863"/>
              <a:chExt cx="4752975" cy="3097212"/>
            </a:xfrm>
          </p:grpSpPr>
          <p:sp>
            <p:nvSpPr>
              <p:cNvPr id="17" name="Rectangle 75">
                <a:extLst>
                  <a:ext uri="{FF2B5EF4-FFF2-40B4-BE49-F238E27FC236}">
                    <a16:creationId xmlns:a16="http://schemas.microsoft.com/office/drawing/2014/main" id="{9DC3C1FD-8CC1-7CC9-F38E-824430C590B7}"/>
                  </a:ext>
                </a:extLst>
              </p:cNvPr>
              <p:cNvSpPr>
                <a:spLocks noChangeArrowheads="1"/>
              </p:cNvSpPr>
              <p:nvPr/>
            </p:nvSpPr>
            <p:spPr bwMode="auto">
              <a:xfrm>
                <a:off x="1628018" y="4619625"/>
                <a:ext cx="215900" cy="11525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a:t>
                </a:r>
                <a:endParaRPr lang="en-US" altLang="ja-JP" dirty="0">
                  <a:latin typeface="ＭＳ ゴシック" panose="020B0609070205080204" pitchFamily="49" charset="-128"/>
                  <a:ea typeface="ＭＳ ゴシック" panose="020B0609070205080204" pitchFamily="49" charset="-128"/>
                </a:endParaRPr>
              </a:p>
              <a:p>
                <a:pPr algn="ctr" eaLnBrk="1" hangingPunct="1"/>
                <a:r>
                  <a:rPr lang="ja-JP" altLang="en-US" dirty="0">
                    <a:latin typeface="ＭＳ ゴシック" panose="020B0609070205080204" pitchFamily="49" charset="-128"/>
                    <a:ea typeface="ＭＳ ゴシック" panose="020B0609070205080204" pitchFamily="49" charset="-128"/>
                  </a:rPr>
                  <a:t>③</a:t>
                </a:r>
              </a:p>
            </p:txBody>
          </p:sp>
          <p:sp>
            <p:nvSpPr>
              <p:cNvPr id="19" name="正方形/長方形 18">
                <a:extLst>
                  <a:ext uri="{FF2B5EF4-FFF2-40B4-BE49-F238E27FC236}">
                    <a16:creationId xmlns:a16="http://schemas.microsoft.com/office/drawing/2014/main" id="{833CC97F-7008-C372-F694-3EDF92E31A14}"/>
                  </a:ext>
                </a:extLst>
              </p:cNvPr>
              <p:cNvSpPr/>
              <p:nvPr/>
            </p:nvSpPr>
            <p:spPr bwMode="auto">
              <a:xfrm>
                <a:off x="1260475" y="2970210"/>
                <a:ext cx="4730750" cy="803455"/>
              </a:xfrm>
              <a:prstGeom prst="rect">
                <a:avLst/>
              </a:prstGeom>
              <a:no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バックヤード（倉庫</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p:txBody>
          </p:sp>
          <p:sp>
            <p:nvSpPr>
              <p:cNvPr id="20" name="テキスト ボックス 19">
                <a:extLst>
                  <a:ext uri="{FF2B5EF4-FFF2-40B4-BE49-F238E27FC236}">
                    <a16:creationId xmlns:a16="http://schemas.microsoft.com/office/drawing/2014/main" id="{6C1FF063-55A3-1A73-91EE-D77E92FC22FD}"/>
                  </a:ext>
                </a:extLst>
              </p:cNvPr>
              <p:cNvSpPr txBox="1"/>
              <p:nvPr/>
            </p:nvSpPr>
            <p:spPr>
              <a:xfrm>
                <a:off x="1886790" y="3576517"/>
                <a:ext cx="1813989" cy="215444"/>
              </a:xfrm>
              <a:prstGeom prst="rect">
                <a:avLst/>
              </a:prstGeom>
              <a:solidFill>
                <a:srgbClr val="00B0F0"/>
              </a:solidFill>
            </p:spPr>
            <p:txBody>
              <a:bodyPr wrap="square"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窓ガラス</a:t>
                </a:r>
              </a:p>
            </p:txBody>
          </p:sp>
          <p:sp>
            <p:nvSpPr>
              <p:cNvPr id="21" name="正方形/長方形 20">
                <a:extLst>
                  <a:ext uri="{FF2B5EF4-FFF2-40B4-BE49-F238E27FC236}">
                    <a16:creationId xmlns:a16="http://schemas.microsoft.com/office/drawing/2014/main" id="{69786E1B-F19A-1760-DB23-A3C6CC6151B3}"/>
                  </a:ext>
                </a:extLst>
              </p:cNvPr>
              <p:cNvSpPr/>
              <p:nvPr/>
            </p:nvSpPr>
            <p:spPr bwMode="auto">
              <a:xfrm>
                <a:off x="1240933" y="3099355"/>
                <a:ext cx="339713" cy="2721497"/>
              </a:xfrm>
              <a:prstGeom prst="rect">
                <a:avLst/>
              </a:prstGeom>
              <a:no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Freeform 55">
                <a:extLst>
                  <a:ext uri="{FF2B5EF4-FFF2-40B4-BE49-F238E27FC236}">
                    <a16:creationId xmlns:a16="http://schemas.microsoft.com/office/drawing/2014/main" id="{D6A636C7-04C8-F5F1-623E-C39F3DE22A6E}"/>
                  </a:ext>
                </a:extLst>
              </p:cNvPr>
              <p:cNvSpPr>
                <a:spLocks/>
              </p:cNvSpPr>
              <p:nvPr/>
            </p:nvSpPr>
            <p:spPr bwMode="auto">
              <a:xfrm>
                <a:off x="1238250" y="2963863"/>
                <a:ext cx="4752975" cy="2808287"/>
              </a:xfrm>
              <a:custGeom>
                <a:avLst/>
                <a:gdLst>
                  <a:gd name="T0" fmla="*/ 2147483646 w 2994"/>
                  <a:gd name="T1" fmla="*/ 2147483646 h 1769"/>
                  <a:gd name="T2" fmla="*/ 2147483646 w 2994"/>
                  <a:gd name="T3" fmla="*/ 2147483646 h 1769"/>
                  <a:gd name="T4" fmla="*/ 2147483646 w 2994"/>
                  <a:gd name="T5" fmla="*/ 0 h 1769"/>
                  <a:gd name="T6" fmla="*/ 0 w 2994"/>
                  <a:gd name="T7" fmla="*/ 0 h 1769"/>
                  <a:gd name="T8" fmla="*/ 0 w 2994"/>
                  <a:gd name="T9" fmla="*/ 2147483646 h 1769"/>
                  <a:gd name="T10" fmla="*/ 2147483646 w 2994"/>
                  <a:gd name="T11" fmla="*/ 2147483646 h 1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4" h="1769">
                    <a:moveTo>
                      <a:pt x="2767" y="1769"/>
                    </a:moveTo>
                    <a:lnTo>
                      <a:pt x="2994" y="1769"/>
                    </a:lnTo>
                    <a:lnTo>
                      <a:pt x="2994" y="0"/>
                    </a:lnTo>
                    <a:lnTo>
                      <a:pt x="0" y="0"/>
                    </a:lnTo>
                    <a:lnTo>
                      <a:pt x="0" y="1769"/>
                    </a:lnTo>
                    <a:lnTo>
                      <a:pt x="363" y="1769"/>
                    </a:lnTo>
                  </a:path>
                </a:pathLst>
              </a:custGeom>
              <a:noFill/>
              <a:ln w="25400">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24" name="Line 62">
                <a:extLst>
                  <a:ext uri="{FF2B5EF4-FFF2-40B4-BE49-F238E27FC236}">
                    <a16:creationId xmlns:a16="http://schemas.microsoft.com/office/drawing/2014/main" id="{E16B996C-44D1-A443-7687-22B80A79C9C8}"/>
                  </a:ext>
                </a:extLst>
              </p:cNvPr>
              <p:cNvSpPr>
                <a:spLocks noChangeShapeType="1"/>
              </p:cNvSpPr>
              <p:nvPr/>
            </p:nvSpPr>
            <p:spPr bwMode="auto">
              <a:xfrm flipH="1">
                <a:off x="1564217" y="3773666"/>
                <a:ext cx="2485481" cy="7938"/>
              </a:xfrm>
              <a:prstGeom prst="line">
                <a:avLst/>
              </a:prstGeom>
              <a:noFill/>
              <a:ln w="254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25" name="Rectangle 72">
                <a:extLst>
                  <a:ext uri="{FF2B5EF4-FFF2-40B4-BE49-F238E27FC236}">
                    <a16:creationId xmlns:a16="http://schemas.microsoft.com/office/drawing/2014/main" id="{235DC908-4E9D-A51B-5959-D8EE72ED30CA}"/>
                  </a:ext>
                </a:extLst>
              </p:cNvPr>
              <p:cNvSpPr>
                <a:spLocks noChangeArrowheads="1"/>
              </p:cNvSpPr>
              <p:nvPr/>
            </p:nvSpPr>
            <p:spPr bwMode="auto">
              <a:xfrm>
                <a:off x="5800406" y="3773665"/>
                <a:ext cx="189550" cy="1171396"/>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キャビネット②</a:t>
                </a:r>
              </a:p>
            </p:txBody>
          </p:sp>
          <p:grpSp>
            <p:nvGrpSpPr>
              <p:cNvPr id="26" name="Group 79">
                <a:extLst>
                  <a:ext uri="{FF2B5EF4-FFF2-40B4-BE49-F238E27FC236}">
                    <a16:creationId xmlns:a16="http://schemas.microsoft.com/office/drawing/2014/main" id="{0164948D-96D7-16FB-7AC7-76FD58A9C0D9}"/>
                  </a:ext>
                </a:extLst>
              </p:cNvPr>
              <p:cNvGrpSpPr>
                <a:grpSpLocks/>
              </p:cNvGrpSpPr>
              <p:nvPr/>
            </p:nvGrpSpPr>
            <p:grpSpPr bwMode="auto">
              <a:xfrm>
                <a:off x="2326281" y="3828241"/>
                <a:ext cx="280988" cy="234950"/>
                <a:chOff x="3195" y="2477"/>
                <a:chExt cx="177" cy="148"/>
              </a:xfrm>
            </p:grpSpPr>
            <p:sp>
              <p:nvSpPr>
                <p:cNvPr id="12643" name="Freeform 80">
                  <a:extLst>
                    <a:ext uri="{FF2B5EF4-FFF2-40B4-BE49-F238E27FC236}">
                      <a16:creationId xmlns:a16="http://schemas.microsoft.com/office/drawing/2014/main" id="{EABA850E-0372-F7CE-C185-EE64C3DADF5F}"/>
                    </a:ext>
                  </a:extLst>
                </p:cNvPr>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4" name="Freeform 81">
                  <a:extLst>
                    <a:ext uri="{FF2B5EF4-FFF2-40B4-BE49-F238E27FC236}">
                      <a16:creationId xmlns:a16="http://schemas.microsoft.com/office/drawing/2014/main" id="{BC65A9EF-E811-A24D-229F-3162C6CEAA7A}"/>
                    </a:ext>
                  </a:extLst>
                </p:cNvPr>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5" name="Freeform 82">
                  <a:extLst>
                    <a:ext uri="{FF2B5EF4-FFF2-40B4-BE49-F238E27FC236}">
                      <a16:creationId xmlns:a16="http://schemas.microsoft.com/office/drawing/2014/main" id="{B842000E-3F9F-0AD3-48C6-C364257332EA}"/>
                    </a:ext>
                  </a:extLst>
                </p:cNvPr>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6" name="Freeform 83">
                  <a:extLst>
                    <a:ext uri="{FF2B5EF4-FFF2-40B4-BE49-F238E27FC236}">
                      <a16:creationId xmlns:a16="http://schemas.microsoft.com/office/drawing/2014/main" id="{B8D5F45B-7BEE-7854-A2B2-E2C72E572B86}"/>
                    </a:ext>
                  </a:extLst>
                </p:cNvPr>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27" name="Rectangle 84">
                <a:extLst>
                  <a:ext uri="{FF2B5EF4-FFF2-40B4-BE49-F238E27FC236}">
                    <a16:creationId xmlns:a16="http://schemas.microsoft.com/office/drawing/2014/main" id="{8D77B446-28BE-2E83-778B-AF45B793C12A}"/>
                  </a:ext>
                </a:extLst>
              </p:cNvPr>
              <p:cNvSpPr>
                <a:spLocks noChangeArrowheads="1"/>
              </p:cNvSpPr>
              <p:nvPr/>
            </p:nvSpPr>
            <p:spPr bwMode="auto">
              <a:xfrm>
                <a:off x="2691388" y="3906027"/>
                <a:ext cx="923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ガラス破損・飛散！</a:t>
                </a:r>
                <a:endParaRPr lang="ja-JP" altLang="en-US" sz="1800" dirty="0">
                  <a:latin typeface="ＭＳ ゴシック" panose="020B0609070205080204" pitchFamily="49" charset="-128"/>
                  <a:ea typeface="ＭＳ ゴシック" panose="020B0609070205080204" pitchFamily="49" charset="-128"/>
                </a:endParaRPr>
              </a:p>
            </p:txBody>
          </p:sp>
          <p:grpSp>
            <p:nvGrpSpPr>
              <p:cNvPr id="28" name="Group 90">
                <a:extLst>
                  <a:ext uri="{FF2B5EF4-FFF2-40B4-BE49-F238E27FC236}">
                    <a16:creationId xmlns:a16="http://schemas.microsoft.com/office/drawing/2014/main" id="{5D6A4079-7DFF-7CD2-CEF1-704E0A4C3B7D}"/>
                  </a:ext>
                </a:extLst>
              </p:cNvPr>
              <p:cNvGrpSpPr>
                <a:grpSpLocks/>
              </p:cNvGrpSpPr>
              <p:nvPr/>
            </p:nvGrpSpPr>
            <p:grpSpPr bwMode="auto">
              <a:xfrm>
                <a:off x="4382115" y="3249919"/>
                <a:ext cx="249159" cy="225426"/>
                <a:chOff x="1525" y="2426"/>
                <a:chExt cx="157" cy="142"/>
              </a:xfrm>
            </p:grpSpPr>
            <p:sp>
              <p:nvSpPr>
                <p:cNvPr id="12633" name="Rectangle 91">
                  <a:extLst>
                    <a:ext uri="{FF2B5EF4-FFF2-40B4-BE49-F238E27FC236}">
                      <a16:creationId xmlns:a16="http://schemas.microsoft.com/office/drawing/2014/main" id="{1C0160C6-ED12-BD5B-B968-08CBE4280581}"/>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34" name="Freeform 92">
                  <a:extLst>
                    <a:ext uri="{FF2B5EF4-FFF2-40B4-BE49-F238E27FC236}">
                      <a16:creationId xmlns:a16="http://schemas.microsoft.com/office/drawing/2014/main" id="{85BC916A-7BE0-91E9-8A68-FC0E80C2CFE2}"/>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5" name="Line 93">
                  <a:extLst>
                    <a:ext uri="{FF2B5EF4-FFF2-40B4-BE49-F238E27FC236}">
                      <a16:creationId xmlns:a16="http://schemas.microsoft.com/office/drawing/2014/main" id="{F545F3B0-D15B-5BF4-18C9-3D5027A36DE1}"/>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6" name="Line 94">
                  <a:extLst>
                    <a:ext uri="{FF2B5EF4-FFF2-40B4-BE49-F238E27FC236}">
                      <a16:creationId xmlns:a16="http://schemas.microsoft.com/office/drawing/2014/main" id="{5A0D2F44-A1ED-22B7-912C-36D531A718FC}"/>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7" name="Line 95">
                  <a:extLst>
                    <a:ext uri="{FF2B5EF4-FFF2-40B4-BE49-F238E27FC236}">
                      <a16:creationId xmlns:a16="http://schemas.microsoft.com/office/drawing/2014/main" id="{6DAD2907-A341-0B4A-AA81-7CD92236F0DC}"/>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8" name="Rectangle 96">
                  <a:extLst>
                    <a:ext uri="{FF2B5EF4-FFF2-40B4-BE49-F238E27FC236}">
                      <a16:creationId xmlns:a16="http://schemas.microsoft.com/office/drawing/2014/main" id="{A821EFE0-C7C4-94B3-18A6-5C594C280388}"/>
                    </a:ext>
                  </a:extLst>
                </p:cNvPr>
                <p:cNvSpPr>
                  <a:spLocks noChangeArrowheads="1"/>
                </p:cNvSpPr>
                <p:nvPr/>
              </p:nvSpPr>
              <p:spPr bwMode="auto">
                <a:xfrm>
                  <a:off x="1525" y="2426"/>
                  <a:ext cx="157" cy="14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39" name="Freeform 97">
                  <a:extLst>
                    <a:ext uri="{FF2B5EF4-FFF2-40B4-BE49-F238E27FC236}">
                      <a16:creationId xmlns:a16="http://schemas.microsoft.com/office/drawing/2014/main" id="{352E5518-12A3-8FCB-71B7-47306F400463}"/>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0" name="Line 98">
                  <a:extLst>
                    <a:ext uri="{FF2B5EF4-FFF2-40B4-BE49-F238E27FC236}">
                      <a16:creationId xmlns:a16="http://schemas.microsoft.com/office/drawing/2014/main" id="{C1D1E1C5-C7C7-3C00-350B-BDBB30AC0AF2}"/>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1" name="Line 99">
                  <a:extLst>
                    <a:ext uri="{FF2B5EF4-FFF2-40B4-BE49-F238E27FC236}">
                      <a16:creationId xmlns:a16="http://schemas.microsoft.com/office/drawing/2014/main" id="{A5635BB3-84C3-7D5E-D876-4CD6932C44F2}"/>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2" name="Line 100">
                  <a:extLst>
                    <a:ext uri="{FF2B5EF4-FFF2-40B4-BE49-F238E27FC236}">
                      <a16:creationId xmlns:a16="http://schemas.microsoft.com/office/drawing/2014/main" id="{CFD717B4-6B5E-5538-911C-4F84B100A872}"/>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29" name="Rectangle 101">
                <a:extLst>
                  <a:ext uri="{FF2B5EF4-FFF2-40B4-BE49-F238E27FC236}">
                    <a16:creationId xmlns:a16="http://schemas.microsoft.com/office/drawing/2014/main" id="{D2E8C6A0-4139-99B6-3469-8D3E8C1A6539}"/>
                  </a:ext>
                </a:extLst>
              </p:cNvPr>
              <p:cNvSpPr>
                <a:spLocks noChangeArrowheads="1"/>
              </p:cNvSpPr>
              <p:nvPr/>
            </p:nvSpPr>
            <p:spPr bwMode="auto">
              <a:xfrm>
                <a:off x="4687675" y="3307707"/>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転倒・落下・棚挟まれ！</a:t>
                </a:r>
                <a:endParaRPr lang="ja-JP" altLang="en-US" sz="1800" dirty="0">
                  <a:solidFill>
                    <a:srgbClr val="FF0000"/>
                  </a:solidFill>
                  <a:latin typeface="ＭＳ ゴシック" panose="020B0609070205080204" pitchFamily="49" charset="-128"/>
                  <a:ea typeface="ＭＳ ゴシック" panose="020B0609070205080204" pitchFamily="49" charset="-128"/>
                </a:endParaRPr>
              </a:p>
            </p:txBody>
          </p:sp>
          <p:pic>
            <p:nvPicPr>
              <p:cNvPr id="30" name="Picture 102">
                <a:extLst>
                  <a:ext uri="{FF2B5EF4-FFF2-40B4-BE49-F238E27FC236}">
                    <a16:creationId xmlns:a16="http://schemas.microsoft.com/office/drawing/2014/main" id="{5E13CCAC-8F0A-9DA9-D52E-083E6C6CF6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688"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3">
                <a:extLst>
                  <a:ext uri="{FF2B5EF4-FFF2-40B4-BE49-F238E27FC236}">
                    <a16:creationId xmlns:a16="http://schemas.microsoft.com/office/drawing/2014/main" id="{D4439593-0E07-6764-74F0-B35F5A7D09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109">
                <a:extLst>
                  <a:ext uri="{FF2B5EF4-FFF2-40B4-BE49-F238E27FC236}">
                    <a16:creationId xmlns:a16="http://schemas.microsoft.com/office/drawing/2014/main" id="{A1C199E0-8405-8802-9EEC-5C0704DED261}"/>
                  </a:ext>
                </a:extLst>
              </p:cNvPr>
              <p:cNvSpPr>
                <a:spLocks noChangeShapeType="1"/>
              </p:cNvSpPr>
              <p:nvPr/>
            </p:nvSpPr>
            <p:spPr bwMode="auto">
              <a:xfrm flipH="1">
                <a:off x="2041054" y="4252911"/>
                <a:ext cx="3643" cy="1596447"/>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33" name="Line 115">
                <a:extLst>
                  <a:ext uri="{FF2B5EF4-FFF2-40B4-BE49-F238E27FC236}">
                    <a16:creationId xmlns:a16="http://schemas.microsoft.com/office/drawing/2014/main" id="{FB8C371B-5F60-0426-3779-0B7135ABCD98}"/>
                  </a:ext>
                </a:extLst>
              </p:cNvPr>
              <p:cNvSpPr>
                <a:spLocks noChangeShapeType="1"/>
              </p:cNvSpPr>
              <p:nvPr/>
            </p:nvSpPr>
            <p:spPr bwMode="auto">
              <a:xfrm>
                <a:off x="2044698" y="5413175"/>
                <a:ext cx="3434887" cy="14878"/>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34" name="Line 116">
                <a:extLst>
                  <a:ext uri="{FF2B5EF4-FFF2-40B4-BE49-F238E27FC236}">
                    <a16:creationId xmlns:a16="http://schemas.microsoft.com/office/drawing/2014/main" id="{6BE821A4-3537-6355-9534-DAA23243FBCB}"/>
                  </a:ext>
                </a:extLst>
              </p:cNvPr>
              <p:cNvSpPr>
                <a:spLocks noChangeShapeType="1"/>
              </p:cNvSpPr>
              <p:nvPr/>
            </p:nvSpPr>
            <p:spPr bwMode="auto">
              <a:xfrm>
                <a:off x="3068960" y="4252912"/>
                <a:ext cx="1" cy="1152525"/>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35" name="Rectangle 139">
                <a:extLst>
                  <a:ext uri="{FF2B5EF4-FFF2-40B4-BE49-F238E27FC236}">
                    <a16:creationId xmlns:a16="http://schemas.microsoft.com/office/drawing/2014/main" id="{1A155F94-7A7B-80A1-1356-2058E50CCA0D}"/>
                  </a:ext>
                </a:extLst>
              </p:cNvPr>
              <p:cNvSpPr>
                <a:spLocks noChangeArrowheads="1"/>
              </p:cNvSpPr>
              <p:nvPr/>
            </p:nvSpPr>
            <p:spPr bwMode="auto">
              <a:xfrm>
                <a:off x="4861191" y="5499038"/>
                <a:ext cx="428616" cy="26351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dirty="0">
                    <a:latin typeface="ＭＳ ゴシック" panose="020B0609070205080204" pitchFamily="49" charset="-128"/>
                    <a:ea typeface="ＭＳ ゴシック" panose="020B0609070205080204" pitchFamily="49" charset="-128"/>
                  </a:rPr>
                  <a:t>AED</a:t>
                </a:r>
                <a:endParaRPr lang="ja-JP" altLang="en-US" dirty="0">
                  <a:latin typeface="ＭＳ ゴシック" panose="020B0609070205080204" pitchFamily="49" charset="-128"/>
                  <a:ea typeface="ＭＳ ゴシック" panose="020B0609070205080204" pitchFamily="49" charset="-128"/>
                </a:endParaRPr>
              </a:p>
            </p:txBody>
          </p:sp>
          <p:sp>
            <p:nvSpPr>
              <p:cNvPr id="36" name="Line 109">
                <a:extLst>
                  <a:ext uri="{FF2B5EF4-FFF2-40B4-BE49-F238E27FC236}">
                    <a16:creationId xmlns:a16="http://schemas.microsoft.com/office/drawing/2014/main" id="{27131B04-5D29-907D-DFBF-FB6D937840DD}"/>
                  </a:ext>
                </a:extLst>
              </p:cNvPr>
              <p:cNvSpPr>
                <a:spLocks noChangeShapeType="1"/>
              </p:cNvSpPr>
              <p:nvPr/>
            </p:nvSpPr>
            <p:spPr bwMode="auto">
              <a:xfrm>
                <a:off x="5458160" y="4303712"/>
                <a:ext cx="14288" cy="1538288"/>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nvGrpSpPr>
              <p:cNvPr id="37" name="Group 90">
                <a:extLst>
                  <a:ext uri="{FF2B5EF4-FFF2-40B4-BE49-F238E27FC236}">
                    <a16:creationId xmlns:a16="http://schemas.microsoft.com/office/drawing/2014/main" id="{CDC47E57-D92A-4B9D-1563-B56282B49B08}"/>
                  </a:ext>
                </a:extLst>
              </p:cNvPr>
              <p:cNvGrpSpPr>
                <a:grpSpLocks/>
              </p:cNvGrpSpPr>
              <p:nvPr/>
            </p:nvGrpSpPr>
            <p:grpSpPr bwMode="auto">
              <a:xfrm>
                <a:off x="1467256" y="3307512"/>
                <a:ext cx="249159" cy="225426"/>
                <a:chOff x="1525" y="2426"/>
                <a:chExt cx="157" cy="142"/>
              </a:xfrm>
            </p:grpSpPr>
            <p:sp>
              <p:nvSpPr>
                <p:cNvPr id="12623" name="Rectangle 91">
                  <a:extLst>
                    <a:ext uri="{FF2B5EF4-FFF2-40B4-BE49-F238E27FC236}">
                      <a16:creationId xmlns:a16="http://schemas.microsoft.com/office/drawing/2014/main" id="{E45BCC10-6B4E-C404-316C-AD53837153F4}"/>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24" name="Freeform 92">
                  <a:extLst>
                    <a:ext uri="{FF2B5EF4-FFF2-40B4-BE49-F238E27FC236}">
                      <a16:creationId xmlns:a16="http://schemas.microsoft.com/office/drawing/2014/main" id="{21B3DABF-70A5-0A78-83EE-80A81B4FC626}"/>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25" name="Line 93">
                  <a:extLst>
                    <a:ext uri="{FF2B5EF4-FFF2-40B4-BE49-F238E27FC236}">
                      <a16:creationId xmlns:a16="http://schemas.microsoft.com/office/drawing/2014/main" id="{ABACFC07-5804-DA0C-0BC7-4372861505C3}"/>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26" name="Line 94">
                  <a:extLst>
                    <a:ext uri="{FF2B5EF4-FFF2-40B4-BE49-F238E27FC236}">
                      <a16:creationId xmlns:a16="http://schemas.microsoft.com/office/drawing/2014/main" id="{B592CCB5-77F8-49CD-61BF-159EEC7A0CF9}"/>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27" name="Line 95">
                  <a:extLst>
                    <a:ext uri="{FF2B5EF4-FFF2-40B4-BE49-F238E27FC236}">
                      <a16:creationId xmlns:a16="http://schemas.microsoft.com/office/drawing/2014/main" id="{3C1B5E89-1FF1-279C-2D76-F0755D49F847}"/>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28" name="Rectangle 96">
                  <a:extLst>
                    <a:ext uri="{FF2B5EF4-FFF2-40B4-BE49-F238E27FC236}">
                      <a16:creationId xmlns:a16="http://schemas.microsoft.com/office/drawing/2014/main" id="{5C7E2E36-CEDF-78C8-5FEC-A898D980C111}"/>
                    </a:ext>
                  </a:extLst>
                </p:cNvPr>
                <p:cNvSpPr>
                  <a:spLocks noChangeArrowheads="1"/>
                </p:cNvSpPr>
                <p:nvPr/>
              </p:nvSpPr>
              <p:spPr bwMode="auto">
                <a:xfrm>
                  <a:off x="1525" y="2426"/>
                  <a:ext cx="157" cy="14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29" name="Freeform 97">
                  <a:extLst>
                    <a:ext uri="{FF2B5EF4-FFF2-40B4-BE49-F238E27FC236}">
                      <a16:creationId xmlns:a16="http://schemas.microsoft.com/office/drawing/2014/main" id="{056EC160-EBD9-0518-8356-08D1671A2B54}"/>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0" name="Line 98">
                  <a:extLst>
                    <a:ext uri="{FF2B5EF4-FFF2-40B4-BE49-F238E27FC236}">
                      <a16:creationId xmlns:a16="http://schemas.microsoft.com/office/drawing/2014/main" id="{E6B19536-0DFF-DB38-B1C1-1EDCDFA734C5}"/>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1" name="Line 99">
                  <a:extLst>
                    <a:ext uri="{FF2B5EF4-FFF2-40B4-BE49-F238E27FC236}">
                      <a16:creationId xmlns:a16="http://schemas.microsoft.com/office/drawing/2014/main" id="{C44602B5-2E96-1B25-DA5D-7D0A062A310E}"/>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2" name="Line 100">
                  <a:extLst>
                    <a:ext uri="{FF2B5EF4-FFF2-40B4-BE49-F238E27FC236}">
                      <a16:creationId xmlns:a16="http://schemas.microsoft.com/office/drawing/2014/main" id="{BE646659-B314-02DF-EA66-D0CE045D27F9}"/>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38" name="Rectangle 101">
                <a:extLst>
                  <a:ext uri="{FF2B5EF4-FFF2-40B4-BE49-F238E27FC236}">
                    <a16:creationId xmlns:a16="http://schemas.microsoft.com/office/drawing/2014/main" id="{BD9DC2B3-F107-BD6D-986B-11ECF08DFE17}"/>
                  </a:ext>
                </a:extLst>
              </p:cNvPr>
              <p:cNvSpPr>
                <a:spLocks noChangeArrowheads="1"/>
              </p:cNvSpPr>
              <p:nvPr/>
            </p:nvSpPr>
            <p:spPr bwMode="auto">
              <a:xfrm>
                <a:off x="1772816" y="3365300"/>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転倒・落下・棚挟まれ！</a:t>
                </a:r>
                <a:endParaRPr lang="ja-JP" altLang="en-US" sz="1800" dirty="0">
                  <a:solidFill>
                    <a:srgbClr val="FF0000"/>
                  </a:solidFill>
                  <a:latin typeface="ＭＳ ゴシック" panose="020B0609070205080204" pitchFamily="49" charset="-128"/>
                  <a:ea typeface="ＭＳ ゴシック" panose="020B0609070205080204" pitchFamily="49" charset="-128"/>
                </a:endParaRPr>
              </a:p>
            </p:txBody>
          </p:sp>
          <p:sp>
            <p:nvSpPr>
              <p:cNvPr id="39" name="Line 56">
                <a:extLst>
                  <a:ext uri="{FF2B5EF4-FFF2-40B4-BE49-F238E27FC236}">
                    <a16:creationId xmlns:a16="http://schemas.microsoft.com/office/drawing/2014/main" id="{90D791C1-0BAB-42F5-7A91-DC8FC17D40CB}"/>
                  </a:ext>
                </a:extLst>
              </p:cNvPr>
              <p:cNvSpPr>
                <a:spLocks noChangeShapeType="1"/>
              </p:cNvSpPr>
              <p:nvPr/>
            </p:nvSpPr>
            <p:spPr bwMode="auto">
              <a:xfrm>
                <a:off x="2174875" y="5772150"/>
                <a:ext cx="3095625" cy="1588"/>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0" name="テキスト ボックス 39">
                <a:extLst>
                  <a:ext uri="{FF2B5EF4-FFF2-40B4-BE49-F238E27FC236}">
                    <a16:creationId xmlns:a16="http://schemas.microsoft.com/office/drawing/2014/main" id="{99CA4831-2D73-34ED-D9D6-D2DE64824E8C}"/>
                  </a:ext>
                </a:extLst>
              </p:cNvPr>
              <p:cNvSpPr txBox="1"/>
              <p:nvPr/>
            </p:nvSpPr>
            <p:spPr>
              <a:xfrm>
                <a:off x="2461564" y="463535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ＭＳ ゴシック" panose="020B0609070205080204" pitchFamily="49" charset="-128"/>
                    <a:ea typeface="ＭＳ ゴシック" panose="020B0609070205080204" pitchFamily="49" charset="-128"/>
                  </a:rPr>
                  <a:t>営業部</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959584F7-CE6C-B2A9-8128-47C4B4E77E51}"/>
                  </a:ext>
                </a:extLst>
              </p:cNvPr>
              <p:cNvSpPr txBox="1"/>
              <p:nvPr/>
            </p:nvSpPr>
            <p:spPr>
              <a:xfrm>
                <a:off x="4396056" y="464289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ＭＳ ゴシック" panose="020B0609070205080204" pitchFamily="49" charset="-128"/>
                    <a:ea typeface="ＭＳ ゴシック" panose="020B0609070205080204" pitchFamily="49" charset="-128"/>
                  </a:rPr>
                  <a:t>管理部</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42" name="テキスト ボックス 41">
                <a:extLst>
                  <a:ext uri="{FF2B5EF4-FFF2-40B4-BE49-F238E27FC236}">
                    <a16:creationId xmlns:a16="http://schemas.microsoft.com/office/drawing/2014/main" id="{3E48ED8B-0780-B0DA-2865-5BEC2B178087}"/>
                  </a:ext>
                </a:extLst>
              </p:cNvPr>
              <p:cNvSpPr txBox="1"/>
              <p:nvPr/>
            </p:nvSpPr>
            <p:spPr>
              <a:xfrm>
                <a:off x="3402125" y="4638564"/>
                <a:ext cx="269165" cy="461665"/>
              </a:xfrm>
              <a:prstGeom prst="rect">
                <a:avLst/>
              </a:prstGeom>
              <a:solidFill>
                <a:schemeClr val="bg1">
                  <a:lumMod val="75000"/>
                </a:schemeClr>
              </a:solidFill>
            </p:spPr>
            <p:txBody>
              <a:bodyPr wrap="square" rtlCol="0" anchor="ctr">
                <a:spAutoFit/>
              </a:bodyPr>
              <a:lstStyle/>
              <a:p>
                <a:pPr algn="ctr"/>
                <a:r>
                  <a:rPr kumimoji="1" lang="ja-JP" altLang="en-US" sz="800" dirty="0">
                    <a:latin typeface="ＭＳ ゴシック" panose="020B0609070205080204" pitchFamily="49" charset="-128"/>
                    <a:ea typeface="ＭＳ ゴシック" panose="020B0609070205080204" pitchFamily="49" charset="-128"/>
                  </a:rPr>
                  <a:t>物流部</a:t>
                </a:r>
              </a:p>
            </p:txBody>
          </p:sp>
          <p:sp>
            <p:nvSpPr>
              <p:cNvPr id="43" name="Line 116">
                <a:extLst>
                  <a:ext uri="{FF2B5EF4-FFF2-40B4-BE49-F238E27FC236}">
                    <a16:creationId xmlns:a16="http://schemas.microsoft.com/office/drawing/2014/main" id="{4898BDFD-3E62-CE58-B58E-A116059D2426}"/>
                  </a:ext>
                </a:extLst>
              </p:cNvPr>
              <p:cNvSpPr>
                <a:spLocks noChangeShapeType="1"/>
              </p:cNvSpPr>
              <p:nvPr/>
            </p:nvSpPr>
            <p:spPr bwMode="auto">
              <a:xfrm>
                <a:off x="4056063" y="4256250"/>
                <a:ext cx="1" cy="1152525"/>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CA4DCD51-9200-0780-9F2E-71E3A4E9CDD9}"/>
                  </a:ext>
                </a:extLst>
              </p:cNvPr>
              <p:cNvSpPr txBox="1"/>
              <p:nvPr/>
            </p:nvSpPr>
            <p:spPr>
              <a:xfrm>
                <a:off x="4752389" y="3566463"/>
                <a:ext cx="1152298" cy="215444"/>
              </a:xfrm>
              <a:prstGeom prst="rect">
                <a:avLst/>
              </a:prstGeom>
              <a:solidFill>
                <a:srgbClr val="00B0F0"/>
              </a:solidFill>
            </p:spPr>
            <p:txBody>
              <a:bodyPr wrap="square"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窓ガラス</a:t>
                </a:r>
              </a:p>
            </p:txBody>
          </p:sp>
          <p:sp>
            <p:nvSpPr>
              <p:cNvPr id="45" name="Line 61">
                <a:extLst>
                  <a:ext uri="{FF2B5EF4-FFF2-40B4-BE49-F238E27FC236}">
                    <a16:creationId xmlns:a16="http://schemas.microsoft.com/office/drawing/2014/main" id="{81A16E94-3012-1BEE-3D46-AE6FE8E2CD4F}"/>
                  </a:ext>
                </a:extLst>
              </p:cNvPr>
              <p:cNvSpPr>
                <a:spLocks noChangeShapeType="1"/>
              </p:cNvSpPr>
              <p:nvPr/>
            </p:nvSpPr>
            <p:spPr bwMode="auto">
              <a:xfrm flipH="1">
                <a:off x="4539664" y="3763763"/>
                <a:ext cx="1439862" cy="1587"/>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22" name="正方形/長方形 12621">
                <a:extLst>
                  <a:ext uri="{FF2B5EF4-FFF2-40B4-BE49-F238E27FC236}">
                    <a16:creationId xmlns:a16="http://schemas.microsoft.com/office/drawing/2014/main" id="{1FE08C12-4FEA-AE34-3B90-E55232269BC0}"/>
                  </a:ext>
                </a:extLst>
              </p:cNvPr>
              <p:cNvSpPr/>
              <p:nvPr/>
            </p:nvSpPr>
            <p:spPr bwMode="auto">
              <a:xfrm>
                <a:off x="1260474" y="4808984"/>
                <a:ext cx="312001" cy="942231"/>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備品倉庫</a:t>
                </a:r>
              </a:p>
            </p:txBody>
          </p:sp>
        </p:grpSp>
        <p:sp>
          <p:nvSpPr>
            <p:cNvPr id="16" name="Line 62">
              <a:extLst>
                <a:ext uri="{FF2B5EF4-FFF2-40B4-BE49-F238E27FC236}">
                  <a16:creationId xmlns:a16="http://schemas.microsoft.com/office/drawing/2014/main" id="{0669A2E9-E09E-FF36-22BF-C2D32AC4A605}"/>
                </a:ext>
              </a:extLst>
            </p:cNvPr>
            <p:cNvSpPr>
              <a:spLocks noChangeShapeType="1"/>
            </p:cNvSpPr>
            <p:nvPr/>
          </p:nvSpPr>
          <p:spPr bwMode="auto">
            <a:xfrm flipH="1" flipV="1">
              <a:off x="1567074" y="3774064"/>
              <a:ext cx="2539" cy="542920"/>
            </a:xfrm>
            <a:prstGeom prst="line">
              <a:avLst/>
            </a:prstGeom>
            <a:noFill/>
            <a:ln w="254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647" name="Line 63">
            <a:extLst>
              <a:ext uri="{FF2B5EF4-FFF2-40B4-BE49-F238E27FC236}">
                <a16:creationId xmlns:a16="http://schemas.microsoft.com/office/drawing/2014/main" id="{664E4DB5-18AC-75D0-5765-8FE9190E2E84}"/>
              </a:ext>
            </a:extLst>
          </p:cNvPr>
          <p:cNvSpPr>
            <a:spLocks noChangeShapeType="1"/>
          </p:cNvSpPr>
          <p:nvPr/>
        </p:nvSpPr>
        <p:spPr bwMode="auto">
          <a:xfrm>
            <a:off x="1699418" y="4893212"/>
            <a:ext cx="1588" cy="1152525"/>
          </a:xfrm>
          <a:prstGeom prst="line">
            <a:avLst/>
          </a:prstGeom>
          <a:noFill/>
          <a:ln w="254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031634156"/>
              </p:ext>
            </p:extLst>
          </p:nvPr>
        </p:nvGraphicFramePr>
        <p:xfrm>
          <a:off x="184475" y="2434178"/>
          <a:ext cx="6480000" cy="686755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3L×30</a:t>
                      </a:r>
                      <a:r>
                        <a:rPr kumimoji="1" lang="ja-JP" altLang="en-US" sz="1000" b="0" i="0" u="none" strike="noStrike" cap="none" normalizeH="0" baseline="0" dirty="0">
                          <a:ln>
                            <a:noFill/>
                          </a:ln>
                          <a:solidFill>
                            <a:srgbClr val="C00000"/>
                          </a:solidFill>
                          <a:effectLst/>
                          <a:latin typeface="+mn-ea"/>
                          <a:ea typeface="+mn-ea"/>
                        </a:rPr>
                        <a:t>人</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防災食等</a:t>
                      </a:r>
                      <a:r>
                        <a:rPr kumimoji="1" lang="en-US" altLang="ja-JP" sz="1000" b="0" i="0" u="none" strike="noStrike" cap="none" normalizeH="0" baseline="0" dirty="0">
                          <a:ln>
                            <a:noFill/>
                          </a:ln>
                          <a:solidFill>
                            <a:srgbClr val="C00000"/>
                          </a:solidFill>
                          <a:effectLst/>
                          <a:latin typeface="+mn-ea"/>
                          <a:ea typeface="+mn-ea"/>
                        </a:rPr>
                        <a:t>270</a:t>
                      </a:r>
                      <a:r>
                        <a:rPr kumimoji="1" lang="ja-JP" altLang="en-US" sz="10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キャビネット</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2</a:t>
                      </a:r>
                      <a:r>
                        <a:rPr kumimoji="1" lang="ja-JP" altLang="en-US" sz="1000" b="0" i="0" u="none" strike="noStrike" cap="none" normalizeH="0" baseline="0" dirty="0">
                          <a:ln>
                            <a:noFill/>
                          </a:ln>
                          <a:solidFill>
                            <a:srgbClr val="C00000"/>
                          </a:solidFill>
                          <a:effectLst/>
                          <a:latin typeface="+mn-ea"/>
                          <a:ea typeface="+mn-ea"/>
                        </a:rPr>
                        <a:t>ｾｯﾄ（単</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ｘ</a:t>
                      </a:r>
                      <a:r>
                        <a:rPr kumimoji="1" lang="en-US" altLang="ja-JP" sz="1000" b="0" i="0" u="none" strike="noStrike" cap="none" normalizeH="0" baseline="0" dirty="0">
                          <a:ln>
                            <a:noFill/>
                          </a:ln>
                          <a:solidFill>
                            <a:srgbClr val="C00000"/>
                          </a:solidFill>
                          <a:effectLst/>
                          <a:latin typeface="+mn-ea"/>
                          <a:ea typeface="+mn-ea"/>
                        </a:rPr>
                        <a:t>6</a:t>
                      </a:r>
                      <a:r>
                        <a:rPr kumimoji="1" lang="ja-JP" altLang="en-US" sz="10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キャビネット</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キャビネット</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キャビネット</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10m×10m×5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備品倉庫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キャビネット</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キャビネット</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3389750095"/>
              </p:ext>
            </p:extLst>
          </p:nvPr>
        </p:nvGraphicFramePr>
        <p:xfrm>
          <a:off x="387518" y="2792760"/>
          <a:ext cx="6011525" cy="2708579"/>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危険物倉庫・可燃物保管場所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（初期消火活動）</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担当責任者である総務部長の指示の下、要確認箇所の被害状況を迅速に確認し、状況報告を行う。必要に応じて初期消火等の対応を行う。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789040" y="4695278"/>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989669540"/>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endPar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株式会社○○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災害発生時には協力会社・同業他社と速やかに被災状況を共有し、顧客対応の代替支援・情報共有等の相互協力により早期復旧を目指す。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3054371747"/>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201455296"/>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本社</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外壁（</a:t>
                      </a:r>
                      <a:r>
                        <a:rPr kumimoji="1" lang="en-US" altLang="ja-JP" sz="900" b="0" i="0" u="none" strike="noStrike" cap="none" normalizeH="0" baseline="0" dirty="0">
                          <a:ln>
                            <a:noFill/>
                          </a:ln>
                          <a:solidFill>
                            <a:srgbClr val="0070C0"/>
                          </a:solidFill>
                          <a:effectLst/>
                          <a:latin typeface="+mn-ea"/>
                          <a:ea typeface="+mn-ea"/>
                        </a:rPr>
                        <a:t>3</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柱（</a:t>
                      </a:r>
                      <a:r>
                        <a:rPr kumimoji="1" lang="en-US" altLang="ja-JP" sz="900" b="0" i="0" u="none" strike="noStrike" cap="none" normalizeH="0" baseline="0" dirty="0">
                          <a:ln>
                            <a:noFill/>
                          </a:ln>
                          <a:solidFill>
                            <a:srgbClr val="0070C0"/>
                          </a:solidFill>
                          <a:effectLst/>
                          <a:latin typeface="+mn-ea"/>
                          <a:ea typeface="+mn-ea"/>
                        </a:rPr>
                        <a:t>5</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５枚割れ、床面に散乱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一部沈下、クラック発生多数</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キャビネット①</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キャビネット②</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キャビネット③</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重機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Ｐ</a:t>
                      </a:r>
                      <a:r>
                        <a:rPr kumimoji="1" lang="en-US" altLang="ja-JP" sz="900" b="0" i="0" u="none" strike="noStrike" cap="none" normalizeH="0" baseline="0" dirty="0">
                          <a:ln>
                            <a:noFill/>
                          </a:ln>
                          <a:solidFill>
                            <a:srgbClr val="0070C0"/>
                          </a:solidFill>
                          <a:effectLst/>
                          <a:latin typeface="+mn-ea"/>
                          <a:ea typeface="+mn-ea"/>
                        </a:rPr>
                        <a:t>C</a:t>
                      </a:r>
                      <a:r>
                        <a:rPr kumimoji="1" lang="ja-JP" altLang="en-US" sz="900" b="0" i="0" u="none" strike="noStrike" cap="none" normalizeH="0" baseline="0" dirty="0">
                          <a:ln>
                            <a:noFill/>
                          </a:ln>
                          <a:solidFill>
                            <a:srgbClr val="0070C0"/>
                          </a:solidFill>
                          <a:effectLst/>
                          <a:latin typeface="+mn-ea"/>
                          <a:ea typeface="+mn-ea"/>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書類</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305659163"/>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〇〇資材株式会社</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愛知県岡崎市○○○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800000"/>
                          </a:solidFill>
                          <a:effectLst/>
                          <a:latin typeface="+mn-ea"/>
                          <a:ea typeface="+mn-ea"/>
                        </a:rPr>
                        <a:t>000-000-0000</a:t>
                      </a:r>
                      <a:endParaRPr kumimoji="1" lang="en-US" altLang="ja-JP" sz="1200" b="0" i="0" u="none" strike="noStrike" cap="none" normalizeH="0" baseline="0" dirty="0">
                        <a:ln>
                          <a:noFill/>
                        </a:ln>
                        <a:solidFill>
                          <a:srgbClr val="8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管理部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停電。</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従業員の安否確認中。</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従業員の安否確認結果を基に、参集要員を選定。</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その後詳細な復旧スケジュールを検討後、関係する取引先企業へ配布予定。</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一週間以内に生産設備の復旧・調整を完了予定。</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復旧時期を逐次確認する。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510086" y="4079946"/>
            <a:ext cx="1800225" cy="431800"/>
          </a:xfrm>
          <a:prstGeom prst="wedgeRectCallout">
            <a:avLst>
              <a:gd name="adj1" fmla="val -87653"/>
              <a:gd name="adj2" fmla="val -7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2590738851"/>
              </p:ext>
            </p:extLst>
          </p:nvPr>
        </p:nvGraphicFramePr>
        <p:xfrm>
          <a:off x="205131" y="2049231"/>
          <a:ext cx="6443030" cy="7421976"/>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第二拠点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資材倉庫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上位ｻﾌﾟﾗｲﾔ</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〇〇資材株式会社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代替生産先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建材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警備会社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警備</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株</a:t>
                      </a: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重機類</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レンタリース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什器</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rgbClr val="C00000"/>
                          </a:solidFill>
                          <a:effectLst/>
                          <a:latin typeface="+mn-ea"/>
                          <a:ea typeface="+mn-ea"/>
                        </a:rPr>
                        <a:t>ファシリティーズ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仕入先①</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〇〇石油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仕入先②</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△△石油サービス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仕入先③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通運</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株</a:t>
                      </a: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NTT</a:t>
                      </a:r>
                      <a:r>
                        <a:rPr kumimoji="1" lang="ja-JP" altLang="en-US" sz="1000" b="0" i="0" u="none" strike="noStrike" cap="none" normalizeH="0" baseline="0" dirty="0">
                          <a:ln>
                            <a:noFill/>
                          </a:ln>
                          <a:solidFill>
                            <a:srgbClr val="C00000"/>
                          </a:solidFill>
                          <a:effectLst/>
                          <a:latin typeface="+mn-ea"/>
                          <a:ea typeface="+mn-ea"/>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241911">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1284524279"/>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災害発生時に協力会社と</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緊急時に一時的な人材派遣や資材支援の協定を結んでいる。</a:t>
                      </a:r>
                      <a:endParaRPr kumimoji="1" lang="ja-JP" altLang="en-US" sz="1200" b="0" i="0" u="none" strike="noStrike" cap="none" normalizeH="0" baseline="0" dirty="0">
                        <a:ln>
                          <a:noFill/>
                        </a:ln>
                        <a:solidFill>
                          <a:srgbClr val="C00000"/>
                        </a:solidFill>
                        <a:effectLst/>
                        <a:latin typeface="+mn-ea"/>
                        <a:ea typeface="+mn-ea"/>
                      </a:endParaRP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2973565429"/>
              </p:ext>
            </p:extLst>
          </p:nvPr>
        </p:nvGraphicFramePr>
        <p:xfrm>
          <a:off x="253211" y="1702310"/>
          <a:ext cx="6336000" cy="398085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行政・取引先連絡先データ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業務サーバー</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営業部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データ</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締結・更新</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都度</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施工管理データ・設計図面</a:t>
                      </a:r>
                      <a:endParaRPr kumimoji="1" lang="en-US"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業務サーバー</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現場監督</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データ</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締結・更新</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都度</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許認可書類</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契約書等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書類</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本店・支店</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各キャビネット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a:t>
                      </a:r>
                      <a:endParaRPr kumimoji="1" lang="en-US"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○○部長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データ</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締結・更新</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都度</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労務課</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○○課長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189886885"/>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土木工事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建築工事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リフォーム・</a:t>
                      </a:r>
                      <a:endParaRPr lang="en-US" altLang="ja-JP" sz="1200" dirty="0">
                        <a:solidFill>
                          <a:srgbClr val="C00000"/>
                        </a:solidFill>
                        <a:effectLst/>
                      </a:endParaRPr>
                    </a:p>
                    <a:p>
                      <a:pPr algn="ctr" fontAlgn="base">
                        <a:buNone/>
                      </a:pPr>
                      <a:r>
                        <a:rPr lang="ja-JP" altLang="en-US" sz="1200" dirty="0">
                          <a:solidFill>
                            <a:srgbClr val="C00000"/>
                          </a:solidFill>
                          <a:effectLst/>
                        </a:rPr>
                        <a:t>修繕工事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土木工事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建築工事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リフォーム・</a:t>
                      </a:r>
                      <a:endParaRPr lang="en-US" altLang="ja-JP" sz="1200" dirty="0">
                        <a:solidFill>
                          <a:srgbClr val="C00000"/>
                        </a:solidFill>
                        <a:effectLst/>
                      </a:endParaRPr>
                    </a:p>
                    <a:p>
                      <a:pPr algn="ctr" fontAlgn="base">
                        <a:buNone/>
                      </a:pPr>
                      <a:r>
                        <a:rPr lang="ja-JP" altLang="en-US" sz="1200" dirty="0">
                          <a:solidFill>
                            <a:srgbClr val="C00000"/>
                          </a:solidFill>
                          <a:effectLst/>
                        </a:rPr>
                        <a:t>修繕工事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土木工事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リフォーム・</a:t>
                      </a:r>
                      <a:endParaRPr lang="en-US" altLang="ja-JP" sz="1200" dirty="0">
                        <a:solidFill>
                          <a:srgbClr val="C00000"/>
                        </a:solidFill>
                        <a:effectLst/>
                      </a:endParaRPr>
                    </a:p>
                    <a:p>
                      <a:pPr algn="ctr" fontAlgn="base">
                        <a:buNone/>
                      </a:pPr>
                      <a:r>
                        <a:rPr lang="ja-JP" altLang="en-US" sz="1200" dirty="0">
                          <a:solidFill>
                            <a:srgbClr val="C00000"/>
                          </a:solidFill>
                          <a:effectLst/>
                        </a:rPr>
                        <a:t>修繕工事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土木工事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リフォーム・</a:t>
                      </a:r>
                      <a:endParaRPr lang="en-US" altLang="ja-JP" sz="1200" dirty="0">
                        <a:solidFill>
                          <a:srgbClr val="C00000"/>
                        </a:solidFill>
                        <a:effectLst/>
                      </a:endParaRPr>
                    </a:p>
                    <a:p>
                      <a:pPr algn="ctr" fontAlgn="base">
                        <a:buNone/>
                      </a:pPr>
                      <a:r>
                        <a:rPr lang="ja-JP" altLang="en-US" sz="1200" dirty="0">
                          <a:solidFill>
                            <a:srgbClr val="C00000"/>
                          </a:solidFill>
                          <a:effectLst/>
                        </a:rPr>
                        <a:t>修繕工事</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127933731"/>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rgbClr val="C00000"/>
                          </a:solidFill>
                          <a:effectLst/>
                          <a:latin typeface="+mn-ea"/>
                          <a:ea typeface="+mn-ea"/>
                        </a:rPr>
                        <a:t>土木工事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146995" y="7829550"/>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06802" y="7778449"/>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3217262278"/>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３日以内</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被災道路・排水施設の応急復旧に関する土木工事に</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対応する</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（地震発生後の被害状況に応じて検討し、詳細に設定）</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862096704"/>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a:ln>
                            <a:noFill/>
                          </a:ln>
                          <a:solidFill>
                            <a:srgbClr val="C00000"/>
                          </a:solidFill>
                          <a:effectLst/>
                          <a:latin typeface="+mn-ea"/>
                          <a:ea typeface="+mn-ea"/>
                        </a:rPr>
                        <a:t>３．２　</a:t>
                      </a:r>
                      <a:endParaRPr kumimoji="1" lang="ja-JP" altLang="en-US" sz="1600" b="1" i="0" u="none" strike="noStrike" cap="none" normalizeH="0" baseline="0" dirty="0">
                        <a:ln>
                          <a:noFill/>
                        </a:ln>
                        <a:solidFill>
                          <a:srgbClr val="C00000"/>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mn-ea"/>
                          <a:ea typeface="+mn-ea"/>
                          <a:cs typeface="+mn-cs"/>
                        </a:rPr>
                        <a:t>６４</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16413</Words>
  <Application>Microsoft Office PowerPoint</Application>
  <PresentationFormat>A4 210 x 297 mm</PresentationFormat>
  <Paragraphs>2560</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2026-06-26T04:55:26Z</dcterms:created>
  <dcterms:modified xsi:type="dcterms:W3CDTF">2026-06-26T04:55:33Z</dcterms:modified>
</cp:coreProperties>
</file>