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309" r:id="rId2"/>
  </p:sldIdLst>
  <p:sldSz cx="12801600" cy="9601200" type="A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63F0586-FBCF-4B17-8CC1-5EAE5D06E6D0}">
          <p14:sldIdLst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826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FF6699"/>
    <a:srgbClr val="E8ECF0"/>
    <a:srgbClr val="FFCCFF"/>
    <a:srgbClr val="0C6DFF"/>
    <a:srgbClr val="3434FF"/>
    <a:srgbClr val="0033CC"/>
    <a:srgbClr val="3333FF"/>
    <a:srgbClr val="8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 autoAdjust="0"/>
    <p:restoredTop sz="94521" autoAdjust="0"/>
  </p:normalViewPr>
  <p:slideViewPr>
    <p:cSldViewPr>
      <p:cViewPr varScale="1">
        <p:scale>
          <a:sx n="57" d="100"/>
          <a:sy n="57" d="100"/>
        </p:scale>
        <p:origin x="1435" y="48"/>
      </p:cViewPr>
      <p:guideLst>
        <p:guide orient="horz" pos="826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0C893081-1A59-F0E4-EDC2-1A61DB4C65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284D72-8B07-F90E-B13D-9D6A65C1C51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7733" y="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7DCD1-20E9-4CBD-98B3-AA9B8510476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1D341AE-B0C5-B1E6-A135-59A4E30C4A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B6D7352-DEEA-54B3-4AB1-43CFD3F155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83E82-4DF5-4546-A05B-89CB637BA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2003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277398" cy="33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t" anchorCtr="0" compatLnSpc="1">
            <a:prstTxWarp prst="textNoShape">
              <a:avLst/>
            </a:prstTxWarp>
          </a:bodyPr>
          <a:lstStyle>
            <a:lvl1pPr defTabSz="915919" eaLnBrk="1" hangingPunct="1">
              <a:defRPr sz="1200" b="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919" y="1"/>
            <a:ext cx="4275095" cy="33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t" anchorCtr="0" compatLnSpc="1">
            <a:prstTxWarp prst="textNoShape">
              <a:avLst/>
            </a:prstTxWarp>
          </a:bodyPr>
          <a:lstStyle>
            <a:lvl1pPr algn="r" defTabSz="915919" eaLnBrk="1" hangingPunct="1">
              <a:defRPr sz="1200" b="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9613" y="504825"/>
            <a:ext cx="3370262" cy="2527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4791" y="3199514"/>
            <a:ext cx="7896732" cy="3031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397953"/>
            <a:ext cx="4277398" cy="33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b" anchorCtr="0" compatLnSpc="1">
            <a:prstTxWarp prst="textNoShape">
              <a:avLst/>
            </a:prstTxWarp>
          </a:bodyPr>
          <a:lstStyle>
            <a:lvl1pPr defTabSz="915919" eaLnBrk="1" hangingPunct="1">
              <a:defRPr sz="1200" b="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919" y="6397953"/>
            <a:ext cx="4275095" cy="33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b" anchorCtr="0" compatLnSpc="1">
            <a:prstTxWarp prst="textNoShape">
              <a:avLst/>
            </a:prstTxWarp>
          </a:bodyPr>
          <a:lstStyle>
            <a:lvl1pPr algn="r" defTabSz="915919" eaLnBrk="1" hangingPunct="1">
              <a:defRPr sz="1200" b="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fld id="{241FE78A-704C-4947-A931-74D60657B9B1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680" kern="1200">
        <a:solidFill>
          <a:schemeClr val="tx1"/>
        </a:solidFill>
        <a:latin typeface="ＭＳ ゴシック" panose="020B0609070205080204" pitchFamily="49" charset="-128"/>
        <a:ea typeface="ＭＳ ゴシック" panose="020B0609070205080204" pitchFamily="49" charset="-128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7537" y="2"/>
            <a:ext cx="12231759" cy="56696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A61E93B0-15DF-6C56-D98A-889E1425695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6474" y="768152"/>
            <a:ext cx="12231759" cy="1056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776"/>
              </a:spcAft>
              <a:buFontTx/>
              <a:buNone/>
              <a:defRPr sz="1600" b="1" u="sng">
                <a:latin typeface="+mj-ea"/>
                <a:ea typeface="+mj-ea"/>
              </a:defRPr>
            </a:lvl1pPr>
            <a:lvl2pPr marL="0" indent="-232621">
              <a:lnSpc>
                <a:spcPct val="100000"/>
              </a:lnSpc>
              <a:spcBef>
                <a:spcPts val="0"/>
              </a:spcBef>
              <a:spcAft>
                <a:spcPts val="388"/>
              </a:spcAft>
              <a:buFont typeface="Wingdings" panose="05000000000000000000" pitchFamily="2" charset="2"/>
              <a:buChar char="n"/>
              <a:defRPr sz="1200" b="1">
                <a:latin typeface="+mn-ea"/>
                <a:ea typeface="+mn-ea"/>
              </a:defRPr>
            </a:lvl2pPr>
            <a:lvl3pPr marL="232621" indent="-232621">
              <a:lnSpc>
                <a:spcPct val="100000"/>
              </a:lnSpc>
              <a:spcBef>
                <a:spcPts val="0"/>
              </a:spcBef>
              <a:spcAft>
                <a:spcPts val="776"/>
              </a:spcAft>
              <a:buFont typeface="Arial" panose="020B0604020202020204" pitchFamily="34" charset="0"/>
              <a:buChar char="•"/>
              <a:defRPr sz="1000">
                <a:latin typeface="+mn-ea"/>
                <a:ea typeface="+mn-ea"/>
              </a:defRPr>
            </a:lvl3pPr>
            <a:lvl4pPr marL="465242" indent="-232621">
              <a:lnSpc>
                <a:spcPct val="100000"/>
              </a:lnSpc>
              <a:spcBef>
                <a:spcPts val="0"/>
              </a:spcBef>
              <a:spcAft>
                <a:spcPts val="388"/>
              </a:spcAft>
              <a:buFont typeface="ＭＳ ゴシック" panose="020B0609070205080204" pitchFamily="49" charset="-128"/>
              <a:buChar char="※"/>
              <a:defRPr sz="800">
                <a:latin typeface="+mn-ea"/>
                <a:ea typeface="+mn-ea"/>
              </a:defRPr>
            </a:lvl4pPr>
            <a:lvl5pPr marL="0" indent="0">
              <a:spcBef>
                <a:spcPts val="776"/>
              </a:spcBef>
              <a:buFontTx/>
              <a:buNone/>
              <a:defRPr sz="1551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980929DE-6638-4556-F7CF-E66C4C916FC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674117"/>
            <a:ext cx="1529080" cy="0"/>
          </a:xfrm>
          <a:prstGeom prst="line">
            <a:avLst/>
          </a:prstGeom>
          <a:noFill/>
          <a:ln w="12700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292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Line 9">
            <a:extLst>
              <a:ext uri="{FF2B5EF4-FFF2-40B4-BE49-F238E27FC236}">
                <a16:creationId xmlns:a16="http://schemas.microsoft.com/office/drawing/2014/main" id="{A8A086A9-6C5D-8A94-ECCE-560FADC5714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44653" y="674117"/>
            <a:ext cx="11156949" cy="0"/>
          </a:xfrm>
          <a:prstGeom prst="line">
            <a:avLst/>
          </a:prstGeom>
          <a:noFill/>
          <a:ln w="1270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292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B3E319AF-4225-C72C-F039-A8E30167B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9127727"/>
            <a:ext cx="12801600" cy="352472"/>
          </a:xfrm>
          <a:prstGeom prst="rect">
            <a:avLst/>
          </a:prstGeom>
        </p:spPr>
        <p:txBody>
          <a:bodyPr anchor="b"/>
          <a:lstStyle>
            <a:lvl1pPr algn="ctr">
              <a:defRPr sz="1809">
                <a:solidFill>
                  <a:srgbClr val="0070C0"/>
                </a:solidFill>
                <a:latin typeface="+mj-ea"/>
                <a:ea typeface="+mj-ea"/>
              </a:defRPr>
            </a:lvl1pPr>
          </a:lstStyle>
          <a:p>
            <a:pPr algn="ctr"/>
            <a:fld id="{C7087AB9-DADE-4781-AE92-2E367CAE0F3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9893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47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46DBDE-5C37-912C-099F-BB66BB2D2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【</a:t>
            </a:r>
            <a:r>
              <a:rPr lang="ja-JP" altLang="en-US" dirty="0"/>
              <a:t>様式１２</a:t>
            </a:r>
            <a:r>
              <a:rPr lang="en-US" altLang="ja-JP" dirty="0"/>
              <a:t>】</a:t>
            </a:r>
            <a:r>
              <a:rPr lang="ja-JP" altLang="en-US" dirty="0"/>
              <a:t>従業員携帯カード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588926-5F3E-674D-E4B8-1E1690333CB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6474" y="768152"/>
            <a:ext cx="12231759" cy="738664"/>
          </a:xfrm>
        </p:spPr>
        <p:txBody>
          <a:bodyPr/>
          <a:lstStyle/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ja-JP" altLang="en-US" dirty="0"/>
              <a:t>ポイント</a:t>
            </a:r>
            <a:endParaRPr lang="en-US" altLang="ja-JP" dirty="0"/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ja-JP" altLang="en-US" dirty="0"/>
              <a:t>各部署、各従業員が、被災時の連絡先や自分のやるべきことについて記入しましょう。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ja-JP" altLang="en-US" dirty="0"/>
              <a:t>記入したものは、定期入れや財布に収め常に、携行するようにしてください。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2006B84-195E-B753-8B76-BE90B0E026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585611"/>
              </p:ext>
            </p:extLst>
          </p:nvPr>
        </p:nvGraphicFramePr>
        <p:xfrm>
          <a:off x="1206798" y="1556339"/>
          <a:ext cx="10464204" cy="7852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8068">
                  <a:extLst>
                    <a:ext uri="{9D8B030D-6E8A-4147-A177-3AD203B41FA5}">
                      <a16:colId xmlns:a16="http://schemas.microsoft.com/office/drawing/2014/main" val="1410454753"/>
                    </a:ext>
                  </a:extLst>
                </a:gridCol>
                <a:gridCol w="3488068">
                  <a:extLst>
                    <a:ext uri="{9D8B030D-6E8A-4147-A177-3AD203B41FA5}">
                      <a16:colId xmlns:a16="http://schemas.microsoft.com/office/drawing/2014/main" val="4172551544"/>
                    </a:ext>
                  </a:extLst>
                </a:gridCol>
                <a:gridCol w="3488068">
                  <a:extLst>
                    <a:ext uri="{9D8B030D-6E8A-4147-A177-3AD203B41FA5}">
                      <a16:colId xmlns:a16="http://schemas.microsoft.com/office/drawing/2014/main" val="4114059191"/>
                    </a:ext>
                  </a:extLst>
                </a:gridCol>
              </a:tblGrid>
              <a:tr h="2062344">
                <a:tc>
                  <a:txBody>
                    <a:bodyPr/>
                    <a:lstStyle/>
                    <a:p>
                      <a:r>
                        <a:rPr kumimoji="1" lang="zh-TW" altLang="en-US" sz="1100" b="1" dirty="0">
                          <a:solidFill>
                            <a:schemeClr val="tx1"/>
                          </a:solidFill>
                        </a:rPr>
                        <a:t>［１］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zh-TW" altLang="en-US" sz="1100" b="1" dirty="0">
                          <a:solidFill>
                            <a:schemeClr val="tx1"/>
                          </a:solidFill>
                        </a:rPr>
                        <a:t>初期動作</a:t>
                      </a:r>
                    </a:p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100" b="1" dirty="0">
                          <a:solidFill>
                            <a:schemeClr val="tx1"/>
                          </a:solidFill>
                        </a:rPr>
                        <a:t>［２］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zh-TW" altLang="en-US" sz="1100" b="1" dirty="0">
                          <a:solidFill>
                            <a:schemeClr val="tx1"/>
                          </a:solidFill>
                        </a:rPr>
                        <a:t>行動要領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</a:rPr>
                        <a:t>従業員携帯カード</a:t>
                      </a:r>
                      <a:endParaRPr kumimoji="1" lang="en-US" altLang="ja-JP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en-US" altLang="ja-JP" sz="1800" b="0" u="sng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en-US" altLang="ja-JP" sz="1800" b="0" u="sng" dirty="0">
                        <a:solidFill>
                          <a:schemeClr val="tx1"/>
                        </a:solidFill>
                      </a:endParaRPr>
                    </a:p>
                  </a:txBody>
                  <a:tcPr marL="74744" marR="74744" marT="37372" marB="373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140310"/>
                  </a:ext>
                </a:extLst>
              </a:tr>
              <a:tr h="19301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>
                          <a:latin typeface="ＭＳ ゴシック" panose="020B0609070205080204" pitchFamily="49" charset="-128"/>
                        </a:rPr>
                        <a:t>［３</a:t>
                      </a:r>
                      <a:r>
                        <a:rPr lang="en-US" altLang="ja-JP" sz="1100" b="1" dirty="0">
                          <a:latin typeface="ＭＳ ゴシック" panose="020B0609070205080204" pitchFamily="49" charset="-128"/>
                        </a:rPr>
                        <a:t>-</a:t>
                      </a:r>
                      <a:r>
                        <a:rPr lang="ja-JP" altLang="en-US" sz="1100" b="1" dirty="0">
                          <a:latin typeface="ＭＳ ゴシック" panose="020B0609070205080204" pitchFamily="49" charset="-128"/>
                        </a:rPr>
                        <a:t>１］本人</a:t>
                      </a:r>
                      <a:r>
                        <a:rPr lang="ja-JP" altLang="en-US" sz="1100" b="1" dirty="0"/>
                        <a:t>情報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>
                          <a:latin typeface="ＭＳ ゴシック" panose="020B0609070205080204" pitchFamily="49" charset="-128"/>
                        </a:rPr>
                        <a:t>［３</a:t>
                      </a:r>
                      <a:r>
                        <a:rPr lang="en-US" altLang="ja-JP" sz="1100" b="1" dirty="0">
                          <a:latin typeface="ＭＳ ゴシック" panose="020B0609070205080204" pitchFamily="49" charset="-128"/>
                        </a:rPr>
                        <a:t>-</a:t>
                      </a:r>
                      <a:r>
                        <a:rPr lang="ja-JP" altLang="en-US" sz="1100" b="1" dirty="0">
                          <a:latin typeface="ＭＳ ゴシック" panose="020B0609070205080204" pitchFamily="49" charset="-128"/>
                        </a:rPr>
                        <a:t>２］　重要連絡先</a:t>
                      </a:r>
                      <a:endParaRPr lang="ja-JP" altLang="en-US" sz="1100" b="1" dirty="0"/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［４］　指定緊急避難場所</a:t>
                      </a:r>
                      <a:endParaRPr lang="en-US" altLang="ja-JP" sz="1100" b="1" dirty="0"/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948125"/>
                  </a:ext>
                </a:extLst>
              </a:tr>
              <a:tr h="19301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［５］　安否報告ルール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［５－１］　会社への連絡方法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［５－２］　家族への連絡方法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515266"/>
                  </a:ext>
                </a:extLst>
              </a:tr>
              <a:tr h="19301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［５－３］　ＮＴＴ災害伝言ダイヤル　１７１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［５－４］　携帯各社「災害用伝言板サービス」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6762451"/>
                  </a:ext>
                </a:extLst>
              </a:tr>
            </a:tbl>
          </a:graphicData>
        </a:graphic>
      </p:graphicFrame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64F7970E-4E3B-AF9A-0734-470F9827CBC7}"/>
              </a:ext>
            </a:extLst>
          </p:cNvPr>
          <p:cNvGrpSpPr/>
          <p:nvPr/>
        </p:nvGrpSpPr>
        <p:grpSpPr>
          <a:xfrm>
            <a:off x="1477782" y="1913753"/>
            <a:ext cx="2977066" cy="1641475"/>
            <a:chOff x="1931356" y="1751013"/>
            <a:chExt cx="2797114" cy="1571625"/>
          </a:xfrm>
        </p:grpSpPr>
        <p:sp>
          <p:nvSpPr>
            <p:cNvPr id="6" name="AutoShape 12">
              <a:extLst>
                <a:ext uri="{FF2B5EF4-FFF2-40B4-BE49-F238E27FC236}">
                  <a16:creationId xmlns:a16="http://schemas.microsoft.com/office/drawing/2014/main" id="{A4030258-0BCA-18FD-8512-8BD7CD842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356" y="1751013"/>
              <a:ext cx="1386782" cy="1168400"/>
            </a:xfrm>
            <a:prstGeom prst="roundRect">
              <a:avLst>
                <a:gd name="adj" fmla="val 0"/>
              </a:avLst>
            </a:prstGeom>
            <a:solidFill>
              <a:srgbClr val="DDDDDD"/>
            </a:solidFill>
            <a:ln w="9525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72000" anchor="ctr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879475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401763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924050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446338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903538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3360738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817938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4275138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endParaRPr lang="en-US" altLang="ja-JP" sz="700" dirty="0">
                <a:latin typeface="+mn-ea"/>
                <a:ea typeface="+mn-ea"/>
              </a:endParaRP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落ち着いて！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机の下に入るなどして身を守る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揺れがおさまったら火元を確認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出口を確保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靴を履き、非常持出品を用意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消火活動・救助活動に協力</a:t>
              </a:r>
            </a:p>
          </p:txBody>
        </p:sp>
        <p:sp>
          <p:nvSpPr>
            <p:cNvPr id="7" name="AutoShape 13">
              <a:extLst>
                <a:ext uri="{FF2B5EF4-FFF2-40B4-BE49-F238E27FC236}">
                  <a16:creationId xmlns:a16="http://schemas.microsoft.com/office/drawing/2014/main" id="{B67C3ECA-DBC6-0979-D352-2D729EFCCD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1688" y="1751013"/>
              <a:ext cx="1386782" cy="1168400"/>
            </a:xfrm>
            <a:prstGeom prst="roundRect">
              <a:avLst>
                <a:gd name="adj" fmla="val 0"/>
              </a:avLst>
            </a:prstGeom>
            <a:solidFill>
              <a:srgbClr val="DDDDDD"/>
            </a:solidFill>
            <a:ln w="9525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54000" anchor="ctr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2667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314450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836738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359025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816225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3273425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730625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4187825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endParaRPr lang="en-US" altLang="ja-JP" sz="700" dirty="0">
                <a:latin typeface="+mn-ea"/>
                <a:ea typeface="+mn-ea"/>
              </a:endParaRP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endParaRPr lang="en-US" altLang="ja-JP" sz="700" dirty="0">
                <a:latin typeface="+mn-ea"/>
                <a:ea typeface="+mn-ea"/>
              </a:endParaRP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落ち着いて！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カバンなどで頭を保護し、落下部から離れる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ブロック塀や門柱等のそばには</a:t>
              </a:r>
              <a:br>
                <a:rPr lang="en-US" altLang="ja-JP" sz="700" dirty="0">
                  <a:latin typeface="+mn-ea"/>
                  <a:ea typeface="+mn-ea"/>
                </a:rPr>
              </a:br>
              <a:r>
                <a:rPr lang="ja-JP" altLang="en-US" sz="700" dirty="0">
                  <a:latin typeface="+mn-ea"/>
                  <a:ea typeface="+mn-ea"/>
                </a:rPr>
                <a:t>近寄らない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+mn-ea"/>
                  <a:ea typeface="+mn-ea"/>
                </a:rPr>
                <a:t>運転中の場合、自動車での避難はしない。放置する場合はキーを</a:t>
              </a:r>
              <a:br>
                <a:rPr lang="en-US" altLang="ja-JP" sz="700" dirty="0">
                  <a:latin typeface="+mn-ea"/>
                  <a:ea typeface="+mn-ea"/>
                </a:rPr>
              </a:br>
              <a:r>
                <a:rPr lang="ja-JP" altLang="en-US" sz="700" dirty="0">
                  <a:latin typeface="+mn-ea"/>
                  <a:ea typeface="+mn-ea"/>
                </a:rPr>
                <a:t>つけたままロックはしないこと</a:t>
              </a:r>
            </a:p>
          </p:txBody>
        </p:sp>
        <p:sp>
          <p:nvSpPr>
            <p:cNvPr id="8" name="AutoShape 14">
              <a:extLst>
                <a:ext uri="{FF2B5EF4-FFF2-40B4-BE49-F238E27FC236}">
                  <a16:creationId xmlns:a16="http://schemas.microsoft.com/office/drawing/2014/main" id="{B0C543C4-DB58-9374-1652-3B01FCAD7D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175" y="3178175"/>
              <a:ext cx="576263" cy="144463"/>
            </a:xfrm>
            <a:prstGeom prst="roundRect">
              <a:avLst>
                <a:gd name="adj" fmla="val 9898"/>
              </a:avLst>
            </a:prstGeom>
            <a:solidFill>
              <a:srgbClr val="FFFFFF"/>
            </a:solidFill>
            <a:ln w="9525" algn="ctr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0800" tIns="0" rIns="1080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90000"/>
                </a:lnSpc>
                <a:spcAft>
                  <a:spcPct val="20000"/>
                </a:spcAft>
              </a:pPr>
              <a:r>
                <a:rPr lang="en-US" altLang="ja-JP" sz="600" dirty="0">
                  <a:latin typeface="+mn-ea"/>
                  <a:ea typeface="+mn-ea"/>
                </a:rPr>
                <a:t>[</a:t>
              </a:r>
              <a:r>
                <a:rPr lang="ja-JP" altLang="en-US" sz="600" dirty="0">
                  <a:latin typeface="+mn-ea"/>
                  <a:ea typeface="+mn-ea"/>
                </a:rPr>
                <a:t>２</a:t>
              </a:r>
              <a:r>
                <a:rPr lang="en-US" altLang="ja-JP" sz="600" dirty="0">
                  <a:latin typeface="+mn-ea"/>
                  <a:ea typeface="+mn-ea"/>
                </a:rPr>
                <a:t>]</a:t>
              </a:r>
              <a:r>
                <a:rPr lang="ja-JP" altLang="en-US" sz="600" dirty="0">
                  <a:latin typeface="+mn-ea"/>
                  <a:ea typeface="+mn-ea"/>
                </a:rPr>
                <a:t>行動要領へ</a:t>
              </a:r>
            </a:p>
          </p:txBody>
        </p:sp>
        <p:sp>
          <p:nvSpPr>
            <p:cNvPr id="9" name="Rectangle 15">
              <a:extLst>
                <a:ext uri="{FF2B5EF4-FFF2-40B4-BE49-F238E27FC236}">
                  <a16:creationId xmlns:a16="http://schemas.microsoft.com/office/drawing/2014/main" id="{5990F878-2BBE-42C8-2A8C-C1F76E6D6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3113" y="1751013"/>
              <a:ext cx="381000" cy="157162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latin typeface="+mn-ea"/>
                  <a:ea typeface="+mn-ea"/>
                </a:rPr>
                <a:t>屋内</a:t>
              </a:r>
            </a:p>
          </p:txBody>
        </p:sp>
        <p:sp>
          <p:nvSpPr>
            <p:cNvPr id="10" name="Rectangle 16">
              <a:extLst>
                <a:ext uri="{FF2B5EF4-FFF2-40B4-BE49-F238E27FC236}">
                  <a16:creationId xmlns:a16="http://schemas.microsoft.com/office/drawing/2014/main" id="{8CE86C6E-F864-30F5-5809-EC6CF91E5A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0100" y="1751013"/>
              <a:ext cx="381000" cy="157162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latin typeface="+mn-ea"/>
                  <a:ea typeface="+mn-ea"/>
                </a:rPr>
                <a:t>屋外</a:t>
              </a:r>
            </a:p>
          </p:txBody>
        </p:sp>
        <p:cxnSp>
          <p:nvCxnSpPr>
            <p:cNvPr id="11" name="AutoShape 17">
              <a:extLst>
                <a:ext uri="{FF2B5EF4-FFF2-40B4-BE49-F238E27FC236}">
                  <a16:creationId xmlns:a16="http://schemas.microsoft.com/office/drawing/2014/main" id="{DCB4CC04-B90D-A83B-A4D2-222C8E27301D}"/>
                </a:ext>
              </a:extLst>
            </p:cNvPr>
            <p:cNvCxnSpPr>
              <a:cxnSpLocks noChangeShapeType="1"/>
              <a:stCxn id="6" idx="2"/>
              <a:endCxn id="8" idx="0"/>
            </p:cNvCxnSpPr>
            <p:nvPr/>
          </p:nvCxnSpPr>
          <p:spPr bwMode="auto">
            <a:xfrm rot="16200000" flipH="1">
              <a:off x="2852646" y="2691513"/>
              <a:ext cx="258761" cy="71456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333333"/>
              </a:solidFill>
              <a:miter lim="800000"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12" name="AutoShape 18">
              <a:extLst>
                <a:ext uri="{FF2B5EF4-FFF2-40B4-BE49-F238E27FC236}">
                  <a16:creationId xmlns:a16="http://schemas.microsoft.com/office/drawing/2014/main" id="{A6DAD1CD-F2F8-9C4B-1226-D791CFC90E47}"/>
                </a:ext>
              </a:extLst>
            </p:cNvPr>
            <p:cNvCxnSpPr>
              <a:cxnSpLocks noChangeShapeType="1"/>
              <a:stCxn id="7" idx="2"/>
              <a:endCxn id="8" idx="0"/>
            </p:cNvCxnSpPr>
            <p:nvPr/>
          </p:nvCxnSpPr>
          <p:spPr bwMode="auto">
            <a:xfrm rot="5400000">
              <a:off x="3557813" y="2700908"/>
              <a:ext cx="258761" cy="69577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333333"/>
              </a:solidFill>
              <a:miter lim="800000"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EE99733-B2A5-5A2E-96DA-C6BFA86B69BD}"/>
              </a:ext>
            </a:extLst>
          </p:cNvPr>
          <p:cNvGrpSpPr/>
          <p:nvPr/>
        </p:nvGrpSpPr>
        <p:grpSpPr>
          <a:xfrm>
            <a:off x="4967287" y="1829913"/>
            <a:ext cx="2911613" cy="1658938"/>
            <a:chOff x="4967287" y="1663700"/>
            <a:chExt cx="2911613" cy="1658938"/>
          </a:xfrm>
        </p:grpSpPr>
        <p:sp>
          <p:nvSpPr>
            <p:cNvPr id="14" name="AutoShape 19">
              <a:extLst>
                <a:ext uri="{FF2B5EF4-FFF2-40B4-BE49-F238E27FC236}">
                  <a16:creationId xmlns:a16="http://schemas.microsoft.com/office/drawing/2014/main" id="{5F22A47A-05AC-6C20-4138-F84693C915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7288" y="1663700"/>
              <a:ext cx="1440000" cy="835025"/>
            </a:xfrm>
            <a:prstGeom prst="roundRect">
              <a:avLst>
                <a:gd name="adj" fmla="val 9898"/>
              </a:avLst>
            </a:prstGeom>
            <a:solidFill>
              <a:srgbClr val="FFFFFF"/>
            </a:solidFill>
            <a:ln w="63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0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5000"/>
                </a:spcAft>
              </a:pPr>
              <a:r>
                <a:rPr lang="ja-JP" altLang="en-US" sz="1000" b="1" dirty="0">
                  <a:latin typeface="+mn-ea"/>
                  <a:ea typeface="+mn-ea"/>
                </a:rPr>
                <a:t>外出・通勤時</a:t>
              </a:r>
              <a:endParaRPr lang="ja-JP" altLang="en-US" sz="800" dirty="0">
                <a:latin typeface="+mn-ea"/>
                <a:ea typeface="+mn-ea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+mn-ea"/>
                  <a:ea typeface="+mn-ea"/>
                </a:rPr>
                <a:t>原則として帰社（外出先が自宅に近い場合は帰宅するなど状況により判断）</a:t>
              </a: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+mn-ea"/>
                  <a:ea typeface="+mn-ea"/>
                </a:rPr>
                <a:t>帰宅後、安否報告ルールに従い、会社に安否等を報告</a:t>
              </a:r>
            </a:p>
          </p:txBody>
        </p:sp>
        <p:sp>
          <p:nvSpPr>
            <p:cNvPr id="15" name="AutoShape 20">
              <a:extLst>
                <a:ext uri="{FF2B5EF4-FFF2-40B4-BE49-F238E27FC236}">
                  <a16:creationId xmlns:a16="http://schemas.microsoft.com/office/drawing/2014/main" id="{E1D355D3-3476-A8EA-285D-F43C79161D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8900" y="1665288"/>
              <a:ext cx="1440000" cy="822325"/>
            </a:xfrm>
            <a:prstGeom prst="roundRect">
              <a:avLst>
                <a:gd name="adj" fmla="val 9898"/>
              </a:avLst>
            </a:prstGeom>
            <a:solidFill>
              <a:srgbClr val="FFFFFF"/>
            </a:solidFill>
            <a:ln w="63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0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5000"/>
                </a:spcAft>
              </a:pPr>
              <a:r>
                <a:rPr lang="ja-JP" altLang="en-US" sz="1000" b="1" dirty="0">
                  <a:latin typeface="+mn-ea"/>
                  <a:ea typeface="+mn-ea"/>
                </a:rPr>
                <a:t>早朝・夜間・休日</a:t>
              </a:r>
              <a:endParaRPr lang="ja-JP" altLang="en-US" sz="800" dirty="0">
                <a:latin typeface="+mn-ea"/>
                <a:ea typeface="+mn-ea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+mn-ea"/>
                  <a:ea typeface="+mn-ea"/>
                </a:rPr>
                <a:t>原則として指示があるまで自宅待機</a:t>
              </a: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+mn-ea"/>
                  <a:ea typeface="+mn-ea"/>
                </a:rPr>
                <a:t>安否報告ルールに従い、会社に安否等を報告する</a:t>
              </a:r>
            </a:p>
          </p:txBody>
        </p:sp>
        <p:sp>
          <p:nvSpPr>
            <p:cNvPr id="16" name="AutoShape 21">
              <a:extLst>
                <a:ext uri="{FF2B5EF4-FFF2-40B4-BE49-F238E27FC236}">
                  <a16:creationId xmlns:a16="http://schemas.microsoft.com/office/drawing/2014/main" id="{09C15641-7EE6-6CC2-B02A-CA6909198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7287" y="2552700"/>
              <a:ext cx="2880000" cy="769938"/>
            </a:xfrm>
            <a:prstGeom prst="roundRect">
              <a:avLst>
                <a:gd name="adj" fmla="val 9898"/>
              </a:avLst>
            </a:prstGeom>
            <a:solidFill>
              <a:srgbClr val="FFFFFF"/>
            </a:solidFill>
            <a:ln w="63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0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5000"/>
                </a:spcAft>
              </a:pPr>
              <a:r>
                <a:rPr lang="ja-JP" altLang="en-US" sz="1000" b="1" dirty="0">
                  <a:latin typeface="+mn-ea"/>
                  <a:ea typeface="+mn-ea"/>
                </a:rPr>
                <a:t>就業時</a:t>
              </a:r>
              <a:endParaRPr lang="ja-JP" altLang="en-US" sz="800" dirty="0">
                <a:latin typeface="+mn-ea"/>
                <a:ea typeface="+mn-ea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+mn-ea"/>
                  <a:ea typeface="+mn-ea"/>
                </a:rPr>
                <a:t>指示に従い避難</a:t>
              </a:r>
              <a:endParaRPr lang="en-US" altLang="ja-JP" sz="800" dirty="0">
                <a:latin typeface="+mn-ea"/>
                <a:ea typeface="+mn-ea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+mn-ea"/>
                  <a:ea typeface="+mn-ea"/>
                </a:rPr>
                <a:t>予め定めた初動対応の実施</a:t>
              </a:r>
              <a:endParaRPr lang="en-US" altLang="ja-JP" sz="800" dirty="0">
                <a:latin typeface="+mn-ea"/>
                <a:ea typeface="+mn-ea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+mn-ea"/>
                  <a:ea typeface="+mn-ea"/>
                </a:rPr>
                <a:t>原則として指示があるまで</a:t>
              </a:r>
              <a:br>
                <a:rPr lang="en-US" altLang="ja-JP" sz="800" dirty="0">
                  <a:latin typeface="+mn-ea"/>
                  <a:ea typeface="+mn-ea"/>
                </a:rPr>
              </a:br>
              <a:r>
                <a:rPr lang="ja-JP" altLang="en-US" sz="800" dirty="0">
                  <a:latin typeface="+mn-ea"/>
                  <a:ea typeface="+mn-ea"/>
                </a:rPr>
                <a:t>会社で待機</a:t>
              </a:r>
              <a:endParaRPr lang="en-US" altLang="ja-JP" sz="800" dirty="0">
                <a:latin typeface="+mn-ea"/>
                <a:ea typeface="+mn-ea"/>
              </a:endParaRPr>
            </a:p>
          </p:txBody>
        </p:sp>
      </p:grpSp>
      <p:graphicFrame>
        <p:nvGraphicFramePr>
          <p:cNvPr id="17" name="Group 250">
            <a:extLst>
              <a:ext uri="{FF2B5EF4-FFF2-40B4-BE49-F238E27FC236}">
                <a16:creationId xmlns:a16="http://schemas.microsoft.com/office/drawing/2014/main" id="{35E6BA3A-6F40-250F-2C62-71CBC10619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781545"/>
              </p:ext>
            </p:extLst>
          </p:nvPr>
        </p:nvGraphicFramePr>
        <p:xfrm>
          <a:off x="8492166" y="5846103"/>
          <a:ext cx="2887550" cy="1082675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val="3701751551"/>
                    </a:ext>
                  </a:extLst>
                </a:gridCol>
                <a:gridCol w="1987550">
                  <a:extLst>
                    <a:ext uri="{9D8B030D-6E8A-4147-A177-3AD203B41FA5}">
                      <a16:colId xmlns:a16="http://schemas.microsoft.com/office/drawing/2014/main" val="48445895"/>
                    </a:ext>
                  </a:extLst>
                </a:gridCol>
              </a:tblGrid>
              <a:tr h="219075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氏名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連絡先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786782"/>
                  </a:ext>
                </a:extLst>
              </a:tr>
              <a:tr h="20955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愛知　花子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０９０－００００－００００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28140"/>
                  </a:ext>
                </a:extLst>
              </a:tr>
              <a:tr h="212725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愛知　五郎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０９０－００００－００００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141423"/>
                  </a:ext>
                </a:extLst>
              </a:tr>
              <a:tr h="231775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89076"/>
                  </a:ext>
                </a:extLst>
              </a:tr>
              <a:tr h="20955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661623"/>
                  </a:ext>
                </a:extLst>
              </a:tr>
            </a:tbl>
          </a:graphicData>
        </a:graphic>
      </p:graphicFrame>
      <p:sp>
        <p:nvSpPr>
          <p:cNvPr id="18" name="Text Box 72">
            <a:extLst>
              <a:ext uri="{FF2B5EF4-FFF2-40B4-BE49-F238E27FC236}">
                <a16:creationId xmlns:a16="http://schemas.microsoft.com/office/drawing/2014/main" id="{549B9E29-CB42-CCBA-1AD5-8A4322D93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42556" y="7197334"/>
            <a:ext cx="318677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700" dirty="0">
                <a:latin typeface="+mn-ea"/>
                <a:ea typeface="+mn-ea"/>
              </a:rPr>
              <a:t>日頃から災害時の連絡方法について家族と確認しておきましょう。</a:t>
            </a:r>
          </a:p>
          <a:p>
            <a:pPr algn="ctr"/>
            <a:r>
              <a:rPr lang="en-US" altLang="ja-JP" sz="700" dirty="0">
                <a:latin typeface="+mn-ea"/>
                <a:ea typeface="+mn-ea"/>
              </a:rPr>
              <a:t>NTT</a:t>
            </a:r>
            <a:r>
              <a:rPr lang="ja-JP" altLang="en-US" sz="700" dirty="0">
                <a:latin typeface="+mn-ea"/>
                <a:ea typeface="+mn-ea"/>
              </a:rPr>
              <a:t>災害用伝言ダイヤル１７１や携帯各社の伝言板サービスを活用しましょう。</a:t>
            </a:r>
          </a:p>
        </p:txBody>
      </p:sp>
      <p:graphicFrame>
        <p:nvGraphicFramePr>
          <p:cNvPr id="19" name="Group 251">
            <a:extLst>
              <a:ext uri="{FF2B5EF4-FFF2-40B4-BE49-F238E27FC236}">
                <a16:creationId xmlns:a16="http://schemas.microsoft.com/office/drawing/2014/main" id="{FBC0240F-7932-F598-9946-48F7704F4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23176"/>
              </p:ext>
            </p:extLst>
          </p:nvPr>
        </p:nvGraphicFramePr>
        <p:xfrm>
          <a:off x="8492166" y="6963703"/>
          <a:ext cx="2898662" cy="169863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val="3613110014"/>
                    </a:ext>
                  </a:extLst>
                </a:gridCol>
                <a:gridCol w="1998662">
                  <a:extLst>
                    <a:ext uri="{9D8B030D-6E8A-4147-A177-3AD203B41FA5}">
                      <a16:colId xmlns:a16="http://schemas.microsoft.com/office/drawing/2014/main" val="1107475589"/>
                    </a:ext>
                  </a:extLst>
                </a:gridCol>
              </a:tblGrid>
              <a:tr h="169863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集合場所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□□山公園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838572"/>
                  </a:ext>
                </a:extLst>
              </a:tr>
            </a:tbl>
          </a:graphicData>
        </a:graphic>
      </p:graphicFrame>
      <p:graphicFrame>
        <p:nvGraphicFramePr>
          <p:cNvPr id="20" name="Group 241">
            <a:extLst>
              <a:ext uri="{FF2B5EF4-FFF2-40B4-BE49-F238E27FC236}">
                <a16:creationId xmlns:a16="http://schemas.microsoft.com/office/drawing/2014/main" id="{BCE858B0-39E6-AD2C-562E-23E3398C4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021635"/>
              </p:ext>
            </p:extLst>
          </p:nvPr>
        </p:nvGraphicFramePr>
        <p:xfrm>
          <a:off x="1339183" y="3877490"/>
          <a:ext cx="3210563" cy="1574804"/>
        </p:xfrm>
        <a:graphic>
          <a:graphicData uri="http://schemas.openxmlformats.org/drawingml/2006/table">
            <a:tbl>
              <a:tblPr/>
              <a:tblGrid>
                <a:gridCol w="690563">
                  <a:extLst>
                    <a:ext uri="{9D8B030D-6E8A-4147-A177-3AD203B41FA5}">
                      <a16:colId xmlns:a16="http://schemas.microsoft.com/office/drawing/2014/main" val="4062215884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337890716"/>
                    </a:ext>
                  </a:extLst>
                </a:gridCol>
              </a:tblGrid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氏名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愛知　太郎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352309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住所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名古屋市○○９－９９９９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274077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TEL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０９０－００００－００００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804448"/>
                  </a:ext>
                </a:extLst>
              </a:tr>
              <a:tr h="224972"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ﾒｰﾙｱﾄﾞﾚｽ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１９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33254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生年月日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A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型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364148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血液型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＊＊＊＊＊＊＊＊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46562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保険証番号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515190"/>
                  </a:ext>
                </a:extLst>
              </a:tr>
            </a:tbl>
          </a:graphicData>
        </a:graphic>
      </p:graphicFrame>
      <p:graphicFrame>
        <p:nvGraphicFramePr>
          <p:cNvPr id="21" name="Group 242">
            <a:extLst>
              <a:ext uri="{FF2B5EF4-FFF2-40B4-BE49-F238E27FC236}">
                <a16:creationId xmlns:a16="http://schemas.microsoft.com/office/drawing/2014/main" id="{C53C1F24-0EFB-BF75-2C0A-BAD0325F51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936848"/>
              </p:ext>
            </p:extLst>
          </p:nvPr>
        </p:nvGraphicFramePr>
        <p:xfrm>
          <a:off x="4844050" y="3869673"/>
          <a:ext cx="3217938" cy="1512000"/>
        </p:xfrm>
        <a:graphic>
          <a:graphicData uri="http://schemas.openxmlformats.org/drawingml/2006/table">
            <a:tbl>
              <a:tblPr/>
              <a:tblGrid>
                <a:gridCol w="769938">
                  <a:extLst>
                    <a:ext uri="{9D8B030D-6E8A-4147-A177-3AD203B41FA5}">
                      <a16:colId xmlns:a16="http://schemas.microsoft.com/office/drawing/2014/main" val="2148332620"/>
                    </a:ext>
                  </a:extLst>
                </a:gridCol>
                <a:gridCol w="2448000">
                  <a:extLst>
                    <a:ext uri="{9D8B030D-6E8A-4147-A177-3AD203B41FA5}">
                      <a16:colId xmlns:a16="http://schemas.microsoft.com/office/drawing/2014/main" val="3713805211"/>
                    </a:ext>
                  </a:extLst>
                </a:gridCol>
              </a:tblGrid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名称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電話番号</a:t>
                      </a:r>
                      <a:endParaRPr kumimoji="1" lang="ja-JP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66383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取引先①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A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社　○○氏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××××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07661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取引先②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××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サービス　○○氏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××××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705222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取引先③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△△本舗　○○氏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××××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863501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関係団体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△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○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協同組合　○○氏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××××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291160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その他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○○郵便局　　○○氏　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－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××××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258024"/>
                  </a:ext>
                </a:extLst>
              </a:tr>
            </a:tbl>
          </a:graphicData>
        </a:graphic>
      </p:graphicFrame>
      <p:sp>
        <p:nvSpPr>
          <p:cNvPr id="22" name="Text Box 155">
            <a:extLst>
              <a:ext uri="{FF2B5EF4-FFF2-40B4-BE49-F238E27FC236}">
                <a16:creationId xmlns:a16="http://schemas.microsoft.com/office/drawing/2014/main" id="{88B01347-2AD3-2182-0CBD-8D02A5219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9795" y="9159424"/>
            <a:ext cx="2737930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700" dirty="0">
                <a:latin typeface="+mn-ea"/>
                <a:ea typeface="+mn-ea"/>
              </a:rPr>
              <a:t>原則として、</a:t>
            </a:r>
            <a:r>
              <a:rPr lang="en-US" altLang="ja-JP" sz="700" dirty="0">
                <a:latin typeface="+mn-ea"/>
                <a:ea typeface="+mn-ea"/>
              </a:rPr>
              <a:t>Web</a:t>
            </a:r>
            <a:r>
              <a:rPr lang="ja-JP" altLang="en-US" sz="700" dirty="0">
                <a:latin typeface="+mn-ea"/>
                <a:ea typeface="+mn-ea"/>
              </a:rPr>
              <a:t>１７１も災害用伝言ダイヤルと同時提供されます。</a:t>
            </a:r>
          </a:p>
        </p:txBody>
      </p:sp>
      <p:graphicFrame>
        <p:nvGraphicFramePr>
          <p:cNvPr id="23" name="Group 254">
            <a:extLst>
              <a:ext uri="{FF2B5EF4-FFF2-40B4-BE49-F238E27FC236}">
                <a16:creationId xmlns:a16="http://schemas.microsoft.com/office/drawing/2014/main" id="{01611EE3-55D2-BD94-A9CF-51ECFC3FE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527628"/>
              </p:ext>
            </p:extLst>
          </p:nvPr>
        </p:nvGraphicFramePr>
        <p:xfrm>
          <a:off x="4863497" y="7734569"/>
          <a:ext cx="6694775" cy="1477118"/>
        </p:xfrm>
        <a:graphic>
          <a:graphicData uri="http://schemas.openxmlformats.org/drawingml/2006/table">
            <a:tbl>
              <a:tblPr/>
              <a:tblGrid>
                <a:gridCol w="358775">
                  <a:extLst>
                    <a:ext uri="{9D8B030D-6E8A-4147-A177-3AD203B41FA5}">
                      <a16:colId xmlns:a16="http://schemas.microsoft.com/office/drawing/2014/main" val="2718922618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2766348988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752224767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98378593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95986425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3872809197"/>
                    </a:ext>
                  </a:extLst>
                </a:gridCol>
              </a:tblGrid>
              <a:tr h="183746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21600" marR="2160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アクセス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登録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登録件数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送信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確認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760398"/>
                  </a:ext>
                </a:extLst>
              </a:tr>
              <a:tr h="540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ドコモ</a:t>
                      </a:r>
                    </a:p>
                  </a:txBody>
                  <a:tcPr marL="21600" marR="2160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災害用キット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アプリ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→災害用伝言板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d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メニュー→災害用安否確認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（ドコモケータイの場合）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メニュー→あんしん→災害用伝言板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4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つのｺﾒﾝﾄから選択または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字以内のｺﾒﾝﾄ登録可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１電話番号につき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件登録可能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設定されたアドレスに安否情報を送信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>
                      <a:lvl1pPr marL="87313" indent="-87313"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1196975" indent="-476250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776413" indent="-400050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2317750" indent="-361950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859088" indent="-361950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3316288" indent="-361950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3773488" indent="-361950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4230688" indent="-361950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4687888" indent="-361950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87313" marR="0" lvl="0" indent="-87313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circleNumDbPlain"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「災害伝言板」の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「安否の確認」を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87313" marR="0" lvl="0" indent="-87313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circleNumDbPlain"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確認したい人の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電話番号を入力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・検索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476500"/>
                  </a:ext>
                </a:extLst>
              </a:tr>
              <a:tr h="326659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au</a:t>
                      </a:r>
                    </a:p>
                  </a:txBody>
                  <a:tcPr marL="21600" marR="2160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https://dengon.ezweb.ne.jp/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→災害用伝言板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＋ﾒｯｾｰｼﾞ公式ｱｶｳﾝﾄ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au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災害対策→災害用伝言板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au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災害対策アプリ→災害用伝言板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5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つのｺﾒﾝﾄから選択または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字以内のｺﾒﾝﾄ登録可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504156"/>
                  </a:ext>
                </a:extLst>
              </a:tr>
              <a:tr h="38761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ソフト</a:t>
                      </a:r>
                    </a:p>
                    <a:p>
                      <a:pPr marL="0" marR="0" lvl="0" indent="0" algn="ctr" defTabSz="957263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バンク</a:t>
                      </a:r>
                    </a:p>
                  </a:txBody>
                  <a:tcPr marL="21600" marR="2160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災害対策アプリ→災害用伝言板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ﾒｲﾝﾒﾆｭｰ→ｻｰﾋﾞｽ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安心機能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→災害用伝言板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4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つのｺﾒﾝﾄから選択または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字以内のｺﾒﾝﾄ登録可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32985"/>
                  </a:ext>
                </a:extLst>
              </a:tr>
            </a:tbl>
          </a:graphicData>
        </a:graphic>
      </p:graphicFrame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2BA0D50E-4C38-0F92-5F4F-F8BC4BE5F154}"/>
              </a:ext>
            </a:extLst>
          </p:cNvPr>
          <p:cNvGrpSpPr/>
          <p:nvPr/>
        </p:nvGrpSpPr>
        <p:grpSpPr>
          <a:xfrm>
            <a:off x="1748282" y="7831137"/>
            <a:ext cx="2392363" cy="1219200"/>
            <a:chOff x="2146300" y="7637463"/>
            <a:chExt cx="2392363" cy="1219200"/>
          </a:xfrm>
        </p:grpSpPr>
        <p:sp>
          <p:nvSpPr>
            <p:cNvPr id="25" name="Rectangle 140">
              <a:extLst>
                <a:ext uri="{FF2B5EF4-FFF2-40B4-BE49-F238E27FC236}">
                  <a16:creationId xmlns:a16="http://schemas.microsoft.com/office/drawing/2014/main" id="{725E21A4-C0CF-622E-9BCC-70A1E6107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5" y="7931150"/>
              <a:ext cx="2222500" cy="119063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rgbClr val="33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solidFill>
                    <a:schemeClr val="bg1"/>
                  </a:solidFill>
                  <a:latin typeface="+mn-ea"/>
                  <a:ea typeface="+mn-ea"/>
                </a:rPr>
                <a:t>１</a:t>
              </a:r>
              <a:r>
                <a:rPr lang="en-US" altLang="ja-JP" sz="800" b="1" dirty="0">
                  <a:solidFill>
                    <a:schemeClr val="bg1"/>
                  </a:solidFill>
                  <a:latin typeface="+mn-ea"/>
                  <a:ea typeface="+mn-ea"/>
                </a:rPr>
                <a:t>71</a:t>
              </a:r>
              <a:r>
                <a:rPr lang="ja-JP" altLang="en-US" sz="800" b="1" dirty="0">
                  <a:solidFill>
                    <a:schemeClr val="bg1"/>
                  </a:solidFill>
                  <a:latin typeface="+mn-ea"/>
                  <a:ea typeface="+mn-ea"/>
                </a:rPr>
                <a:t>をダイヤル</a:t>
              </a:r>
            </a:p>
          </p:txBody>
        </p:sp>
        <p:sp>
          <p:nvSpPr>
            <p:cNvPr id="26" name="Text Box 141">
              <a:extLst>
                <a:ext uri="{FF2B5EF4-FFF2-40B4-BE49-F238E27FC236}">
                  <a16:creationId xmlns:a16="http://schemas.microsoft.com/office/drawing/2014/main" id="{E2EB83BF-6D82-F4ED-FB14-8E7E67B3D7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8172" y="8193088"/>
              <a:ext cx="718145" cy="1046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dirty="0">
                  <a:latin typeface="+mn-ea"/>
                  <a:ea typeface="+mn-ea"/>
                </a:rPr>
                <a:t>メニューを選択</a:t>
              </a:r>
            </a:p>
          </p:txBody>
        </p:sp>
        <p:sp>
          <p:nvSpPr>
            <p:cNvPr id="27" name="Rectangle 142">
              <a:extLst>
                <a:ext uri="{FF2B5EF4-FFF2-40B4-BE49-F238E27FC236}">
                  <a16:creationId xmlns:a16="http://schemas.microsoft.com/office/drawing/2014/main" id="{79A32AEE-6843-BADB-8BB0-EE6F96E91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5" y="8169275"/>
              <a:ext cx="485775" cy="119063"/>
            </a:xfrm>
            <a:prstGeom prst="rect">
              <a:avLst/>
            </a:prstGeom>
            <a:solidFill>
              <a:srgbClr val="0080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900" b="1" dirty="0">
                  <a:solidFill>
                    <a:schemeClr val="bg1"/>
                  </a:solidFill>
                  <a:latin typeface="+mn-ea"/>
                  <a:ea typeface="+mn-ea"/>
                </a:rPr>
                <a:t>１</a:t>
              </a:r>
            </a:p>
          </p:txBody>
        </p:sp>
        <p:sp>
          <p:nvSpPr>
            <p:cNvPr id="28" name="Rectangle 143">
              <a:extLst>
                <a:ext uri="{FF2B5EF4-FFF2-40B4-BE49-F238E27FC236}">
                  <a16:creationId xmlns:a16="http://schemas.microsoft.com/office/drawing/2014/main" id="{C3EB1D35-7ABE-DF78-2EEC-DC3B52392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0813" y="8169275"/>
              <a:ext cx="493712" cy="119063"/>
            </a:xfrm>
            <a:prstGeom prst="rect">
              <a:avLst/>
            </a:prstGeom>
            <a:solidFill>
              <a:srgbClr val="FF0066"/>
            </a:solidFill>
            <a:ln w="9525" algn="ctr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900" b="1" dirty="0">
                  <a:solidFill>
                    <a:schemeClr val="bg1"/>
                  </a:solidFill>
                  <a:latin typeface="+mn-ea"/>
                  <a:ea typeface="+mn-ea"/>
                </a:rPr>
                <a:t>２</a:t>
              </a:r>
            </a:p>
          </p:txBody>
        </p:sp>
        <p:sp>
          <p:nvSpPr>
            <p:cNvPr id="29" name="Rectangle 144">
              <a:extLst>
                <a:ext uri="{FF2B5EF4-FFF2-40B4-BE49-F238E27FC236}">
                  <a16:creationId xmlns:a16="http://schemas.microsoft.com/office/drawing/2014/main" id="{9A917C1B-47D0-47FF-3554-786225CE9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5" y="8408988"/>
              <a:ext cx="2222500" cy="119062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rgbClr val="33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solidFill>
                    <a:schemeClr val="bg1"/>
                  </a:solidFill>
                  <a:latin typeface="+mn-ea"/>
                  <a:ea typeface="+mn-ea"/>
                </a:rPr>
                <a:t>（被災地の市外局番）－</a:t>
              </a:r>
              <a:r>
                <a:rPr lang="en-US" altLang="ja-JP" sz="800" b="1" dirty="0">
                  <a:solidFill>
                    <a:schemeClr val="bg1"/>
                  </a:solidFill>
                  <a:latin typeface="+mn-ea"/>
                  <a:ea typeface="+mn-ea"/>
                </a:rPr>
                <a:t>XXX</a:t>
              </a:r>
              <a:r>
                <a:rPr lang="ja-JP" altLang="en-US" sz="800" b="1" dirty="0">
                  <a:solidFill>
                    <a:schemeClr val="bg1"/>
                  </a:solidFill>
                  <a:latin typeface="+mn-ea"/>
                  <a:ea typeface="+mn-ea"/>
                </a:rPr>
                <a:t>－</a:t>
              </a:r>
              <a:r>
                <a:rPr lang="en-US" altLang="ja-JP" sz="800" b="1" dirty="0">
                  <a:solidFill>
                    <a:schemeClr val="bg1"/>
                  </a:solidFill>
                  <a:latin typeface="+mn-ea"/>
                  <a:ea typeface="+mn-ea"/>
                </a:rPr>
                <a:t>XXXX</a:t>
              </a:r>
            </a:p>
          </p:txBody>
        </p:sp>
        <p:sp>
          <p:nvSpPr>
            <p:cNvPr id="30" name="Rectangle 145">
              <a:extLst>
                <a:ext uri="{FF2B5EF4-FFF2-40B4-BE49-F238E27FC236}">
                  <a16:creationId xmlns:a16="http://schemas.microsoft.com/office/drawing/2014/main" id="{FBB010D1-B508-0AC2-16F7-55BE45532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5" y="8662988"/>
              <a:ext cx="485775" cy="193675"/>
            </a:xfrm>
            <a:prstGeom prst="rect">
              <a:avLst/>
            </a:prstGeom>
            <a:solidFill>
              <a:srgbClr val="0080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solidFill>
                    <a:schemeClr val="bg1"/>
                  </a:solidFill>
                  <a:latin typeface="+mn-ea"/>
                  <a:ea typeface="+mn-ea"/>
                </a:rPr>
                <a:t>録音</a:t>
              </a:r>
            </a:p>
            <a:p>
              <a:pPr algn="ctr">
                <a:lnSpc>
                  <a:spcPct val="85000"/>
                </a:lnSpc>
              </a:pPr>
              <a:r>
                <a:rPr lang="ja-JP" altLang="en-US" sz="700" b="1" dirty="0">
                  <a:solidFill>
                    <a:schemeClr val="bg1"/>
                  </a:solidFill>
                  <a:latin typeface="+mn-ea"/>
                  <a:ea typeface="+mn-ea"/>
                </a:rPr>
                <a:t>（</a:t>
              </a:r>
              <a:r>
                <a:rPr lang="en-US" altLang="ja-JP" sz="700" b="1" dirty="0">
                  <a:solidFill>
                    <a:schemeClr val="bg1"/>
                  </a:solidFill>
                  <a:latin typeface="+mn-ea"/>
                  <a:ea typeface="+mn-ea"/>
                </a:rPr>
                <a:t>30</a:t>
              </a:r>
              <a:r>
                <a:rPr lang="ja-JP" altLang="en-US" sz="700" b="1" dirty="0">
                  <a:solidFill>
                    <a:schemeClr val="bg1"/>
                  </a:solidFill>
                  <a:latin typeface="+mn-ea"/>
                  <a:ea typeface="+mn-ea"/>
                </a:rPr>
                <a:t>秒以内）</a:t>
              </a:r>
            </a:p>
          </p:txBody>
        </p:sp>
        <p:sp>
          <p:nvSpPr>
            <p:cNvPr id="31" name="Rectangle 146">
              <a:extLst>
                <a:ext uri="{FF2B5EF4-FFF2-40B4-BE49-F238E27FC236}">
                  <a16:creationId xmlns:a16="http://schemas.microsoft.com/office/drawing/2014/main" id="{809666DC-A867-AAB3-D4BD-6605B3C5E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0813" y="8650288"/>
              <a:ext cx="498475" cy="193675"/>
            </a:xfrm>
            <a:prstGeom prst="rect">
              <a:avLst/>
            </a:prstGeom>
            <a:solidFill>
              <a:srgbClr val="FF0066"/>
            </a:solidFill>
            <a:ln w="9525" algn="ctr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solidFill>
                    <a:schemeClr val="bg1"/>
                  </a:solidFill>
                  <a:latin typeface="+mn-ea"/>
                  <a:ea typeface="+mn-ea"/>
                </a:rPr>
                <a:t>再生</a:t>
              </a:r>
            </a:p>
          </p:txBody>
        </p:sp>
        <p:sp>
          <p:nvSpPr>
            <p:cNvPr id="32" name="Line 147">
              <a:extLst>
                <a:ext uri="{FF2B5EF4-FFF2-40B4-BE49-F238E27FC236}">
                  <a16:creationId xmlns:a16="http://schemas.microsoft.com/office/drawing/2014/main" id="{339EF8B1-0274-1B67-CAFE-0B62111C79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5388" y="7821613"/>
              <a:ext cx="0" cy="1095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+mn-ea"/>
              </a:endParaRPr>
            </a:p>
          </p:txBody>
        </p:sp>
        <p:sp>
          <p:nvSpPr>
            <p:cNvPr id="33" name="Line 148">
              <a:extLst>
                <a:ext uri="{FF2B5EF4-FFF2-40B4-BE49-F238E27FC236}">
                  <a16:creationId xmlns:a16="http://schemas.microsoft.com/office/drawing/2014/main" id="{92BF8D58-4D8A-4687-F7C9-90E3604E60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6975" y="8053388"/>
              <a:ext cx="0" cy="1095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+mn-ea"/>
              </a:endParaRPr>
            </a:p>
          </p:txBody>
        </p:sp>
        <p:sp>
          <p:nvSpPr>
            <p:cNvPr id="34" name="Line 149">
              <a:extLst>
                <a:ext uri="{FF2B5EF4-FFF2-40B4-BE49-F238E27FC236}">
                  <a16:creationId xmlns:a16="http://schemas.microsoft.com/office/drawing/2014/main" id="{8D35DEE3-B40D-CB0A-7B90-E3B011A8A9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6975" y="8299450"/>
              <a:ext cx="0" cy="1095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+mn-ea"/>
              </a:endParaRPr>
            </a:p>
          </p:txBody>
        </p:sp>
        <p:sp>
          <p:nvSpPr>
            <p:cNvPr id="35" name="Line 150">
              <a:extLst>
                <a:ext uri="{FF2B5EF4-FFF2-40B4-BE49-F238E27FC236}">
                  <a16:creationId xmlns:a16="http://schemas.microsoft.com/office/drawing/2014/main" id="{F7C88000-E872-F9A7-516E-DA3B423BD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6975" y="8537575"/>
              <a:ext cx="0" cy="1095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+mn-ea"/>
              </a:endParaRPr>
            </a:p>
          </p:txBody>
        </p:sp>
        <p:sp>
          <p:nvSpPr>
            <p:cNvPr id="36" name="Line 151">
              <a:extLst>
                <a:ext uri="{FF2B5EF4-FFF2-40B4-BE49-F238E27FC236}">
                  <a16:creationId xmlns:a16="http://schemas.microsoft.com/office/drawing/2014/main" id="{BD8FD970-6145-1878-4369-16DD8DBC25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6400" y="7821613"/>
              <a:ext cx="0" cy="1095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+mn-ea"/>
              </a:endParaRPr>
            </a:p>
          </p:txBody>
        </p:sp>
        <p:sp>
          <p:nvSpPr>
            <p:cNvPr id="37" name="Line 152">
              <a:extLst>
                <a:ext uri="{FF2B5EF4-FFF2-40B4-BE49-F238E27FC236}">
                  <a16:creationId xmlns:a16="http://schemas.microsoft.com/office/drawing/2014/main" id="{CF8119E3-8D92-5EF8-70FB-9745A30601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7988" y="8053388"/>
              <a:ext cx="0" cy="1095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+mn-ea"/>
              </a:endParaRPr>
            </a:p>
          </p:txBody>
        </p:sp>
        <p:sp>
          <p:nvSpPr>
            <p:cNvPr id="38" name="Line 153">
              <a:extLst>
                <a:ext uri="{FF2B5EF4-FFF2-40B4-BE49-F238E27FC236}">
                  <a16:creationId xmlns:a16="http://schemas.microsoft.com/office/drawing/2014/main" id="{276F2DA5-BBAE-DA51-BE30-C05996A543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7988" y="8299450"/>
              <a:ext cx="0" cy="1095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+mn-ea"/>
              </a:endParaRPr>
            </a:p>
          </p:txBody>
        </p:sp>
        <p:sp>
          <p:nvSpPr>
            <p:cNvPr id="39" name="Line 154">
              <a:extLst>
                <a:ext uri="{FF2B5EF4-FFF2-40B4-BE49-F238E27FC236}">
                  <a16:creationId xmlns:a16="http://schemas.microsoft.com/office/drawing/2014/main" id="{4E317385-CDF7-07DF-CF53-2D2A0524EA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7988" y="8537575"/>
              <a:ext cx="0" cy="1095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+mn-ea"/>
              </a:endParaRPr>
            </a:p>
          </p:txBody>
        </p:sp>
        <p:sp>
          <p:nvSpPr>
            <p:cNvPr id="40" name="Text Box 194">
              <a:extLst>
                <a:ext uri="{FF2B5EF4-FFF2-40B4-BE49-F238E27FC236}">
                  <a16:creationId xmlns:a16="http://schemas.microsoft.com/office/drawing/2014/main" id="{4914439C-77EB-63F3-9B34-3222C4FE43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0897" y="8678863"/>
              <a:ext cx="1231107" cy="1046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dirty="0">
                  <a:latin typeface="+mn-ea"/>
                  <a:ea typeface="+mn-ea"/>
                </a:rPr>
                <a:t>ガイダンスに従って下さい</a:t>
              </a:r>
            </a:p>
          </p:txBody>
        </p:sp>
        <p:sp>
          <p:nvSpPr>
            <p:cNvPr id="41" name="AutoShape 195">
              <a:extLst>
                <a:ext uri="{FF2B5EF4-FFF2-40B4-BE49-F238E27FC236}">
                  <a16:creationId xmlns:a16="http://schemas.microsoft.com/office/drawing/2014/main" id="{1580AB02-3628-BFCD-74AC-502504199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6300" y="7637463"/>
              <a:ext cx="663575" cy="20955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175" algn="ctr">
              <a:solidFill>
                <a:srgbClr val="C0C0C0"/>
              </a:solidFill>
              <a:round/>
              <a:headEnd/>
              <a:tailEnd/>
            </a:ln>
            <a:effectLst>
              <a:prstShdw prst="shdw17" dist="17961" dir="2700000">
                <a:srgbClr val="C0C0C0">
                  <a:gamma/>
                  <a:shade val="60000"/>
                  <a:invGamma/>
                </a:srgbClr>
              </a:prstShdw>
            </a:effec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dirty="0">
                  <a:latin typeface="+mn-ea"/>
                  <a:ea typeface="+mn-ea"/>
                </a:rPr>
                <a:t>伝言を録音</a:t>
              </a:r>
            </a:p>
          </p:txBody>
        </p:sp>
        <p:sp>
          <p:nvSpPr>
            <p:cNvPr id="42" name="AutoShape 196">
              <a:extLst>
                <a:ext uri="{FF2B5EF4-FFF2-40B4-BE49-F238E27FC236}">
                  <a16:creationId xmlns:a16="http://schemas.microsoft.com/office/drawing/2014/main" id="{6F83936C-5B08-E4EF-B224-22E727B3B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5088" y="7637463"/>
              <a:ext cx="663575" cy="20955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175" algn="ctr">
              <a:solidFill>
                <a:srgbClr val="C0C0C0"/>
              </a:solidFill>
              <a:round/>
              <a:headEnd/>
              <a:tailEnd/>
            </a:ln>
            <a:effectLst>
              <a:prstShdw prst="shdw17" dist="17961" dir="2700000">
                <a:srgbClr val="C0C0C0">
                  <a:gamma/>
                  <a:shade val="60000"/>
                  <a:invGamma/>
                </a:srgbClr>
              </a:prstShdw>
            </a:effec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dirty="0">
                  <a:latin typeface="+mn-ea"/>
                  <a:ea typeface="+mn-ea"/>
                </a:rPr>
                <a:t>伝言を再生</a:t>
              </a:r>
            </a:p>
          </p:txBody>
        </p:sp>
      </p:grpSp>
      <p:sp>
        <p:nvSpPr>
          <p:cNvPr id="43" name="Text Box 197">
            <a:extLst>
              <a:ext uri="{FF2B5EF4-FFF2-40B4-BE49-F238E27FC236}">
                <a16:creationId xmlns:a16="http://schemas.microsoft.com/office/drawing/2014/main" id="{72A852D3-C689-C842-A284-9FF41186E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618" y="5790353"/>
            <a:ext cx="3180358" cy="107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indent="-455613"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ja-JP" sz="1000" dirty="0">
                <a:latin typeface="+mn-ea"/>
                <a:ea typeface="+mn-ea"/>
              </a:rPr>
              <a:t>①</a:t>
            </a:r>
            <a:r>
              <a:rPr lang="ja-JP" altLang="en-US" sz="1000" dirty="0">
                <a:latin typeface="+mn-ea"/>
                <a:ea typeface="+mn-ea"/>
              </a:rPr>
              <a:t>基本ルール</a:t>
            </a:r>
          </a:p>
          <a:p>
            <a:pPr>
              <a:lnSpc>
                <a:spcPct val="85000"/>
              </a:lnSpc>
            </a:pPr>
            <a:r>
              <a:rPr lang="ja-JP" altLang="en-US" sz="800" dirty="0">
                <a:latin typeface="+mn-ea"/>
                <a:ea typeface="+mn-ea"/>
              </a:rPr>
              <a:t>　・安否情報を所属長へ連絡する。所属長への連絡がつかない場合、</a:t>
            </a:r>
          </a:p>
          <a:p>
            <a:pPr>
              <a:lnSpc>
                <a:spcPct val="85000"/>
              </a:lnSpc>
            </a:pPr>
            <a:r>
              <a:rPr lang="ja-JP" altLang="en-US" sz="800" dirty="0">
                <a:latin typeface="+mn-ea"/>
                <a:ea typeface="+mn-ea"/>
              </a:rPr>
              <a:t>　　対策本部のアドレスへメールまたは電話を通じて報告する。</a:t>
            </a:r>
          </a:p>
          <a:p>
            <a:pPr>
              <a:lnSpc>
                <a:spcPct val="85000"/>
              </a:lnSpc>
            </a:pPr>
            <a:endParaRPr lang="en-US" altLang="ja-JP" sz="700" dirty="0">
              <a:latin typeface="+mn-ea"/>
              <a:ea typeface="+mn-ea"/>
            </a:endParaRPr>
          </a:p>
          <a:p>
            <a:pPr>
              <a:lnSpc>
                <a:spcPct val="85000"/>
              </a:lnSpc>
            </a:pPr>
            <a:r>
              <a:rPr lang="ja-JP" altLang="en-US" sz="1000" dirty="0">
                <a:latin typeface="+mn-ea"/>
                <a:ea typeface="+mn-ea"/>
              </a:rPr>
              <a:t>②報告内容</a:t>
            </a:r>
          </a:p>
          <a:p>
            <a:pPr lvl="1">
              <a:lnSpc>
                <a:spcPct val="85000"/>
              </a:lnSpc>
            </a:pPr>
            <a:r>
              <a:rPr lang="ja-JP" altLang="en-US" sz="800" dirty="0">
                <a:latin typeface="+mn-ea"/>
                <a:ea typeface="+mn-ea"/>
              </a:rPr>
              <a:t>　・本人および同居家族の安否</a:t>
            </a:r>
          </a:p>
          <a:p>
            <a:pPr lvl="1">
              <a:lnSpc>
                <a:spcPct val="85000"/>
              </a:lnSpc>
            </a:pPr>
            <a:r>
              <a:rPr lang="ja-JP" altLang="en-US" sz="800" dirty="0">
                <a:latin typeface="+mn-ea"/>
                <a:ea typeface="+mn-ea"/>
              </a:rPr>
              <a:t>　・自宅の損傷状況、出社の見込み</a:t>
            </a:r>
          </a:p>
          <a:p>
            <a:pPr lvl="1">
              <a:lnSpc>
                <a:spcPct val="85000"/>
              </a:lnSpc>
            </a:pPr>
            <a:r>
              <a:rPr lang="ja-JP" altLang="en-US" sz="800" dirty="0">
                <a:latin typeface="+mn-ea"/>
                <a:ea typeface="+mn-ea"/>
              </a:rPr>
              <a:t>　・避難している場合、その場所・電話番号</a:t>
            </a:r>
          </a:p>
          <a:p>
            <a:pPr lvl="1">
              <a:lnSpc>
                <a:spcPct val="85000"/>
              </a:lnSpc>
            </a:pPr>
            <a:endParaRPr lang="ja-JP" altLang="en-US" sz="500" dirty="0">
              <a:latin typeface="+mn-ea"/>
              <a:ea typeface="+mn-ea"/>
            </a:endParaRPr>
          </a:p>
          <a:p>
            <a:pPr>
              <a:lnSpc>
                <a:spcPct val="85000"/>
              </a:lnSpc>
            </a:pPr>
            <a:r>
              <a:rPr lang="ja-JP" altLang="en-US" sz="1000" dirty="0">
                <a:latin typeface="+mn-ea"/>
                <a:ea typeface="+mn-ea"/>
              </a:rPr>
              <a:t>③報告を行う場合は以下のいずれか</a:t>
            </a:r>
          </a:p>
        </p:txBody>
      </p:sp>
      <p:graphicFrame>
        <p:nvGraphicFramePr>
          <p:cNvPr id="44" name="Group 240">
            <a:extLst>
              <a:ext uri="{FF2B5EF4-FFF2-40B4-BE49-F238E27FC236}">
                <a16:creationId xmlns:a16="http://schemas.microsoft.com/office/drawing/2014/main" id="{DFC8ADC2-83AB-E903-71B4-B9005CDFD3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03608"/>
              </p:ext>
            </p:extLst>
          </p:nvPr>
        </p:nvGraphicFramePr>
        <p:xfrm>
          <a:off x="1338883" y="6913249"/>
          <a:ext cx="3188950" cy="499529"/>
        </p:xfrm>
        <a:graphic>
          <a:graphicData uri="http://schemas.openxmlformats.org/drawingml/2006/table">
            <a:tbl>
              <a:tblPr/>
              <a:tblGrid>
                <a:gridCol w="488950">
                  <a:extLst>
                    <a:ext uri="{9D8B030D-6E8A-4147-A177-3AD203B41FA5}">
                      <a16:colId xmlns:a16="http://schemas.microsoft.com/office/drawing/2014/main" val="1052726897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3486453317"/>
                    </a:ext>
                  </a:extLst>
                </a:gridCol>
              </a:tblGrid>
              <a:tr h="4995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安否確認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実施基準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marL="88900" indent="-88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72000" marR="0" lvl="0" indent="-72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愛知県内で震度５強以上の地震が発生したとき</a:t>
                      </a:r>
                    </a:p>
                    <a:p>
                      <a:pPr marL="72000" marR="0" lvl="0" indent="-72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その他、社長が必要と判断した場合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296558"/>
                  </a:ext>
                </a:extLst>
              </a:tr>
            </a:tbl>
          </a:graphicData>
        </a:graphic>
      </p:graphicFrame>
      <p:graphicFrame>
        <p:nvGraphicFramePr>
          <p:cNvPr id="45" name="Group 247">
            <a:extLst>
              <a:ext uri="{FF2B5EF4-FFF2-40B4-BE49-F238E27FC236}">
                <a16:creationId xmlns:a16="http://schemas.microsoft.com/office/drawing/2014/main" id="{90136E58-5F88-BBD5-4533-EEE39772B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12523"/>
              </p:ext>
            </p:extLst>
          </p:nvPr>
        </p:nvGraphicFramePr>
        <p:xfrm>
          <a:off x="6423025" y="2750663"/>
          <a:ext cx="1343025" cy="6537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1557670867"/>
                    </a:ext>
                  </a:extLst>
                </a:gridCol>
                <a:gridCol w="200025">
                  <a:extLst>
                    <a:ext uri="{9D8B030D-6E8A-4147-A177-3AD203B41FA5}">
                      <a16:colId xmlns:a16="http://schemas.microsoft.com/office/drawing/2014/main" val="2421134179"/>
                    </a:ext>
                  </a:extLst>
                </a:gridCol>
              </a:tblGrid>
              <a:tr h="1301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まずチェック！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57265"/>
                  </a:ext>
                </a:extLst>
              </a:tr>
              <a:tr h="134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火の始末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11666"/>
                  </a:ext>
                </a:extLst>
              </a:tr>
              <a:tr h="134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自分の周囲の機器の電源をオフ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62200"/>
                  </a:ext>
                </a:extLst>
              </a:tr>
              <a:tr h="133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5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290904"/>
                  </a:ext>
                </a:extLst>
              </a:tr>
            </a:tbl>
          </a:graphicData>
        </a:graphic>
      </p:graphicFrame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4E66E52C-7F85-3F00-F51C-FD8FA56DD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324013"/>
              </p:ext>
            </p:extLst>
          </p:nvPr>
        </p:nvGraphicFramePr>
        <p:xfrm>
          <a:off x="8502842" y="3909636"/>
          <a:ext cx="2876550" cy="1512000"/>
        </p:xfrm>
        <a:graphic>
          <a:graphicData uri="http://schemas.openxmlformats.org/drawingml/2006/table">
            <a:tbl>
              <a:tblPr/>
              <a:tblGrid>
                <a:gridCol w="769938">
                  <a:extLst>
                    <a:ext uri="{9D8B030D-6E8A-4147-A177-3AD203B41FA5}">
                      <a16:colId xmlns:a16="http://schemas.microsoft.com/office/drawing/2014/main" val="2856428671"/>
                    </a:ext>
                  </a:extLst>
                </a:gridCol>
                <a:gridCol w="2106612">
                  <a:extLst>
                    <a:ext uri="{9D8B030D-6E8A-4147-A177-3AD203B41FA5}">
                      <a16:colId xmlns:a16="http://schemas.microsoft.com/office/drawing/2014/main" val="1634145577"/>
                    </a:ext>
                  </a:extLst>
                </a:gridCol>
              </a:tblGrid>
              <a:tr h="252000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自宅周辺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1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690299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地震時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□□山公園</a:t>
                      </a:r>
                      <a:endParaRPr kumimoji="1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4144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津波時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同上</a:t>
                      </a:r>
                      <a:endParaRPr kumimoji="1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321696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事業所周辺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1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070192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地震時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本社工場駐車場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6172577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津波時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本社工場周辺　△△ビル屋上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614317"/>
                  </a:ext>
                </a:extLst>
              </a:tr>
            </a:tbl>
          </a:graphicData>
        </a:graphic>
      </p:graphicFrame>
      <p:graphicFrame>
        <p:nvGraphicFramePr>
          <p:cNvPr id="47" name="表 46">
            <a:extLst>
              <a:ext uri="{FF2B5EF4-FFF2-40B4-BE49-F238E27FC236}">
                <a16:creationId xmlns:a16="http://schemas.microsoft.com/office/drawing/2014/main" id="{EF52678D-4AF7-91F4-26EF-08152F1DB7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364906"/>
              </p:ext>
            </p:extLst>
          </p:nvPr>
        </p:nvGraphicFramePr>
        <p:xfrm>
          <a:off x="4851399" y="5813155"/>
          <a:ext cx="3181938" cy="1368000"/>
        </p:xfrm>
        <a:graphic>
          <a:graphicData uri="http://schemas.openxmlformats.org/drawingml/2006/table">
            <a:tbl>
              <a:tblPr/>
              <a:tblGrid>
                <a:gridCol w="360040">
                  <a:extLst>
                    <a:ext uri="{9D8B030D-6E8A-4147-A177-3AD203B41FA5}">
                      <a16:colId xmlns:a16="http://schemas.microsoft.com/office/drawing/2014/main" val="1913160611"/>
                    </a:ext>
                  </a:extLst>
                </a:gridCol>
                <a:gridCol w="409898">
                  <a:extLst>
                    <a:ext uri="{9D8B030D-6E8A-4147-A177-3AD203B41FA5}">
                      <a16:colId xmlns:a16="http://schemas.microsoft.com/office/drawing/2014/main" val="1055058219"/>
                    </a:ext>
                  </a:extLst>
                </a:gridCol>
                <a:gridCol w="2412000">
                  <a:extLst>
                    <a:ext uri="{9D8B030D-6E8A-4147-A177-3AD203B41FA5}">
                      <a16:colId xmlns:a16="http://schemas.microsoft.com/office/drawing/2014/main" val="174284122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  <a:t>A</a:t>
                      </a:r>
                      <a:endParaRPr kumimoji="1" lang="ja-JP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所属長に連絡する（所属長は対策本部へ連絡）</a:t>
                      </a:r>
                      <a:endParaRPr kumimoji="1" lang="ja-JP" altLang="en-US" sz="1000" b="1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1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172720"/>
                  </a:ext>
                </a:extLst>
              </a:tr>
              <a:tr h="288000">
                <a:tc gridSpan="2"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携帯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０９０－００００－００００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212800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ﾒｰﾙｱﾄﾞﾚｽ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＊＊＊＠＊＊＊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.ne.jp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443437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自宅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ー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××××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3865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B</a:t>
                      </a:r>
                      <a:endParaRPr kumimoji="1" lang="ja-JP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000" b="1" dirty="0">
                          <a:latin typeface="+mn-ea"/>
                          <a:ea typeface="+mn-ea"/>
                        </a:rPr>
                        <a:t>安否確認システムで報告する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1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07411"/>
                  </a:ext>
                </a:extLst>
              </a:tr>
            </a:tbl>
          </a:graphicData>
        </a:graphic>
      </p:graphicFrame>
      <p:sp>
        <p:nvSpPr>
          <p:cNvPr id="48" name="Text Box 72">
            <a:extLst>
              <a:ext uri="{FF2B5EF4-FFF2-40B4-BE49-F238E27FC236}">
                <a16:creationId xmlns:a16="http://schemas.microsoft.com/office/drawing/2014/main" id="{1CD709D6-CCF8-6291-9DB8-DBD83FDB9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7437" y="9246737"/>
            <a:ext cx="5371835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700" dirty="0">
                <a:latin typeface="+mn-ea"/>
                <a:ea typeface="+mn-ea"/>
              </a:rPr>
              <a:t>※</a:t>
            </a:r>
            <a:r>
              <a:rPr lang="ja-JP" altLang="en-US" sz="700" dirty="0">
                <a:latin typeface="+mn-ea"/>
                <a:ea typeface="+mn-ea"/>
              </a:rPr>
              <a:t>　アプリを利用したい場合、平時にダウンロードしておくことが必要です。</a:t>
            </a:r>
          </a:p>
        </p:txBody>
      </p:sp>
      <p:sp>
        <p:nvSpPr>
          <p:cNvPr id="49" name="Text Box 37">
            <a:extLst>
              <a:ext uri="{FF2B5EF4-FFF2-40B4-BE49-F238E27FC236}">
                <a16:creationId xmlns:a16="http://schemas.microsoft.com/office/drawing/2014/main" id="{261B3067-F4A1-021F-84F8-CA2F8FF95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4050" y="7253462"/>
            <a:ext cx="3175637" cy="10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ja-JP" sz="800" dirty="0">
                <a:latin typeface="+mn-ea"/>
                <a:ea typeface="+mn-ea"/>
              </a:rPr>
              <a:t>※</a:t>
            </a:r>
            <a:r>
              <a:rPr lang="ja-JP" altLang="en-US" sz="800" dirty="0">
                <a:latin typeface="+mn-ea"/>
                <a:ea typeface="+mn-ea"/>
              </a:rPr>
              <a:t>　所属長に連絡がつかない場合は対策本部へ直接連絡</a:t>
            </a:r>
          </a:p>
        </p:txBody>
      </p:sp>
      <p:graphicFrame>
        <p:nvGraphicFramePr>
          <p:cNvPr id="50" name="表 49">
            <a:extLst>
              <a:ext uri="{FF2B5EF4-FFF2-40B4-BE49-F238E27FC236}">
                <a16:creationId xmlns:a16="http://schemas.microsoft.com/office/drawing/2014/main" id="{100C71F8-C4DD-9D5E-ECD0-9FA7A932B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95225"/>
              </p:ext>
            </p:extLst>
          </p:nvPr>
        </p:nvGraphicFramePr>
        <p:xfrm>
          <a:off x="8882634" y="2617403"/>
          <a:ext cx="2106612" cy="720000"/>
        </p:xfrm>
        <a:graphic>
          <a:graphicData uri="http://schemas.openxmlformats.org/drawingml/2006/table">
            <a:tbl>
              <a:tblPr/>
              <a:tblGrid>
                <a:gridCol w="398486">
                  <a:extLst>
                    <a:ext uri="{9D8B030D-6E8A-4147-A177-3AD203B41FA5}">
                      <a16:colId xmlns:a16="http://schemas.microsoft.com/office/drawing/2014/main" val="571016927"/>
                    </a:ext>
                  </a:extLst>
                </a:gridCol>
                <a:gridCol w="1708126">
                  <a:extLst>
                    <a:ext uri="{9D8B030D-6E8A-4147-A177-3AD203B41FA5}">
                      <a16:colId xmlns:a16="http://schemas.microsoft.com/office/drawing/2014/main" val="2939242883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所属</a:t>
                      </a:r>
                      <a:endParaRPr kumimoji="1" lang="ja-JP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ja-JP" altLang="en-US" sz="900" b="0" i="0" dirty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株式会社</a:t>
                      </a:r>
                      <a:r>
                        <a:rPr lang="ja-JP" altLang="en-US" sz="900" b="0" i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○○</a:t>
                      </a:r>
                      <a:endParaRPr kumimoji="1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633107"/>
                  </a:ext>
                </a:extLst>
              </a:tr>
              <a:tr h="360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氏名</a:t>
                      </a:r>
                      <a:endParaRPr kumimoji="1" lang="ja-JP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+mn-ea"/>
                          <a:ea typeface="+mn-ea"/>
                        </a:rPr>
                        <a:t>愛知　太郎</a:t>
                      </a:r>
                      <a:endParaRPr kumimoji="1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4022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ＭＳ ゴシック"/>
        <a:ea typeface="ＭＳ ゴシック"/>
        <a:cs typeface=""/>
      </a:majorFont>
      <a:minorFont>
        <a:latin typeface="ＭＳ ゴシック"/>
        <a:ea typeface="ＭＳ ゴシック"/>
        <a:cs typeface="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886</Words>
  <Application>Microsoft Office PowerPoint</Application>
  <PresentationFormat>A3 297x420 mm</PresentationFormat>
  <Paragraphs>158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Arial</vt:lpstr>
      <vt:lpstr>Wingdings</vt:lpstr>
      <vt:lpstr>Office 2013 - 2022 テーマ</vt:lpstr>
      <vt:lpstr>【様式１２】従業員携帯カード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2026-06-26T04:57:52Z</dcterms:created>
  <dcterms:modified xsi:type="dcterms:W3CDTF">2026-06-26T04:57:55Z</dcterms:modified>
</cp:coreProperties>
</file>