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3" autoAdjust="0"/>
    <p:restoredTop sz="94521" autoAdjust="0"/>
  </p:normalViewPr>
  <p:slideViewPr>
    <p:cSldViewPr>
      <p:cViewPr varScale="1">
        <p:scale>
          <a:sx n="55" d="100"/>
          <a:sy n="55" d="100"/>
        </p:scale>
        <p:origin x="2246"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半田市に１拠点</a:t>
            </a:r>
          </a:p>
          <a:p>
            <a:pPr eaLnBrk="1" hangingPunct="1"/>
            <a:r>
              <a:rPr lang="ja-JP" altLang="en-US" b="0" dirty="0">
                <a:latin typeface="ＭＳ ゴシック" panose="020B0609070205080204" pitchFamily="49" charset="-128"/>
                <a:ea typeface="ＭＳ ゴシック" panose="020B0609070205080204" pitchFamily="49" charset="-128"/>
              </a:rPr>
              <a:t>　・規模　　従業員３０名</a:t>
            </a:r>
          </a:p>
          <a:p>
            <a:pPr eaLnBrk="1" hangingPunct="1"/>
            <a:r>
              <a:rPr lang="ja-JP" altLang="en-US" b="0" dirty="0">
                <a:latin typeface="ＭＳ ゴシック" panose="020B0609070205080204" pitchFamily="49" charset="-128"/>
                <a:ea typeface="ＭＳ ゴシック" panose="020B0609070205080204" pitchFamily="49" charset="-128"/>
              </a:rPr>
              <a:t>　・業種　　運輸業（コンテナの陸上輸送）</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r>
              <a:rPr lang="zh-TW" altLang="en-US" sz="1800" dirty="0">
                <a:solidFill>
                  <a:srgbClr val="C00000"/>
                </a:solidFill>
                <a:latin typeface="ＭＳ ゴシック" panose="020B0609070205080204" pitchFamily="49" charset="-128"/>
                <a:ea typeface="ＭＳ ゴシック" panose="020B0609070205080204" pitchFamily="49" charset="-128"/>
              </a:rPr>
              <a:t>○○</a:t>
            </a: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＜運輸業・記入例＞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825469909"/>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３，０００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５００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r>
                        <a:rPr kumimoji="1" lang="ja-JP" altLang="en-US" sz="1200" b="1" i="0" u="none" strike="noStrike" cap="none" normalizeH="0" baseline="0" dirty="0">
                          <a:ln>
                            <a:noFill/>
                          </a:ln>
                          <a:solidFill>
                            <a:srgbClr val="C00000"/>
                          </a:solidFill>
                          <a:effectLst/>
                          <a:latin typeface="+mn-ea"/>
                          <a:ea typeface="+mn-ea"/>
                        </a:rPr>
                        <a:t>運送保険</a:t>
                      </a:r>
                      <a:r>
                        <a:rPr kumimoji="1" lang="en-US" altLang="ja-JP" sz="1200" b="1" i="0" u="none" strike="noStrike" cap="none" normalizeH="0" baseline="0" dirty="0">
                          <a:ln>
                            <a:noFill/>
                          </a:ln>
                          <a:solidFill>
                            <a:srgbClr val="C00000"/>
                          </a:solidFill>
                          <a:effectLst/>
                          <a:latin typeface="+mn-ea"/>
                          <a:ea typeface="+mn-ea"/>
                        </a:rPr>
                        <a:t>   </a:t>
                      </a:r>
                      <a:r>
                        <a:rPr kumimoji="1" lang="en-US" altLang="ja-JP" sz="1200" b="1" i="0" u="none" strike="noStrike" cap="none" normalizeH="0" baseline="0" dirty="0">
                          <a:ln>
                            <a:noFill/>
                          </a:ln>
                          <a:solidFill>
                            <a:schemeClr val="tx1"/>
                          </a:solidFill>
                          <a:effectLst/>
                          <a:latin typeface="+mn-ea"/>
                          <a:ea typeface="+mn-ea"/>
                        </a:rPr>
                        <a:t>)</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最大５，０００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最大１０，０００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1321094025"/>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５００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ja-JP" altLang="en-US" sz="1100" b="0" u="none" strike="noStrike" dirty="0">
                          <a:solidFill>
                            <a:srgbClr val="C00000"/>
                          </a:solidFill>
                          <a:effectLst/>
                          <a:latin typeface="+mn-ea"/>
                          <a:ea typeface="+mn-ea"/>
                        </a:rPr>
                        <a:t>車両リース料等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２００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２００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２，５５０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1428913607"/>
              </p:ext>
            </p:extLst>
          </p:nvPr>
        </p:nvGraphicFramePr>
        <p:xfrm>
          <a:off x="161044" y="3109664"/>
          <a:ext cx="6528000" cy="623736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endParaRPr lang="en-US" altLang="ja-JP" sz="800" dirty="0">
                        <a:solidFill>
                          <a:srgbClr val="C00000"/>
                        </a:solidFill>
                        <a:effectLst/>
                        <a:latin typeface="+mn-ea"/>
                        <a:ea typeface="+mn-ea"/>
                      </a:endParaRPr>
                    </a:p>
                    <a:p>
                      <a:pPr algn="l" fontAlgn="base">
                        <a:buNone/>
                      </a:pPr>
                      <a:r>
                        <a:rPr lang="ja-JP" altLang="en-US" sz="800" dirty="0">
                          <a:solidFill>
                            <a:srgbClr val="C00000"/>
                          </a:solidFill>
                          <a:effectLst/>
                          <a:latin typeface="+mn-ea"/>
                          <a:ea typeface="+mn-ea"/>
                        </a:rPr>
                        <a:t>港湾作業中ドライバーへの津波避難指示手順を整備する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92696" y="92907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884674595"/>
              </p:ext>
            </p:extLst>
          </p:nvPr>
        </p:nvGraphicFramePr>
        <p:xfrm>
          <a:off x="96743" y="6544200"/>
          <a:ext cx="6655463" cy="2794392"/>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出社できない場合、</a:t>
                      </a:r>
                      <a:br>
                        <a:rPr kumimoji="1" lang="ja-JP" altLang="en-US"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運行管理者（２名）</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出社可能な運行管理者が運行指示を行う</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両名とも不在の場合は社長が代行する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不在時の対応手順を整備する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冷蔵冷凍担当ドライバー（５名）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半数が出社不可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出社可能なドライバーの数に合わせて対応する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全ドライバーの冷蔵冷凍車両運転資格を確認しておく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123788"/>
            <a:ext cx="2291844" cy="725756"/>
          </a:xfrm>
          <a:prstGeom prst="wedgeRectCallout">
            <a:avLst>
              <a:gd name="adj1" fmla="val 5072"/>
              <a:gd name="adj2" fmla="val -7656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276872" y="8825615"/>
            <a:ext cx="3173374" cy="511386"/>
          </a:xfrm>
          <a:prstGeom prst="wedgeRectCallout">
            <a:avLst>
              <a:gd name="adj1" fmla="val -23187"/>
              <a:gd name="adj2" fmla="val -9478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600830" y="9300063"/>
            <a:ext cx="3173374"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001654"/>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4131089442"/>
              </p:ext>
            </p:extLst>
          </p:nvPr>
        </p:nvGraphicFramePr>
        <p:xfrm>
          <a:off x="100475" y="637630"/>
          <a:ext cx="6655464" cy="8484978"/>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4">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mpd="sng">
                      <a:noFill/>
                      <a:prstDash val="solid"/>
                    </a:lnL>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冷蔵・冷凍車両（５台）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転倒・損傷・冷却装置の故障により使用不可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使用可能な冷蔵冷凍車両を医薬品メーカー向けに配車する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冷蔵冷凍車両の被害確認手順を整備する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シャーシ</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（コンテナ台車）</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液状化による沈下・傾斜で使用不可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使用可能なシャーシを確認し、医薬品メーカー向け輸送に優先使用する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不足する場合、コンテナデポから借用する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コンテナデポとの事前協議を行う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自社コンテナ</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ヤード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液状化による地盤沈下・亀裂でヤードが使用不可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使用可能なエリアで医薬品メーカー向けコンテナを優先管理する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使用不可の場合は代替ヤードを手配する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代替ヤードの候補先リストを作成する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燃料タンク</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（軽油）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転倒・損傷による燃料漏洩</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給油所被災による補給不能</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使用可能な燃料を冷蔵冷凍車両に優先使用する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緊急燃料調達先リストを作成する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事務所建物</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天井落下・壁亀裂で使用不可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使用不可の場合はテレワーク環境での運行管理に切り替える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テレワーク環境での運行管理体制を整備する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燃料仕入先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給油所の被災・停電で燃料補給が困難になる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複数の給油所・燃料業者に連絡し、調達可能な燃料を確保する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緊急燃料調達先リストを作成する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車両の修理業者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業者の被災により</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対応不可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在庫のある部品・消耗品で対応する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代替先リストを作成する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冷凍・冷蔵設備の修理業者</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業者の被災により</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対応不可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代替業者に連絡し修理対応を依頼する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代替先リストを作成する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518195916"/>
              </p:ext>
            </p:extLst>
          </p:nvPr>
        </p:nvGraphicFramePr>
        <p:xfrm>
          <a:off x="100475" y="637630"/>
          <a:ext cx="6655463" cy="812580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港湾アクセス道路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道路の通行止め、</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交通規制など</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実際の道路状況等をもとに、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顧客と緊急輸送道路の通行許可について確認しておく</a:t>
                      </a:r>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港湾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岸壁損傷・クレーン倒壊で港湾機能が停止または制限</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使用不可の場合は代替港湾を医薬品メーカーと協議して利用する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顧客と代替港湾利用について事前に協議しておく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医薬品メーカーの倉庫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医薬品メーカーが被災して受入が停止になる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医薬品メーカーの被災状況・受入可否を確認し、対応可能な輸送から実施する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顧客の連絡先を複数確認しておく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3</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日程度使えない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ポータブル電源で可能な業務に絞って対応する</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ポータブル電源を導入する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電話が</a:t>
                      </a: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1</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週間程度</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運行管理システム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停電・通信障害でシステムが停止する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手書き運行表・電話で配車・運行管理を行う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運行管理システムをクラウド化する。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手書き運行管理時のマニュアルを作成する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顧客・港湾連絡先データ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PC</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損傷・システム停止でデータにアクセス不可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クラウド保管するとともに印刷して事務所・各冷蔵冷凍車両に保管しておく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冷蔵冷凍車両の</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温度管理記録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記録が途絶え品質管理の根拠が失われる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a:ln>
                            <a:noFill/>
                          </a:ln>
                          <a:solidFill>
                            <a:srgbClr val="C00000"/>
                          </a:solidFill>
                          <a:effectLst/>
                          <a:latin typeface="+mn-ea"/>
                          <a:ea typeface="+mn-ea"/>
                        </a:rPr>
                        <a:t>手書き記録で温度管理を継続する</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温度記録用紙・温度計を各冷蔵冷凍車両に備蓄しておく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2562993993"/>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回収が遅れる、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回収不能になる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３日以上遅れている場合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顧客の状況を確認する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2323815151"/>
              </p:ext>
            </p:extLst>
          </p:nvPr>
        </p:nvGraphicFramePr>
        <p:xfrm>
          <a:off x="224441" y="2769289"/>
          <a:ext cx="6400067" cy="5608127"/>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endParaRPr lang="en-US" altLang="ja-JP" sz="800" dirty="0">
                        <a:solidFill>
                          <a:srgbClr val="C00000"/>
                        </a:solidFill>
                        <a:effectLst/>
                        <a:latin typeface="+mn-ea"/>
                        <a:ea typeface="+mn-ea"/>
                      </a:endParaRPr>
                    </a:p>
                    <a:p>
                      <a:pPr algn="l" fontAlgn="base">
                        <a:buNone/>
                      </a:pPr>
                      <a:r>
                        <a:rPr lang="ja-JP" altLang="en-US" sz="800" dirty="0">
                          <a:solidFill>
                            <a:srgbClr val="C00000"/>
                          </a:solidFill>
                          <a:effectLst/>
                          <a:latin typeface="+mn-ea"/>
                          <a:ea typeface="+mn-ea"/>
                        </a:rPr>
                        <a:t>港湾作業中ドライバーへの津波避難指示手順を整備する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運行管理者</a:t>
                      </a:r>
                      <a:endParaRPr kumimoji="1" lang="en-US" altLang="zh-TW"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不在時の対応手順を整備する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冷蔵冷凍担当</a:t>
                      </a:r>
                      <a:br>
                        <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ドライバー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全ドライバーの冷蔵冷凍車両運転資格を確認しておく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2795884030"/>
              </p:ext>
            </p:extLst>
          </p:nvPr>
        </p:nvGraphicFramePr>
        <p:xfrm>
          <a:off x="259460" y="704528"/>
          <a:ext cx="6335014" cy="6914280"/>
        </p:xfrm>
        <a:graphic>
          <a:graphicData uri="http://schemas.openxmlformats.org/drawingml/2006/table">
            <a:tbl>
              <a:tblPr/>
              <a:tblGrid>
                <a:gridCol w="828000">
                  <a:extLst>
                    <a:ext uri="{9D8B030D-6E8A-4147-A177-3AD203B41FA5}">
                      <a16:colId xmlns:a16="http://schemas.microsoft.com/office/drawing/2014/main" val="1922007477"/>
                    </a:ext>
                  </a:extLst>
                </a:gridCol>
                <a:gridCol w="1981500">
                  <a:extLst>
                    <a:ext uri="{9D8B030D-6E8A-4147-A177-3AD203B41FA5}">
                      <a16:colId xmlns:a16="http://schemas.microsoft.com/office/drawing/2014/main" val="2995899803"/>
                    </a:ext>
                  </a:extLst>
                </a:gridCol>
                <a:gridCol w="5800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冷蔵・冷凍車両（５台）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冷蔵冷凍車両の被害確認手順を整備する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シャーシ</a:t>
                      </a:r>
                      <a:br>
                        <a:rPr kumimoji="1" lang="en-US" altLang="ja-JP" sz="800" b="0" i="0" u="none" strike="noStrike" cap="none" normalizeH="0" baseline="0" dirty="0">
                          <a:ln>
                            <a:noFill/>
                          </a:ln>
                          <a:solidFill>
                            <a:srgbClr val="C00000"/>
                          </a:solidFill>
                          <a:effectLst/>
                          <a:latin typeface="+mn-ea"/>
                          <a:ea typeface="+mn-ea"/>
                        </a:rPr>
                      </a:br>
                      <a:r>
                        <a:rPr kumimoji="1" lang="ja-JP" altLang="en-US" sz="800" b="0" i="0" u="none" strike="noStrike" cap="none" normalizeH="0" baseline="0" dirty="0">
                          <a:ln>
                            <a:noFill/>
                          </a:ln>
                          <a:solidFill>
                            <a:srgbClr val="C00000"/>
                          </a:solidFill>
                          <a:effectLst/>
                          <a:latin typeface="+mn-ea"/>
                          <a:ea typeface="+mn-ea"/>
                        </a:rPr>
                        <a:t>（コンテナ台車）</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コンテナデポとの事前協議を行う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自社コンテナ</a:t>
                      </a:r>
                      <a:br>
                        <a:rPr kumimoji="1" lang="en-US" altLang="ja-JP" sz="800" b="0" i="0" u="none" strike="noStrike" cap="none" normalizeH="0" baseline="0" dirty="0">
                          <a:ln>
                            <a:noFill/>
                          </a:ln>
                          <a:solidFill>
                            <a:srgbClr val="C00000"/>
                          </a:solidFill>
                          <a:effectLst/>
                          <a:latin typeface="+mn-ea"/>
                          <a:ea typeface="+mn-ea"/>
                        </a:rPr>
                      </a:br>
                      <a:r>
                        <a:rPr kumimoji="1" lang="ja-JP" altLang="en-US" sz="800" b="0" i="0" u="none" strike="noStrike" cap="none" normalizeH="0" baseline="0" dirty="0">
                          <a:ln>
                            <a:noFill/>
                          </a:ln>
                          <a:solidFill>
                            <a:srgbClr val="C00000"/>
                          </a:solidFill>
                          <a:effectLst/>
                          <a:latin typeface="+mn-ea"/>
                          <a:ea typeface="+mn-ea"/>
                        </a:rPr>
                        <a:t>ヤード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代替ヤードの候補先リストを作成する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事務所建物</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テレワーク環境での運行管理体制を整備する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燃料仕入先</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修理業者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代替先リストを作成する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406449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港湾アクセス道路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顧客と緊急輸送道路の通行許可について確認しておく</a:t>
                      </a:r>
                      <a:endParaRPr kumimoji="1" lang="ja-JP" altLang="en-US" sz="8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018534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港湾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顧客と代替港湾利用について事前に協議しておく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09216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医薬品メーカーの倉庫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顧客の連絡先を複数確認しておく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227349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電気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ポータブル電源を導入する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運行管理システム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運行管理システムをクラウド化する。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手書き運行管理時のマニュアルを作成する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顧客・港湾連絡先データ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クラウド保管するとともに印刷して事務所・各冷蔵冷凍車両に保管しておく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092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冷蔵冷凍車両の</a:t>
                      </a:r>
                      <a:br>
                        <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温度管理記録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温度記録用紙・温度計を各冷蔵冷凍車両に備蓄しておく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95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70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235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1324085717"/>
              </p:ext>
            </p:extLst>
          </p:nvPr>
        </p:nvGraphicFramePr>
        <p:xfrm>
          <a:off x="73082" y="2953109"/>
          <a:ext cx="6660000" cy="6410088"/>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ヤード管理</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責任者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ヤード管理</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責任者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ヤード管理</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責任者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営業担当</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運行管理者</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2883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316244"/>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353569121"/>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業務形態、主要サービス・顧客が変化した際にＢＣＰ全般の見直しを行う。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756500702"/>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本社事業所</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ヤード事務所</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担当者メール：**＠**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2367622857"/>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総務担当（運行管理者）</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避難誘導責任者は、従業員等の避難に際して、危険エリアの注意喚起を行う。</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5" name="表 4">
            <a:extLst>
              <a:ext uri="{FF2B5EF4-FFF2-40B4-BE49-F238E27FC236}">
                <a16:creationId xmlns:a16="http://schemas.microsoft.com/office/drawing/2014/main" id="{B3F8F63E-C570-FBAB-06B1-492D838E5C08}"/>
              </a:ext>
            </a:extLst>
          </p:cNvPr>
          <p:cNvGraphicFramePr>
            <a:graphicFrameLocks noGrp="1"/>
          </p:cNvGraphicFramePr>
          <p:nvPr>
            <p:extLst>
              <p:ext uri="{D42A27DB-BD31-4B8C-83A1-F6EECF244321}">
                <p14:modId xmlns:p14="http://schemas.microsoft.com/office/powerpoint/2010/main" val="2350445597"/>
              </p:ext>
            </p:extLst>
          </p:nvPr>
        </p:nvGraphicFramePr>
        <p:xfrm>
          <a:off x="692696" y="3136452"/>
          <a:ext cx="5674561" cy="3135481"/>
        </p:xfrm>
        <a:graphic>
          <a:graphicData uri="http://schemas.openxmlformats.org/drawingml/2006/table">
            <a:tbl>
              <a:tblPr firstRow="1" bandRow="1">
                <a:tableStyleId>{5C22544A-7EE6-4342-B048-85BDC9FD1C3A}</a:tableStyleId>
              </a:tblPr>
              <a:tblGrid>
                <a:gridCol w="434058">
                  <a:extLst>
                    <a:ext uri="{9D8B030D-6E8A-4147-A177-3AD203B41FA5}">
                      <a16:colId xmlns:a16="http://schemas.microsoft.com/office/drawing/2014/main" val="3339932304"/>
                    </a:ext>
                  </a:extLst>
                </a:gridCol>
                <a:gridCol w="1584176">
                  <a:extLst>
                    <a:ext uri="{9D8B030D-6E8A-4147-A177-3AD203B41FA5}">
                      <a16:colId xmlns:a16="http://schemas.microsoft.com/office/drawing/2014/main" val="1924792070"/>
                    </a:ext>
                  </a:extLst>
                </a:gridCol>
                <a:gridCol w="432048">
                  <a:extLst>
                    <a:ext uri="{9D8B030D-6E8A-4147-A177-3AD203B41FA5}">
                      <a16:colId xmlns:a16="http://schemas.microsoft.com/office/drawing/2014/main" val="3188603142"/>
                    </a:ext>
                  </a:extLst>
                </a:gridCol>
                <a:gridCol w="576064">
                  <a:extLst>
                    <a:ext uri="{9D8B030D-6E8A-4147-A177-3AD203B41FA5}">
                      <a16:colId xmlns:a16="http://schemas.microsoft.com/office/drawing/2014/main" val="1448506649"/>
                    </a:ext>
                  </a:extLst>
                </a:gridCol>
                <a:gridCol w="1080120">
                  <a:extLst>
                    <a:ext uri="{9D8B030D-6E8A-4147-A177-3AD203B41FA5}">
                      <a16:colId xmlns:a16="http://schemas.microsoft.com/office/drawing/2014/main" val="4247029172"/>
                    </a:ext>
                  </a:extLst>
                </a:gridCol>
                <a:gridCol w="144016">
                  <a:extLst>
                    <a:ext uri="{9D8B030D-6E8A-4147-A177-3AD203B41FA5}">
                      <a16:colId xmlns:a16="http://schemas.microsoft.com/office/drawing/2014/main" val="2593003468"/>
                    </a:ext>
                  </a:extLst>
                </a:gridCol>
                <a:gridCol w="1424079">
                  <a:extLst>
                    <a:ext uri="{9D8B030D-6E8A-4147-A177-3AD203B41FA5}">
                      <a16:colId xmlns:a16="http://schemas.microsoft.com/office/drawing/2014/main" val="1706681482"/>
                    </a:ext>
                  </a:extLst>
                </a:gridCol>
              </a:tblGrid>
              <a:tr h="0">
                <a:tc>
                  <a:txBody>
                    <a:bodyPr/>
                    <a:lstStyle/>
                    <a:p>
                      <a:pPr algn="ctr"/>
                      <a:endParaRPr kumimoji="1" lang="ja-JP" alt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gridSpan="2">
                  <a:txBody>
                    <a:bodyPr/>
                    <a:lstStyle/>
                    <a:p>
                      <a:endParaRPr kumimoji="1" lang="ja-JP" altLang="en-US"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hMerge="1">
                  <a:txBody>
                    <a:bodyPr/>
                    <a:lstStyle/>
                    <a:p>
                      <a:endParaRPr kumimoji="1" lang="ja-JP" alt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800" b="0" dirty="0">
                          <a:solidFill>
                            <a:schemeClr val="tx1"/>
                          </a:solidFill>
                        </a:rPr>
                        <a:t>会議室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ja-JP" altLang="en-US" sz="800" b="0" dirty="0">
                          <a:solidFill>
                            <a:schemeClr val="tx1"/>
                          </a:solidFill>
                        </a:rPr>
                        <a:t>棚</a:t>
                      </a: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6">
                  <a:txBody>
                    <a:bodyPr/>
                    <a:lstStyle/>
                    <a:p>
                      <a:pPr algn="ctr"/>
                      <a:endParaRPr kumimoji="1" lang="ja-JP" altLang="en-US" sz="1000" b="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pct70">
                      <a:fgClr>
                        <a:schemeClr val="bg1"/>
                      </a:fgClr>
                      <a:bgClr>
                        <a:srgbClr val="00B050"/>
                      </a:bgClr>
                    </a:pattFill>
                  </a:tcPr>
                </a:tc>
                <a:extLst>
                  <a:ext uri="{0D108BD9-81ED-4DB2-BD59-A6C34878D82A}">
                    <a16:rowId xmlns:a16="http://schemas.microsoft.com/office/drawing/2014/main" val="4092759698"/>
                  </a:ext>
                </a:extLst>
              </a:tr>
              <a:tr h="1498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事務室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18777655"/>
                  </a:ext>
                </a:extLst>
              </a:tr>
              <a:tr h="26457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a:r>
                        <a:rPr kumimoji="1" lang="ja-JP" altLang="en-US" sz="800" b="0" dirty="0">
                          <a:solidFill>
                            <a:schemeClr val="tx1"/>
                          </a:solidFill>
                        </a:rPr>
                        <a:t>会議室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tc vMerge="1">
                  <a:txBody>
                    <a:bodyPr/>
                    <a:lstStyle/>
                    <a:p>
                      <a:endParaRPr kumimoji="1" lang="ja-JP" altLang="en-US"/>
                    </a:p>
                  </a:txBody>
                  <a:tcPr>
                    <a:lnT w="38100" cmpd="sng">
                      <a:noFill/>
                    </a:lnT>
                  </a:tcPr>
                </a:tc>
                <a:extLst>
                  <a:ext uri="{0D108BD9-81ED-4DB2-BD59-A6C34878D82A}">
                    <a16:rowId xmlns:a16="http://schemas.microsoft.com/office/drawing/2014/main" val="4200507070"/>
                  </a:ext>
                </a:extLst>
              </a:tr>
              <a:tr h="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給湯室</a:t>
                      </a: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kumimoji="1" lang="ja-JP" altLang="en-US"/>
                    </a:p>
                  </a:txBody>
                  <a:tcPr/>
                </a:tc>
                <a:extLst>
                  <a:ext uri="{0D108BD9-81ED-4DB2-BD59-A6C34878D82A}">
                    <a16:rowId xmlns:a16="http://schemas.microsoft.com/office/drawing/2014/main" val="798955046"/>
                  </a:ext>
                </a:extLst>
              </a:tr>
              <a:tr h="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5766187"/>
                  </a:ext>
                </a:extLst>
              </a:tr>
              <a:tr h="272557">
                <a:tc rowSpan="2">
                  <a:txBody>
                    <a:bodyPr/>
                    <a:lstStyle/>
                    <a:p>
                      <a:pPr algn="ctr"/>
                      <a:r>
                        <a:rPr kumimoji="1" lang="ja-JP" altLang="en-US" sz="1000" b="0" dirty="0">
                          <a:solidFill>
                            <a:schemeClr val="tx1"/>
                          </a:solidFill>
                        </a:rPr>
                        <a:t>休憩</a:t>
                      </a:r>
                      <a:endParaRPr kumimoji="1" lang="en-US" altLang="ja-JP" sz="1000" b="0" dirty="0">
                        <a:solidFill>
                          <a:schemeClr val="tx1"/>
                        </a:solidFill>
                      </a:endParaRPr>
                    </a:p>
                    <a:p>
                      <a:pPr algn="ctr"/>
                      <a:r>
                        <a:rPr kumimoji="1" lang="ja-JP" altLang="en-US" sz="1000" b="0" dirty="0">
                          <a:solidFill>
                            <a:schemeClr val="tx1"/>
                          </a:solidFill>
                        </a:rPr>
                        <a:t>スペース</a:t>
                      </a:r>
                    </a:p>
                  </a:txBody>
                  <a:tcPr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vMerge="1">
                  <a:txBody>
                    <a:bodyPr/>
                    <a:lstStyle/>
                    <a:p>
                      <a:endParaRPr kumimoji="1" lang="ja-JP" altLang="en-US"/>
                    </a:p>
                  </a:txBody>
                  <a:tcPr/>
                </a:tc>
                <a:tc vMerge="1">
                  <a:txBody>
                    <a:bodyPr/>
                    <a:lstStyle/>
                    <a:p>
                      <a:endParaRPr kumimoji="1" lang="ja-JP" altLang="en-US"/>
                    </a:p>
                  </a:txBody>
                  <a:tcPr>
                    <a:lnT w="12700" cap="flat" cmpd="sng" algn="ctr">
                      <a:noFill/>
                      <a:prstDash val="solid"/>
                      <a:round/>
                      <a:headEnd type="none" w="med" len="med"/>
                      <a:tailEnd type="none" w="med" len="med"/>
                    </a:lnT>
                  </a:tcPr>
                </a:tc>
                <a:tc vMerge="1">
                  <a:txBody>
                    <a:bodyPr/>
                    <a:lstStyle/>
                    <a:p>
                      <a:endParaRPr kumimoji="1" lang="ja-JP" altLang="en-US"/>
                    </a:p>
                  </a:txBody>
                  <a:tcPr>
                    <a:lnT w="381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5485478"/>
                  </a:ext>
                </a:extLst>
              </a:tr>
              <a:tr h="282886">
                <a:tc vMerge="1">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kumimoji="1" lang="ja-JP" alt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gridSpan="4">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B050"/>
                      </a:fgClr>
                      <a:bgClr>
                        <a:schemeClr val="bg1"/>
                      </a:bgClr>
                    </a:pattFill>
                  </a:tcPr>
                </a:tc>
                <a:tc rowSpan="3" hMerge="1">
                  <a:txBody>
                    <a:bodyPr/>
                    <a:lstStyle/>
                    <a:p>
                      <a:pPr algn="ctr"/>
                      <a:endParaRPr kumimoji="1" lang="ja-JP" altLang="en-US" sz="1000" b="0" dirty="0">
                        <a:solidFill>
                          <a:schemeClr val="tx1"/>
                        </a:solidFill>
                      </a:endParaRP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B050"/>
                      </a:fgClr>
                      <a:bgClr>
                        <a:schemeClr val="bg1"/>
                      </a:bgClr>
                    </a:pattFill>
                  </a:tcPr>
                </a:tc>
                <a:tc rowSpan="3" hMerge="1">
                  <a:txBody>
                    <a:bodyPr/>
                    <a:lstStyle/>
                    <a:p>
                      <a:endParaRPr kumimoji="1" lang="ja-JP" altLang="en-US"/>
                    </a:p>
                  </a:txBody>
                  <a:tcPr/>
                </a:tc>
                <a:tc rowSpan="3" hMerge="1">
                  <a:txBody>
                    <a:bodyPr/>
                    <a:lstStyle/>
                    <a:p>
                      <a:endParaRPr kumimoji="1" lang="ja-JP" altLang="en-US"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r h="555443">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041550282"/>
                  </a:ext>
                </a:extLst>
              </a:tr>
              <a:tr h="1224136">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137761820"/>
                  </a:ext>
                </a:extLst>
              </a:tr>
            </a:tbl>
          </a:graphicData>
        </a:graphic>
      </p:graphicFrame>
      <p:pic>
        <p:nvPicPr>
          <p:cNvPr id="6" name="Picture 492">
            <a:extLst>
              <a:ext uri="{FF2B5EF4-FFF2-40B4-BE49-F238E27FC236}">
                <a16:creationId xmlns:a16="http://schemas.microsoft.com/office/drawing/2014/main" id="{3236FEAE-F60D-2CCC-2110-C7786F4D36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680" y="3956666"/>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A3CDEC60-EC4C-58CF-E008-B8BBF50A021E}"/>
              </a:ext>
            </a:extLst>
          </p:cNvPr>
          <p:cNvGrpSpPr/>
          <p:nvPr/>
        </p:nvGrpSpPr>
        <p:grpSpPr>
          <a:xfrm>
            <a:off x="5975440" y="3742243"/>
            <a:ext cx="318890" cy="416798"/>
            <a:chOff x="4070350" y="3563938"/>
            <a:chExt cx="318890" cy="416798"/>
          </a:xfrm>
        </p:grpSpPr>
        <p:sp>
          <p:nvSpPr>
            <p:cNvPr id="8" name="Rectangle 485">
              <a:extLst>
                <a:ext uri="{FF2B5EF4-FFF2-40B4-BE49-F238E27FC236}">
                  <a16:creationId xmlns:a16="http://schemas.microsoft.com/office/drawing/2014/main" id="{EA4A598D-86DF-B798-4B72-E98D8D644322}"/>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488">
              <a:extLst>
                <a:ext uri="{FF2B5EF4-FFF2-40B4-BE49-F238E27FC236}">
                  <a16:creationId xmlns:a16="http://schemas.microsoft.com/office/drawing/2014/main" id="{89F4B342-E21E-FDA1-3502-8EE70568505C}"/>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490">
              <a:extLst>
                <a:ext uri="{FF2B5EF4-FFF2-40B4-BE49-F238E27FC236}">
                  <a16:creationId xmlns:a16="http://schemas.microsoft.com/office/drawing/2014/main" id="{F630DC19-4EBA-FD32-F8FB-DEC83997E07A}"/>
                </a:ext>
              </a:extLst>
            </p:cNvPr>
            <p:cNvSpPr>
              <a:spLocks noChangeArrowheads="1"/>
            </p:cNvSpPr>
            <p:nvPr/>
          </p:nvSpPr>
          <p:spPr bwMode="auto">
            <a:xfrm>
              <a:off x="4081463" y="3857625"/>
              <a:ext cx="307777"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grpSp>
        <p:nvGrpSpPr>
          <p:cNvPr id="20" name="グループ化 19">
            <a:extLst>
              <a:ext uri="{FF2B5EF4-FFF2-40B4-BE49-F238E27FC236}">
                <a16:creationId xmlns:a16="http://schemas.microsoft.com/office/drawing/2014/main" id="{37B4FF5A-F762-22D3-B52B-89F953DDFAE2}"/>
              </a:ext>
            </a:extLst>
          </p:cNvPr>
          <p:cNvGrpSpPr/>
          <p:nvPr/>
        </p:nvGrpSpPr>
        <p:grpSpPr>
          <a:xfrm>
            <a:off x="764712" y="4538097"/>
            <a:ext cx="332797" cy="429127"/>
            <a:chOff x="6944892" y="3532647"/>
            <a:chExt cx="332797" cy="429127"/>
          </a:xfrm>
        </p:grpSpPr>
        <p:pic>
          <p:nvPicPr>
            <p:cNvPr id="21" name="グラフィックス 20" descr="消火器 単色塗りつぶし">
              <a:extLst>
                <a:ext uri="{FF2B5EF4-FFF2-40B4-BE49-F238E27FC236}">
                  <a16:creationId xmlns:a16="http://schemas.microsoft.com/office/drawing/2014/main" id="{1F4824A6-4860-FD72-BA8A-EF3C5424C2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44892" y="3532647"/>
              <a:ext cx="297804" cy="297804"/>
            </a:xfrm>
            <a:prstGeom prst="rect">
              <a:avLst/>
            </a:prstGeom>
          </p:spPr>
        </p:pic>
        <p:sp>
          <p:nvSpPr>
            <p:cNvPr id="22" name="Rectangle 446">
              <a:extLst>
                <a:ext uri="{FF2B5EF4-FFF2-40B4-BE49-F238E27FC236}">
                  <a16:creationId xmlns:a16="http://schemas.microsoft.com/office/drawing/2014/main" id="{0952C5C9-7F94-85DE-E8BC-78E0AD5452E7}"/>
                </a:ext>
              </a:extLst>
            </p:cNvPr>
            <p:cNvSpPr>
              <a:spLocks noChangeArrowheads="1"/>
            </p:cNvSpPr>
            <p:nvPr/>
          </p:nvSpPr>
          <p:spPr bwMode="auto">
            <a:xfrm>
              <a:off x="6969912" y="3838663"/>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grpSp>
      <p:sp>
        <p:nvSpPr>
          <p:cNvPr id="23" name="正方形/長方形 22">
            <a:extLst>
              <a:ext uri="{FF2B5EF4-FFF2-40B4-BE49-F238E27FC236}">
                <a16:creationId xmlns:a16="http://schemas.microsoft.com/office/drawing/2014/main" id="{59CD01CA-9C9D-D8E6-4E24-50ADE46F8DA2}"/>
              </a:ext>
            </a:extLst>
          </p:cNvPr>
          <p:cNvSpPr/>
          <p:nvPr/>
        </p:nvSpPr>
        <p:spPr bwMode="auto">
          <a:xfrm>
            <a:off x="4218991" y="4944954"/>
            <a:ext cx="1215678" cy="21345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駐車場</a:t>
            </a:r>
          </a:p>
        </p:txBody>
      </p:sp>
      <p:sp>
        <p:nvSpPr>
          <p:cNvPr id="24" name="正方形/長方形 23">
            <a:extLst>
              <a:ext uri="{FF2B5EF4-FFF2-40B4-BE49-F238E27FC236}">
                <a16:creationId xmlns:a16="http://schemas.microsoft.com/office/drawing/2014/main" id="{A46ED1F5-BCA9-3CA7-FC4A-73FEBDD86CB2}"/>
              </a:ext>
            </a:extLst>
          </p:cNvPr>
          <p:cNvSpPr/>
          <p:nvPr/>
        </p:nvSpPr>
        <p:spPr bwMode="auto">
          <a:xfrm>
            <a:off x="5183512" y="3498347"/>
            <a:ext cx="918070" cy="21345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給油設備</a:t>
            </a:r>
          </a:p>
        </p:txBody>
      </p:sp>
      <p:graphicFrame>
        <p:nvGraphicFramePr>
          <p:cNvPr id="25" name="表 24">
            <a:extLst>
              <a:ext uri="{FF2B5EF4-FFF2-40B4-BE49-F238E27FC236}">
                <a16:creationId xmlns:a16="http://schemas.microsoft.com/office/drawing/2014/main" id="{50F3F54E-9065-C46D-856C-EA614BE199A7}"/>
              </a:ext>
            </a:extLst>
          </p:cNvPr>
          <p:cNvGraphicFramePr>
            <a:graphicFrameLocks noGrp="1"/>
          </p:cNvGraphicFramePr>
          <p:nvPr>
            <p:extLst>
              <p:ext uri="{D42A27DB-BD31-4B8C-83A1-F6EECF244321}">
                <p14:modId xmlns:p14="http://schemas.microsoft.com/office/powerpoint/2010/main" val="3468938370"/>
              </p:ext>
            </p:extLst>
          </p:nvPr>
        </p:nvGraphicFramePr>
        <p:xfrm>
          <a:off x="4434533" y="3406032"/>
          <a:ext cx="216000" cy="594378"/>
        </p:xfrm>
        <a:graphic>
          <a:graphicData uri="http://schemas.openxmlformats.org/drawingml/2006/table">
            <a:tbl>
              <a:tblPr firstRow="1" bandRow="1">
                <a:tableStyleId>{5C22544A-7EE6-4342-B048-85BDC9FD1C3A}</a:tableStyleId>
              </a:tblPr>
              <a:tblGrid>
                <a:gridCol w="108000">
                  <a:extLst>
                    <a:ext uri="{9D8B030D-6E8A-4147-A177-3AD203B41FA5}">
                      <a16:colId xmlns:a16="http://schemas.microsoft.com/office/drawing/2014/main" val="1905620659"/>
                    </a:ext>
                  </a:extLst>
                </a:gridCol>
                <a:gridCol w="108000">
                  <a:extLst>
                    <a:ext uri="{9D8B030D-6E8A-4147-A177-3AD203B41FA5}">
                      <a16:colId xmlns:a16="http://schemas.microsoft.com/office/drawing/2014/main" val="1291706624"/>
                    </a:ext>
                  </a:extLst>
                </a:gridCol>
              </a:tblGrid>
              <a:tr h="108000">
                <a:tc gridSpan="2">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kumimoji="1" lang="ja-JP" altLang="en-US" sz="500" b="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694232"/>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09898682"/>
                  </a:ext>
                </a:extLst>
              </a:tr>
            </a:tbl>
          </a:graphicData>
        </a:graphic>
      </p:graphicFrame>
      <p:graphicFrame>
        <p:nvGraphicFramePr>
          <p:cNvPr id="26" name="表 25">
            <a:extLst>
              <a:ext uri="{FF2B5EF4-FFF2-40B4-BE49-F238E27FC236}">
                <a16:creationId xmlns:a16="http://schemas.microsoft.com/office/drawing/2014/main" id="{9E176D9F-4EEF-2527-7842-6D43C368217F}"/>
              </a:ext>
            </a:extLst>
          </p:cNvPr>
          <p:cNvGraphicFramePr>
            <a:graphicFrameLocks noGrp="1"/>
          </p:cNvGraphicFramePr>
          <p:nvPr>
            <p:extLst>
              <p:ext uri="{D42A27DB-BD31-4B8C-83A1-F6EECF244321}">
                <p14:modId xmlns:p14="http://schemas.microsoft.com/office/powerpoint/2010/main" val="800010939"/>
              </p:ext>
            </p:extLst>
          </p:nvPr>
        </p:nvGraphicFramePr>
        <p:xfrm>
          <a:off x="4037147" y="3407851"/>
          <a:ext cx="216000" cy="594378"/>
        </p:xfrm>
        <a:graphic>
          <a:graphicData uri="http://schemas.openxmlformats.org/drawingml/2006/table">
            <a:tbl>
              <a:tblPr firstRow="1" bandRow="1">
                <a:tableStyleId>{5C22544A-7EE6-4342-B048-85BDC9FD1C3A}</a:tableStyleId>
              </a:tblPr>
              <a:tblGrid>
                <a:gridCol w="108000">
                  <a:extLst>
                    <a:ext uri="{9D8B030D-6E8A-4147-A177-3AD203B41FA5}">
                      <a16:colId xmlns:a16="http://schemas.microsoft.com/office/drawing/2014/main" val="1905620659"/>
                    </a:ext>
                  </a:extLst>
                </a:gridCol>
                <a:gridCol w="108000">
                  <a:extLst>
                    <a:ext uri="{9D8B030D-6E8A-4147-A177-3AD203B41FA5}">
                      <a16:colId xmlns:a16="http://schemas.microsoft.com/office/drawing/2014/main" val="1291706624"/>
                    </a:ext>
                  </a:extLst>
                </a:gridCol>
              </a:tblGrid>
              <a:tr h="108000">
                <a:tc gridSpan="2">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kumimoji="1" lang="ja-JP" altLang="en-US" sz="500" b="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694232"/>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09898682"/>
                  </a:ext>
                </a:extLst>
              </a:tr>
            </a:tbl>
          </a:graphicData>
        </a:graphic>
      </p:graphicFrame>
      <p:graphicFrame>
        <p:nvGraphicFramePr>
          <p:cNvPr id="27" name="表 26">
            <a:extLst>
              <a:ext uri="{FF2B5EF4-FFF2-40B4-BE49-F238E27FC236}">
                <a16:creationId xmlns:a16="http://schemas.microsoft.com/office/drawing/2014/main" id="{DB14F5EA-77FA-9222-A615-46B257556AEB}"/>
              </a:ext>
            </a:extLst>
          </p:cNvPr>
          <p:cNvGraphicFramePr>
            <a:graphicFrameLocks noGrp="1"/>
          </p:cNvGraphicFramePr>
          <p:nvPr>
            <p:extLst>
              <p:ext uri="{D42A27DB-BD31-4B8C-83A1-F6EECF244321}">
                <p14:modId xmlns:p14="http://schemas.microsoft.com/office/powerpoint/2010/main" val="4279305325"/>
              </p:ext>
            </p:extLst>
          </p:nvPr>
        </p:nvGraphicFramePr>
        <p:xfrm>
          <a:off x="1357694" y="3465106"/>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28" name="表 27">
            <a:extLst>
              <a:ext uri="{FF2B5EF4-FFF2-40B4-BE49-F238E27FC236}">
                <a16:creationId xmlns:a16="http://schemas.microsoft.com/office/drawing/2014/main" id="{88A86469-7306-3BE8-C301-F63C11B8936A}"/>
              </a:ext>
            </a:extLst>
          </p:cNvPr>
          <p:cNvGraphicFramePr>
            <a:graphicFrameLocks noGrp="1"/>
          </p:cNvGraphicFramePr>
          <p:nvPr>
            <p:extLst>
              <p:ext uri="{D42A27DB-BD31-4B8C-83A1-F6EECF244321}">
                <p14:modId xmlns:p14="http://schemas.microsoft.com/office/powerpoint/2010/main" val="567981908"/>
              </p:ext>
            </p:extLst>
          </p:nvPr>
        </p:nvGraphicFramePr>
        <p:xfrm>
          <a:off x="1243560" y="5276263"/>
          <a:ext cx="1327149" cy="324252"/>
        </p:xfrm>
        <a:graphic>
          <a:graphicData uri="http://schemas.openxmlformats.org/drawingml/2006/table">
            <a:tbl>
              <a:tblPr firstRow="1" bandRow="1">
                <a:tableStyleId>{5C22544A-7EE6-4342-B048-85BDC9FD1C3A}</a:tableStyleId>
              </a:tblPr>
              <a:tblGrid>
                <a:gridCol w="442383">
                  <a:extLst>
                    <a:ext uri="{9D8B030D-6E8A-4147-A177-3AD203B41FA5}">
                      <a16:colId xmlns:a16="http://schemas.microsoft.com/office/drawing/2014/main" val="1905620659"/>
                    </a:ext>
                  </a:extLst>
                </a:gridCol>
                <a:gridCol w="442383">
                  <a:extLst>
                    <a:ext uri="{9D8B030D-6E8A-4147-A177-3AD203B41FA5}">
                      <a16:colId xmlns:a16="http://schemas.microsoft.com/office/drawing/2014/main" val="4289812343"/>
                    </a:ext>
                  </a:extLst>
                </a:gridCol>
                <a:gridCol w="442383">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29" name="表 28">
            <a:extLst>
              <a:ext uri="{FF2B5EF4-FFF2-40B4-BE49-F238E27FC236}">
                <a16:creationId xmlns:a16="http://schemas.microsoft.com/office/drawing/2014/main" id="{24B85B44-8290-FA84-26E0-065554697FC8}"/>
              </a:ext>
            </a:extLst>
          </p:cNvPr>
          <p:cNvGraphicFramePr>
            <a:graphicFrameLocks noGrp="1"/>
          </p:cNvGraphicFramePr>
          <p:nvPr>
            <p:extLst>
              <p:ext uri="{D42A27DB-BD31-4B8C-83A1-F6EECF244321}">
                <p14:modId xmlns:p14="http://schemas.microsoft.com/office/powerpoint/2010/main" val="1915724038"/>
              </p:ext>
            </p:extLst>
          </p:nvPr>
        </p:nvGraphicFramePr>
        <p:xfrm>
          <a:off x="1243560" y="5771965"/>
          <a:ext cx="1327149" cy="324252"/>
        </p:xfrm>
        <a:graphic>
          <a:graphicData uri="http://schemas.openxmlformats.org/drawingml/2006/table">
            <a:tbl>
              <a:tblPr firstRow="1" bandRow="1">
                <a:tableStyleId>{5C22544A-7EE6-4342-B048-85BDC9FD1C3A}</a:tableStyleId>
              </a:tblPr>
              <a:tblGrid>
                <a:gridCol w="442383">
                  <a:extLst>
                    <a:ext uri="{9D8B030D-6E8A-4147-A177-3AD203B41FA5}">
                      <a16:colId xmlns:a16="http://schemas.microsoft.com/office/drawing/2014/main" val="1905620659"/>
                    </a:ext>
                  </a:extLst>
                </a:gridCol>
                <a:gridCol w="442383">
                  <a:extLst>
                    <a:ext uri="{9D8B030D-6E8A-4147-A177-3AD203B41FA5}">
                      <a16:colId xmlns:a16="http://schemas.microsoft.com/office/drawing/2014/main" val="4289812343"/>
                    </a:ext>
                  </a:extLst>
                </a:gridCol>
                <a:gridCol w="442383">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30" name="表 29">
            <a:extLst>
              <a:ext uri="{FF2B5EF4-FFF2-40B4-BE49-F238E27FC236}">
                <a16:creationId xmlns:a16="http://schemas.microsoft.com/office/drawing/2014/main" id="{66E1DCDE-3D43-C87E-C1A3-6C7D2ACDF1B8}"/>
              </a:ext>
            </a:extLst>
          </p:cNvPr>
          <p:cNvGraphicFramePr>
            <a:graphicFrameLocks noGrp="1"/>
          </p:cNvGraphicFramePr>
          <p:nvPr>
            <p:extLst>
              <p:ext uri="{D42A27DB-BD31-4B8C-83A1-F6EECF244321}">
                <p14:modId xmlns:p14="http://schemas.microsoft.com/office/powerpoint/2010/main" val="704739694"/>
              </p:ext>
            </p:extLst>
          </p:nvPr>
        </p:nvGraphicFramePr>
        <p:xfrm>
          <a:off x="1357694" y="3937579"/>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31" name="表 30">
            <a:extLst>
              <a:ext uri="{FF2B5EF4-FFF2-40B4-BE49-F238E27FC236}">
                <a16:creationId xmlns:a16="http://schemas.microsoft.com/office/drawing/2014/main" id="{AAE6A154-F8A8-2BE0-92E3-0090EDF9DA21}"/>
              </a:ext>
            </a:extLst>
          </p:cNvPr>
          <p:cNvGraphicFramePr>
            <a:graphicFrameLocks noGrp="1"/>
          </p:cNvGraphicFramePr>
          <p:nvPr>
            <p:extLst>
              <p:ext uri="{D42A27DB-BD31-4B8C-83A1-F6EECF244321}">
                <p14:modId xmlns:p14="http://schemas.microsoft.com/office/powerpoint/2010/main" val="3015798320"/>
              </p:ext>
            </p:extLst>
          </p:nvPr>
        </p:nvGraphicFramePr>
        <p:xfrm>
          <a:off x="1357694" y="4419121"/>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pSp>
        <p:nvGrpSpPr>
          <p:cNvPr id="32" name="グループ化 31">
            <a:extLst>
              <a:ext uri="{FF2B5EF4-FFF2-40B4-BE49-F238E27FC236}">
                <a16:creationId xmlns:a16="http://schemas.microsoft.com/office/drawing/2014/main" id="{05D08C7B-3632-05E8-35AB-D69710F10FBB}"/>
              </a:ext>
            </a:extLst>
          </p:cNvPr>
          <p:cNvGrpSpPr/>
          <p:nvPr/>
        </p:nvGrpSpPr>
        <p:grpSpPr>
          <a:xfrm>
            <a:off x="2411234" y="3667797"/>
            <a:ext cx="584002" cy="246221"/>
            <a:chOff x="2420938" y="3831296"/>
            <a:chExt cx="584002" cy="246221"/>
          </a:xfrm>
        </p:grpSpPr>
        <p:sp>
          <p:nvSpPr>
            <p:cNvPr id="33" name="Rectangle 429">
              <a:extLst>
                <a:ext uri="{FF2B5EF4-FFF2-40B4-BE49-F238E27FC236}">
                  <a16:creationId xmlns:a16="http://schemas.microsoft.com/office/drawing/2014/main" id="{33F7ED12-7E5B-E3E8-02D1-12FEB350BD48}"/>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430">
              <a:extLst>
                <a:ext uri="{FF2B5EF4-FFF2-40B4-BE49-F238E27FC236}">
                  <a16:creationId xmlns:a16="http://schemas.microsoft.com/office/drawing/2014/main" id="{0060309F-AF35-928D-90A8-E583C58AFFDA}"/>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431">
              <a:extLst>
                <a:ext uri="{FF2B5EF4-FFF2-40B4-BE49-F238E27FC236}">
                  <a16:creationId xmlns:a16="http://schemas.microsoft.com/office/drawing/2014/main" id="{253611F0-092E-C83A-5821-95B820E1B060}"/>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432">
              <a:extLst>
                <a:ext uri="{FF2B5EF4-FFF2-40B4-BE49-F238E27FC236}">
                  <a16:creationId xmlns:a16="http://schemas.microsoft.com/office/drawing/2014/main" id="{68B59F95-7BB9-D131-1535-DA4F1F20BFB2}"/>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433">
              <a:extLst>
                <a:ext uri="{FF2B5EF4-FFF2-40B4-BE49-F238E27FC236}">
                  <a16:creationId xmlns:a16="http://schemas.microsoft.com/office/drawing/2014/main" id="{3FB358DD-5498-83EC-BF58-F0478BF81851}"/>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448">
              <a:extLst>
                <a:ext uri="{FF2B5EF4-FFF2-40B4-BE49-F238E27FC236}">
                  <a16:creationId xmlns:a16="http://schemas.microsoft.com/office/drawing/2014/main" id="{CEA2F30C-0B90-E4CA-0761-C54B295BBF6E}"/>
                </a:ext>
              </a:extLst>
            </p:cNvPr>
            <p:cNvSpPr>
              <a:spLocks noChangeArrowheads="1"/>
            </p:cNvSpPr>
            <p:nvPr/>
          </p:nvSpPr>
          <p:spPr bwMode="auto">
            <a:xfrm>
              <a:off x="2697163" y="3831296"/>
              <a:ext cx="307777"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sp>
        <p:nvSpPr>
          <p:cNvPr id="39" name="正方形/長方形 38">
            <a:extLst>
              <a:ext uri="{FF2B5EF4-FFF2-40B4-BE49-F238E27FC236}">
                <a16:creationId xmlns:a16="http://schemas.microsoft.com/office/drawing/2014/main" id="{FA80728C-1A42-1F6D-96E7-2BD672BFEFF3}"/>
              </a:ext>
            </a:extLst>
          </p:cNvPr>
          <p:cNvSpPr/>
          <p:nvPr/>
        </p:nvSpPr>
        <p:spPr bwMode="auto">
          <a:xfrm>
            <a:off x="1699654" y="4007985"/>
            <a:ext cx="656021" cy="19365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保管庫</a:t>
            </a:r>
          </a:p>
        </p:txBody>
      </p:sp>
      <p:sp>
        <p:nvSpPr>
          <p:cNvPr id="40" name="正方形/長方形 39">
            <a:extLst>
              <a:ext uri="{FF2B5EF4-FFF2-40B4-BE49-F238E27FC236}">
                <a16:creationId xmlns:a16="http://schemas.microsoft.com/office/drawing/2014/main" id="{132AC04F-6F4C-5C13-0442-194AD6B58A8B}"/>
              </a:ext>
            </a:extLst>
          </p:cNvPr>
          <p:cNvSpPr/>
          <p:nvPr/>
        </p:nvSpPr>
        <p:spPr bwMode="auto">
          <a:xfrm>
            <a:off x="1579123" y="5359927"/>
            <a:ext cx="656021" cy="19365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保管庫</a:t>
            </a:r>
          </a:p>
        </p:txBody>
      </p:sp>
      <p:grpSp>
        <p:nvGrpSpPr>
          <p:cNvPr id="41" name="グループ化 40">
            <a:extLst>
              <a:ext uri="{FF2B5EF4-FFF2-40B4-BE49-F238E27FC236}">
                <a16:creationId xmlns:a16="http://schemas.microsoft.com/office/drawing/2014/main" id="{E4966966-C59E-4452-4A24-BFFE8E201346}"/>
              </a:ext>
            </a:extLst>
          </p:cNvPr>
          <p:cNvGrpSpPr/>
          <p:nvPr/>
        </p:nvGrpSpPr>
        <p:grpSpPr>
          <a:xfrm>
            <a:off x="4175848" y="3922535"/>
            <a:ext cx="601669" cy="258832"/>
            <a:chOff x="3724268" y="3563938"/>
            <a:chExt cx="601669" cy="258832"/>
          </a:xfrm>
        </p:grpSpPr>
        <p:sp>
          <p:nvSpPr>
            <p:cNvPr id="42" name="Rectangle 485">
              <a:extLst>
                <a:ext uri="{FF2B5EF4-FFF2-40B4-BE49-F238E27FC236}">
                  <a16:creationId xmlns:a16="http://schemas.microsoft.com/office/drawing/2014/main" id="{6B2FAF22-FA70-FFD1-10FC-1B1DD1C31265}"/>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88">
              <a:extLst>
                <a:ext uri="{FF2B5EF4-FFF2-40B4-BE49-F238E27FC236}">
                  <a16:creationId xmlns:a16="http://schemas.microsoft.com/office/drawing/2014/main" id="{CDA8BC25-0F4D-ED23-FD8E-F6590D651D32}"/>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490">
              <a:extLst>
                <a:ext uri="{FF2B5EF4-FFF2-40B4-BE49-F238E27FC236}">
                  <a16:creationId xmlns:a16="http://schemas.microsoft.com/office/drawing/2014/main" id="{1EF6DAB6-9E9F-7525-BDF0-F9EA4FE63558}"/>
                </a:ext>
              </a:extLst>
            </p:cNvPr>
            <p:cNvSpPr>
              <a:spLocks noChangeArrowheads="1"/>
            </p:cNvSpPr>
            <p:nvPr/>
          </p:nvSpPr>
          <p:spPr bwMode="auto">
            <a:xfrm>
              <a:off x="3724268" y="3699659"/>
              <a:ext cx="307777"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45" name="Picture 492">
            <a:extLst>
              <a:ext uri="{FF2B5EF4-FFF2-40B4-BE49-F238E27FC236}">
                <a16:creationId xmlns:a16="http://schemas.microsoft.com/office/drawing/2014/main" id="{E9ACEC6A-A64F-E956-3C1C-BE3F6BCB12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41" y="3188350"/>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92">
            <a:extLst>
              <a:ext uri="{FF2B5EF4-FFF2-40B4-BE49-F238E27FC236}">
                <a16:creationId xmlns:a16="http://schemas.microsoft.com/office/drawing/2014/main" id="{79E8F056-D843-2A2E-DF68-940BFF7C92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247" y="5552870"/>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正方形/長方形 46">
            <a:extLst>
              <a:ext uri="{FF2B5EF4-FFF2-40B4-BE49-F238E27FC236}">
                <a16:creationId xmlns:a16="http://schemas.microsoft.com/office/drawing/2014/main" id="{09D0532F-4108-AB41-7D77-69A7033FEB4B}"/>
              </a:ext>
            </a:extLst>
          </p:cNvPr>
          <p:cNvSpPr/>
          <p:nvPr/>
        </p:nvSpPr>
        <p:spPr bwMode="auto">
          <a:xfrm>
            <a:off x="3781634" y="3202788"/>
            <a:ext cx="602109" cy="16692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sz="800" b="0" dirty="0">
                <a:latin typeface="+mn-ea"/>
                <a:ea typeface="+mn-ea"/>
              </a:rPr>
              <a:t>執務室</a:t>
            </a:r>
          </a:p>
        </p:txBody>
      </p:sp>
      <p:sp>
        <p:nvSpPr>
          <p:cNvPr id="48" name="正方形/長方形 47">
            <a:extLst>
              <a:ext uri="{FF2B5EF4-FFF2-40B4-BE49-F238E27FC236}">
                <a16:creationId xmlns:a16="http://schemas.microsoft.com/office/drawing/2014/main" id="{41B6EFDC-F443-81E4-902E-19BF1E259B1F}"/>
              </a:ext>
            </a:extLst>
          </p:cNvPr>
          <p:cNvSpPr/>
          <p:nvPr/>
        </p:nvSpPr>
        <p:spPr bwMode="auto">
          <a:xfrm>
            <a:off x="719260" y="5318004"/>
            <a:ext cx="312001" cy="942231"/>
          </a:xfrm>
          <a:prstGeom prst="rect">
            <a:avLst/>
          </a:prstGeom>
          <a:noFill/>
          <a:ln w="19050"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備品倉庫</a:t>
            </a:r>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2013007275"/>
              </p:ext>
            </p:extLst>
          </p:nvPr>
        </p:nvGraphicFramePr>
        <p:xfrm>
          <a:off x="184475" y="2434178"/>
          <a:ext cx="6480000" cy="682183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3L×30</a:t>
                      </a:r>
                      <a:r>
                        <a:rPr kumimoji="1" lang="ja-JP" altLang="en-US" sz="900" b="0" i="0" u="none" strike="noStrike" cap="none" normalizeH="0" baseline="0" dirty="0">
                          <a:ln>
                            <a:noFill/>
                          </a:ln>
                          <a:solidFill>
                            <a:srgbClr val="C00000"/>
                          </a:solidFill>
                          <a:effectLst/>
                          <a:latin typeface="+mn-ea"/>
                          <a:ea typeface="+mn-ea"/>
                        </a:rPr>
                        <a:t>人</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防災食等</a:t>
                      </a:r>
                      <a:r>
                        <a:rPr kumimoji="1" lang="en-US" altLang="ja-JP" sz="900" b="0" i="0" u="none" strike="noStrike" cap="none" normalizeH="0" baseline="0" dirty="0">
                          <a:ln>
                            <a:noFill/>
                          </a:ln>
                          <a:solidFill>
                            <a:srgbClr val="C00000"/>
                          </a:solidFill>
                          <a:effectLst/>
                          <a:latin typeface="+mn-ea"/>
                          <a:ea typeface="+mn-ea"/>
                        </a:rPr>
                        <a:t>270</a:t>
                      </a:r>
                      <a:r>
                        <a:rPr kumimoji="1" lang="ja-JP" altLang="en-US" sz="9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2</a:t>
                      </a:r>
                      <a:r>
                        <a:rPr kumimoji="1" lang="ja-JP" altLang="en-US" sz="900" b="0" i="0" u="none" strike="noStrike" cap="none" normalizeH="0" baseline="0" dirty="0">
                          <a:ln>
                            <a:noFill/>
                          </a:ln>
                          <a:solidFill>
                            <a:srgbClr val="C00000"/>
                          </a:solidFill>
                          <a:effectLst/>
                          <a:latin typeface="+mn-ea"/>
                          <a:ea typeface="+mn-ea"/>
                        </a:rPr>
                        <a:t>ｾｯﾄ（単</a:t>
                      </a: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ｘ</a:t>
                      </a:r>
                      <a:r>
                        <a:rPr kumimoji="1" lang="en-US" altLang="ja-JP" sz="900" b="0" i="0" u="none" strike="noStrike" cap="none" normalizeH="0" baseline="0" dirty="0">
                          <a:ln>
                            <a:noFill/>
                          </a:ln>
                          <a:solidFill>
                            <a:srgbClr val="C00000"/>
                          </a:solidFill>
                          <a:effectLst/>
                          <a:latin typeface="+mn-ea"/>
                          <a:ea typeface="+mn-ea"/>
                        </a:rPr>
                        <a:t>6</a:t>
                      </a:r>
                      <a:r>
                        <a:rPr kumimoji="1" lang="ja-JP" altLang="en-US" sz="9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10m×10m×5</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5</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ポータブル電源</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5</a:t>
                      </a:r>
                      <a:r>
                        <a:rPr kumimoji="1" lang="ja-JP" altLang="en-US" sz="900" b="0" i="0" u="none" strike="noStrike" cap="none" normalizeH="0" baseline="0" dirty="0">
                          <a:ln>
                            <a:noFill/>
                          </a:ln>
                          <a:solidFill>
                            <a:srgbClr val="C00000"/>
                          </a:solidFill>
                          <a:effectLst/>
                          <a:latin typeface="+mn-ea"/>
                          <a:ea typeface="+mn-ea"/>
                        </a:rPr>
                        <a:t>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2023331000"/>
              </p:ext>
            </p:extLst>
          </p:nvPr>
        </p:nvGraphicFramePr>
        <p:xfrm>
          <a:off x="387518" y="2792760"/>
          <a:ext cx="6011525" cy="259882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倉庫・コンテナ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担当責任者の指示の下、荷物の落下等が懸念されるため、揺れが落ち着くまで近づかないよう注意する。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給油設備</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担当責任者の指示の下、発火や爆発が懸念されるため、周辺は火気厳禁とし、必要に応じて立ち入り禁止の措置をとる。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4192591870"/>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被災時においても医薬品メーカー向け冷蔵・冷凍コンテナの輸入輸送を最優先で継続し、医薬品原料の安定供給を支える。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a:t>
            </a:r>
            <a:r>
              <a:rPr kumimoji="1" lang="en-US" altLang="ja-JP" sz="1800" i="0"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株</a:t>
            </a:r>
            <a:r>
              <a:rPr kumimoji="1" lang="en-US" altLang="ja-JP" sz="1800" i="0"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災害発生時には医薬品メーカー・船会社・同業他社と速やかに被災状況を共有し、冷蔵冷凍車両の融通・代替港湾の共同利用・輸送スケジュールの再調整等の相互協力により早期復旧を目指す。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3054371747"/>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3618544407"/>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本社事業所</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外壁（</a:t>
                      </a:r>
                      <a:r>
                        <a:rPr kumimoji="1" lang="en-US" altLang="ja-JP" sz="900" b="0" i="0" u="none" strike="noStrike" cap="none" normalizeH="0" baseline="0" dirty="0">
                          <a:ln>
                            <a:noFill/>
                          </a:ln>
                          <a:solidFill>
                            <a:srgbClr val="0070C0"/>
                          </a:solidFill>
                          <a:effectLst/>
                          <a:latin typeface="+mn-ea"/>
                          <a:ea typeface="+mn-ea"/>
                        </a:rPr>
                        <a:t>3</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柱（</a:t>
                      </a:r>
                      <a:r>
                        <a:rPr kumimoji="1" lang="en-US" altLang="ja-JP" sz="900" b="0" i="0" u="none" strike="noStrike" cap="none" normalizeH="0" baseline="0" dirty="0">
                          <a:ln>
                            <a:noFill/>
                          </a:ln>
                          <a:solidFill>
                            <a:srgbClr val="0070C0"/>
                          </a:solidFill>
                          <a:effectLst/>
                          <a:latin typeface="+mn-ea"/>
                          <a:ea typeface="+mn-ea"/>
                        </a:rPr>
                        <a:t>5</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キャビネット①</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キャビネット②</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キャビネット③</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Ｐ</a:t>
                      </a:r>
                      <a:r>
                        <a:rPr kumimoji="1" lang="en-US" altLang="ja-JP" sz="900" b="0" i="0" u="none" strike="noStrike" cap="none" normalizeH="0" baseline="0" dirty="0">
                          <a:ln>
                            <a:noFill/>
                          </a:ln>
                          <a:solidFill>
                            <a:srgbClr val="0070C0"/>
                          </a:solidFill>
                          <a:effectLst/>
                          <a:latin typeface="+mn-ea"/>
                          <a:ea typeface="+mn-ea"/>
                        </a:rPr>
                        <a:t>C</a:t>
                      </a:r>
                      <a:r>
                        <a:rPr kumimoji="1" lang="ja-JP" altLang="en-US" sz="900" b="0" i="0" u="none" strike="noStrike" cap="none" normalizeH="0" baseline="0" dirty="0">
                          <a:ln>
                            <a:noFill/>
                          </a:ln>
                          <a:solidFill>
                            <a:srgbClr val="0070C0"/>
                          </a:solidFill>
                          <a:effectLst/>
                          <a:latin typeface="+mn-ea"/>
                          <a:ea typeface="+mn-ea"/>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書類</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預かり貨物</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1717491237"/>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Ａ社（医薬品）</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物流部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購買部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本社工場の建物に一部損傷あり。製造ラインは安全確認中のため停止中。</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倉庫棟は外壁に亀裂が発生しているが、冷蔵・冷凍設備は稼働中。</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人的被害：軽傷者２名。 </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工場敷地内の一部で液状化による地盤沈下が発生。フォークリフトの一部が使用不可。</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安全確認完了次第、製造ラインを順次再開予定（発災後２～３日以内を目標）。</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冷蔵・冷凍倉庫への輸入コンテナの受入は、荷卸しエリアの安全確認が完了した場合に限り対応可能。</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荷卸しエリアの安全確認完了予定：発災後２日以内。</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冷蔵・冷凍コンテナの受入再開：発災後２日以内（荷卸しエリアの安全確認完了後）。</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製造ライン再開：発災後３日以内（安全確認・設備点検完了後）。</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通常受入体制への移行：発災後１週間以内を目標。</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荷卸し時間は通常と異なる場合があるため、事前に連絡・調整を行うこと。</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工場敷地内の一部が通行不可のため、入構ルートを変更する場合あり（詳細は物流部担当者へ確認）。</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804643" y="5817096"/>
            <a:ext cx="1800225" cy="431800"/>
          </a:xfrm>
          <a:prstGeom prst="wedgeRectCallout">
            <a:avLst>
              <a:gd name="adj1" fmla="val -87653"/>
              <a:gd name="adj2" fmla="val -5573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083918" y="9175944"/>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3523060426"/>
              </p:ext>
            </p:extLst>
          </p:nvPr>
        </p:nvGraphicFramePr>
        <p:xfrm>
          <a:off x="205131" y="2049231"/>
          <a:ext cx="6443030" cy="7038961"/>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ヤード</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協力会社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〇〇運送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港湾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〇ターミナル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ＸＸターミナル</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239896">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設備</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設備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車両</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整備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燃料調達先①</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石油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○○エナジー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テック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中部電力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東邦ガス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NTT</a:t>
                      </a:r>
                      <a:r>
                        <a:rPr kumimoji="1" lang="ja-JP" altLang="en-US" sz="9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自動車部品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精機</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426588898"/>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同業他社・顧客・船会社・港湾運送事業者と、被害・復旧状況・港湾稼働状況・道路通行状況の情報共有を行う約束あり。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1704286612"/>
              </p:ext>
            </p:extLst>
          </p:nvPr>
        </p:nvGraphicFramePr>
        <p:xfrm>
          <a:off x="253211" y="1702310"/>
          <a:ext cx="6335997" cy="3980854"/>
        </p:xfrm>
        <a:graphic>
          <a:graphicData uri="http://schemas.openxmlformats.org/drawingml/2006/table">
            <a:tbl>
              <a:tblPr/>
              <a:tblGrid>
                <a:gridCol w="1079999">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79999">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79999">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運行管理システム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運行管理者</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現状なし</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クラウド「○○管理」に移行予定</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顧客・港湾連絡先データ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営業担当</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冷蔵冷凍車両の</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温度管理記録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運行管理者</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１回／日</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労務担当</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経理担当</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経理担当</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1077167319"/>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自動車部品メーカー輸出コンテナ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医薬品メーカー</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輸入コンテナ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ja-JP" altLang="en-US" sz="1200" b="0" i="0" dirty="0">
                          <a:solidFill>
                            <a:srgbClr val="C00000"/>
                          </a:solidFill>
                          <a:effectLst/>
                          <a:latin typeface="+mn-ea"/>
                          <a:ea typeface="+mn-ea"/>
                        </a:rPr>
                        <a:t>その他荷主</a:t>
                      </a:r>
                      <a:br>
                        <a:rPr lang="en-US" altLang="ja-JP" sz="1200" b="0" i="0" dirty="0">
                          <a:solidFill>
                            <a:srgbClr val="C00000"/>
                          </a:solidFill>
                          <a:effectLst/>
                          <a:latin typeface="+mn-ea"/>
                          <a:ea typeface="+mn-ea"/>
                        </a:rPr>
                      </a:br>
                      <a:r>
                        <a:rPr lang="ja-JP" altLang="en-US" sz="1200" b="0" i="0" dirty="0">
                          <a:solidFill>
                            <a:srgbClr val="C00000"/>
                          </a:solidFill>
                          <a:effectLst/>
                          <a:latin typeface="+mn-ea"/>
                          <a:ea typeface="+mn-ea"/>
                        </a:rPr>
                        <a:t>ドレージ輸送</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自動車部品メーカー輸出コンテナ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医薬品メーカー</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輸入コンテナ</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化学品メーカー</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cap="none" normalizeH="0" baseline="0" dirty="0">
                          <a:ln>
                            <a:noFill/>
                          </a:ln>
                          <a:solidFill>
                            <a:srgbClr val="C00000"/>
                          </a:solidFill>
                          <a:effectLst/>
                          <a:latin typeface="+mn-ea"/>
                          <a:ea typeface="+mn-ea"/>
                        </a:rPr>
                        <a:t>輸出コンテナ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医薬品</a:t>
                      </a:r>
                      <a:r>
                        <a:rPr kumimoji="1" lang="ja-JP" altLang="en-US" sz="1200" b="0" i="0" u="none" strike="noStrike" cap="none" normalizeH="0" baseline="0" dirty="0">
                          <a:ln>
                            <a:noFill/>
                          </a:ln>
                          <a:solidFill>
                            <a:srgbClr val="C00000"/>
                          </a:solidFill>
                          <a:effectLst/>
                          <a:latin typeface="+mn-ea"/>
                          <a:ea typeface="+mn-ea"/>
                        </a:rPr>
                        <a:t>メーカー</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輸入コンテナ</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自動車部品メーカー輸出コンテナ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mn-ea"/>
                          <a:ea typeface="+mn-ea"/>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医薬品</a:t>
                      </a:r>
                      <a:r>
                        <a:rPr kumimoji="1" lang="ja-JP" altLang="en-US" sz="1200" b="0" i="0" u="none" strike="noStrike" cap="none" normalizeH="0" baseline="0" dirty="0">
                          <a:ln>
                            <a:noFill/>
                          </a:ln>
                          <a:solidFill>
                            <a:srgbClr val="C00000"/>
                          </a:solidFill>
                          <a:effectLst/>
                          <a:latin typeface="+mn-ea"/>
                          <a:ea typeface="+mn-ea"/>
                        </a:rPr>
                        <a:t>メーカー</a:t>
                      </a:r>
                      <a:br>
                        <a:rPr kumimoji="1" lang="en-US" altLang="ja-JP" sz="1200" b="0" i="0" u="none" strike="noStrike" cap="none" normalizeH="0" baseline="0" dirty="0">
                          <a:ln>
                            <a:noFill/>
                          </a:ln>
                          <a:solidFill>
                            <a:srgbClr val="C00000"/>
                          </a:solidFill>
                          <a:effectLst/>
                          <a:latin typeface="+mn-ea"/>
                          <a:ea typeface="+mn-ea"/>
                        </a:rPr>
                      </a:b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輸入コンテナ</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自動車部品メーカー輸出コンテナ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3067012958"/>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医薬品メーカー向け輸入コンテナ輸送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260127" y="7747839"/>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51798" y="7742427"/>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1056150756"/>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３日以内</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医薬品メーカー向けの輸入コンテナ輸送について、</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冷蔵・冷凍輸送を再開する</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752664788"/>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n-ea"/>
                          <a:ea typeface="+mn-ea"/>
                          <a:cs typeface="+mn-cs"/>
                        </a:rPr>
                        <a:t>６４</a:t>
                      </a:r>
                      <a:endParaRPr kumimoji="1" lang="ja-JP" altLang="en-US" sz="1600" b="1" i="0" u="none" strike="noStrike" kern="1200" cap="none" spc="0" normalizeH="0" baseline="0" noProof="0" dirty="0">
                        <a:ln>
                          <a:noFill/>
                        </a:ln>
                        <a:solidFill>
                          <a:srgbClr val="C00000"/>
                        </a:solidFill>
                        <a:effectLst/>
                        <a:uLnTx/>
                        <a:uFillTx/>
                        <a:latin typeface="+mn-ea"/>
                        <a:ea typeface="+mn-ea"/>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16533</Words>
  <Application>Microsoft Office PowerPoint</Application>
  <PresentationFormat>A4 210 x 297 mm</PresentationFormat>
  <Paragraphs>2532</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2026-06-26T04:52:37Z</dcterms:created>
  <dcterms:modified xsi:type="dcterms:W3CDTF">2026-06-26T04:52:42Z</dcterms:modified>
</cp:coreProperties>
</file>