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removePersonalInfoOnSave="1" saveSubsetFonts="1">
  <p:sldMasterIdLst>
    <p:sldMasterId id="2147483648" r:id="rId1"/>
  </p:sldMasterIdLst>
  <p:notesMasterIdLst>
    <p:notesMasterId r:id="rId42"/>
  </p:notesMasterIdLst>
  <p:handoutMasterIdLst>
    <p:handoutMasterId r:id="rId43"/>
  </p:handoutMasterIdLst>
  <p:sldIdLst>
    <p:sldId id="367" r:id="rId2"/>
    <p:sldId id="325" r:id="rId3"/>
    <p:sldId id="267" r:id="rId4"/>
    <p:sldId id="268" r:id="rId5"/>
    <p:sldId id="354" r:id="rId6"/>
    <p:sldId id="349" r:id="rId7"/>
    <p:sldId id="347" r:id="rId8"/>
    <p:sldId id="350" r:id="rId9"/>
    <p:sldId id="385" r:id="rId10"/>
    <p:sldId id="386" r:id="rId11"/>
    <p:sldId id="387" r:id="rId12"/>
    <p:sldId id="292" r:id="rId13"/>
    <p:sldId id="388" r:id="rId14"/>
    <p:sldId id="340" r:id="rId15"/>
    <p:sldId id="375" r:id="rId16"/>
    <p:sldId id="373" r:id="rId17"/>
    <p:sldId id="374" r:id="rId18"/>
    <p:sldId id="376" r:id="rId19"/>
    <p:sldId id="377" r:id="rId20"/>
    <p:sldId id="293" r:id="rId21"/>
    <p:sldId id="383" r:id="rId22"/>
    <p:sldId id="329" r:id="rId23"/>
    <p:sldId id="258" r:id="rId24"/>
    <p:sldId id="297" r:id="rId25"/>
    <p:sldId id="313" r:id="rId26"/>
    <p:sldId id="263" r:id="rId27"/>
    <p:sldId id="264" r:id="rId28"/>
    <p:sldId id="335" r:id="rId29"/>
    <p:sldId id="384" r:id="rId30"/>
    <p:sldId id="366" r:id="rId31"/>
    <p:sldId id="315" r:id="rId32"/>
    <p:sldId id="295" r:id="rId33"/>
    <p:sldId id="294" r:id="rId34"/>
    <p:sldId id="278" r:id="rId35"/>
    <p:sldId id="316" r:id="rId36"/>
    <p:sldId id="284" r:id="rId37"/>
    <p:sldId id="389" r:id="rId38"/>
    <p:sldId id="309" r:id="rId39"/>
    <p:sldId id="346" r:id="rId40"/>
    <p:sldId id="344" r:id="rId41"/>
  </p:sldIdLst>
  <p:sldSz cx="6858000" cy="9906000" type="A4"/>
  <p:notesSz cx="6735763" cy="9866313"/>
  <p:defaultTextStyle>
    <a:defPPr>
      <a:defRPr lang="ja-JP"/>
    </a:defPPr>
    <a:lvl1pPr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1pPr>
    <a:lvl2pPr marL="4572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2pPr>
    <a:lvl3pPr marL="9144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3pPr>
    <a:lvl4pPr marL="13716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4pPr>
    <a:lvl5pPr marL="1828800" algn="l" rtl="0" eaLnBrk="0" fontAlgn="base" hangingPunct="0">
      <a:spcBef>
        <a:spcPct val="0"/>
      </a:spcBef>
      <a:spcAft>
        <a:spcPct val="0"/>
      </a:spcAft>
      <a:defRPr kumimoji="1" sz="1000" b="1" kern="1200">
        <a:solidFill>
          <a:schemeClr val="tx1"/>
        </a:solidFill>
        <a:latin typeface="Arial" panose="020B0604020202020204" pitchFamily="34" charset="0"/>
        <a:ea typeface="HG丸ｺﾞｼｯｸM-PRO" panose="020F0600000000000000" pitchFamily="50" charset="-128"/>
        <a:cs typeface="+mn-cs"/>
      </a:defRPr>
    </a:lvl5pPr>
    <a:lvl6pPr marL="22860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6pPr>
    <a:lvl7pPr marL="27432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7pPr>
    <a:lvl8pPr marL="32004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8pPr>
    <a:lvl9pPr marL="3657600" algn="l" defTabSz="914400" rtl="0" eaLnBrk="1" latinLnBrk="0" hangingPunct="1">
      <a:defRPr kumimoji="1" sz="1000" b="1" kern="1200">
        <a:solidFill>
          <a:schemeClr val="tx1"/>
        </a:solidFill>
        <a:latin typeface="Arial" panose="020B0604020202020204" pitchFamily="34" charset="0"/>
        <a:ea typeface="HG丸ｺﾞｼｯｸM-PRO" panose="020F0600000000000000" pitchFamily="50" charset="-128"/>
        <a:cs typeface="+mn-cs"/>
      </a:defRPr>
    </a:lvl9pPr>
  </p:defaultTextStyle>
  <p:extLst>
    <p:ext uri="{521415D9-36F7-43E2-AB2F-B90AF26B5E84}">
      <p14:sectionLst xmlns:p14="http://schemas.microsoft.com/office/powerpoint/2010/main">
        <p14:section name="既定のセクション" id="{463F0586-FBCF-4B17-8CC1-5EAE5D06E6D0}">
          <p14:sldIdLst>
            <p14:sldId id="367"/>
            <p14:sldId id="325"/>
            <p14:sldId id="267"/>
            <p14:sldId id="268"/>
            <p14:sldId id="354"/>
            <p14:sldId id="349"/>
            <p14:sldId id="347"/>
            <p14:sldId id="350"/>
            <p14:sldId id="385"/>
            <p14:sldId id="386"/>
            <p14:sldId id="387"/>
            <p14:sldId id="292"/>
            <p14:sldId id="388"/>
            <p14:sldId id="340"/>
            <p14:sldId id="375"/>
            <p14:sldId id="373"/>
            <p14:sldId id="374"/>
            <p14:sldId id="376"/>
            <p14:sldId id="377"/>
            <p14:sldId id="293"/>
            <p14:sldId id="383"/>
            <p14:sldId id="329"/>
            <p14:sldId id="258"/>
            <p14:sldId id="297"/>
            <p14:sldId id="313"/>
            <p14:sldId id="263"/>
            <p14:sldId id="264"/>
            <p14:sldId id="335"/>
            <p14:sldId id="384"/>
            <p14:sldId id="366"/>
            <p14:sldId id="315"/>
            <p14:sldId id="295"/>
            <p14:sldId id="294"/>
            <p14:sldId id="278"/>
            <p14:sldId id="316"/>
            <p14:sldId id="284"/>
            <p14:sldId id="389"/>
            <p14:sldId id="309"/>
            <p14:sldId id="346"/>
            <p14:sldId id="344"/>
          </p14:sldIdLst>
        </p14:section>
      </p14:sectionLst>
    </p:ext>
    <p:ext uri="{EFAFB233-063F-42B5-8137-9DF3F51BA10A}">
      <p15:sldGuideLst xmlns:p15="http://schemas.microsoft.com/office/powerpoint/2012/main">
        <p15:guide id="1" orient="horz" pos="852" userDrawn="1">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D966"/>
    <a:srgbClr val="FF6699"/>
    <a:srgbClr val="E8ECF0"/>
    <a:srgbClr val="0C6DFF"/>
    <a:srgbClr val="3434FF"/>
    <a:srgbClr val="0033CC"/>
    <a:srgbClr val="3333FF"/>
    <a:srgbClr val="808080"/>
    <a:srgbClr val="0099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323" autoAdjust="0"/>
    <p:restoredTop sz="94521" autoAdjust="0"/>
  </p:normalViewPr>
  <p:slideViewPr>
    <p:cSldViewPr>
      <p:cViewPr varScale="1">
        <p:scale>
          <a:sx n="52" d="100"/>
          <a:sy n="52" d="100"/>
        </p:scale>
        <p:origin x="2741" y="58"/>
      </p:cViewPr>
      <p:guideLst>
        <p:guide orient="horz" pos="852"/>
        <p:guide pos="216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microsoft.com/office/2018/10/relationships/authors" Target="author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a:extLst>
              <a:ext uri="{FF2B5EF4-FFF2-40B4-BE49-F238E27FC236}">
                <a16:creationId xmlns:a16="http://schemas.microsoft.com/office/drawing/2014/main" id="{0C893081-1A59-F0E4-EDC2-1A61DB4C654F}"/>
              </a:ext>
            </a:extLst>
          </p:cNvPr>
          <p:cNvSpPr>
            <a:spLocks noGrp="1"/>
          </p:cNvSpPr>
          <p:nvPr>
            <p:ph type="hdr" sz="quarter"/>
          </p:nvPr>
        </p:nvSpPr>
        <p:spPr>
          <a:xfrm>
            <a:off x="0" y="0"/>
            <a:ext cx="2919413" cy="4953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a:extLst>
              <a:ext uri="{FF2B5EF4-FFF2-40B4-BE49-F238E27FC236}">
                <a16:creationId xmlns:a16="http://schemas.microsoft.com/office/drawing/2014/main" id="{0C284D72-8B07-F90E-B13D-9D6A65C1C519}"/>
              </a:ext>
            </a:extLst>
          </p:cNvPr>
          <p:cNvSpPr>
            <a:spLocks noGrp="1"/>
          </p:cNvSpPr>
          <p:nvPr>
            <p:ph type="dt" sz="quarter" idx="1"/>
          </p:nvPr>
        </p:nvSpPr>
        <p:spPr>
          <a:xfrm>
            <a:off x="3814763" y="0"/>
            <a:ext cx="2919412" cy="495300"/>
          </a:xfrm>
          <a:prstGeom prst="rect">
            <a:avLst/>
          </a:prstGeom>
        </p:spPr>
        <p:txBody>
          <a:bodyPr vert="horz" lIns="91440" tIns="45720" rIns="91440" bIns="45720" rtlCol="0"/>
          <a:lstStyle>
            <a:lvl1pPr algn="r">
              <a:defRPr sz="1200"/>
            </a:lvl1pPr>
          </a:lstStyle>
          <a:p>
            <a:fld id="{5C97DCD1-20E9-4CBD-98B3-AA9B85104768}" type="datetimeFigureOut">
              <a:rPr kumimoji="1" lang="ja-JP" altLang="en-US" smtClean="0"/>
              <a:t>2026/6/26</a:t>
            </a:fld>
            <a:endParaRPr kumimoji="1" lang="ja-JP" altLang="en-US"/>
          </a:p>
        </p:txBody>
      </p:sp>
      <p:sp>
        <p:nvSpPr>
          <p:cNvPr id="4" name="フッター プレースホルダー 3">
            <a:extLst>
              <a:ext uri="{FF2B5EF4-FFF2-40B4-BE49-F238E27FC236}">
                <a16:creationId xmlns:a16="http://schemas.microsoft.com/office/drawing/2014/main" id="{F1D341AE-B0C5-B1E6-A135-59A4E30C4A2E}"/>
              </a:ext>
            </a:extLst>
          </p:cNvPr>
          <p:cNvSpPr>
            <a:spLocks noGrp="1"/>
          </p:cNvSpPr>
          <p:nvPr>
            <p:ph type="ftr" sz="quarter" idx="2"/>
          </p:nvPr>
        </p:nvSpPr>
        <p:spPr>
          <a:xfrm>
            <a:off x="0" y="9371013"/>
            <a:ext cx="2919413" cy="495300"/>
          </a:xfrm>
          <a:prstGeom prst="rect">
            <a:avLst/>
          </a:prstGeom>
        </p:spPr>
        <p:txBody>
          <a:bodyPr vert="horz" lIns="91440" tIns="45720" rIns="91440" bIns="45720" rtlCol="0" anchor="b"/>
          <a:lstStyle>
            <a:lvl1pPr algn="l">
              <a:defRPr sz="1200"/>
            </a:lvl1pPr>
          </a:lstStyle>
          <a:p>
            <a:endParaRPr kumimoji="1" lang="ja-JP" altLang="en-US"/>
          </a:p>
        </p:txBody>
      </p:sp>
      <p:sp>
        <p:nvSpPr>
          <p:cNvPr id="5" name="スライド番号プレースホルダー 4">
            <a:extLst>
              <a:ext uri="{FF2B5EF4-FFF2-40B4-BE49-F238E27FC236}">
                <a16:creationId xmlns:a16="http://schemas.microsoft.com/office/drawing/2014/main" id="{FB6D7352-DEEA-54B3-4AB1-43CFD3F155C8}"/>
              </a:ext>
            </a:extLst>
          </p:cNvPr>
          <p:cNvSpPr>
            <a:spLocks noGrp="1"/>
          </p:cNvSpPr>
          <p:nvPr>
            <p:ph type="sldNum" sz="quarter" idx="3"/>
          </p:nvPr>
        </p:nvSpPr>
        <p:spPr>
          <a:xfrm>
            <a:off x="3814763" y="9371013"/>
            <a:ext cx="2919412" cy="495300"/>
          </a:xfrm>
          <a:prstGeom prst="rect">
            <a:avLst/>
          </a:prstGeom>
        </p:spPr>
        <p:txBody>
          <a:bodyPr vert="horz" lIns="91440" tIns="45720" rIns="91440" bIns="45720" rtlCol="0" anchor="b"/>
          <a:lstStyle>
            <a:lvl1pPr algn="r">
              <a:defRPr sz="1200"/>
            </a:lvl1pPr>
          </a:lstStyle>
          <a:p>
            <a:fld id="{0CD83E82-4DF5-4546-A05B-89CB637BA818}" type="slidenum">
              <a:rPr kumimoji="1" lang="ja-JP" altLang="en-US" smtClean="0"/>
              <a:t>‹#›</a:t>
            </a:fld>
            <a:endParaRPr kumimoji="1" lang="ja-JP" altLang="en-US"/>
          </a:p>
        </p:txBody>
      </p:sp>
    </p:spTree>
    <p:extLst>
      <p:ext uri="{BB962C8B-B14F-4D97-AF65-F5344CB8AC3E}">
        <p14:creationId xmlns:p14="http://schemas.microsoft.com/office/powerpoint/2010/main" val="22222003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02" name="Rectangle 2"/>
          <p:cNvSpPr>
            <a:spLocks noGrp="1" noChangeArrowheads="1"/>
          </p:cNvSpPr>
          <p:nvPr>
            <p:ph type="hdr" sz="quarter"/>
          </p:nvPr>
        </p:nvSpPr>
        <p:spPr bwMode="auto">
          <a:xfrm>
            <a:off x="0" y="0"/>
            <a:ext cx="2920193"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3" name="Rectangle 3"/>
          <p:cNvSpPr>
            <a:spLocks noGrp="1" noChangeArrowheads="1"/>
          </p:cNvSpPr>
          <p:nvPr>
            <p:ph type="dt" idx="1"/>
          </p:nvPr>
        </p:nvSpPr>
        <p:spPr bwMode="auto">
          <a:xfrm>
            <a:off x="3815572" y="0"/>
            <a:ext cx="2918621" cy="493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2052" name="Rectangle 4"/>
          <p:cNvSpPr>
            <a:spLocks noGrp="1" noRot="1" noChangeAspect="1" noChangeArrowheads="1" noTextEdit="1"/>
          </p:cNvSpPr>
          <p:nvPr>
            <p:ph type="sldImg" idx="2"/>
          </p:nvPr>
        </p:nvSpPr>
        <p:spPr bwMode="auto">
          <a:xfrm>
            <a:off x="2087563" y="739775"/>
            <a:ext cx="2562225" cy="37020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05" name="Rectangle 5"/>
          <p:cNvSpPr>
            <a:spLocks noGrp="1" noChangeArrowheads="1"/>
          </p:cNvSpPr>
          <p:nvPr>
            <p:ph type="body" sz="quarter" idx="3"/>
          </p:nvPr>
        </p:nvSpPr>
        <p:spPr bwMode="auto">
          <a:xfrm>
            <a:off x="672320" y="4686538"/>
            <a:ext cx="5391124" cy="44407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t" anchorCtr="0" compatLnSpc="1">
            <a:prstTxWarp prst="textNoShape">
              <a:avLst/>
            </a:prstTxWarp>
          </a:bodyPr>
          <a:lstStyle/>
          <a:p>
            <a:pPr lvl="0"/>
            <a:r>
              <a:rPr lang="ja-JP" altLang="en-US" noProof="0" dirty="0"/>
              <a:t>マスタ テキストの書式設定</a:t>
            </a:r>
          </a:p>
          <a:p>
            <a:pPr lvl="1"/>
            <a:r>
              <a:rPr lang="ja-JP" altLang="en-US" noProof="0" dirty="0"/>
              <a:t>第 </a:t>
            </a:r>
            <a:r>
              <a:rPr lang="en-US" altLang="ja-JP" noProof="0" dirty="0"/>
              <a:t>2 </a:t>
            </a:r>
            <a:r>
              <a:rPr lang="ja-JP" altLang="en-US" noProof="0" dirty="0"/>
              <a:t>レベル</a:t>
            </a:r>
          </a:p>
          <a:p>
            <a:pPr lvl="2"/>
            <a:r>
              <a:rPr lang="ja-JP" altLang="en-US" noProof="0" dirty="0"/>
              <a:t>第 </a:t>
            </a:r>
            <a:r>
              <a:rPr lang="en-US" altLang="ja-JP" noProof="0" dirty="0"/>
              <a:t>3 </a:t>
            </a:r>
            <a:r>
              <a:rPr lang="ja-JP" altLang="en-US" noProof="0" dirty="0"/>
              <a:t>レベル</a:t>
            </a:r>
          </a:p>
          <a:p>
            <a:pPr lvl="3"/>
            <a:r>
              <a:rPr lang="ja-JP" altLang="en-US" noProof="0" dirty="0"/>
              <a:t>第 </a:t>
            </a:r>
            <a:r>
              <a:rPr lang="en-US" altLang="ja-JP" noProof="0" dirty="0"/>
              <a:t>4 </a:t>
            </a:r>
            <a:r>
              <a:rPr lang="ja-JP" altLang="en-US" noProof="0" dirty="0"/>
              <a:t>レベル</a:t>
            </a:r>
          </a:p>
          <a:p>
            <a:pPr lvl="4"/>
            <a:r>
              <a:rPr lang="ja-JP" altLang="en-US" noProof="0" dirty="0"/>
              <a:t>第 </a:t>
            </a:r>
            <a:r>
              <a:rPr lang="en-US" altLang="ja-JP" noProof="0" dirty="0"/>
              <a:t>5 </a:t>
            </a:r>
            <a:r>
              <a:rPr lang="ja-JP" altLang="en-US" noProof="0" dirty="0"/>
              <a:t>レベル</a:t>
            </a:r>
          </a:p>
        </p:txBody>
      </p:sp>
      <p:sp>
        <p:nvSpPr>
          <p:cNvPr id="51206" name="Rectangle 6"/>
          <p:cNvSpPr>
            <a:spLocks noGrp="1" noChangeArrowheads="1"/>
          </p:cNvSpPr>
          <p:nvPr>
            <p:ph type="ftr" sz="quarter" idx="4"/>
          </p:nvPr>
        </p:nvSpPr>
        <p:spPr bwMode="auto">
          <a:xfrm>
            <a:off x="0" y="9371501"/>
            <a:ext cx="2920193"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defTabSz="915919" eaLnBrk="1" hangingPunct="1">
              <a:defRPr sz="1200" b="0">
                <a:latin typeface="ＭＳ ゴシック" panose="020B0609070205080204" pitchFamily="49" charset="-128"/>
                <a:ea typeface="ＭＳ ゴシック" panose="020B0609070205080204" pitchFamily="49" charset="-128"/>
              </a:defRPr>
            </a:lvl1pPr>
          </a:lstStyle>
          <a:p>
            <a:pPr>
              <a:defRPr/>
            </a:pPr>
            <a:endParaRPr lang="en-US" altLang="ja-JP" dirty="0"/>
          </a:p>
        </p:txBody>
      </p:sp>
      <p:sp>
        <p:nvSpPr>
          <p:cNvPr id="51207" name="Rectangle 7"/>
          <p:cNvSpPr>
            <a:spLocks noGrp="1" noChangeArrowheads="1"/>
          </p:cNvSpPr>
          <p:nvPr>
            <p:ph type="sldNum" sz="quarter" idx="5"/>
          </p:nvPr>
        </p:nvSpPr>
        <p:spPr bwMode="auto">
          <a:xfrm>
            <a:off x="3815572" y="9371501"/>
            <a:ext cx="2918621" cy="4932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08" tIns="45706" rIns="91408" bIns="45706" numCol="1" anchor="b" anchorCtr="0" compatLnSpc="1">
            <a:prstTxWarp prst="textNoShape">
              <a:avLst/>
            </a:prstTxWarp>
          </a:bodyPr>
          <a:lstStyle>
            <a:lvl1pPr algn="r" defTabSz="915919" eaLnBrk="1" hangingPunct="1">
              <a:defRPr sz="1200" b="0">
                <a:latin typeface="ＭＳ ゴシック" panose="020B0609070205080204" pitchFamily="49" charset="-128"/>
                <a:ea typeface="ＭＳ ゴシック" panose="020B0609070205080204" pitchFamily="49" charset="-128"/>
              </a:defRPr>
            </a:lvl1pPr>
          </a:lstStyle>
          <a:p>
            <a:pPr>
              <a:defRPr/>
            </a:pPr>
            <a:fld id="{241FE78A-704C-4947-A931-74D60657B9B1}" type="slidenum">
              <a:rPr lang="en-US" altLang="ja-JP" smtClean="0"/>
              <a:pPr>
                <a:defRPr/>
              </a:pPr>
              <a:t>‹#›</a:t>
            </a:fld>
            <a:endParaRPr lang="en-US" altLang="ja-JP" dirty="0"/>
          </a:p>
        </p:txBody>
      </p:sp>
    </p:spTree>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kumimoji="1" sz="1200" kern="1200">
        <a:solidFill>
          <a:schemeClr val="tx1"/>
        </a:solidFill>
        <a:latin typeface="ＭＳ ゴシック" panose="020B0609070205080204" pitchFamily="49" charset="-128"/>
        <a:ea typeface="ＭＳ ゴシック" panose="020B0609070205080204" pitchFamily="49" charset="-128"/>
        <a:cs typeface="+mn-cs"/>
      </a:defRPr>
    </a:lvl1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defTabSz="915887">
              <a:defRPr kumimoji="1" sz="1000" b="1">
                <a:solidFill>
                  <a:schemeClr val="tx1"/>
                </a:solidFill>
                <a:latin typeface="Arial" panose="020B0604020202020204" pitchFamily="34" charset="0"/>
                <a:ea typeface="HG丸ｺﾞｼｯｸM-PRO" panose="020F0600000000000000" pitchFamily="50" charset="-128"/>
              </a:defRPr>
            </a:lvl1pPr>
            <a:lvl2pPr marL="742781" indent="-284838" defTabSz="915887">
              <a:defRPr kumimoji="1" sz="1000" b="1">
                <a:solidFill>
                  <a:schemeClr val="tx1"/>
                </a:solidFill>
                <a:latin typeface="Arial" panose="020B0604020202020204" pitchFamily="34" charset="0"/>
                <a:ea typeface="HG丸ｺﾞｼｯｸM-PRO" panose="020F0600000000000000" pitchFamily="50" charset="-128"/>
              </a:defRPr>
            </a:lvl2pPr>
            <a:lvl3pPr marL="1142498" indent="-228185" defTabSz="915887">
              <a:defRPr kumimoji="1" sz="1000" b="1">
                <a:solidFill>
                  <a:schemeClr val="tx1"/>
                </a:solidFill>
                <a:latin typeface="Arial" panose="020B0604020202020204" pitchFamily="34" charset="0"/>
                <a:ea typeface="HG丸ｺﾞｼｯｸM-PRO" panose="020F0600000000000000" pitchFamily="50" charset="-128"/>
              </a:defRPr>
            </a:lvl3pPr>
            <a:lvl4pPr marL="1598868" indent="-228185" defTabSz="915887">
              <a:defRPr kumimoji="1" sz="1000" b="1">
                <a:solidFill>
                  <a:schemeClr val="tx1"/>
                </a:solidFill>
                <a:latin typeface="Arial" panose="020B0604020202020204" pitchFamily="34" charset="0"/>
                <a:ea typeface="HG丸ｺﾞｼｯｸM-PRO" panose="020F0600000000000000" pitchFamily="50" charset="-128"/>
              </a:defRPr>
            </a:lvl4pPr>
            <a:lvl5pPr marL="2056812" indent="-228185" defTabSz="915887">
              <a:defRPr kumimoji="1" sz="1000" b="1">
                <a:solidFill>
                  <a:schemeClr val="tx1"/>
                </a:solidFill>
                <a:latin typeface="Arial" panose="020B0604020202020204" pitchFamily="34" charset="0"/>
                <a:ea typeface="HG丸ｺﾞｼｯｸM-PRO" panose="020F0600000000000000" pitchFamily="50" charset="-128"/>
              </a:defRPr>
            </a:lvl5pPr>
            <a:lvl6pPr marL="2510034"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63256"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16479"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69701" indent="-228185" defTabSz="915887"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fld id="{9F1CF3A2-240D-46DE-BEA5-DAB2EECF1E96}" type="slidenum">
              <a:rPr lang="en-US" altLang="ja-JP" sz="1200" b="0">
                <a:latin typeface="ＭＳ ゴシック" panose="020B0609070205080204" pitchFamily="49" charset="-128"/>
                <a:ea typeface="ＭＳ ゴシック" panose="020B0609070205080204" pitchFamily="49" charset="-128"/>
              </a:rPr>
              <a:pPr/>
              <a:t>0</a:t>
            </a:fld>
            <a:endParaRPr lang="en-US" altLang="ja-JP" sz="1200" b="0" dirty="0">
              <a:latin typeface="ＭＳ ゴシック" panose="020B0609070205080204" pitchFamily="49" charset="-128"/>
              <a:ea typeface="ＭＳ ゴシック" panose="020B0609070205080204" pitchFamily="49" charset="-128"/>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ja-JP" altLang="ja-JP"/>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目次用">
    <p:spTree>
      <p:nvGrpSpPr>
        <p:cNvPr id="1" name=""/>
        <p:cNvGrpSpPr/>
        <p:nvPr/>
      </p:nvGrpSpPr>
      <p:grpSpPr>
        <a:xfrm>
          <a:off x="0" y="0"/>
          <a:ext cx="0" cy="0"/>
          <a:chOff x="0" y="0"/>
          <a:chExt cx="0" cy="0"/>
        </a:xfrm>
      </p:grpSpPr>
      <p:sp>
        <p:nvSpPr>
          <p:cNvPr id="2" name="タイトル 1"/>
          <p:cNvSpPr>
            <a:spLocks noGrp="1"/>
          </p:cNvSpPr>
          <p:nvPr>
            <p:ph type="ctrTitle" hasCustomPrompt="1"/>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目次</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404662" y="704528"/>
            <a:ext cx="6296745" cy="477054"/>
          </a:xfrm>
          <a:prstGeom prst="rect">
            <a:avLst/>
          </a:prstGeom>
        </p:spPr>
        <p:txBody>
          <a:bodyPr wrap="square">
            <a:spAutoFit/>
          </a:bodyPr>
          <a:lstStyle>
            <a:lvl1pPr marL="0" indent="0">
              <a:spcBef>
                <a:spcPts val="600"/>
              </a:spcBef>
              <a:spcAft>
                <a:spcPts val="0"/>
              </a:spcAft>
              <a:buFontTx/>
              <a:buNone/>
              <a:defRPr sz="1200" b="1" u="sng">
                <a:latin typeface="+mj-ea"/>
                <a:ea typeface="+mj-ea"/>
              </a:defRPr>
            </a:lvl1pPr>
            <a:lvl2pPr marL="180000" indent="180000">
              <a:spcBef>
                <a:spcPts val="300"/>
              </a:spcBef>
              <a:spcAft>
                <a:spcPts val="0"/>
              </a:spcAft>
              <a:buFont typeface="Wingdings" panose="05000000000000000000" pitchFamily="2" charset="2"/>
              <a:buNone/>
              <a:defRPr sz="1050" b="0">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endParaRPr kumimoji="1" lang="en-US" altLang="ja-JP" dirty="0"/>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3BE566E4-B3BD-FCC6-6B9B-DDE8D10F600E}"/>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16820842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8" name="スライド番号プレースホルダー 7">
            <a:extLst>
              <a:ext uri="{FF2B5EF4-FFF2-40B4-BE49-F238E27FC236}">
                <a16:creationId xmlns:a16="http://schemas.microsoft.com/office/drawing/2014/main" id="{B3E319AF-4225-C72C-F039-A8E30167B6C2}"/>
              </a:ext>
            </a:extLst>
          </p:cNvPr>
          <p:cNvSpPr>
            <a:spLocks noGrp="1"/>
          </p:cNvSpPr>
          <p:nvPr>
            <p:ph type="sldNum" sz="quarter" idx="12"/>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7087AB9-DADE-4781-AE92-2E367CAE0F39}" type="slidenum">
              <a:rPr lang="ja-JP" altLang="en-US" smtClean="0"/>
              <a:pPr/>
              <a:t>‹#›</a:t>
            </a:fld>
            <a:endParaRPr lang="ja-JP" altLang="en-US" dirty="0"/>
          </a:p>
        </p:txBody>
      </p:sp>
    </p:spTree>
    <p:extLst>
      <p:ext uri="{BB962C8B-B14F-4D97-AF65-F5344CB8AC3E}">
        <p14:creationId xmlns:p14="http://schemas.microsoft.com/office/powerpoint/2010/main" val="3342889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3" name="Line 8">
            <a:extLst>
              <a:ext uri="{FF2B5EF4-FFF2-40B4-BE49-F238E27FC236}">
                <a16:creationId xmlns:a16="http://schemas.microsoft.com/office/drawing/2014/main" id="{980929DE-6638-4556-F7CF-E66C4C916FCC}"/>
              </a:ext>
            </a:extLst>
          </p:cNvPr>
          <p:cNvSpPr>
            <a:spLocks noChangeShapeType="1"/>
          </p:cNvSpPr>
          <p:nvPr userDrawn="1"/>
        </p:nvSpPr>
        <p:spPr bwMode="auto">
          <a:xfrm>
            <a:off x="0" y="560388"/>
            <a:ext cx="819150" cy="0"/>
          </a:xfrm>
          <a:prstGeom prst="line">
            <a:avLst/>
          </a:prstGeom>
          <a:noFill/>
          <a:ln w="127000">
            <a:solidFill>
              <a:srgbClr val="969696"/>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5" name="Line 9">
            <a:extLst>
              <a:ext uri="{FF2B5EF4-FFF2-40B4-BE49-F238E27FC236}">
                <a16:creationId xmlns:a16="http://schemas.microsoft.com/office/drawing/2014/main" id="{A8A086A9-6C5D-8A94-ECCE-560FADC5714E}"/>
              </a:ext>
            </a:extLst>
          </p:cNvPr>
          <p:cNvSpPr>
            <a:spLocks noChangeShapeType="1"/>
          </p:cNvSpPr>
          <p:nvPr userDrawn="1"/>
        </p:nvSpPr>
        <p:spPr bwMode="auto">
          <a:xfrm>
            <a:off x="881063" y="560388"/>
            <a:ext cx="5976937" cy="0"/>
          </a:xfrm>
          <a:prstGeom prst="line">
            <a:avLst/>
          </a:prstGeom>
          <a:noFill/>
          <a:ln w="127000">
            <a:solidFill>
              <a:srgbClr val="3366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7" name="スライド番号プレースホルダー 6">
            <a:extLst>
              <a:ext uri="{FF2B5EF4-FFF2-40B4-BE49-F238E27FC236}">
                <a16:creationId xmlns:a16="http://schemas.microsoft.com/office/drawing/2014/main" id="{3A48980F-9CC3-92CD-DE5F-73F566DD7619}"/>
              </a:ext>
            </a:extLst>
          </p:cNvPr>
          <p:cNvSpPr>
            <a:spLocks noGrp="1"/>
          </p:cNvSpPr>
          <p:nvPr>
            <p:ph type="sldNum" sz="quarter" idx="10"/>
          </p:nvPr>
        </p:nvSpPr>
        <p:spPr>
          <a:xfrm>
            <a:off x="0" y="9417496"/>
            <a:ext cx="6858000" cy="363662"/>
          </a:xfrm>
          <a:prstGeom prst="rect">
            <a:avLst/>
          </a:prstGeom>
        </p:spPr>
        <p:txBody>
          <a:bodyPr anchor="b"/>
          <a:lstStyle>
            <a:lvl1pPr algn="ctr">
              <a:defRPr sz="1400">
                <a:solidFill>
                  <a:srgbClr val="0070C0"/>
                </a:solidFill>
                <a:latin typeface="+mj-ea"/>
                <a:ea typeface="+mj-ea"/>
              </a:defRPr>
            </a:lvl1pPr>
          </a:lstStyle>
          <a:p>
            <a:pPr algn="ctr"/>
            <a:fld id="{CF94BFCA-2820-4AB9-AD7E-686A943388B7}" type="slidenum">
              <a:rPr lang="ja-JP" altLang="en-US" smtClean="0"/>
              <a:pPr/>
              <a:t>‹#›</a:t>
            </a:fld>
            <a:endParaRPr lang="ja-JP" altLang="en-US"/>
          </a:p>
        </p:txBody>
      </p:sp>
    </p:spTree>
    <p:extLst>
      <p:ext uri="{BB962C8B-B14F-4D97-AF65-F5344CB8AC3E}">
        <p14:creationId xmlns:p14="http://schemas.microsoft.com/office/powerpoint/2010/main" val="8652990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48680" y="33339"/>
            <a:ext cx="6552728" cy="416496"/>
          </a:xfrm>
          <a:prstGeom prst="rect">
            <a:avLst/>
          </a:prstGeom>
        </p:spPr>
        <p:txBody>
          <a:bodyPr anchor="b"/>
          <a:lstStyle>
            <a:lvl1pPr algn="l">
              <a:defRPr sz="2000" b="1">
                <a:solidFill>
                  <a:schemeClr val="tx1"/>
                </a:solidFill>
              </a:defRPr>
            </a:lvl1pPr>
          </a:lstStyle>
          <a:p>
            <a:r>
              <a:rPr lang="ja-JP" altLang="en-US" dirty="0"/>
              <a:t>マスター タイトルの書式設定</a:t>
            </a:r>
          </a:p>
        </p:txBody>
      </p:sp>
      <p:sp>
        <p:nvSpPr>
          <p:cNvPr id="10" name="コンテンツ プレースホルダー 9">
            <a:extLst>
              <a:ext uri="{FF2B5EF4-FFF2-40B4-BE49-F238E27FC236}">
                <a16:creationId xmlns:a16="http://schemas.microsoft.com/office/drawing/2014/main" id="{A61E93B0-15DF-6C56-D98A-889E14256956}"/>
              </a:ext>
            </a:extLst>
          </p:cNvPr>
          <p:cNvSpPr>
            <a:spLocks noGrp="1"/>
          </p:cNvSpPr>
          <p:nvPr>
            <p:ph sz="quarter" idx="11"/>
          </p:nvPr>
        </p:nvSpPr>
        <p:spPr>
          <a:xfrm>
            <a:off x="148111" y="631825"/>
            <a:ext cx="6552728" cy="961802"/>
          </a:xfrm>
          <a:prstGeom prst="rect">
            <a:avLst/>
          </a:prstGeom>
        </p:spPr>
        <p:txBody>
          <a:bodyPr>
            <a:spAutoFit/>
          </a:bodyPr>
          <a:lstStyle>
            <a:lvl1pPr marL="0" indent="0">
              <a:spcBef>
                <a:spcPts val="0"/>
              </a:spcBef>
              <a:spcAft>
                <a:spcPts val="600"/>
              </a:spcAft>
              <a:buFontTx/>
              <a:buNone/>
              <a:defRPr sz="1400" b="1" u="sng">
                <a:latin typeface="+mj-ea"/>
                <a:ea typeface="+mj-ea"/>
              </a:defRPr>
            </a:lvl1pPr>
            <a:lvl2pPr marL="0" indent="-180000">
              <a:spcBef>
                <a:spcPts val="0"/>
              </a:spcBef>
              <a:spcAft>
                <a:spcPts val="300"/>
              </a:spcAft>
              <a:buFont typeface="Wingdings" panose="05000000000000000000" pitchFamily="2" charset="2"/>
              <a:buChar char="n"/>
              <a:defRPr sz="1200" b="1">
                <a:latin typeface="+mn-ea"/>
                <a:ea typeface="+mn-ea"/>
              </a:defRPr>
            </a:lvl2pPr>
            <a:lvl3pPr marL="180000" indent="-180000">
              <a:spcBef>
                <a:spcPts val="0"/>
              </a:spcBef>
              <a:spcAft>
                <a:spcPts val="600"/>
              </a:spcAft>
              <a:buFont typeface="Arial" panose="020B0604020202020204" pitchFamily="34" charset="0"/>
              <a:buChar char="•"/>
              <a:defRPr sz="1000">
                <a:latin typeface="+mn-ea"/>
                <a:ea typeface="+mn-ea"/>
              </a:defRPr>
            </a:lvl3pPr>
            <a:lvl4pPr marL="360000" indent="-180000">
              <a:spcBef>
                <a:spcPts val="0"/>
              </a:spcBef>
              <a:spcAft>
                <a:spcPts val="300"/>
              </a:spcAft>
              <a:buFont typeface="ＭＳ ゴシック" panose="020B0609070205080204" pitchFamily="49" charset="-128"/>
              <a:buChar char="※"/>
              <a:defRPr sz="800">
                <a:latin typeface="+mn-ea"/>
                <a:ea typeface="+mn-ea"/>
              </a:defRPr>
            </a:lvl4pPr>
            <a:lvl5pPr marL="0" indent="0">
              <a:spcBef>
                <a:spcPts val="600"/>
              </a:spcBef>
              <a:buFontTx/>
              <a:buNone/>
              <a:defRPr sz="1200">
                <a:latin typeface="+mn-ea"/>
                <a:ea typeface="+mn-ea"/>
              </a:defRPr>
            </a:lvl5pPr>
          </a:lstStyle>
          <a:p>
            <a:pPr lvl="0"/>
            <a:r>
              <a:rPr kumimoji="1" lang="ja-JP" altLang="en-US" dirty="0"/>
              <a:t>マスター テキストの書式設定</a:t>
            </a:r>
          </a:p>
          <a:p>
            <a:pPr lvl="1"/>
            <a:r>
              <a:rPr kumimoji="1" lang="ja-JP" altLang="en-US" dirty="0"/>
              <a:t>第 </a:t>
            </a:r>
            <a:r>
              <a:rPr kumimoji="1" lang="en-US" altLang="ja-JP" dirty="0"/>
              <a:t>2 </a:t>
            </a:r>
            <a:r>
              <a:rPr kumimoji="1" lang="ja-JP" altLang="en-US" dirty="0"/>
              <a:t>レベル</a:t>
            </a:r>
          </a:p>
          <a:p>
            <a:pPr lvl="2"/>
            <a:r>
              <a:rPr kumimoji="1" lang="ja-JP" altLang="en-US" dirty="0"/>
              <a:t>第 </a:t>
            </a:r>
            <a:r>
              <a:rPr kumimoji="1" lang="en-US" altLang="ja-JP" dirty="0"/>
              <a:t>3 </a:t>
            </a:r>
            <a:r>
              <a:rPr kumimoji="1" lang="ja-JP" altLang="en-US" dirty="0"/>
              <a:t>レベル</a:t>
            </a:r>
          </a:p>
          <a:p>
            <a:pPr lvl="3"/>
            <a:r>
              <a:rPr kumimoji="1" lang="ja-JP" altLang="en-US" dirty="0"/>
              <a:t>第 </a:t>
            </a:r>
            <a:r>
              <a:rPr kumimoji="1" lang="en-US" altLang="ja-JP" dirty="0"/>
              <a:t>4 </a:t>
            </a:r>
            <a:r>
              <a:rPr kumimoji="1" lang="ja-JP" altLang="en-US" dirty="0"/>
              <a:t>レベル</a:t>
            </a:r>
          </a:p>
        </p:txBody>
      </p:sp>
    </p:spTree>
    <p:extLst>
      <p:ext uri="{BB962C8B-B14F-4D97-AF65-F5344CB8AC3E}">
        <p14:creationId xmlns:p14="http://schemas.microsoft.com/office/powerpoint/2010/main" val="23081527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タイトル スライド">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307376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4" r:id="rId1"/>
    <p:sldLayoutId id="2147483650" r:id="rId2"/>
    <p:sldLayoutId id="2147483653" r:id="rId3"/>
    <p:sldLayoutId id="2147483651" r:id="rId4"/>
    <p:sldLayoutId id="2147483652" r:id="rId5"/>
  </p:sldLayoutIdLst>
  <p:hf hdr="0" ftr="0" dt="0"/>
  <p:txStyles>
    <p:titleStyle>
      <a:lvl1pPr algn="ctr" rtl="0" eaLnBrk="0" fontAlgn="base" hangingPunct="0">
        <a:spcBef>
          <a:spcPct val="0"/>
        </a:spcBef>
        <a:spcAft>
          <a:spcPct val="0"/>
        </a:spcAft>
        <a:defRPr kumimoji="1" sz="4400" kern="12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2pPr>
      <a:lvl3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3pPr>
      <a:lvl4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4pPr>
      <a:lvl5pPr algn="ctr" rtl="0" eaLnBrk="0" fontAlgn="base" hangingPunct="0">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5pPr>
      <a:lvl6pPr marL="4572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6pPr>
      <a:lvl7pPr marL="9144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7pPr>
      <a:lvl8pPr marL="13716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8pPr>
      <a:lvl9pPr marL="1828800" algn="ctr" rtl="0" fontAlgn="base">
        <a:spcBef>
          <a:spcPct val="0"/>
        </a:spcBef>
        <a:spcAft>
          <a:spcPct val="0"/>
        </a:spcAft>
        <a:defRPr kumimoji="1" sz="4400">
          <a:solidFill>
            <a:schemeClr val="tx2"/>
          </a:solidFill>
          <a:latin typeface="Arial" panose="020B0604020202020204" pitchFamily="34" charset="0"/>
          <a:ea typeface="ＭＳ Ｐゴシック" panose="020B0600070205080204" pitchFamily="50" charset="-128"/>
        </a:defRPr>
      </a:lvl9pPr>
    </p:titleStyle>
    <p:body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jma.go.jp/jma/kishou/know/jishin/nteq/index.html" TargetMode="External"/><Relationship Id="rId2" Type="http://schemas.openxmlformats.org/officeDocument/2006/relationships/hyperlink" Target="https://www.bousai.go.jp/jishin/nankai/#kentoguideline"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s://www.jma.go.jp/jma/kishou/know/shindo/kaisetsu.html"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emf"/></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hyperlink" Target="https://www.bousai.go.jp/jishin/nankai/taisaku_wg_02/index.html"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quake-learning.pref.aichi.jp/" TargetMode="Externa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hyperlink" Target="https://www.pref.aichi.jp/soshiki/bosai/r8higaiyosoku.html"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AutoShape 38"/>
          <p:cNvSpPr>
            <a:spLocks noChangeArrowheads="1"/>
          </p:cNvSpPr>
          <p:nvPr/>
        </p:nvSpPr>
        <p:spPr bwMode="auto">
          <a:xfrm>
            <a:off x="764381" y="2914397"/>
            <a:ext cx="5329238" cy="2159000"/>
          </a:xfrm>
          <a:prstGeom prst="roundRect">
            <a:avLst>
              <a:gd name="adj" fmla="val 20736"/>
            </a:avLst>
          </a:prstGeom>
          <a:solidFill>
            <a:schemeClr val="bg1"/>
          </a:solidFill>
          <a:ln w="6350">
            <a:solidFill>
              <a:schemeClr val="tx1"/>
            </a:solidFill>
            <a:round/>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事業継続計画書</a:t>
            </a:r>
            <a:b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br>
            <a:r>
              <a:rPr kumimoji="1" lang="ja-JP" altLang="en-US" sz="4000" b="1" i="0" u="none" strike="noStrike" kern="1200" cap="none" spc="0" normalizeH="0" baseline="0" noProof="0" dirty="0">
                <a:ln>
                  <a:noFill/>
                </a:ln>
                <a:solidFill>
                  <a:prstClr val="black"/>
                </a:solidFill>
                <a:effectLst/>
                <a:uLnTx/>
                <a:uFillTx/>
                <a:latin typeface="ＭＳ ゴシック"/>
                <a:ea typeface="ＭＳ ゴシック" panose="020B0609070205080204" pitchFamily="49" charset="-128"/>
                <a:cs typeface="+mj-cs"/>
              </a:rPr>
              <a:t>（ＢＣＰ）</a:t>
            </a:r>
            <a:endParaRPr lang="ja-JP" altLang="en-US" dirty="0">
              <a:latin typeface="ＭＳ ゴシック" panose="020B0609070205080204" pitchFamily="49" charset="-128"/>
              <a:ea typeface="ＭＳ ゴシック" panose="020B0609070205080204" pitchFamily="49" charset="-128"/>
            </a:endParaRPr>
          </a:p>
        </p:txBody>
      </p:sp>
      <p:sp>
        <p:nvSpPr>
          <p:cNvPr id="3076" name="Text Box 4"/>
          <p:cNvSpPr txBox="1">
            <a:spLocks noChangeArrowheads="1"/>
          </p:cNvSpPr>
          <p:nvPr/>
        </p:nvSpPr>
        <p:spPr bwMode="auto">
          <a:xfrm>
            <a:off x="128588" y="149225"/>
            <a:ext cx="572464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800" dirty="0">
                <a:latin typeface="+mj-lt"/>
                <a:ea typeface="ＭＳ ゴシック" panose="020B0609070205080204" pitchFamily="49" charset="-128"/>
              </a:rPr>
              <a:t>あいちＢＣＰモデル</a:t>
            </a:r>
          </a:p>
          <a:p>
            <a:pPr eaLnBrk="1" hangingPunct="1"/>
            <a:endParaRPr lang="ja-JP" altLang="en-US" sz="1800" dirty="0">
              <a:latin typeface="+mj-lt"/>
              <a:ea typeface="ＭＳ ゴシック" panose="020B0609070205080204" pitchFamily="49" charset="-128"/>
            </a:endParaRPr>
          </a:p>
          <a:p>
            <a:pPr eaLnBrk="1" hangingPunct="1"/>
            <a:r>
              <a:rPr lang="ja-JP" altLang="en-US" sz="1800" dirty="0">
                <a:latin typeface="+mj-lt"/>
                <a:ea typeface="ＭＳ ゴシック" panose="020B0609070205080204" pitchFamily="49" charset="-128"/>
              </a:rPr>
              <a:t>［</a:t>
            </a:r>
            <a:r>
              <a:rPr lang="ja-JP" altLang="en-US" sz="1800" dirty="0">
                <a:ea typeface="ＭＳ ゴシック" panose="020B0609070205080204" pitchFamily="49" charset="-128"/>
              </a:rPr>
              <a:t>中小企業・小規模事業者向け　令和８年度改訂</a:t>
            </a:r>
            <a:r>
              <a:rPr lang="ja-JP" altLang="en-US" sz="1800" dirty="0">
                <a:latin typeface="ＭＳ ゴシック" panose="020B0609070205080204" pitchFamily="49" charset="-128"/>
                <a:ea typeface="ＭＳ ゴシック" panose="020B0609070205080204" pitchFamily="49" charset="-128"/>
              </a:rPr>
              <a:t>］</a:t>
            </a:r>
            <a:endParaRPr lang="ja-JP" altLang="en-US" sz="140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BBBE647-5F08-301F-A469-EE49FEDC8BA7}"/>
              </a:ext>
            </a:extLst>
          </p:cNvPr>
          <p:cNvGraphicFramePr>
            <a:graphicFrameLocks noGrp="1"/>
          </p:cNvGraphicFramePr>
          <p:nvPr>
            <p:extLst>
              <p:ext uri="{D42A27DB-BD31-4B8C-83A1-F6EECF244321}">
                <p14:modId xmlns:p14="http://schemas.microsoft.com/office/powerpoint/2010/main" val="2684008546"/>
              </p:ext>
            </p:extLst>
          </p:nvPr>
        </p:nvGraphicFramePr>
        <p:xfrm>
          <a:off x="700256" y="8049344"/>
          <a:ext cx="5457488" cy="74168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561387707"/>
                    </a:ext>
                  </a:extLst>
                </a:gridCol>
                <a:gridCol w="346075">
                  <a:extLst>
                    <a:ext uri="{9D8B030D-6E8A-4147-A177-3AD203B41FA5}">
                      <a16:colId xmlns:a16="http://schemas.microsoft.com/office/drawing/2014/main" val="2991071510"/>
                    </a:ext>
                  </a:extLst>
                </a:gridCol>
                <a:gridCol w="540000">
                  <a:extLst>
                    <a:ext uri="{9D8B030D-6E8A-4147-A177-3AD203B41FA5}">
                      <a16:colId xmlns:a16="http://schemas.microsoft.com/office/drawing/2014/main" val="2574329278"/>
                    </a:ext>
                  </a:extLst>
                </a:gridCol>
                <a:gridCol w="346075">
                  <a:extLst>
                    <a:ext uri="{9D8B030D-6E8A-4147-A177-3AD203B41FA5}">
                      <a16:colId xmlns:a16="http://schemas.microsoft.com/office/drawing/2014/main" val="3572086079"/>
                    </a:ext>
                  </a:extLst>
                </a:gridCol>
                <a:gridCol w="540000">
                  <a:extLst>
                    <a:ext uri="{9D8B030D-6E8A-4147-A177-3AD203B41FA5}">
                      <a16:colId xmlns:a16="http://schemas.microsoft.com/office/drawing/2014/main" val="137647913"/>
                    </a:ext>
                  </a:extLst>
                </a:gridCol>
                <a:gridCol w="346075">
                  <a:extLst>
                    <a:ext uri="{9D8B030D-6E8A-4147-A177-3AD203B41FA5}">
                      <a16:colId xmlns:a16="http://schemas.microsoft.com/office/drawing/2014/main" val="2629816153"/>
                    </a:ext>
                  </a:extLst>
                </a:gridCol>
                <a:gridCol w="576263">
                  <a:extLst>
                    <a:ext uri="{9D8B030D-6E8A-4147-A177-3AD203B41FA5}">
                      <a16:colId xmlns:a16="http://schemas.microsoft.com/office/drawing/2014/main" val="2642732909"/>
                    </a:ext>
                  </a:extLst>
                </a:gridCol>
                <a:gridCol w="571500">
                  <a:extLst>
                    <a:ext uri="{9D8B030D-6E8A-4147-A177-3AD203B41FA5}">
                      <a16:colId xmlns:a16="http://schemas.microsoft.com/office/drawing/2014/main" val="3666064842"/>
                    </a:ext>
                  </a:extLst>
                </a:gridCol>
                <a:gridCol w="540000">
                  <a:extLst>
                    <a:ext uri="{9D8B030D-6E8A-4147-A177-3AD203B41FA5}">
                      <a16:colId xmlns:a16="http://schemas.microsoft.com/office/drawing/2014/main" val="3187512476"/>
                    </a:ext>
                  </a:extLst>
                </a:gridCol>
                <a:gridCol w="571500">
                  <a:extLst>
                    <a:ext uri="{9D8B030D-6E8A-4147-A177-3AD203B41FA5}">
                      <a16:colId xmlns:a16="http://schemas.microsoft.com/office/drawing/2014/main" val="1543798269"/>
                    </a:ext>
                  </a:extLst>
                </a:gridCol>
              </a:tblGrid>
              <a:tr h="370840">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r>
                        <a:rPr kumimoji="1" lang="ja-JP" altLang="en-US" b="0" dirty="0">
                          <a:solidFill>
                            <a:srgbClr val="C00000"/>
                          </a:solidFill>
                          <a:latin typeface="+mn-ea"/>
                          <a:ea typeface="+mn-ea"/>
                        </a:rPr>
                        <a:t>○○</a:t>
                      </a: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作成</a:t>
                      </a: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tc>
                  <a:txBody>
                    <a:bodyPr/>
                    <a:lstStyle/>
                    <a:p>
                      <a:endParaRPr kumimoji="1" lang="ja-JP" altLang="en-US" b="0" dirty="0">
                        <a:solidFill>
                          <a:schemeClr val="tx1"/>
                        </a:solidFill>
                        <a:latin typeface="+mn-ea"/>
                        <a:ea typeface="+mn-ea"/>
                      </a:endParaRPr>
                    </a:p>
                  </a:txBody>
                  <a:tcPr marL="0" marR="0" marT="36000" marB="36000">
                    <a:noFill/>
                  </a:tcPr>
                </a:tc>
                <a:extLst>
                  <a:ext uri="{0D108BD9-81ED-4DB2-BD59-A6C34878D82A}">
                    <a16:rowId xmlns:a16="http://schemas.microsoft.com/office/drawing/2014/main" val="1033628989"/>
                  </a:ext>
                </a:extLst>
              </a:tr>
              <a:tr h="370840">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年</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月</a:t>
                      </a:r>
                    </a:p>
                  </a:txBody>
                  <a:tcPr marL="0" marR="0" marT="36000" marB="36000">
                    <a:noFill/>
                  </a:tcPr>
                </a:tc>
                <a:tc>
                  <a:txBody>
                    <a:bodyPr/>
                    <a:lstStyle/>
                    <a:p>
                      <a:pPr algn="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日</a:t>
                      </a:r>
                    </a:p>
                  </a:txBody>
                  <a:tcPr marL="0" marR="0" marT="36000" marB="36000">
                    <a:noFill/>
                  </a:tcPr>
                </a:tc>
                <a:tc>
                  <a:txBody>
                    <a:bodyPr/>
                    <a:lstStyle/>
                    <a:p>
                      <a:r>
                        <a:rPr kumimoji="1" lang="ja-JP" altLang="en-US" b="0" dirty="0">
                          <a:solidFill>
                            <a:schemeClr val="tx1"/>
                          </a:solidFill>
                          <a:latin typeface="+mn-ea"/>
                          <a:ea typeface="+mn-ea"/>
                        </a:rPr>
                        <a:t>改定</a:t>
                      </a:r>
                    </a:p>
                  </a:txBody>
                  <a:tcPr marL="0" marR="0" marT="36000" marB="36000">
                    <a:noFill/>
                  </a:tcPr>
                </a:tc>
                <a:tc>
                  <a:txBody>
                    <a:bodyPr/>
                    <a:lstStyle/>
                    <a:p>
                      <a:r>
                        <a:rPr kumimoji="1" lang="ja-JP" altLang="en-US" b="0" dirty="0">
                          <a:solidFill>
                            <a:schemeClr val="tx1"/>
                          </a:solidFill>
                          <a:latin typeface="+mn-ea"/>
                          <a:ea typeface="+mn-ea"/>
                        </a:rPr>
                        <a:t>（第</a:t>
                      </a:r>
                    </a:p>
                  </a:txBody>
                  <a:tcPr marL="0" marR="0" marT="36000" marB="36000">
                    <a:noFill/>
                  </a:tcPr>
                </a:tc>
                <a:tc>
                  <a:txBody>
                    <a:bodyPr/>
                    <a:lstStyle/>
                    <a:p>
                      <a:pPr algn="ctr"/>
                      <a:endParaRPr kumimoji="1" lang="ja-JP" altLang="en-US" b="0" dirty="0">
                        <a:solidFill>
                          <a:schemeClr val="tx1"/>
                        </a:solidFill>
                        <a:latin typeface="+mn-ea"/>
                        <a:ea typeface="+mn-ea"/>
                      </a:endParaRPr>
                    </a:p>
                  </a:txBody>
                  <a:tcPr marL="0" marR="0" marT="36000" marB="36000">
                    <a:noFill/>
                  </a:tcPr>
                </a:tc>
                <a:tc>
                  <a:txBody>
                    <a:bodyPr/>
                    <a:lstStyle/>
                    <a:p>
                      <a:r>
                        <a:rPr kumimoji="1" lang="ja-JP" altLang="en-US" b="0" dirty="0">
                          <a:solidFill>
                            <a:schemeClr val="tx1"/>
                          </a:solidFill>
                          <a:latin typeface="+mn-ea"/>
                          <a:ea typeface="+mn-ea"/>
                        </a:rPr>
                        <a:t>版）</a:t>
                      </a:r>
                    </a:p>
                  </a:txBody>
                  <a:tcPr marL="0" marR="0" marT="36000" marB="36000">
                    <a:noFill/>
                  </a:tcPr>
                </a:tc>
                <a:extLst>
                  <a:ext uri="{0D108BD9-81ED-4DB2-BD59-A6C34878D82A}">
                    <a16:rowId xmlns:a16="http://schemas.microsoft.com/office/drawing/2014/main" val="374122877"/>
                  </a:ext>
                </a:extLst>
              </a:tr>
            </a:tbl>
          </a:graphicData>
        </a:graphic>
      </p:graphicFrame>
      <p:sp>
        <p:nvSpPr>
          <p:cNvPr id="3" name="Text Box 34">
            <a:extLst>
              <a:ext uri="{FF2B5EF4-FFF2-40B4-BE49-F238E27FC236}">
                <a16:creationId xmlns:a16="http://schemas.microsoft.com/office/drawing/2014/main" id="{8CFD8A46-43BB-BDF0-39BC-A5EBBA864BE6}"/>
              </a:ext>
            </a:extLst>
          </p:cNvPr>
          <p:cNvSpPr txBox="1">
            <a:spLocks noChangeArrowheads="1"/>
          </p:cNvSpPr>
          <p:nvPr/>
        </p:nvSpPr>
        <p:spPr bwMode="auto">
          <a:xfrm>
            <a:off x="3717032" y="1136650"/>
            <a:ext cx="2925068" cy="863955"/>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記入例の企業概要</a:t>
            </a:r>
          </a:p>
          <a:p>
            <a:pPr eaLnBrk="1" hangingPunct="1"/>
            <a:r>
              <a:rPr lang="ja-JP" altLang="en-US" b="0" dirty="0">
                <a:latin typeface="ＭＳ ゴシック" panose="020B0609070205080204" pitchFamily="49" charset="-128"/>
                <a:ea typeface="ＭＳ ゴシック" panose="020B0609070205080204" pitchFamily="49" charset="-128"/>
              </a:rPr>
              <a:t>　・名称　　株式会社○○</a:t>
            </a:r>
          </a:p>
          <a:p>
            <a:pPr eaLnBrk="1" hangingPunct="1"/>
            <a:r>
              <a:rPr lang="ja-JP" altLang="en-US" b="0" dirty="0">
                <a:latin typeface="ＭＳ ゴシック" panose="020B0609070205080204" pitchFamily="49" charset="-128"/>
                <a:ea typeface="ＭＳ ゴシック" panose="020B0609070205080204" pitchFamily="49" charset="-128"/>
              </a:rPr>
              <a:t>　・所在　　半田市に２拠点</a:t>
            </a:r>
          </a:p>
          <a:p>
            <a:pPr eaLnBrk="1" hangingPunct="1"/>
            <a:r>
              <a:rPr lang="ja-JP" altLang="en-US" b="0" dirty="0">
                <a:latin typeface="ＭＳ ゴシック" panose="020B0609070205080204" pitchFamily="49" charset="-128"/>
                <a:ea typeface="ＭＳ ゴシック" panose="020B0609070205080204" pitchFamily="49" charset="-128"/>
              </a:rPr>
              <a:t>　・規模　　３０人</a:t>
            </a:r>
          </a:p>
          <a:p>
            <a:pPr eaLnBrk="1" hangingPunct="1"/>
            <a:r>
              <a:rPr lang="ja-JP" altLang="en-US" b="0" dirty="0">
                <a:latin typeface="ＭＳ ゴシック" panose="020B0609070205080204" pitchFamily="49" charset="-128"/>
                <a:ea typeface="ＭＳ ゴシック" panose="020B0609070205080204" pitchFamily="49" charset="-128"/>
              </a:rPr>
              <a:t>　・業種　　卸売業</a:t>
            </a:r>
          </a:p>
        </p:txBody>
      </p:sp>
      <p:sp>
        <p:nvSpPr>
          <p:cNvPr id="8" name="Text Box 4">
            <a:extLst>
              <a:ext uri="{FF2B5EF4-FFF2-40B4-BE49-F238E27FC236}">
                <a16:creationId xmlns:a16="http://schemas.microsoft.com/office/drawing/2014/main" id="{4512D4A9-9407-6430-6260-0F9FC93B51B8}"/>
              </a:ext>
            </a:extLst>
          </p:cNvPr>
          <p:cNvSpPr txBox="1">
            <a:spLocks noChangeArrowheads="1"/>
          </p:cNvSpPr>
          <p:nvPr/>
        </p:nvSpPr>
        <p:spPr bwMode="auto">
          <a:xfrm>
            <a:off x="514350" y="7204670"/>
            <a:ext cx="5580063"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1800" dirty="0">
                <a:solidFill>
                  <a:srgbClr val="C00000"/>
                </a:solidFill>
                <a:latin typeface="ＭＳ ゴシック" panose="020B0609070205080204" pitchFamily="49" charset="-128"/>
                <a:ea typeface="ＭＳ ゴシック" panose="020B0609070205080204" pitchFamily="49" charset="-128"/>
              </a:rPr>
              <a:t>株式会社○○</a:t>
            </a:r>
            <a:endParaRPr lang="zh-TW" altLang="en-US" sz="1800" dirty="0">
              <a:solidFill>
                <a:srgbClr val="C00000"/>
              </a:solidFill>
              <a:latin typeface="ＭＳ ゴシック" panose="020B0609070205080204" pitchFamily="49" charset="-128"/>
              <a:ea typeface="ＭＳ ゴシック" panose="020B0609070205080204" pitchFamily="49" charset="-128"/>
            </a:endParaRPr>
          </a:p>
        </p:txBody>
      </p:sp>
      <p:sp>
        <p:nvSpPr>
          <p:cNvPr id="9" name="Text Box 35">
            <a:extLst>
              <a:ext uri="{FF2B5EF4-FFF2-40B4-BE49-F238E27FC236}">
                <a16:creationId xmlns:a16="http://schemas.microsoft.com/office/drawing/2014/main" id="{D7D3E7BF-14EF-7D34-B8BF-F63A3862C01D}"/>
              </a:ext>
            </a:extLst>
          </p:cNvPr>
          <p:cNvSpPr txBox="1">
            <a:spLocks noChangeArrowheads="1"/>
          </p:cNvSpPr>
          <p:nvPr/>
        </p:nvSpPr>
        <p:spPr bwMode="auto">
          <a:xfrm>
            <a:off x="1722294" y="5568950"/>
            <a:ext cx="3413412" cy="525401"/>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2800" b="0" dirty="0">
                <a:solidFill>
                  <a:srgbClr val="C00000"/>
                </a:solidFill>
                <a:latin typeface="ＭＳ ゴシック" panose="020B0609070205080204" pitchFamily="49" charset="-128"/>
                <a:ea typeface="ＭＳ ゴシック" panose="020B0609070205080204" pitchFamily="49" charset="-128"/>
              </a:rPr>
              <a:t>＜卸売業・記入例＞</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DFC03F-6BF8-135E-1234-409864FAF00F}"/>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5951F115-334D-C152-3397-0236D92EF694}"/>
              </a:ext>
            </a:extLst>
          </p:cNvPr>
          <p:cNvSpPr>
            <a:spLocks noGrp="1"/>
          </p:cNvSpPr>
          <p:nvPr>
            <p:ph sz="quarter" idx="11"/>
          </p:nvPr>
        </p:nvSpPr>
        <p:spPr>
          <a:xfrm>
            <a:off x="148111" y="631825"/>
            <a:ext cx="6552728" cy="1838965"/>
          </a:xfrm>
        </p:spPr>
        <p:txBody>
          <a:bodyPr/>
          <a:lstStyle/>
          <a:p>
            <a:r>
              <a:rPr lang="ja-JP" altLang="en-US" dirty="0">
                <a:highlight>
                  <a:srgbClr val="FF6699"/>
                </a:highlight>
              </a:rPr>
              <a:t>臨時情報発表時の防災対応（巨大地震警戒）</a:t>
            </a:r>
            <a:endParaRPr lang="en-US" altLang="ja-JP" dirty="0">
              <a:highlight>
                <a:srgbClr val="FF6699"/>
              </a:highlight>
            </a:endParaRPr>
          </a:p>
          <a:p>
            <a:pPr lvl="1"/>
            <a:r>
              <a:rPr lang="ja-JP" altLang="en-US" dirty="0"/>
              <a:t>事業者・個人共通の対応</a:t>
            </a:r>
            <a:endParaRPr lang="en-US" altLang="ja-JP" b="1" dirty="0">
              <a:highlight>
                <a:srgbClr val="FF6699"/>
              </a:highlight>
            </a:endParaRPr>
          </a:p>
          <a:p>
            <a:pPr lvl="2"/>
            <a:r>
              <a:rPr lang="ja-JP" altLang="en-US" dirty="0"/>
              <a:t>地震発生から１週間、臨時情報の発表に伴い防災対応をとるべき地域では、</a:t>
            </a:r>
            <a:r>
              <a:rPr lang="ja-JP" altLang="en-US" b="1" dirty="0">
                <a:highlight>
                  <a:srgbClr val="FF6699"/>
                </a:highlight>
              </a:rPr>
              <a:t>巨大地震警戒対応</a:t>
            </a:r>
            <a:r>
              <a:rPr lang="ja-JP" altLang="en-US" dirty="0"/>
              <a:t>として、安全な避難場所・避難経路の確認や家具の固定など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r>
              <a:rPr lang="en-US" altLang="ja-JP" b="1" u="sng" dirty="0"/>
              <a:t>【</a:t>
            </a:r>
            <a:r>
              <a:rPr lang="ja-JP" altLang="en-US" b="1" u="sng" dirty="0"/>
              <a:t>特別な備え</a:t>
            </a:r>
            <a:r>
              <a:rPr lang="en-US" altLang="ja-JP" b="1" u="sng" dirty="0"/>
              <a:t>】</a:t>
            </a:r>
            <a:r>
              <a:rPr lang="ja-JP" altLang="en-US" b="1" u="sng" dirty="0"/>
              <a:t>を実施し、その上で社会経済活動を継続します。</a:t>
            </a:r>
          </a:p>
          <a:p>
            <a:pPr lvl="2"/>
            <a:r>
              <a:rPr lang="ja-JP" altLang="en-US" dirty="0"/>
              <a:t>津波の到達が早く、事前避難が必要な地域では、市町村の指示に従い、対象者は</a:t>
            </a:r>
            <a:r>
              <a:rPr lang="en-US" altLang="ja-JP" dirty="0"/>
              <a:t>【</a:t>
            </a:r>
            <a:r>
              <a:rPr lang="ja-JP" altLang="en-US" dirty="0"/>
              <a:t>事前避難</a:t>
            </a:r>
            <a:r>
              <a:rPr lang="en-US" altLang="ja-JP" dirty="0"/>
              <a:t>】</a:t>
            </a:r>
            <a:r>
              <a:rPr lang="ja-JP" altLang="en-US" dirty="0"/>
              <a:t>を行います。</a:t>
            </a:r>
          </a:p>
          <a:p>
            <a:pPr lvl="2"/>
            <a:r>
              <a:rPr lang="ja-JP" altLang="en-US" dirty="0"/>
              <a:t>地震発生から１週間、後発地震が発生しないまま経過した場合には、その後更に１週間、</a:t>
            </a:r>
            <a:r>
              <a:rPr lang="ja-JP" altLang="en-US" b="1" u="sng" dirty="0">
                <a:highlight>
                  <a:srgbClr val="FFD966"/>
                </a:highlight>
              </a:rPr>
              <a:t>巨大地震注意対応</a:t>
            </a:r>
            <a:r>
              <a:rPr lang="ja-JP" altLang="en-US" dirty="0"/>
              <a:t>をとります。</a:t>
            </a:r>
            <a:endParaRPr lang="en-US" altLang="ja-JP" dirty="0"/>
          </a:p>
        </p:txBody>
      </p:sp>
      <p:sp>
        <p:nvSpPr>
          <p:cNvPr id="6" name="タイトル 5">
            <a:extLst>
              <a:ext uri="{FF2B5EF4-FFF2-40B4-BE49-F238E27FC236}">
                <a16:creationId xmlns:a16="http://schemas.microsoft.com/office/drawing/2014/main" id="{9956C08A-3906-E500-61BE-94CE2E82E200}"/>
              </a:ext>
            </a:extLst>
          </p:cNvPr>
          <p:cNvSpPr>
            <a:spLocks noGrp="1"/>
          </p:cNvSpPr>
          <p:nvPr>
            <p:ph type="ctrTitle"/>
          </p:nvPr>
        </p:nvSpPr>
        <p:spPr/>
        <p:txBody>
          <a:bodyPr/>
          <a:lstStyle/>
          <a:p>
            <a:r>
              <a:rPr lang="ja-JP" altLang="en-US" dirty="0"/>
              <a:t>３．南海トラフ地震の想定</a:t>
            </a:r>
          </a:p>
        </p:txBody>
      </p:sp>
      <p:sp>
        <p:nvSpPr>
          <p:cNvPr id="2" name="スライド番号プレースホルダー 1">
            <a:extLst>
              <a:ext uri="{FF2B5EF4-FFF2-40B4-BE49-F238E27FC236}">
                <a16:creationId xmlns:a16="http://schemas.microsoft.com/office/drawing/2014/main" id="{BB504716-3184-FAFF-AF9C-BD599D5C52E2}"/>
              </a:ext>
            </a:extLst>
          </p:cNvPr>
          <p:cNvSpPr>
            <a:spLocks noGrp="1"/>
          </p:cNvSpPr>
          <p:nvPr>
            <p:ph type="sldNum" sz="quarter" idx="12"/>
          </p:nvPr>
        </p:nvSpPr>
        <p:spPr/>
        <p:txBody>
          <a:bodyPr/>
          <a:lstStyle/>
          <a:p>
            <a:pPr algn="ctr"/>
            <a:fld id="{C7087AB9-DADE-4781-AE92-2E367CAE0F39}" type="slidenum">
              <a:rPr lang="ja-JP" altLang="en-US" smtClean="0"/>
              <a:pPr algn="ctr"/>
              <a:t>9</a:t>
            </a:fld>
            <a:endParaRPr lang="ja-JP" altLang="en-US" dirty="0"/>
          </a:p>
        </p:txBody>
      </p:sp>
      <p:sp>
        <p:nvSpPr>
          <p:cNvPr id="10" name="コンテンツ プレースホルダー 6">
            <a:extLst>
              <a:ext uri="{FF2B5EF4-FFF2-40B4-BE49-F238E27FC236}">
                <a16:creationId xmlns:a16="http://schemas.microsoft.com/office/drawing/2014/main" id="{01AB2766-3C7E-E846-0236-A899A4C25BF7}"/>
              </a:ext>
            </a:extLst>
          </p:cNvPr>
          <p:cNvSpPr txBox="1">
            <a:spLocks/>
          </p:cNvSpPr>
          <p:nvPr/>
        </p:nvSpPr>
        <p:spPr>
          <a:xfrm>
            <a:off x="148111" y="5230123"/>
            <a:ext cx="6552728" cy="247760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marL="0" lvl="2" indent="0">
              <a:buNone/>
            </a:pPr>
            <a:r>
              <a:rPr lang="ja-JP" altLang="en-US" u="sng" dirty="0"/>
              <a:t>①　事前避難対象地域内の事業者等</a:t>
            </a:r>
            <a:endParaRPr lang="en-US" altLang="ja-JP" u="sng" dirty="0"/>
          </a:p>
          <a:p>
            <a:pPr lvl="2"/>
            <a:r>
              <a:rPr lang="ja-JP" altLang="en-US" u="sng" dirty="0"/>
              <a:t>「従業員等の安全確保」</a:t>
            </a:r>
            <a:r>
              <a:rPr lang="ja-JP" altLang="en-US" b="0" dirty="0"/>
              <a:t>を確実に実施することが重要です。</a:t>
            </a:r>
            <a:endParaRPr lang="en-US" altLang="ja-JP" b="0" dirty="0"/>
          </a:p>
          <a:p>
            <a:pPr lvl="2"/>
            <a:r>
              <a:rPr lang="ja-JP" altLang="en-US" b="0" dirty="0"/>
              <a:t>自社</a:t>
            </a:r>
            <a:r>
              <a:rPr lang="en-US" altLang="ja-JP" b="0" dirty="0"/>
              <a:t>BCP</a:t>
            </a:r>
            <a:r>
              <a:rPr lang="ja-JP" altLang="en-US" b="0" dirty="0"/>
              <a:t>を確認し、通常通りの企業活動を続けると従業員や利用者等の生命に危険が及ぶ場合には、</a:t>
            </a:r>
            <a:r>
              <a:rPr lang="ja-JP" altLang="en-US" u="sng" dirty="0"/>
              <a:t>市町村が発令する避難指示に従い、従業員や利用者等を避難させる等の措置を実施します。</a:t>
            </a:r>
            <a:endParaRPr lang="en-US" altLang="ja-JP" b="0" dirty="0"/>
          </a:p>
          <a:p>
            <a:pPr lvl="3"/>
            <a:r>
              <a:rPr lang="ja-JP" altLang="en-US" b="0" dirty="0"/>
              <a:t>ただし、事業継続しながら危険回避措置をとることができる場合は、十分な危険回避措置をとった上で、事業を継続。</a:t>
            </a:r>
            <a:endParaRPr lang="en-US" altLang="ja-JP" b="0" dirty="0"/>
          </a:p>
          <a:p>
            <a:pPr marL="0" lvl="2" indent="0">
              <a:buNone/>
            </a:pPr>
            <a:r>
              <a:rPr lang="ja-JP" altLang="en-US" u="sng" dirty="0"/>
              <a:t>②臨時情報の発表に伴い防災対応をとるべき地域に位置する事業者等</a:t>
            </a:r>
            <a:endParaRPr lang="en-US" altLang="ja-JP" u="sng" dirty="0"/>
          </a:p>
          <a:p>
            <a:pPr lvl="2"/>
            <a:r>
              <a:rPr lang="ja-JP" altLang="en-US" u="sng" dirty="0"/>
              <a:t>「日頃からの地震への備えの再確認」を中心とした防災対応を実施</a:t>
            </a:r>
            <a:r>
              <a:rPr lang="ja-JP" altLang="en-US" b="0" dirty="0"/>
              <a:t>します。</a:t>
            </a:r>
            <a:endParaRPr lang="en-US" altLang="ja-JP" b="0" dirty="0"/>
          </a:p>
          <a:p>
            <a:pPr lvl="2"/>
            <a:r>
              <a:rPr lang="ja-JP" altLang="en-US" b="0" dirty="0"/>
              <a:t>自社</a:t>
            </a:r>
            <a:r>
              <a:rPr lang="en-US" altLang="ja-JP" b="0" dirty="0"/>
              <a:t>BCP</a:t>
            </a:r>
            <a:r>
              <a:rPr lang="ja-JP" altLang="en-US" b="0" dirty="0"/>
              <a:t>を確認し、新たな大規模地震が発生した場合に被害が生じるおそれのある</a:t>
            </a:r>
            <a:r>
              <a:rPr lang="ja-JP" altLang="en-US" u="sng" dirty="0"/>
              <a:t>施設や設備等の点検・確認</a:t>
            </a:r>
            <a:r>
              <a:rPr lang="ja-JP" altLang="en-US" b="0" dirty="0"/>
              <a:t>や、後発地震が発生した場合に</a:t>
            </a:r>
            <a:r>
              <a:rPr lang="ja-JP" altLang="en-US" u="sng" dirty="0"/>
              <a:t>被災リスクの高い活動の回避</a:t>
            </a:r>
            <a:r>
              <a:rPr lang="ja-JP" altLang="en-US" b="0" dirty="0"/>
              <a:t>等の措置を実施した上で、一部の従業員が出社できない可能性があることや被災地における関連業務への影響等を踏まえ、</a:t>
            </a:r>
            <a:r>
              <a:rPr lang="ja-JP" altLang="en-US" u="sng" dirty="0"/>
              <a:t>企業活動を効率的に継続するための措置を実施</a:t>
            </a:r>
            <a:r>
              <a:rPr lang="ja-JP" altLang="en-US" b="0" dirty="0"/>
              <a:t>します。</a:t>
            </a:r>
          </a:p>
        </p:txBody>
      </p:sp>
      <p:graphicFrame>
        <p:nvGraphicFramePr>
          <p:cNvPr id="14" name="表 13">
            <a:extLst>
              <a:ext uri="{FF2B5EF4-FFF2-40B4-BE49-F238E27FC236}">
                <a16:creationId xmlns:a16="http://schemas.microsoft.com/office/drawing/2014/main" id="{31B8128E-95BC-A522-E6C5-4D8F2312BBA1}"/>
              </a:ext>
            </a:extLst>
          </p:cNvPr>
          <p:cNvGraphicFramePr>
            <a:graphicFrameLocks noGrp="1"/>
          </p:cNvGraphicFramePr>
          <p:nvPr/>
        </p:nvGraphicFramePr>
        <p:xfrm>
          <a:off x="148111" y="2499266"/>
          <a:ext cx="6480000" cy="25404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gridCol w="1800000">
                  <a:extLst>
                    <a:ext uri="{9D8B030D-6E8A-4147-A177-3AD203B41FA5}">
                      <a16:colId xmlns:a16="http://schemas.microsoft.com/office/drawing/2014/main" val="4223755904"/>
                    </a:ext>
                  </a:extLst>
                </a:gridCol>
              </a:tblGrid>
              <a:tr h="252000">
                <a:tc rowSpan="2">
                  <a:txBody>
                    <a:bodyPr/>
                    <a:lstStyle/>
                    <a:p>
                      <a:pPr algn="ctr"/>
                      <a:endParaRPr kumimoji="1" lang="ja-JP" altLang="en-US" sz="1000" b="0" dirty="0">
                        <a:solidFill>
                          <a:schemeClr val="tx1"/>
                        </a:solidFill>
                        <a:latin typeface="+mn-ea"/>
                        <a:ea typeface="+mn-ea"/>
                      </a:endParaRPr>
                    </a:p>
                  </a:txBody>
                  <a:tcPr marL="72000" marR="72000" marT="36000" marB="3600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l"/>
                      <a:r>
                        <a:rPr kumimoji="1" lang="ja-JP" altLang="en-US" sz="1000" b="1" dirty="0">
                          <a:solidFill>
                            <a:schemeClr val="tx1"/>
                          </a:solidFill>
                          <a:latin typeface="+mn-ea"/>
                          <a:ea typeface="+mn-ea"/>
                        </a:rPr>
                        <a:t>①　津波の到達が早く、事前の避難が必要な地域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kumimoji="1" lang="ja-JP" altLang="en-US" sz="1000" b="0" dirty="0">
                        <a:solidFill>
                          <a:schemeClr val="tx1"/>
                        </a:solidFill>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90422478"/>
                  </a:ext>
                </a:extLst>
              </a:tr>
              <a:tr h="252000">
                <a:tc v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②　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市町村が定める対象者</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事前避難</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・津波の到達が早く、後発地震発生</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後の避難では間に合わないおそれ</a:t>
                      </a:r>
                      <a:br>
                        <a:rPr kumimoji="1" lang="en-US" altLang="ja-JP" sz="800" b="0" dirty="0">
                          <a:solidFill>
                            <a:schemeClr val="tx1"/>
                          </a:solidFill>
                          <a:latin typeface="+mn-ea"/>
                          <a:ea typeface="+mn-ea"/>
                        </a:rPr>
                      </a:br>
                      <a:r>
                        <a:rPr kumimoji="1" lang="ja-JP" altLang="en-US" sz="800" b="0" dirty="0">
                          <a:solidFill>
                            <a:schemeClr val="tx1"/>
                          </a:solidFill>
                          <a:latin typeface="+mn-ea"/>
                          <a:ea typeface="+mn-ea"/>
                        </a:rPr>
                        <a:t>　のある住民の事前避難</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（更に１週間実施）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２週間以降～</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14759664"/>
                  </a:ext>
                </a:extLst>
              </a:tr>
            </a:tbl>
          </a:graphicData>
        </a:graphic>
      </p:graphicFrame>
      <p:sp>
        <p:nvSpPr>
          <p:cNvPr id="17" name="Text Box 16">
            <a:extLst>
              <a:ext uri="{FF2B5EF4-FFF2-40B4-BE49-F238E27FC236}">
                <a16:creationId xmlns:a16="http://schemas.microsoft.com/office/drawing/2014/main" id="{005971EA-CA67-FF88-5E5B-B32860409E41}"/>
              </a:ext>
            </a:extLst>
          </p:cNvPr>
          <p:cNvSpPr txBox="1">
            <a:spLocks noChangeArrowheads="1"/>
          </p:cNvSpPr>
          <p:nvPr/>
        </p:nvSpPr>
        <p:spPr bwMode="auto">
          <a:xfrm>
            <a:off x="258555" y="7707724"/>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施設や設備等の点検・確認</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主要生産設備の点検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施設の耐震診断結果に基づく危険箇所の点検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転倒・落下物の危険箇所の点検</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緊急用自動車の点検　等</a:t>
            </a:r>
            <a:endParaRPr lang="en-US" altLang="ja-JP" sz="800" b="0" dirty="0">
              <a:latin typeface="ＭＳ ゴシック" panose="020B0609070205080204" pitchFamily="49" charset="-128"/>
              <a:ea typeface="ＭＳ ゴシック" panose="020B0609070205080204" pitchFamily="49" charset="-128"/>
            </a:endParaRPr>
          </a:p>
        </p:txBody>
      </p:sp>
      <p:sp>
        <p:nvSpPr>
          <p:cNvPr id="18" name="Text Box 16">
            <a:extLst>
              <a:ext uri="{FF2B5EF4-FFF2-40B4-BE49-F238E27FC236}">
                <a16:creationId xmlns:a16="http://schemas.microsoft.com/office/drawing/2014/main" id="{544FE41D-C904-4F07-401C-95BF9192B501}"/>
              </a:ext>
            </a:extLst>
          </p:cNvPr>
          <p:cNvSpPr txBox="1">
            <a:spLocks noChangeArrowheads="1"/>
          </p:cNvSpPr>
          <p:nvPr/>
        </p:nvSpPr>
        <p:spPr bwMode="auto">
          <a:xfrm>
            <a:off x="258555" y="8667020"/>
            <a:ext cx="3060000" cy="82248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被災リスクの高い活動の回避</a:t>
            </a:r>
            <a:endParaRPr lang="en-US" altLang="ja-JP" sz="800" u="sng"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輸送時や移動時の使用道路の変更</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事前避難対象地域に位置する関連企業の対応状況の確認</a:t>
            </a:r>
            <a:endParaRPr lang="en-US" altLang="ja-JP" sz="800" b="0" dirty="0">
              <a:latin typeface="ＭＳ ゴシック" panose="020B0609070205080204" pitchFamily="49" charset="-128"/>
              <a:ea typeface="ＭＳ ゴシック" panose="020B0609070205080204" pitchFamily="49" charset="-128"/>
            </a:endParaRPr>
          </a:p>
          <a:p>
            <a:pPr marL="144000" indent="-108000" defTabSz="900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住まいや出勤経路が事前避難対象地域に位置する従業員の</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対応指示　等</a:t>
            </a:r>
          </a:p>
        </p:txBody>
      </p:sp>
      <p:sp>
        <p:nvSpPr>
          <p:cNvPr id="21" name="Text Box 16">
            <a:extLst>
              <a:ext uri="{FF2B5EF4-FFF2-40B4-BE49-F238E27FC236}">
                <a16:creationId xmlns:a16="http://schemas.microsoft.com/office/drawing/2014/main" id="{5B786FC7-E69B-82CB-EB9E-C334C9438AF9}"/>
              </a:ext>
            </a:extLst>
          </p:cNvPr>
          <p:cNvSpPr txBox="1">
            <a:spLocks noChangeArrowheads="1"/>
          </p:cNvSpPr>
          <p:nvPr/>
        </p:nvSpPr>
        <p:spPr bwMode="auto">
          <a:xfrm>
            <a:off x="3562677" y="7707724"/>
            <a:ext cx="3060000" cy="1781780"/>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その他、一定期間継続的に実施する警戒措置の例</a:t>
            </a:r>
            <a:br>
              <a:rPr lang="en-US" altLang="ja-JP" sz="800" u="sng" dirty="0">
                <a:latin typeface="ＭＳ ゴシック" panose="020B0609070205080204" pitchFamily="49" charset="-128"/>
                <a:ea typeface="ＭＳ ゴシック" panose="020B0609070205080204" pitchFamily="49" charset="-128"/>
              </a:rPr>
            </a:br>
            <a:r>
              <a:rPr lang="ja-JP" altLang="en-US" sz="800" dirty="0">
                <a:latin typeface="ＭＳ ゴシック" panose="020B0609070205080204" pitchFamily="49" charset="-128"/>
                <a:ea typeface="ＭＳ ゴシック" panose="020B0609070205080204" pitchFamily="49" charset="-128"/>
              </a:rPr>
              <a:t>（個々の状況に応じて実施）</a:t>
            </a:r>
            <a:endParaRPr lang="en-US" altLang="ja-JP" sz="800" dirty="0">
              <a:latin typeface="ＭＳ ゴシック" panose="020B0609070205080204" pitchFamily="49" charset="-128"/>
              <a:ea typeface="ＭＳ ゴシック" panose="020B0609070205080204" pitchFamily="49" charset="-128"/>
            </a:endParaRP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輸送ルートを津波の危険のある沿岸部から内陸部に変更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利用する港の変更</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荷物の平積み措置</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燃料貯蔵や車両燃料の常時満タン化</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サプライチェーンにおける代替体制の事前準備</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製品・サービス在庫の増産や原材料・部品の積み増し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津波浸水想定地域から貨物、輸送機器、荷役機器等を移動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ヘルメットの携行の徹底</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定期的な重要データのバックアップ</a:t>
            </a:r>
          </a:p>
          <a:p>
            <a:pPr marL="144000" indent="-108000" eaLnBrk="1" hangingPunct="1">
              <a:spcAft>
                <a:spcPts val="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速やかに作業中断するための準備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4" name="直線矢印コネクタ 3">
            <a:extLst>
              <a:ext uri="{FF2B5EF4-FFF2-40B4-BE49-F238E27FC236}">
                <a16:creationId xmlns:a16="http://schemas.microsoft.com/office/drawing/2014/main" id="{9DDD6D39-8F4A-B68B-E3B8-95643112720E}"/>
              </a:ext>
            </a:extLst>
          </p:cNvPr>
          <p:cNvCxnSpPr>
            <a:cxnSpLocks/>
          </p:cNvCxnSpPr>
          <p:nvPr/>
        </p:nvCxnSpPr>
        <p:spPr bwMode="auto">
          <a:xfrm>
            <a:off x="148111" y="3008784"/>
            <a:ext cx="0" cy="2030882"/>
          </a:xfrm>
          <a:prstGeom prst="straightConnector1">
            <a:avLst/>
          </a:prstGeom>
          <a:ln w="28575">
            <a:solidFill>
              <a:schemeClr val="tx1"/>
            </a:solidFill>
            <a:headEnd type="none" w="med" len="med"/>
            <a:tailEnd type="triangle"/>
          </a:ln>
        </p:spPr>
        <p:style>
          <a:lnRef idx="1">
            <a:schemeClr val="accent2"/>
          </a:lnRef>
          <a:fillRef idx="0">
            <a:schemeClr val="accent2"/>
          </a:fillRef>
          <a:effectRef idx="0">
            <a:schemeClr val="accent2"/>
          </a:effectRef>
          <a:fontRef idx="minor">
            <a:schemeClr val="tx1"/>
          </a:fontRef>
        </p:style>
      </p:cxnSp>
      <p:cxnSp>
        <p:nvCxnSpPr>
          <p:cNvPr id="9" name="直線矢印コネクタ 8">
            <a:extLst>
              <a:ext uri="{FF2B5EF4-FFF2-40B4-BE49-F238E27FC236}">
                <a16:creationId xmlns:a16="http://schemas.microsoft.com/office/drawing/2014/main" id="{89E6A4BA-DF65-7171-0A60-FA2043B6FCCE}"/>
              </a:ext>
            </a:extLst>
          </p:cNvPr>
          <p:cNvCxnSpPr/>
          <p:nvPr/>
        </p:nvCxnSpPr>
        <p:spPr bwMode="auto">
          <a:xfrm>
            <a:off x="148111" y="5039666"/>
            <a:ext cx="6474566"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 name="テキスト ボックス 10">
            <a:extLst>
              <a:ext uri="{FF2B5EF4-FFF2-40B4-BE49-F238E27FC236}">
                <a16:creationId xmlns:a16="http://schemas.microsoft.com/office/drawing/2014/main" id="{1FD8E328-EFC6-E57D-D4E1-CF69BC2CFD1A}"/>
              </a:ext>
            </a:extLst>
          </p:cNvPr>
          <p:cNvSpPr txBox="1"/>
          <p:nvPr/>
        </p:nvSpPr>
        <p:spPr>
          <a:xfrm>
            <a:off x="-9872" y="2736527"/>
            <a:ext cx="720080" cy="246221"/>
          </a:xfrm>
          <a:prstGeom prst="rect">
            <a:avLst/>
          </a:prstGeom>
          <a:noFill/>
          <a:ln>
            <a:noFill/>
          </a:ln>
        </p:spPr>
        <p:txBody>
          <a:bodyPr wrap="square" rtlCol="0">
            <a:spAutoFit/>
          </a:bodyPr>
          <a:lstStyle/>
          <a:p>
            <a:r>
              <a:rPr kumimoji="1" lang="ja-JP" altLang="en-US" dirty="0">
                <a:latin typeface="+mn-ea"/>
                <a:ea typeface="+mn-ea"/>
              </a:rPr>
              <a:t>（時間）</a:t>
            </a:r>
          </a:p>
        </p:txBody>
      </p:sp>
      <p:sp>
        <p:nvSpPr>
          <p:cNvPr id="12" name="テキスト ボックス 11">
            <a:extLst>
              <a:ext uri="{FF2B5EF4-FFF2-40B4-BE49-F238E27FC236}">
                <a16:creationId xmlns:a16="http://schemas.microsoft.com/office/drawing/2014/main" id="{8F9873FC-D348-8A06-E36C-1AEE1437F786}"/>
              </a:ext>
            </a:extLst>
          </p:cNvPr>
          <p:cNvSpPr txBox="1"/>
          <p:nvPr/>
        </p:nvSpPr>
        <p:spPr>
          <a:xfrm>
            <a:off x="5890417" y="5039666"/>
            <a:ext cx="967583" cy="246221"/>
          </a:xfrm>
          <a:prstGeom prst="rect">
            <a:avLst/>
          </a:prstGeom>
          <a:noFill/>
          <a:ln>
            <a:noFill/>
          </a:ln>
        </p:spPr>
        <p:txBody>
          <a:bodyPr wrap="square" rtlCol="0">
            <a:spAutoFit/>
          </a:bodyPr>
          <a:lstStyle/>
          <a:p>
            <a:r>
              <a:rPr kumimoji="1" lang="ja-JP" altLang="en-US" dirty="0">
                <a:latin typeface="+mn-ea"/>
                <a:ea typeface="+mn-ea"/>
              </a:rPr>
              <a:t>（防災対応）</a:t>
            </a:r>
          </a:p>
        </p:txBody>
      </p:sp>
    </p:spTree>
    <p:extLst>
      <p:ext uri="{BB962C8B-B14F-4D97-AF65-F5344CB8AC3E}">
        <p14:creationId xmlns:p14="http://schemas.microsoft.com/office/powerpoint/2010/main" val="2620581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AF96E0-6F3C-D3DD-789D-6D708491C342}"/>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203EEA2D-1F14-C1EE-179F-520C647F4DA4}"/>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E5132BE9-6626-D87A-E8BD-5A2D8913DEBD}"/>
              </a:ext>
            </a:extLst>
          </p:cNvPr>
          <p:cNvSpPr>
            <a:spLocks noGrp="1"/>
          </p:cNvSpPr>
          <p:nvPr>
            <p:ph sz="quarter" idx="11"/>
          </p:nvPr>
        </p:nvSpPr>
        <p:spPr>
          <a:xfrm>
            <a:off x="148111" y="631825"/>
            <a:ext cx="6552728" cy="1223412"/>
          </a:xfrm>
        </p:spPr>
        <p:txBody>
          <a:bodyPr/>
          <a:lstStyle/>
          <a:p>
            <a:r>
              <a:rPr lang="ja-JP" altLang="en-US" dirty="0">
                <a:highlight>
                  <a:srgbClr val="FFD966"/>
                </a:highlight>
              </a:rPr>
              <a:t>臨時情報発表時の防災対応（巨大地震注意）</a:t>
            </a:r>
            <a:endParaRPr lang="en-US" altLang="ja-JP" dirty="0">
              <a:highlight>
                <a:srgbClr val="FFD966"/>
              </a:highlight>
            </a:endParaRPr>
          </a:p>
          <a:p>
            <a:pPr lvl="1"/>
            <a:r>
              <a:rPr lang="ja-JP" altLang="en-US" dirty="0"/>
              <a:t>事業者・個人共通の対応</a:t>
            </a:r>
            <a:endParaRPr lang="en-US" altLang="ja-JP" dirty="0"/>
          </a:p>
          <a:p>
            <a:pPr lvl="2"/>
            <a:r>
              <a:rPr lang="ja-JP" altLang="en-US" b="1" u="sng" dirty="0">
                <a:highlight>
                  <a:srgbClr val="FFD966"/>
                </a:highlight>
              </a:rPr>
              <a:t>巨大地震注意対応</a:t>
            </a:r>
            <a:r>
              <a:rPr lang="ja-JP" altLang="en-US" dirty="0"/>
              <a:t>として、臨時情報の発表に伴い防災対応をとるべき地域では、安全な避難場所・避難経路の確認や家具の固定など</a:t>
            </a:r>
            <a:r>
              <a:rPr lang="en-US" altLang="ja-JP" b="1" u="sng" dirty="0"/>
              <a:t>【</a:t>
            </a:r>
            <a:r>
              <a:rPr lang="ja-JP" altLang="en-US" b="1" u="sng" dirty="0"/>
              <a:t>日頃からの地震への備え</a:t>
            </a:r>
            <a:r>
              <a:rPr lang="en-US" altLang="ja-JP" b="1" u="sng" dirty="0"/>
              <a:t>】</a:t>
            </a:r>
            <a:r>
              <a:rPr lang="ja-JP" altLang="en-US" b="1" u="sng" dirty="0"/>
              <a:t>の再確認</a:t>
            </a:r>
            <a:r>
              <a:rPr lang="ja-JP" altLang="en-US" dirty="0"/>
              <a:t>、及び、昼夜問わず津波警報等が発表されても速やかに避難し命を守ることができるよう、すぐに逃げられる態勢の維持や非常持出品の常時携帯など</a:t>
            </a:r>
            <a:br>
              <a:rPr lang="en-US" altLang="ja-JP" dirty="0"/>
            </a:br>
            <a:r>
              <a:rPr lang="en-US" altLang="ja-JP" b="1" u="sng" dirty="0"/>
              <a:t>【</a:t>
            </a:r>
            <a:r>
              <a:rPr lang="ja-JP" altLang="en-US" b="1" u="sng" dirty="0"/>
              <a:t>特別な備え</a:t>
            </a:r>
            <a:r>
              <a:rPr lang="en-US" altLang="ja-JP" b="1" u="sng" dirty="0"/>
              <a:t>】</a:t>
            </a:r>
            <a:r>
              <a:rPr lang="ja-JP" altLang="en-US" b="1" u="sng" dirty="0"/>
              <a:t>を実施し、その上で社会経済活動を継続</a:t>
            </a:r>
            <a:r>
              <a:rPr lang="ja-JP" altLang="en-US" dirty="0"/>
              <a:t>します。</a:t>
            </a:r>
            <a:endParaRPr lang="en-US" altLang="ja-JP" dirty="0"/>
          </a:p>
        </p:txBody>
      </p:sp>
      <p:sp>
        <p:nvSpPr>
          <p:cNvPr id="2" name="スライド番号プレースホルダー 1">
            <a:extLst>
              <a:ext uri="{FF2B5EF4-FFF2-40B4-BE49-F238E27FC236}">
                <a16:creationId xmlns:a16="http://schemas.microsoft.com/office/drawing/2014/main" id="{67D8A5DF-374A-14B6-D330-88E386003DDB}"/>
              </a:ext>
            </a:extLst>
          </p:cNvPr>
          <p:cNvSpPr>
            <a:spLocks noGrp="1"/>
          </p:cNvSpPr>
          <p:nvPr>
            <p:ph type="sldNum" sz="quarter" idx="12"/>
          </p:nvPr>
        </p:nvSpPr>
        <p:spPr/>
        <p:txBody>
          <a:bodyPr/>
          <a:lstStyle/>
          <a:p>
            <a:pPr algn="ctr"/>
            <a:fld id="{C7087AB9-DADE-4781-AE92-2E367CAE0F39}" type="slidenum">
              <a:rPr lang="ja-JP" altLang="en-US" smtClean="0"/>
              <a:pPr algn="ctr"/>
              <a:t>10</a:t>
            </a:fld>
            <a:endParaRPr lang="ja-JP" altLang="en-US" dirty="0"/>
          </a:p>
        </p:txBody>
      </p:sp>
      <p:sp>
        <p:nvSpPr>
          <p:cNvPr id="10" name="コンテンツ プレースホルダー 6">
            <a:extLst>
              <a:ext uri="{FF2B5EF4-FFF2-40B4-BE49-F238E27FC236}">
                <a16:creationId xmlns:a16="http://schemas.microsoft.com/office/drawing/2014/main" id="{B8A9CFEF-1BCF-E1EB-CF74-256DCDFBE6DE}"/>
              </a:ext>
            </a:extLst>
          </p:cNvPr>
          <p:cNvSpPr txBox="1">
            <a:spLocks/>
          </p:cNvSpPr>
          <p:nvPr/>
        </p:nvSpPr>
        <p:spPr>
          <a:xfrm>
            <a:off x="148111" y="4171365"/>
            <a:ext cx="6552728" cy="1161857"/>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事業者における対応</a:t>
            </a:r>
            <a:endParaRPr lang="en-US" altLang="ja-JP" dirty="0"/>
          </a:p>
          <a:p>
            <a:pPr lvl="2"/>
            <a:r>
              <a:rPr lang="ja-JP" altLang="en-US" b="0" dirty="0"/>
              <a:t>南海トラフ地震臨時情報（巨大地震注意）発表時、事業者等は</a:t>
            </a:r>
            <a:r>
              <a:rPr lang="ja-JP" altLang="en-US" u="sng" dirty="0"/>
              <a:t>揺れを感じたり、津波警報等が発表されたりした場合、従業員や施設利用者が直ちに避難できる態勢をとった上で、社会経済活動を継続する</a:t>
            </a:r>
            <a:r>
              <a:rPr lang="ja-JP" altLang="en-US" b="0" dirty="0"/>
              <a:t>ことを基本とします。</a:t>
            </a:r>
            <a:endParaRPr lang="en-US" altLang="ja-JP" b="0" dirty="0"/>
          </a:p>
          <a:p>
            <a:pPr lvl="2"/>
            <a:r>
              <a:rPr lang="ja-JP" altLang="en-US" u="sng" dirty="0"/>
              <a:t>避難場所、避難経路及び避難誘導手順の再確認の徹底</a:t>
            </a:r>
            <a:r>
              <a:rPr lang="ja-JP" altLang="en-US" b="0" dirty="0"/>
              <a:t>や、</a:t>
            </a:r>
            <a:r>
              <a:rPr lang="ja-JP" altLang="en-US" u="sng" dirty="0"/>
              <a:t>従業員や施設利用者への情報の正確かつ迅速な</a:t>
            </a:r>
            <a:br>
              <a:rPr lang="en-US" altLang="ja-JP" u="sng" dirty="0"/>
            </a:br>
            <a:r>
              <a:rPr lang="ja-JP" altLang="en-US" u="sng" dirty="0"/>
              <a:t>伝達</a:t>
            </a:r>
            <a:r>
              <a:rPr lang="ja-JP" altLang="en-US" b="0" dirty="0"/>
              <a:t>等の措置を実施します。</a:t>
            </a:r>
            <a:endParaRPr lang="en-US" altLang="ja-JP" b="0" dirty="0"/>
          </a:p>
        </p:txBody>
      </p:sp>
      <p:graphicFrame>
        <p:nvGraphicFramePr>
          <p:cNvPr id="14" name="表 13">
            <a:extLst>
              <a:ext uri="{FF2B5EF4-FFF2-40B4-BE49-F238E27FC236}">
                <a16:creationId xmlns:a16="http://schemas.microsoft.com/office/drawing/2014/main" id="{5BAC645E-3F94-F197-BC1A-059FBDDE487B}"/>
              </a:ext>
            </a:extLst>
          </p:cNvPr>
          <p:cNvGraphicFramePr>
            <a:graphicFrameLocks noGrp="1"/>
          </p:cNvGraphicFramePr>
          <p:nvPr/>
        </p:nvGraphicFramePr>
        <p:xfrm>
          <a:off x="184475" y="2000672"/>
          <a:ext cx="4680000" cy="1911600"/>
        </p:xfrm>
        <a:graphic>
          <a:graphicData uri="http://schemas.openxmlformats.org/drawingml/2006/table">
            <a:tbl>
              <a:tblPr firstRow="1" bandRow="1">
                <a:tableStyleId>{5C22544A-7EE6-4342-B048-85BDC9FD1C3A}</a:tableStyleId>
              </a:tblPr>
              <a:tblGrid>
                <a:gridCol w="1080000">
                  <a:extLst>
                    <a:ext uri="{9D8B030D-6E8A-4147-A177-3AD203B41FA5}">
                      <a16:colId xmlns:a16="http://schemas.microsoft.com/office/drawing/2014/main" val="2271969814"/>
                    </a:ext>
                  </a:extLst>
                </a:gridCol>
                <a:gridCol w="1800000">
                  <a:extLst>
                    <a:ext uri="{9D8B030D-6E8A-4147-A177-3AD203B41FA5}">
                      <a16:colId xmlns:a16="http://schemas.microsoft.com/office/drawing/2014/main" val="1834747102"/>
                    </a:ext>
                  </a:extLst>
                </a:gridCol>
                <a:gridCol w="1800000">
                  <a:extLst>
                    <a:ext uri="{9D8B030D-6E8A-4147-A177-3AD203B41FA5}">
                      <a16:colId xmlns:a16="http://schemas.microsoft.com/office/drawing/2014/main" val="292990407"/>
                    </a:ext>
                  </a:extLst>
                </a:gridCol>
              </a:tblGrid>
              <a:tr h="252000">
                <a:tc>
                  <a:txBody>
                    <a:bodyPr/>
                    <a:lstStyle/>
                    <a:p>
                      <a:endParaRPr kumimoji="1" lang="ja-JP" altLang="en-US" sz="1000" b="0" dirty="0">
                        <a:solidFill>
                          <a:schemeClr val="tx1"/>
                        </a:solidFill>
                        <a:latin typeface="+mn-ea"/>
                        <a:ea typeface="+mn-ea"/>
                      </a:endParaRPr>
                    </a:p>
                  </a:txBody>
                  <a:tcPr marL="72000" marR="72000" marT="36000" marB="36000">
                    <a:lnL w="12700" cap="flat" cmpd="sng" algn="ctr">
                      <a:noFill/>
                      <a:prstDash val="dash"/>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臨時情報の発表に伴い防災対応をとるべき地域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hMerge="1">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75852325"/>
                  </a:ext>
                </a:extLst>
              </a:tr>
              <a:tr h="185420">
                <a:tc>
                  <a:txBody>
                    <a:bodyPr/>
                    <a:lstStyle/>
                    <a:p>
                      <a:r>
                        <a:rPr kumimoji="1" lang="ja-JP" altLang="en-US" sz="1000" b="1" dirty="0">
                          <a:solidFill>
                            <a:schemeClr val="tx1"/>
                          </a:solidFill>
                          <a:latin typeface="+mn-ea"/>
                          <a:ea typeface="+mn-ea"/>
                        </a:rPr>
                        <a:t>平時</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tc>
                  <a:txBody>
                    <a:bodyPr/>
                    <a:lstStyle/>
                    <a:p>
                      <a:r>
                        <a:rPr kumimoji="1" lang="ja-JP" altLang="en-US" sz="1000" b="0" dirty="0">
                          <a:solidFill>
                            <a:schemeClr val="tx1"/>
                          </a:solidFill>
                          <a:latin typeface="+mn-ea"/>
                          <a:ea typeface="+mn-ea"/>
                        </a:rPr>
                        <a:t>（日頃より実施）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dash"/>
                      <a:round/>
                      <a:headEnd type="none" w="med" len="med"/>
                      <a:tailEnd type="none" w="med" len="med"/>
                    </a:lnB>
                    <a:noFill/>
                  </a:tcPr>
                </a:tc>
                <a:extLst>
                  <a:ext uri="{0D108BD9-81ED-4DB2-BD59-A6C34878D82A}">
                    <a16:rowId xmlns:a16="http://schemas.microsoft.com/office/drawing/2014/main" val="3296911233"/>
                  </a:ext>
                </a:extLst>
              </a:tr>
              <a:tr h="185420">
                <a:tc>
                  <a:txBody>
                    <a:bodyPr/>
                    <a:lstStyle/>
                    <a:p>
                      <a:r>
                        <a:rPr kumimoji="1" lang="ja-JP" altLang="en-US" sz="1000" b="1" dirty="0">
                          <a:solidFill>
                            <a:schemeClr val="tx1"/>
                          </a:solidFill>
                          <a:latin typeface="+mn-ea"/>
                          <a:ea typeface="+mn-ea"/>
                        </a:rPr>
                        <a:t>地震発生</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65374361"/>
                  </a:ext>
                </a:extLst>
              </a:tr>
              <a:tr h="410657">
                <a:tc>
                  <a:txBody>
                    <a:bodyPr/>
                    <a:lstStyle/>
                    <a:p>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～１週間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再確認する</a:t>
                      </a:r>
                      <a:endParaRPr kumimoji="1" lang="en-US" altLang="ja-JP" sz="800" b="1"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日頃からの地震への備え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・避難場所、避難経路の確認</a:t>
                      </a:r>
                    </a:p>
                    <a:p>
                      <a:r>
                        <a:rPr kumimoji="1" lang="ja-JP" altLang="en-US" sz="800" b="0" dirty="0">
                          <a:solidFill>
                            <a:schemeClr val="tx1"/>
                          </a:solidFill>
                          <a:latin typeface="+mn-ea"/>
                          <a:ea typeface="+mn-ea"/>
                        </a:rPr>
                        <a:t>・ご家族との連絡手段の確認</a:t>
                      </a:r>
                    </a:p>
                    <a:p>
                      <a:r>
                        <a:rPr kumimoji="1" lang="ja-JP" altLang="en-US" sz="800" b="0" dirty="0">
                          <a:solidFill>
                            <a:schemeClr val="tx1"/>
                          </a:solidFill>
                          <a:latin typeface="+mn-ea"/>
                          <a:ea typeface="+mn-ea"/>
                        </a:rPr>
                        <a:t>・家具等の固定</a:t>
                      </a:r>
                    </a:p>
                    <a:p>
                      <a:r>
                        <a:rPr kumimoji="1" lang="ja-JP" altLang="en-US" sz="800" b="0" dirty="0">
                          <a:solidFill>
                            <a:schemeClr val="tx1"/>
                          </a:solidFill>
                          <a:latin typeface="+mn-ea"/>
                          <a:ea typeface="+mn-ea"/>
                        </a:rPr>
                        <a:t>・非常食などの備蓄の確認　など</a:t>
                      </a:r>
                      <a:endParaRPr kumimoji="1" lang="en-US" altLang="ja-JP" sz="8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800" b="1" i="0" u="none" strike="noStrike" kern="1200" cap="none" spc="0" normalizeH="0" baseline="0" noProof="0" dirty="0">
                          <a:ln>
                            <a:noFill/>
                          </a:ln>
                          <a:solidFill>
                            <a:prstClr val="black"/>
                          </a:solidFill>
                          <a:effectLst/>
                          <a:uLnTx/>
                          <a:uFillTx/>
                          <a:latin typeface="+mn-lt"/>
                          <a:ea typeface="+mn-ea"/>
                          <a:cs typeface="+mn-cs"/>
                        </a:rPr>
                        <a:t>※</a:t>
                      </a:r>
                      <a:r>
                        <a:rPr kumimoji="1" lang="ja-JP" altLang="en-US" sz="800" b="1" i="0" u="none" strike="noStrike" kern="1200" cap="none" spc="0" normalizeH="0" baseline="0" noProof="0" dirty="0">
                          <a:ln>
                            <a:noFill/>
                          </a:ln>
                          <a:solidFill>
                            <a:prstClr val="black"/>
                          </a:solidFill>
                          <a:effectLst/>
                          <a:uLnTx/>
                          <a:uFillTx/>
                          <a:latin typeface="+mn-lt"/>
                          <a:ea typeface="+mn-ea"/>
                          <a:cs typeface="+mn-cs"/>
                        </a:rPr>
                        <a:t>日頃から実施している場合は継続</a:t>
                      </a:r>
                      <a:endParaRPr kumimoji="1" lang="ja-JP" altLang="en-US" sz="800" b="0" i="0" u="none" strike="noStrike" kern="1200" cap="none" spc="0" normalizeH="0" baseline="0" noProof="0" dirty="0">
                        <a:ln>
                          <a:noFill/>
                        </a:ln>
                        <a:solidFill>
                          <a:prstClr val="black"/>
                        </a:solidFill>
                        <a:effectLst/>
                        <a:uLnTx/>
                        <a:uFillTx/>
                        <a:latin typeface="+mn-lt"/>
                        <a:ea typeface="+mn-ea"/>
                        <a:cs typeface="+mn-cs"/>
                      </a:endParaRPr>
                    </a:p>
                    <a:p>
                      <a:r>
                        <a:rPr kumimoji="1" lang="en-US" altLang="ja-JP" sz="1000" b="1" dirty="0">
                          <a:solidFill>
                            <a:schemeClr val="tx1"/>
                          </a:solidFill>
                          <a:latin typeface="+mn-ea"/>
                          <a:ea typeface="+mn-ea"/>
                        </a:rPr>
                        <a:t>【</a:t>
                      </a:r>
                      <a:r>
                        <a:rPr kumimoji="1" lang="ja-JP" altLang="en-US" sz="1000" b="1" dirty="0">
                          <a:solidFill>
                            <a:schemeClr val="tx1"/>
                          </a:solidFill>
                          <a:latin typeface="+mn-ea"/>
                          <a:ea typeface="+mn-ea"/>
                        </a:rPr>
                        <a:t>特別な備え</a:t>
                      </a:r>
                      <a:r>
                        <a:rPr kumimoji="1" lang="en-US" altLang="ja-JP" sz="1000" b="1" dirty="0">
                          <a:solidFill>
                            <a:schemeClr val="tx1"/>
                          </a:solidFill>
                          <a:latin typeface="+mn-ea"/>
                          <a:ea typeface="+mn-ea"/>
                        </a:rPr>
                        <a:t>】</a:t>
                      </a:r>
                    </a:p>
                    <a:p>
                      <a:r>
                        <a:rPr kumimoji="1" lang="ja-JP" altLang="en-US" sz="800" b="0" dirty="0">
                          <a:solidFill>
                            <a:schemeClr val="tx1"/>
                          </a:solidFill>
                          <a:latin typeface="+mn-ea"/>
                          <a:ea typeface="+mn-ea"/>
                        </a:rPr>
                        <a:t>・すぐに逃げられる態勢の維持</a:t>
                      </a:r>
                    </a:p>
                    <a:p>
                      <a:r>
                        <a:rPr kumimoji="1" lang="ja-JP" altLang="en-US" sz="800" b="0" dirty="0">
                          <a:solidFill>
                            <a:schemeClr val="tx1"/>
                          </a:solidFill>
                          <a:latin typeface="+mn-ea"/>
                          <a:ea typeface="+mn-ea"/>
                        </a:rPr>
                        <a:t>・非常持出品の常時携帯　など</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extLst>
                  <a:ext uri="{0D108BD9-81ED-4DB2-BD59-A6C34878D82A}">
                    <a16:rowId xmlns:a16="http://schemas.microsoft.com/office/drawing/2014/main" val="2346841621"/>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1" dirty="0">
                          <a:solidFill>
                            <a:schemeClr val="tx1"/>
                          </a:solidFill>
                          <a:latin typeface="+mn-ea"/>
                          <a:ea typeface="+mn-ea"/>
                        </a:rPr>
                        <a:t>地震発生</a:t>
                      </a:r>
                      <a:endParaRPr kumimoji="1" lang="en-US" altLang="ja-JP" sz="1000" b="1" dirty="0">
                        <a:solidFill>
                          <a:schemeClr val="tx1"/>
                        </a:solidFill>
                        <a:latin typeface="+mn-ea"/>
                        <a:ea typeface="+mn-ea"/>
                      </a:endParaRPr>
                    </a:p>
                    <a:p>
                      <a:r>
                        <a:rPr kumimoji="1" lang="ja-JP" altLang="en-US" sz="1000" b="1" dirty="0">
                          <a:solidFill>
                            <a:schemeClr val="tx1"/>
                          </a:solidFill>
                          <a:latin typeface="+mn-ea"/>
                          <a:ea typeface="+mn-ea"/>
                        </a:rPr>
                        <a:t>～２週間</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1000" b="0" dirty="0">
                          <a:solidFill>
                            <a:schemeClr val="tx1"/>
                          </a:solidFill>
                          <a:latin typeface="+mn-ea"/>
                          <a:ea typeface="+mn-ea"/>
                        </a:rPr>
                        <a:t>（引き続き実施）</a:t>
                      </a: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ja-JP" altLang="en-US" sz="1000" b="0" dirty="0">
                        <a:solidFill>
                          <a:schemeClr val="tx1"/>
                        </a:solidFill>
                        <a:latin typeface="+mn-ea"/>
                        <a:ea typeface="+mn-ea"/>
                      </a:endParaRPr>
                    </a:p>
                  </a:txBody>
                  <a:tcPr marL="72000" marR="72000" marT="36000" marB="3600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4777082"/>
                  </a:ext>
                </a:extLst>
              </a:tr>
            </a:tbl>
          </a:graphicData>
        </a:graphic>
      </p:graphicFrame>
      <p:sp>
        <p:nvSpPr>
          <p:cNvPr id="9" name="Text Box 16">
            <a:extLst>
              <a:ext uri="{FF2B5EF4-FFF2-40B4-BE49-F238E27FC236}">
                <a16:creationId xmlns:a16="http://schemas.microsoft.com/office/drawing/2014/main" id="{6F46E080-86AE-BC27-3E8F-175B17521BE4}"/>
              </a:ext>
            </a:extLst>
          </p:cNvPr>
          <p:cNvSpPr txBox="1">
            <a:spLocks noChangeArrowheads="1"/>
          </p:cNvSpPr>
          <p:nvPr/>
        </p:nvSpPr>
        <p:spPr bwMode="auto">
          <a:xfrm>
            <a:off x="184475" y="5472635"/>
            <a:ext cx="6516364" cy="1352574"/>
          </a:xfrm>
          <a:prstGeom prst="rect">
            <a:avLst/>
          </a:prstGeom>
          <a:solidFill>
            <a:schemeClr val="bg1"/>
          </a:solidFill>
          <a:ln w="12700">
            <a:solidFill>
              <a:schemeClr val="tx1"/>
            </a:solidFill>
            <a:prstDash val="solid"/>
            <a:miter lim="800000"/>
            <a:headEnd/>
            <a:tailEnd/>
          </a:ln>
          <a:effectLst/>
        </p:spPr>
        <p:txBody>
          <a:bodyPr lIns="36000" rIns="360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800" u="sng" dirty="0">
                <a:latin typeface="ＭＳ ゴシック" panose="020B0609070205080204" pitchFamily="49" charset="-128"/>
                <a:ea typeface="ＭＳ ゴシック" panose="020B0609070205080204" pitchFamily="49" charset="-128"/>
              </a:rPr>
              <a:t>従業員や施設利用者への情報の正確かつ迅速な伝達</a:t>
            </a:r>
            <a:endParaRPr lang="en-US" altLang="ja-JP" sz="800" u="sng"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伝達すべき情報には、後発地震に備えた防災対応をとるべき旨の通知や臨時情報の内容が挙げられます。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確実に情報が伝達されるよう、責任者、従業員、利用者等に伝達する具体的な経路及び方法を具体的に定める必要があります。</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（勤務時間内・勤務時間外等の時間帯に応じた違いも考慮しましょう）</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臨時情報の発表を知った時は、テレビ又はインターネット等で具体的な内容を把握するなど、伝達の遅延、誤解がないようにします。</a:t>
            </a:r>
            <a:endParaRPr lang="en-US" altLang="ja-JP" sz="800" b="0" dirty="0">
              <a:latin typeface="ＭＳ ゴシック" panose="020B0609070205080204" pitchFamily="49" charset="-128"/>
              <a:ea typeface="ＭＳ ゴシック" panose="020B0609070205080204" pitchFamily="49" charset="-128"/>
            </a:endParaRP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これらの情報を把握する責任者（及び代理者）を定めておく必要があります。</a:t>
            </a:r>
          </a:p>
          <a:p>
            <a:pPr marL="144000" indent="-108000" eaLnBrk="1" hangingPunct="1">
              <a:spcAft>
                <a:spcPts val="600"/>
              </a:spcAft>
              <a:buSzPct val="70000"/>
              <a:buFont typeface="Arial" panose="020B0604020202020204" pitchFamily="34" charset="0"/>
              <a:buChar char="•"/>
            </a:pPr>
            <a:r>
              <a:rPr lang="ja-JP" altLang="en-US" sz="800" b="0" dirty="0">
                <a:latin typeface="ＭＳ ゴシック" panose="020B0609070205080204" pitchFamily="49" charset="-128"/>
                <a:ea typeface="ＭＳ ゴシック" panose="020B0609070205080204" pitchFamily="49" charset="-128"/>
              </a:rPr>
              <a:t>情報の伝達文もあらかじめ定めておくと、迅速かつ確実に伝達できます。</a:t>
            </a:r>
            <a:endParaRPr lang="en-US" altLang="ja-JP" sz="800" b="0" dirty="0">
              <a:latin typeface="ＭＳ ゴシック" panose="020B0609070205080204" pitchFamily="49" charset="-128"/>
              <a:ea typeface="ＭＳ ゴシック" panose="020B0609070205080204" pitchFamily="49" charset="-128"/>
            </a:endParaRPr>
          </a:p>
        </p:txBody>
      </p:sp>
      <p:cxnSp>
        <p:nvCxnSpPr>
          <p:cNvPr id="5" name="直線矢印コネクタ 4">
            <a:extLst>
              <a:ext uri="{FF2B5EF4-FFF2-40B4-BE49-F238E27FC236}">
                <a16:creationId xmlns:a16="http://schemas.microsoft.com/office/drawing/2014/main" id="{674AA01A-C112-34D4-DBEE-90D7429EADA2}"/>
              </a:ext>
            </a:extLst>
          </p:cNvPr>
          <p:cNvCxnSpPr/>
          <p:nvPr/>
        </p:nvCxnSpPr>
        <p:spPr bwMode="auto">
          <a:xfrm>
            <a:off x="184475" y="2216696"/>
            <a:ext cx="0" cy="1695576"/>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直線矢印コネクタ 10">
            <a:extLst>
              <a:ext uri="{FF2B5EF4-FFF2-40B4-BE49-F238E27FC236}">
                <a16:creationId xmlns:a16="http://schemas.microsoft.com/office/drawing/2014/main" id="{77C26710-8280-7C3A-5247-73A1B3103BC7}"/>
              </a:ext>
            </a:extLst>
          </p:cNvPr>
          <p:cNvCxnSpPr/>
          <p:nvPr/>
        </p:nvCxnSpPr>
        <p:spPr bwMode="auto">
          <a:xfrm>
            <a:off x="184475" y="3912272"/>
            <a:ext cx="4680000" cy="0"/>
          </a:xfrm>
          <a:prstGeom prst="straightConnector1">
            <a:avLst/>
          </a:prstGeom>
          <a:solidFill>
            <a:schemeClr val="bg1"/>
          </a:solidFill>
          <a:ln w="2857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 name="テキスト ボックス 11">
            <a:extLst>
              <a:ext uri="{FF2B5EF4-FFF2-40B4-BE49-F238E27FC236}">
                <a16:creationId xmlns:a16="http://schemas.microsoft.com/office/drawing/2014/main" id="{68B97F2D-D6B3-4A98-5851-8A384ACD90BC}"/>
              </a:ext>
            </a:extLst>
          </p:cNvPr>
          <p:cNvSpPr txBox="1"/>
          <p:nvPr/>
        </p:nvSpPr>
        <p:spPr>
          <a:xfrm>
            <a:off x="-31328" y="1985574"/>
            <a:ext cx="720080" cy="246221"/>
          </a:xfrm>
          <a:prstGeom prst="rect">
            <a:avLst/>
          </a:prstGeom>
          <a:noFill/>
        </p:spPr>
        <p:txBody>
          <a:bodyPr wrap="square" rtlCol="0">
            <a:spAutoFit/>
          </a:bodyPr>
          <a:lstStyle/>
          <a:p>
            <a:r>
              <a:rPr kumimoji="1" lang="ja-JP" altLang="en-US" dirty="0">
                <a:latin typeface="+mn-ea"/>
                <a:ea typeface="+mn-ea"/>
              </a:rPr>
              <a:t>（時間）</a:t>
            </a:r>
          </a:p>
        </p:txBody>
      </p:sp>
      <p:sp>
        <p:nvSpPr>
          <p:cNvPr id="13" name="テキスト ボックス 12">
            <a:extLst>
              <a:ext uri="{FF2B5EF4-FFF2-40B4-BE49-F238E27FC236}">
                <a16:creationId xmlns:a16="http://schemas.microsoft.com/office/drawing/2014/main" id="{56582ED9-6744-7099-2E0D-932A5EB78267}"/>
              </a:ext>
            </a:extLst>
          </p:cNvPr>
          <p:cNvSpPr txBox="1"/>
          <p:nvPr/>
        </p:nvSpPr>
        <p:spPr>
          <a:xfrm>
            <a:off x="4077072" y="3937381"/>
            <a:ext cx="967583" cy="246221"/>
          </a:xfrm>
          <a:prstGeom prst="rect">
            <a:avLst/>
          </a:prstGeom>
          <a:noFill/>
        </p:spPr>
        <p:txBody>
          <a:bodyPr wrap="square" rtlCol="0">
            <a:spAutoFit/>
          </a:bodyPr>
          <a:lstStyle/>
          <a:p>
            <a:r>
              <a:rPr kumimoji="1" lang="ja-JP" altLang="en-US" dirty="0">
                <a:latin typeface="+mn-ea"/>
                <a:ea typeface="+mn-ea"/>
              </a:rPr>
              <a:t>（防災対応）</a:t>
            </a:r>
          </a:p>
        </p:txBody>
      </p:sp>
      <p:sp>
        <p:nvSpPr>
          <p:cNvPr id="3" name="Text Box 5">
            <a:hlinkClick r:id="rId2"/>
            <a:extLst>
              <a:ext uri="{FF2B5EF4-FFF2-40B4-BE49-F238E27FC236}">
                <a16:creationId xmlns:a16="http://schemas.microsoft.com/office/drawing/2014/main" id="{B545F2BA-E066-08BA-B4D3-84C24D638E90}"/>
              </a:ext>
            </a:extLst>
          </p:cNvPr>
          <p:cNvSpPr txBox="1">
            <a:spLocks noChangeArrowheads="1"/>
          </p:cNvSpPr>
          <p:nvPr/>
        </p:nvSpPr>
        <p:spPr bwMode="auto">
          <a:xfrm>
            <a:off x="148111" y="8430870"/>
            <a:ext cx="655272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出典：内閣府「南海トラフ地震臨時情報防災対応ガイドライン（令和７年８月改訂）」および概要版をもとに加工して作成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https://www.bousai.go.jp/jishin/nankai/#kentoguideline</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
        <p:nvSpPr>
          <p:cNvPr id="8" name="Text Box 5">
            <a:hlinkClick r:id="rId2"/>
            <a:extLst>
              <a:ext uri="{FF2B5EF4-FFF2-40B4-BE49-F238E27FC236}">
                <a16:creationId xmlns:a16="http://schemas.microsoft.com/office/drawing/2014/main" id="{41AD3513-9437-D86F-926D-462BCA14D6AA}"/>
              </a:ext>
            </a:extLst>
          </p:cNvPr>
          <p:cNvSpPr txBox="1">
            <a:spLocks noChangeArrowheads="1"/>
          </p:cNvSpPr>
          <p:nvPr/>
        </p:nvSpPr>
        <p:spPr bwMode="auto">
          <a:xfrm>
            <a:off x="148111" y="7981536"/>
            <a:ext cx="655272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800" b="0" dirty="0">
                <a:latin typeface="ＭＳ ゴシック" panose="020B0609070205080204" pitchFamily="49" charset="-128"/>
                <a:ea typeface="ＭＳ ゴシック" panose="020B0609070205080204" pitchFamily="49" charset="-128"/>
              </a:rPr>
              <a:t>出典：気象庁ＨＰ＞知識・解説＞「南海トラフ地震について」をもとに加工して作成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rPr>
              <a:t> </a:t>
            </a:r>
            <a:r>
              <a:rPr lang="en-US" altLang="ja-JP" sz="800" b="0" dirty="0">
                <a:solidFill>
                  <a:srgbClr val="808080"/>
                </a:solidFill>
                <a:latin typeface="ＭＳ ゴシック" panose="020B0609070205080204" pitchFamily="49" charset="-128"/>
                <a:ea typeface="ＭＳ ゴシック" panose="020B0609070205080204" pitchFamily="49" charset="-128"/>
                <a:hlinkClick r:id="rId3"/>
              </a:rPr>
              <a:t>https://www.jma.go.jp/jma/kishou/know/jishin/nteq/index.html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a:p>
            <a:pPr algn="ctr" eaLnBrk="1" hangingPunct="1"/>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1443189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251" name="Group 195"/>
          <p:cNvGraphicFramePr>
            <a:graphicFrameLocks noGrp="1"/>
          </p:cNvGraphicFramePr>
          <p:nvPr>
            <p:extLst>
              <p:ext uri="{D42A27DB-BD31-4B8C-83A1-F6EECF244321}">
                <p14:modId xmlns:p14="http://schemas.microsoft.com/office/powerpoint/2010/main" val="2405087941"/>
              </p:ext>
            </p:extLst>
          </p:nvPr>
        </p:nvGraphicFramePr>
        <p:xfrm>
          <a:off x="333137" y="2072680"/>
          <a:ext cx="6262688" cy="4183814"/>
        </p:xfrm>
        <a:graphic>
          <a:graphicData uri="http://schemas.openxmlformats.org/drawingml/2006/table">
            <a:tbl>
              <a:tblPr/>
              <a:tblGrid>
                <a:gridCol w="1295400">
                  <a:extLst>
                    <a:ext uri="{9D8B030D-6E8A-4147-A177-3AD203B41FA5}">
                      <a16:colId xmlns:a16="http://schemas.microsoft.com/office/drawing/2014/main" val="1994194374"/>
                    </a:ext>
                  </a:extLst>
                </a:gridCol>
                <a:gridCol w="1655763">
                  <a:extLst>
                    <a:ext uri="{9D8B030D-6E8A-4147-A177-3AD203B41FA5}">
                      <a16:colId xmlns:a16="http://schemas.microsoft.com/office/drawing/2014/main" val="2507180297"/>
                    </a:ext>
                  </a:extLst>
                </a:gridCol>
                <a:gridCol w="1655762">
                  <a:extLst>
                    <a:ext uri="{9D8B030D-6E8A-4147-A177-3AD203B41FA5}">
                      <a16:colId xmlns:a16="http://schemas.microsoft.com/office/drawing/2014/main" val="3125483322"/>
                    </a:ext>
                  </a:extLst>
                </a:gridCol>
                <a:gridCol w="1655763">
                  <a:extLst>
                    <a:ext uri="{9D8B030D-6E8A-4147-A177-3AD203B41FA5}">
                      <a16:colId xmlns:a16="http://schemas.microsoft.com/office/drawing/2014/main" val="2522899507"/>
                    </a:ext>
                  </a:extLst>
                </a:gridCol>
              </a:tblGrid>
              <a:tr h="276491">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想定される震度に応じた被害状況</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763747045"/>
                  </a:ext>
                </a:extLst>
              </a:tr>
              <a:tr h="299573">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2" marB="46802"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918795277"/>
                  </a:ext>
                </a:extLst>
              </a:tr>
              <a:tr h="42673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ja-JP"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72000" marR="0" marT="36000" marB="360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5570067"/>
                  </a:ext>
                </a:extLst>
              </a:tr>
              <a:tr h="85347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事業所建物</a:t>
                      </a: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耐震性の低い建物で、壁・梁・柱などに斜めのひび割れがみられるようになり、</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１階や中間階の柱が崩れ、倒れることがあります。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耐震性の低い建物で、壁・梁・柱などに斜めのひび割れがさらに多くみられるようになり、１階や中間階の柱が崩れ、倒れるものが多くなります。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耐震性の高い建物でも、壁・梁・柱などのひび割れがさらに多くなり、１階や中間階が変形し、まれに傾くものがあります。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3357750"/>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機械及び装置</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未固定の設備の多くが移動し、転倒することもあります。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未固定の設備のほとんどが移動し、転倒するものが多くなります。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未固定の設備のほとんどが移動・転倒し、飛ぶこともあります。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02843749"/>
                  </a:ext>
                </a:extLst>
              </a:tr>
              <a:tr h="70106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工具・器具</a:t>
                      </a: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22" marB="45722"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未固定の什器類の多くが移動し、転倒することもあります。書類や備品も散乱します。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未固定の什器類のほとんどが移動し、転倒するものが多くなります。書類や備品も散乱します。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未固定の什器類のほとんどが移動・転倒し、飛ぶこともあります。書類や備品も散乱します。</a:t>
                      </a:r>
                    </a:p>
                  </a:txBody>
                  <a:tcPr marL="72000" marR="0" marT="36000" marB="3600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32597887"/>
                  </a:ext>
                </a:extLst>
              </a:tr>
            </a:tbl>
          </a:graphicData>
        </a:graphic>
      </p:graphicFrame>
      <p:sp>
        <p:nvSpPr>
          <p:cNvPr id="11343" name="Rectangle 224"/>
          <p:cNvSpPr>
            <a:spLocks noChangeArrowheads="1"/>
          </p:cNvSpPr>
          <p:nvPr/>
        </p:nvSpPr>
        <p:spPr bwMode="auto">
          <a:xfrm>
            <a:off x="4941888" y="2314575"/>
            <a:ext cx="1655762" cy="2951163"/>
          </a:xfrm>
          <a:prstGeom prst="rect">
            <a:avLst/>
          </a:prstGeom>
          <a:noFill/>
          <a:ln>
            <a:noFill/>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2" name="Text Box 5">
            <a:extLst>
              <a:ext uri="{FF2B5EF4-FFF2-40B4-BE49-F238E27FC236}">
                <a16:creationId xmlns:a16="http://schemas.microsoft.com/office/drawing/2014/main" id="{0791F815-B90A-5E3A-02A8-8F4317818C16}"/>
              </a:ext>
            </a:extLst>
          </p:cNvPr>
          <p:cNvSpPr txBox="1">
            <a:spLocks noChangeArrowheads="1"/>
          </p:cNvSpPr>
          <p:nvPr/>
        </p:nvSpPr>
        <p:spPr bwMode="auto">
          <a:xfrm>
            <a:off x="351267" y="6383868"/>
            <a:ext cx="6150843" cy="353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出典：気象庁　震度階級関連解説表</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平成２１年３月３１日改定</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　をもとに加工して作成</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https://www.jma.go.jp/jma/kishou/know/shindo/kaisetsu.html</a:t>
            </a:r>
            <a:endParaRPr lang="ja-JP" altLang="en-US" sz="800" b="0" dirty="0">
              <a:solidFill>
                <a:srgbClr val="808080"/>
              </a:solidFill>
              <a:latin typeface="ＭＳ ゴシック" panose="020B0609070205080204" pitchFamily="49" charset="-128"/>
              <a:ea typeface="ＭＳ ゴシック" panose="020B0609070205080204" pitchFamily="49" charset="-128"/>
            </a:endParaRPr>
          </a:p>
        </p:txBody>
      </p:sp>
      <p:sp>
        <p:nvSpPr>
          <p:cNvPr id="4" name="タイトル 3">
            <a:extLst>
              <a:ext uri="{FF2B5EF4-FFF2-40B4-BE49-F238E27FC236}">
                <a16:creationId xmlns:a16="http://schemas.microsoft.com/office/drawing/2014/main" id="{FAA72090-41F9-69B5-E46A-4E3A9D47A18D}"/>
              </a:ext>
            </a:extLst>
          </p:cNvPr>
          <p:cNvSpPr>
            <a:spLocks noGrp="1"/>
          </p:cNvSpPr>
          <p:nvPr>
            <p:ph type="ctrTitle"/>
          </p:nvPr>
        </p:nvSpPr>
        <p:spPr/>
        <p:txBody>
          <a:bodyPr/>
          <a:lstStyle/>
          <a:p>
            <a:r>
              <a:rPr lang="ja-JP" altLang="en-US" dirty="0"/>
              <a:t>４．自社が受ける被害の想定</a:t>
            </a:r>
          </a:p>
        </p:txBody>
      </p:sp>
      <p:sp>
        <p:nvSpPr>
          <p:cNvPr id="5" name="コンテンツ プレースホルダー 4">
            <a:extLst>
              <a:ext uri="{FF2B5EF4-FFF2-40B4-BE49-F238E27FC236}">
                <a16:creationId xmlns:a16="http://schemas.microsoft.com/office/drawing/2014/main" id="{EE4B922A-70CD-73C0-76E9-D6DD86D1DD43}"/>
              </a:ext>
            </a:extLst>
          </p:cNvPr>
          <p:cNvSpPr>
            <a:spLocks noGrp="1"/>
          </p:cNvSpPr>
          <p:nvPr>
            <p:ph sz="quarter" idx="11"/>
          </p:nvPr>
        </p:nvSpPr>
        <p:spPr>
          <a:xfrm>
            <a:off x="148111" y="631825"/>
            <a:ext cx="6552728" cy="1308050"/>
          </a:xfrm>
        </p:spPr>
        <p:txBody>
          <a:bodyPr/>
          <a:lstStyle/>
          <a:p>
            <a:r>
              <a:rPr lang="ja-JP" altLang="en-US" dirty="0"/>
              <a:t>４．１　建物・設備の被害想定</a:t>
            </a:r>
          </a:p>
          <a:p>
            <a:pPr lvl="1"/>
            <a:r>
              <a:rPr lang="ja-JP" altLang="en-US" dirty="0"/>
              <a:t>ポイント</a:t>
            </a:r>
            <a:endParaRPr lang="en-US" altLang="ja-JP" dirty="0"/>
          </a:p>
          <a:p>
            <a:pPr lvl="2"/>
            <a:r>
              <a:rPr lang="ja-JP" altLang="en-US" dirty="0"/>
              <a:t>「３．１地震」で確認した、あなたの会社の主要拠点における震度が６弱以上の場合は、該当する枠に</a:t>
            </a:r>
            <a:br>
              <a:rPr lang="en-US" altLang="ja-JP" dirty="0"/>
            </a:br>
            <a:r>
              <a:rPr lang="ja-JP" altLang="en-US" dirty="0"/>
              <a:t>「〇」を記入し、</a:t>
            </a:r>
            <a:r>
              <a:rPr lang="ja-JP" altLang="en-US" b="1" u="sng" dirty="0"/>
              <a:t>あなたの会社の建物や設備等に起こる被害をイメージしてください。</a:t>
            </a:r>
            <a:endParaRPr lang="en-US" altLang="ja-JP" b="1" u="sng" dirty="0"/>
          </a:p>
          <a:p>
            <a:pPr lvl="3"/>
            <a:r>
              <a:rPr lang="ja-JP" altLang="en-US" dirty="0"/>
              <a:t>「耐震性の低い建物」の目安は、昭和５６年以前の古い耐震基準で設計されている建物で、耐震補強がされていない建物です。</a:t>
            </a:r>
          </a:p>
          <a:p>
            <a:pPr lvl="2"/>
            <a:r>
              <a:rPr lang="ja-JP" altLang="en-US" b="1" u="sng" dirty="0"/>
              <a:t>近年の地震発生状況からも「震度７」の被害状況を念頭に置き、ＢＣＰを作成することをお勧めします。</a:t>
            </a:r>
          </a:p>
        </p:txBody>
      </p:sp>
      <p:sp>
        <p:nvSpPr>
          <p:cNvPr id="6" name="スライド番号プレースホルダー 5">
            <a:extLst>
              <a:ext uri="{FF2B5EF4-FFF2-40B4-BE49-F238E27FC236}">
                <a16:creationId xmlns:a16="http://schemas.microsoft.com/office/drawing/2014/main" id="{092F2C2D-7385-B1E3-8410-8FF36813E7AC}"/>
              </a:ext>
            </a:extLst>
          </p:cNvPr>
          <p:cNvSpPr>
            <a:spLocks noGrp="1"/>
          </p:cNvSpPr>
          <p:nvPr>
            <p:ph type="sldNum" sz="quarter" idx="12"/>
          </p:nvPr>
        </p:nvSpPr>
        <p:spPr/>
        <p:txBody>
          <a:bodyPr/>
          <a:lstStyle/>
          <a:p>
            <a:pPr algn="ctr"/>
            <a:fld id="{C7087AB9-DADE-4781-AE92-2E367CAE0F39}" type="slidenum">
              <a:rPr lang="ja-JP" altLang="en-US" smtClean="0"/>
              <a:pPr algn="ctr"/>
              <a:t>11</a:t>
            </a:fld>
            <a:endParaRPr lang="ja-JP" altLang="en-US" dirty="0"/>
          </a:p>
        </p:txBody>
      </p:sp>
      <p:sp>
        <p:nvSpPr>
          <p:cNvPr id="3" name="AutoShape 223">
            <a:extLst>
              <a:ext uri="{FF2B5EF4-FFF2-40B4-BE49-F238E27FC236}">
                <a16:creationId xmlns:a16="http://schemas.microsoft.com/office/drawing/2014/main" id="{2A01A06B-B0E2-7BAE-D9FC-2235392DBFDF}"/>
              </a:ext>
            </a:extLst>
          </p:cNvPr>
          <p:cNvSpPr>
            <a:spLocks noChangeArrowheads="1"/>
          </p:cNvSpPr>
          <p:nvPr/>
        </p:nvSpPr>
        <p:spPr bwMode="auto">
          <a:xfrm>
            <a:off x="2698072" y="2604634"/>
            <a:ext cx="2160587" cy="503238"/>
          </a:xfrm>
          <a:prstGeom prst="wedgeRectCallout">
            <a:avLst>
              <a:gd name="adj1" fmla="val 81026"/>
              <a:gd name="adj2" fmla="val 397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前項で確認した主要拠点の震度により、どのような被害が起こるのかを確認してください。</a:t>
            </a:r>
          </a:p>
        </p:txBody>
      </p:sp>
      <p:sp>
        <p:nvSpPr>
          <p:cNvPr id="7" name="AutoShape 225">
            <a:extLst>
              <a:ext uri="{FF2B5EF4-FFF2-40B4-BE49-F238E27FC236}">
                <a16:creationId xmlns:a16="http://schemas.microsoft.com/office/drawing/2014/main" id="{DD1FE682-7013-60EF-9A5D-5A9CA95C4ACC}"/>
              </a:ext>
            </a:extLst>
          </p:cNvPr>
          <p:cNvSpPr>
            <a:spLocks noChangeArrowheads="1"/>
          </p:cNvSpPr>
          <p:nvPr/>
        </p:nvSpPr>
        <p:spPr bwMode="auto">
          <a:xfrm>
            <a:off x="3573735" y="6968902"/>
            <a:ext cx="3095625" cy="360362"/>
          </a:xfrm>
          <a:prstGeom prst="wedgeRectCallout">
            <a:avLst>
              <a:gd name="adj1" fmla="val 33723"/>
              <a:gd name="adj2" fmla="val -2312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重要業務への影響の評価や、対応策の検討を行う際には、震度７の被害を参照することをお勧めします。</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8B72C9-A4F4-A30C-277A-A109E6190554}"/>
            </a:ext>
          </a:extLst>
        </p:cNvPr>
        <p:cNvGrpSpPr/>
        <p:nvPr/>
      </p:nvGrpSpPr>
      <p:grpSpPr>
        <a:xfrm>
          <a:off x="0" y="0"/>
          <a:ext cx="0" cy="0"/>
          <a:chOff x="0" y="0"/>
          <a:chExt cx="0" cy="0"/>
        </a:xfrm>
      </p:grpSpPr>
      <p:sp>
        <p:nvSpPr>
          <p:cNvPr id="6" name="タイトル 5">
            <a:extLst>
              <a:ext uri="{FF2B5EF4-FFF2-40B4-BE49-F238E27FC236}">
                <a16:creationId xmlns:a16="http://schemas.microsoft.com/office/drawing/2014/main" id="{360489F7-AA31-CF94-AD64-4BDC3996924F}"/>
              </a:ext>
            </a:extLst>
          </p:cNvPr>
          <p:cNvSpPr>
            <a:spLocks noGrp="1"/>
          </p:cNvSpPr>
          <p:nvPr>
            <p:ph type="ctrTitle"/>
          </p:nvPr>
        </p:nvSpPr>
        <p:spPr/>
        <p:txBody>
          <a:bodyPr/>
          <a:lstStyle/>
          <a:p>
            <a:r>
              <a:rPr lang="ja-JP" altLang="en-US" dirty="0"/>
              <a:t>４．自社が受ける被害の想定</a:t>
            </a:r>
          </a:p>
        </p:txBody>
      </p:sp>
      <p:sp>
        <p:nvSpPr>
          <p:cNvPr id="7" name="コンテンツ プレースホルダー 6">
            <a:extLst>
              <a:ext uri="{FF2B5EF4-FFF2-40B4-BE49-F238E27FC236}">
                <a16:creationId xmlns:a16="http://schemas.microsoft.com/office/drawing/2014/main" id="{8E37D0E6-510C-43B3-01D4-ECA1215E8DBF}"/>
              </a:ext>
            </a:extLst>
          </p:cNvPr>
          <p:cNvSpPr>
            <a:spLocks noGrp="1"/>
          </p:cNvSpPr>
          <p:nvPr>
            <p:ph sz="quarter" idx="11"/>
          </p:nvPr>
        </p:nvSpPr>
        <p:spPr>
          <a:xfrm>
            <a:off x="148111" y="631825"/>
            <a:ext cx="6552728" cy="915635"/>
          </a:xfrm>
        </p:spPr>
        <p:txBody>
          <a:bodyPr/>
          <a:lstStyle/>
          <a:p>
            <a:r>
              <a:rPr lang="ja-JP" altLang="en-US" dirty="0"/>
              <a:t>４．２　インフラの被害想定</a:t>
            </a:r>
            <a:endParaRPr lang="en-US" altLang="ja-JP" dirty="0"/>
          </a:p>
          <a:p>
            <a:pPr lvl="1"/>
            <a:r>
              <a:rPr lang="ja-JP" altLang="en-US" b="0" u="none" dirty="0"/>
              <a:t>　</a:t>
            </a:r>
            <a:r>
              <a:rPr lang="ja-JP" altLang="en-US" dirty="0"/>
              <a:t>ポイント</a:t>
            </a:r>
            <a:endParaRPr lang="en-US" altLang="ja-JP" dirty="0"/>
          </a:p>
          <a:p>
            <a:pPr lvl="2"/>
            <a:r>
              <a:rPr lang="ja-JP" altLang="en-US" sz="1000" b="0" u="none" dirty="0">
                <a:latin typeface="+mn-lt"/>
              </a:rPr>
              <a:t>下表は災害発生時に想定されるインフラの被害です。次頁以降でＢＣＰ対応策を検討するにあたって、自社への被害をイメージしましょう。</a:t>
            </a:r>
            <a:endParaRPr lang="ja-JP" altLang="en-US" sz="1000" dirty="0">
              <a:latin typeface="+mn-lt"/>
            </a:endParaRPr>
          </a:p>
        </p:txBody>
      </p:sp>
      <p:sp>
        <p:nvSpPr>
          <p:cNvPr id="8" name="スライド番号プレースホルダー 7">
            <a:extLst>
              <a:ext uri="{FF2B5EF4-FFF2-40B4-BE49-F238E27FC236}">
                <a16:creationId xmlns:a16="http://schemas.microsoft.com/office/drawing/2014/main" id="{BA1D7E13-D4A0-E3CA-A7AE-A95588BDC595}"/>
              </a:ext>
            </a:extLst>
          </p:cNvPr>
          <p:cNvSpPr>
            <a:spLocks noGrp="1"/>
          </p:cNvSpPr>
          <p:nvPr>
            <p:ph type="sldNum" sz="quarter" idx="12"/>
          </p:nvPr>
        </p:nvSpPr>
        <p:spPr/>
        <p:txBody>
          <a:bodyPr/>
          <a:lstStyle/>
          <a:p>
            <a:pPr algn="ctr"/>
            <a:fld id="{C7087AB9-DADE-4781-AE92-2E367CAE0F39}" type="slidenum">
              <a:rPr lang="ja-JP" altLang="en-US" smtClean="0"/>
              <a:pPr algn="ctr"/>
              <a:t>12</a:t>
            </a:fld>
            <a:endParaRPr lang="ja-JP" altLang="en-US" dirty="0"/>
          </a:p>
        </p:txBody>
      </p:sp>
      <p:graphicFrame>
        <p:nvGraphicFramePr>
          <p:cNvPr id="2" name="表 1">
            <a:extLst>
              <a:ext uri="{FF2B5EF4-FFF2-40B4-BE49-F238E27FC236}">
                <a16:creationId xmlns:a16="http://schemas.microsoft.com/office/drawing/2014/main" id="{8C122C2A-82E5-B6B4-F081-00FE5C1304F2}"/>
              </a:ext>
            </a:extLst>
          </p:cNvPr>
          <p:cNvGraphicFramePr>
            <a:graphicFrameLocks noGrp="1"/>
          </p:cNvGraphicFramePr>
          <p:nvPr>
            <p:extLst>
              <p:ext uri="{D42A27DB-BD31-4B8C-83A1-F6EECF244321}">
                <p14:modId xmlns:p14="http://schemas.microsoft.com/office/powerpoint/2010/main" val="2484436879"/>
              </p:ext>
            </p:extLst>
          </p:nvPr>
        </p:nvGraphicFramePr>
        <p:xfrm>
          <a:off x="364473" y="1547126"/>
          <a:ext cx="6120003" cy="7543920"/>
        </p:xfrm>
        <a:graphic>
          <a:graphicData uri="http://schemas.openxmlformats.org/drawingml/2006/table">
            <a:tbl>
              <a:tblPr>
                <a:tableStyleId>{5C22544A-7EE6-4342-B048-85BDC9FD1C3A}</a:tableStyleId>
              </a:tblPr>
              <a:tblGrid>
                <a:gridCol w="1080000">
                  <a:extLst>
                    <a:ext uri="{9D8B030D-6E8A-4147-A177-3AD203B41FA5}">
                      <a16:colId xmlns:a16="http://schemas.microsoft.com/office/drawing/2014/main" val="339254014"/>
                    </a:ext>
                  </a:extLst>
                </a:gridCol>
                <a:gridCol w="720001">
                  <a:extLst>
                    <a:ext uri="{9D8B030D-6E8A-4147-A177-3AD203B41FA5}">
                      <a16:colId xmlns:a16="http://schemas.microsoft.com/office/drawing/2014/main" val="2921773036"/>
                    </a:ext>
                  </a:extLst>
                </a:gridCol>
                <a:gridCol w="720001">
                  <a:extLst>
                    <a:ext uri="{9D8B030D-6E8A-4147-A177-3AD203B41FA5}">
                      <a16:colId xmlns:a16="http://schemas.microsoft.com/office/drawing/2014/main" val="1672770210"/>
                    </a:ext>
                  </a:extLst>
                </a:gridCol>
                <a:gridCol w="3600001">
                  <a:extLst>
                    <a:ext uri="{9D8B030D-6E8A-4147-A177-3AD203B41FA5}">
                      <a16:colId xmlns:a16="http://schemas.microsoft.com/office/drawing/2014/main" val="670651765"/>
                    </a:ext>
                  </a:extLst>
                </a:gridCol>
              </a:tblGrid>
              <a:tr h="199482">
                <a:tc>
                  <a:txBody>
                    <a:bodyPr/>
                    <a:lstStyle/>
                    <a:p>
                      <a:pPr algn="ctr" fontAlgn="ctr"/>
                      <a:r>
                        <a:rPr lang="ja-JP" altLang="en-US" sz="1000" b="0" i="0" u="none" strike="noStrike" dirty="0">
                          <a:solidFill>
                            <a:srgbClr val="000000"/>
                          </a:solidFill>
                          <a:effectLst/>
                          <a:latin typeface="+mn-ea"/>
                          <a:ea typeface="+mn-ea"/>
                        </a:rPr>
                        <a:t>区分</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algn="ctr" fontAlgn="ctr"/>
                      <a:r>
                        <a:rPr lang="ja-JP" altLang="en-US" sz="1000" u="none" strike="noStrike" dirty="0">
                          <a:effectLst/>
                          <a:latin typeface="+mn-ea"/>
                          <a:ea typeface="+mn-ea"/>
                        </a:rPr>
                        <a:t>被害の推計・</a:t>
                      </a:r>
                      <a:r>
                        <a:rPr lang="ja-JP" altLang="en-US" sz="1000" b="0" i="0" u="none" strike="noStrike" dirty="0">
                          <a:solidFill>
                            <a:srgbClr val="000000"/>
                          </a:solidFill>
                          <a:effectLst/>
                          <a:latin typeface="+mn-ea"/>
                          <a:ea typeface="+mn-ea"/>
                        </a:rPr>
                        <a:t>概況（過去地震最大モデル）</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hMerge="1">
                  <a:txBody>
                    <a:bodyPr/>
                    <a:lstStyle/>
                    <a:p>
                      <a:endParaRPr kumimoji="1" lang="ja-JP" altLang="en-US"/>
                    </a:p>
                  </a:txBody>
                  <a:tcPr/>
                </a:tc>
                <a:tc hMerge="1">
                  <a:txBody>
                    <a:bodyPr/>
                    <a:lstStyle/>
                    <a:p>
                      <a:endParaRPr dirty="0"/>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913989024"/>
                  </a:ext>
                </a:extLst>
              </a:tr>
              <a:tr h="199482">
                <a:tc rowSpan="4">
                  <a:txBody>
                    <a:bodyPr/>
                    <a:lstStyle/>
                    <a:p>
                      <a:pPr algn="ctr" fontAlgn="ctr"/>
                      <a:r>
                        <a:rPr lang="ja-JP" altLang="en-US" sz="1000" u="none" strike="noStrike" dirty="0">
                          <a:effectLst/>
                          <a:latin typeface="+mn-ea"/>
                          <a:ea typeface="+mn-ea"/>
                        </a:rPr>
                        <a:t>上水道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断水率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管路被害により、発災直後で、最大約</a:t>
                      </a:r>
                      <a:r>
                        <a:rPr lang="en-US" altLang="ja-JP" sz="800" u="none" strike="noStrike" dirty="0">
                          <a:effectLst/>
                          <a:latin typeface="+mn-ea"/>
                          <a:ea typeface="+mn-ea"/>
                        </a:rPr>
                        <a:t>698</a:t>
                      </a:r>
                      <a:r>
                        <a:rPr lang="ja-JP" altLang="en-US" sz="800" u="none" strike="noStrike" dirty="0">
                          <a:effectLst/>
                          <a:latin typeface="+mn-ea"/>
                          <a:ea typeface="+mn-ea"/>
                        </a:rPr>
                        <a:t>万</a:t>
                      </a:r>
                      <a:r>
                        <a:rPr lang="en-US" altLang="ja-JP" sz="800" u="none" strike="noStrike" dirty="0">
                          <a:effectLst/>
                          <a:latin typeface="+mn-ea"/>
                          <a:ea typeface="+mn-ea"/>
                        </a:rPr>
                        <a:t>1</a:t>
                      </a:r>
                      <a:r>
                        <a:rPr lang="ja-JP" altLang="en-US" sz="800" u="none" strike="noStrike" dirty="0">
                          <a:effectLst/>
                          <a:latin typeface="+mn-ea"/>
                          <a:ea typeface="+mn-ea"/>
                        </a:rPr>
                        <a:t>千人、給水人口の約</a:t>
                      </a:r>
                      <a:r>
                        <a:rPr lang="en-US" altLang="ja-JP" sz="800" u="none" strike="noStrike" dirty="0">
                          <a:effectLst/>
                          <a:latin typeface="+mn-ea"/>
                          <a:ea typeface="+mn-ea"/>
                        </a:rPr>
                        <a:t>9</a:t>
                      </a:r>
                      <a:r>
                        <a:rPr lang="ja-JP" altLang="en-US" sz="800" u="none" strike="noStrike" dirty="0">
                          <a:effectLst/>
                          <a:latin typeface="+mn-ea"/>
                          <a:ea typeface="+mn-ea"/>
                        </a:rPr>
                        <a:t>割が断水する。また、需要家の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8</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037339655"/>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36288326"/>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53</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66355306"/>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4092978478"/>
                  </a:ext>
                </a:extLst>
              </a:tr>
              <a:tr h="199482">
                <a:tc rowSpan="4">
                  <a:txBody>
                    <a:bodyPr/>
                    <a:lstStyle/>
                    <a:p>
                      <a:pPr algn="ctr" fontAlgn="ctr"/>
                      <a:r>
                        <a:rPr lang="ja-JP" altLang="en-US" sz="1000" u="none" strike="noStrike" dirty="0">
                          <a:effectLst/>
                          <a:latin typeface="+mn-ea"/>
                          <a:ea typeface="+mn-ea"/>
                        </a:rPr>
                        <a:t>下水道</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人口</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停電及び管路被害により、発災</a:t>
                      </a:r>
                      <a:r>
                        <a:rPr lang="en-US" altLang="ja-JP" sz="800" u="none" strike="noStrike" dirty="0">
                          <a:effectLst/>
                          <a:latin typeface="+mn-ea"/>
                          <a:ea typeface="+mn-ea"/>
                        </a:rPr>
                        <a:t>1</a:t>
                      </a:r>
                      <a:r>
                        <a:rPr lang="ja-JP" altLang="en-US" sz="800" u="none" strike="noStrike" dirty="0">
                          <a:effectLst/>
                          <a:latin typeface="+mn-ea"/>
                          <a:ea typeface="+mn-ea"/>
                        </a:rPr>
                        <a:t>日後で、最大約</a:t>
                      </a:r>
                      <a:r>
                        <a:rPr lang="en-US" altLang="ja-JP" sz="800" u="none" strike="noStrike" dirty="0">
                          <a:effectLst/>
                          <a:latin typeface="+mn-ea"/>
                          <a:ea typeface="+mn-ea"/>
                        </a:rPr>
                        <a:t>344</a:t>
                      </a:r>
                      <a:r>
                        <a:rPr lang="ja-JP" altLang="en-US" sz="800" u="none" strike="noStrike" dirty="0">
                          <a:effectLst/>
                          <a:latin typeface="+mn-ea"/>
                          <a:ea typeface="+mn-ea"/>
                        </a:rPr>
                        <a:t>万</a:t>
                      </a:r>
                      <a:r>
                        <a:rPr lang="en-US" altLang="ja-JP" sz="800" u="none" strike="noStrike" dirty="0">
                          <a:effectLst/>
                          <a:latin typeface="+mn-ea"/>
                          <a:ea typeface="+mn-ea"/>
                        </a:rPr>
                        <a:t>7</a:t>
                      </a:r>
                      <a:r>
                        <a:rPr lang="ja-JP" altLang="en-US" sz="800" u="none" strike="noStrike" dirty="0">
                          <a:effectLst/>
                          <a:latin typeface="+mn-ea"/>
                          <a:ea typeface="+mn-ea"/>
                        </a:rPr>
                        <a:t>千人、処理人口の約</a:t>
                      </a:r>
                      <a:r>
                        <a:rPr lang="en-US" altLang="ja-JP" sz="800" u="none" strike="noStrike" dirty="0">
                          <a:effectLst/>
                          <a:latin typeface="+mn-ea"/>
                          <a:ea typeface="+mn-ea"/>
                        </a:rPr>
                        <a:t>6</a:t>
                      </a:r>
                      <a:r>
                        <a:rPr lang="ja-JP" altLang="en-US" sz="800" u="none" strike="noStrike" dirty="0">
                          <a:effectLst/>
                          <a:latin typeface="+mn-ea"/>
                          <a:ea typeface="+mn-ea"/>
                        </a:rPr>
                        <a:t>割が利用困難となる。また、需要家の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59949769"/>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56</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51829858"/>
                  </a:ext>
                </a:extLst>
              </a:tr>
              <a:tr h="199482">
                <a:tc vMerge="1">
                  <a:txBody>
                    <a:bodyPr/>
                    <a:lstStyle/>
                    <a:p>
                      <a:endParaRPr kumimoji="1" lang="ja-JP" altLang="en-US"/>
                    </a:p>
                  </a:txBody>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3858766411"/>
                  </a:ext>
                </a:extLst>
              </a:tr>
              <a:tr h="199482">
                <a:tc vMerge="1">
                  <a:txBody>
                    <a:bodyPr/>
                    <a:lstStyle/>
                    <a:p>
                      <a:endParaRPr kumimoji="1" lang="ja-JP" altLang="en-US"/>
                    </a:p>
                  </a:txBody>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0</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tc>
                <a:extLst>
                  <a:ext uri="{0D108BD9-81ED-4DB2-BD59-A6C34878D82A}">
                    <a16:rowId xmlns:a16="http://schemas.microsoft.com/office/drawing/2014/main" val="1544391919"/>
                  </a:ext>
                </a:extLst>
              </a:tr>
              <a:tr h="199482">
                <a:tc rowSpan="4">
                  <a:txBody>
                    <a:bodyPr/>
                    <a:lstStyle/>
                    <a:p>
                      <a:pPr algn="ctr" fontAlgn="ctr"/>
                      <a:r>
                        <a:rPr lang="ja-JP" altLang="en-US" sz="1000" u="none" strike="noStrike" dirty="0">
                          <a:effectLst/>
                          <a:latin typeface="+mn-ea"/>
                          <a:ea typeface="+mn-ea"/>
                        </a:rPr>
                        <a:t>電力</a:t>
                      </a:r>
                      <a:endParaRPr lang="en-US" altLang="ja-JP" sz="1000" u="none" strike="noStrike" dirty="0">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停電率</a:t>
                      </a:r>
                      <a:r>
                        <a:rPr lang="en-US" altLang="ja-JP" sz="1000" b="0" i="0" u="none" strike="noStrike" dirty="0">
                          <a:solidFill>
                            <a:srgbClr val="000000"/>
                          </a:solidFill>
                          <a:effectLst/>
                          <a:latin typeface="+mn-ea"/>
                          <a:ea typeface="+mn-ea"/>
                        </a:rPr>
                        <a:t>)</a:t>
                      </a: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需給バランスの不均衡等により、発災直後で、需要家数の約</a:t>
                      </a:r>
                      <a:r>
                        <a:rPr lang="en-US" altLang="ja-JP" sz="800" u="none" strike="noStrike" dirty="0">
                          <a:effectLst/>
                          <a:latin typeface="+mn-ea"/>
                          <a:ea typeface="+mn-ea"/>
                        </a:rPr>
                        <a:t>9</a:t>
                      </a:r>
                      <a:r>
                        <a:rPr lang="ja-JP" altLang="en-US" sz="800" u="none" strike="noStrike" dirty="0">
                          <a:effectLst/>
                          <a:latin typeface="+mn-ea"/>
                          <a:ea typeface="+mn-ea"/>
                        </a:rPr>
                        <a:t>割が停電する。また、需要家の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5617069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15806842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160096225"/>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79622252"/>
                  </a:ext>
                </a:extLst>
              </a:tr>
              <a:tr h="199482">
                <a:tc rowSpan="4">
                  <a:txBody>
                    <a:bodyPr/>
                    <a:lstStyle/>
                    <a:p>
                      <a:pPr algn="ctr" fontAlgn="ctr"/>
                      <a:r>
                        <a:rPr lang="ja-JP" altLang="en-US" sz="1000" u="none" strike="noStrike" dirty="0">
                          <a:effectLst/>
                          <a:latin typeface="+mn-ea"/>
                          <a:ea typeface="+mn-ea"/>
                        </a:rPr>
                        <a:t>固定電話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不通回線率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u="none" strike="noStrike" dirty="0">
                          <a:effectLst/>
                          <a:latin typeface="+mn-ea"/>
                          <a:ea typeface="+mn-ea"/>
                        </a:rPr>
                        <a:t>停電により、発災直後で、需要回線数の約</a:t>
                      </a:r>
                      <a:r>
                        <a:rPr lang="en-US" altLang="ja-JP" sz="800" u="none" strike="noStrike" dirty="0">
                          <a:effectLst/>
                          <a:latin typeface="+mn-ea"/>
                          <a:ea typeface="+mn-ea"/>
                        </a:rPr>
                        <a:t>9</a:t>
                      </a:r>
                      <a:r>
                        <a:rPr lang="ja-JP" altLang="en-US" sz="800" u="none" strike="noStrike" dirty="0">
                          <a:effectLst/>
                          <a:latin typeface="+mn-ea"/>
                          <a:ea typeface="+mn-ea"/>
                        </a:rPr>
                        <a:t>割が通話支障となる。また、需要家の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5443167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29749730"/>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171152343"/>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か月後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181519520"/>
                  </a:ext>
                </a:extLst>
              </a:tr>
              <a:tr h="199482">
                <a:tc rowSpan="4">
                  <a:txBody>
                    <a:bodyPr/>
                    <a:lstStyle/>
                    <a:p>
                      <a:pPr algn="ctr" fontAlgn="ctr"/>
                      <a:r>
                        <a:rPr lang="ja-JP" altLang="en-US" sz="1000" u="none" strike="noStrike" dirty="0">
                          <a:effectLst/>
                          <a:latin typeface="+mn-ea"/>
                          <a:ea typeface="+mn-ea"/>
                        </a:rPr>
                        <a:t>携帯電話</a:t>
                      </a:r>
                      <a:endParaRPr lang="en-US" altLang="ja-JP" sz="1000" u="none" strike="noStrike" dirty="0">
                        <a:effectLst/>
                        <a:latin typeface="+mn-ea"/>
                        <a:ea typeface="+mn-ea"/>
                      </a:endParaRPr>
                    </a:p>
                    <a:p>
                      <a:pPr algn="ctr" fontAlgn="ctr"/>
                      <a:r>
                        <a:rPr lang="en-US" altLang="ja-JP" sz="1000" u="none" strike="noStrike" dirty="0">
                          <a:effectLst/>
                          <a:latin typeface="+mn-ea"/>
                          <a:ea typeface="+mn-ea"/>
                        </a:rPr>
                        <a:t>(</a:t>
                      </a:r>
                      <a:r>
                        <a:rPr lang="ja-JP" altLang="en-US" sz="1000" u="none" strike="noStrike" dirty="0">
                          <a:effectLst/>
                          <a:latin typeface="+mn-ea"/>
                          <a:ea typeface="+mn-ea"/>
                        </a:rPr>
                        <a:t>停波基地局率</a:t>
                      </a:r>
                      <a:r>
                        <a:rPr lang="en-US" altLang="ja-JP" sz="1000" u="none" strike="noStrike" dirty="0">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4">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基地局の非常用電源による電力供給の停止により、発災</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日後で、停波基地局率が最大約</a:t>
                      </a:r>
                      <a:r>
                        <a:rPr lang="en-US" altLang="ja-JP" sz="800" b="0" i="0" u="none" strike="noStrike" dirty="0">
                          <a:solidFill>
                            <a:srgbClr val="000000"/>
                          </a:solidFill>
                          <a:effectLst/>
                          <a:latin typeface="+mn-ea"/>
                          <a:ea typeface="+mn-ea"/>
                        </a:rPr>
                        <a:t>8</a:t>
                      </a:r>
                      <a:r>
                        <a:rPr lang="ja-JP" altLang="en-US" sz="800" b="0" i="0" u="none" strike="noStrike" dirty="0">
                          <a:solidFill>
                            <a:srgbClr val="000000"/>
                          </a:solidFill>
                          <a:effectLst/>
                          <a:latin typeface="+mn-ea"/>
                          <a:ea typeface="+mn-ea"/>
                        </a:rPr>
                        <a:t>割に達する。また、需要家の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0399229"/>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81</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33924154"/>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4</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4</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6193396"/>
                  </a:ext>
                </a:extLst>
              </a:tr>
              <a:tr h="199482">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zh-TW"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2</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endParaRPr kumimoji="1" lang="ja-JP" altLang="en-US"/>
                    </a:p>
                  </a:txBody>
                  <a:tcP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27591370"/>
                  </a:ext>
                </a:extLst>
              </a:tr>
              <a:tr h="199482">
                <a:tc rowSpan="3">
                  <a:txBody>
                    <a:bodyPr/>
                    <a:lstStyle/>
                    <a:p>
                      <a:pPr algn="ctr" fontAlgn="ctr"/>
                      <a:r>
                        <a:rPr lang="ja-JP" altLang="en-US" sz="1000" b="0" i="0" u="none" strike="noStrike" dirty="0">
                          <a:solidFill>
                            <a:srgbClr val="000000"/>
                          </a:solidFill>
                          <a:effectLst/>
                          <a:latin typeface="+mn-ea"/>
                          <a:ea typeface="+mn-ea"/>
                        </a:rPr>
                        <a:t>都市ガス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供給停止率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復旧対象戸数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row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強い揺れに伴う安全措置等による供給停止により、発災直後で、最大約</a:t>
                      </a:r>
                      <a:r>
                        <a:rPr lang="en-US" altLang="ja-JP" sz="800" b="0" i="0" u="none" strike="noStrike" dirty="0">
                          <a:solidFill>
                            <a:srgbClr val="000000"/>
                          </a:solidFill>
                          <a:effectLst/>
                          <a:latin typeface="+mn-ea"/>
                          <a:ea typeface="+mn-ea"/>
                        </a:rPr>
                        <a:t>18</a:t>
                      </a:r>
                      <a:r>
                        <a:rPr lang="ja-JP" altLang="en-US" sz="800" b="0" i="0" u="none" strike="noStrike" dirty="0">
                          <a:solidFill>
                            <a:srgbClr val="000000"/>
                          </a:solidFill>
                          <a:effectLst/>
                          <a:latin typeface="+mn-ea"/>
                          <a:ea typeface="+mn-ea"/>
                        </a:rPr>
                        <a:t>万</a:t>
                      </a:r>
                      <a:r>
                        <a:rPr lang="en-US" altLang="ja-JP" sz="800" b="0" i="0" u="none" strike="noStrike" dirty="0">
                          <a:solidFill>
                            <a:srgbClr val="000000"/>
                          </a:solidFill>
                          <a:effectLst/>
                          <a:latin typeface="+mn-ea"/>
                          <a:ea typeface="+mn-ea"/>
                        </a:rPr>
                        <a:t>7</a:t>
                      </a:r>
                      <a:r>
                        <a:rPr lang="ja-JP" altLang="en-US" sz="800" b="0" i="0" u="none" strike="noStrike" dirty="0">
                          <a:solidFill>
                            <a:srgbClr val="000000"/>
                          </a:solidFill>
                          <a:effectLst/>
                          <a:latin typeface="+mn-ea"/>
                          <a:ea typeface="+mn-ea"/>
                        </a:rPr>
                        <a:t>千戸、需要家数の約</a:t>
                      </a:r>
                      <a:r>
                        <a:rPr lang="en-US" altLang="ja-JP" sz="800" b="0" i="0" u="none" strike="noStrike" dirty="0">
                          <a:solidFill>
                            <a:srgbClr val="000000"/>
                          </a:solidFill>
                          <a:effectLst/>
                          <a:latin typeface="+mn-ea"/>
                          <a:ea typeface="+mn-ea"/>
                        </a:rPr>
                        <a:t>1</a:t>
                      </a:r>
                      <a:r>
                        <a:rPr lang="ja-JP" altLang="en-US" sz="800" b="0" i="0" u="none" strike="noStrike" dirty="0">
                          <a:solidFill>
                            <a:srgbClr val="000000"/>
                          </a:solidFill>
                          <a:effectLst/>
                          <a:latin typeface="+mn-ea"/>
                          <a:ea typeface="+mn-ea"/>
                        </a:rPr>
                        <a:t>割が供給停止となる。また、需要家の</a:t>
                      </a:r>
                      <a:r>
                        <a:rPr lang="en-US" altLang="ja-JP" sz="800" b="0" i="0" u="none" strike="noStrike" dirty="0">
                          <a:solidFill>
                            <a:srgbClr val="000000"/>
                          </a:solidFill>
                          <a:effectLst/>
                          <a:latin typeface="+mn-ea"/>
                          <a:ea typeface="+mn-ea"/>
                        </a:rPr>
                        <a:t>95</a:t>
                      </a:r>
                      <a:r>
                        <a:rPr lang="ja-JP" altLang="en-US" sz="800" b="0" i="0" u="none" strike="noStrike" dirty="0">
                          <a:solidFill>
                            <a:srgbClr val="000000"/>
                          </a:solidFill>
                          <a:effectLst/>
                          <a:latin typeface="+mn-ea"/>
                          <a:ea typeface="+mn-ea"/>
                        </a:rPr>
                        <a:t>％が復旧するのに約</a:t>
                      </a:r>
                      <a:r>
                        <a:rPr lang="en-US" altLang="ja-JP" sz="800" b="0" i="0" u="none" strike="noStrike" dirty="0">
                          <a:solidFill>
                            <a:srgbClr val="000000"/>
                          </a:solidFill>
                          <a:effectLst/>
                          <a:latin typeface="+mn-ea"/>
                          <a:ea typeface="+mn-ea"/>
                        </a:rPr>
                        <a:t>2</a:t>
                      </a:r>
                      <a:r>
                        <a:rPr lang="ja-JP" altLang="en-US" sz="800" b="0" i="0" u="none" strike="noStrike" dirty="0">
                          <a:solidFill>
                            <a:srgbClr val="000000"/>
                          </a:solidFill>
                          <a:effectLst/>
                          <a:latin typeface="+mn-ea"/>
                          <a:ea typeface="+mn-ea"/>
                        </a:rPr>
                        <a:t>週間を要する。</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6146009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日後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9</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4230844344"/>
                  </a:ext>
                </a:extLst>
              </a:tr>
              <a:tr h="199482">
                <a:tc vMerge="1">
                  <a:txBody>
                    <a:bodyPr/>
                    <a:lstStyle/>
                    <a:p>
                      <a:pPr algn="ctr" fontAlgn="ct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en-US" altLang="ja-JP" sz="1000" b="0" i="0" u="none" strike="noStrike" dirty="0">
                          <a:solidFill>
                            <a:srgbClr val="000000"/>
                          </a:solidFill>
                          <a:effectLst/>
                          <a:latin typeface="+mn-ea"/>
                          <a:ea typeface="+mn-ea"/>
                        </a:rPr>
                        <a:t>1</a:t>
                      </a:r>
                      <a:r>
                        <a:rPr lang="ja-JP" altLang="en-US" sz="1000" b="0" i="0" u="none" strike="noStrike" dirty="0">
                          <a:solidFill>
                            <a:srgbClr val="000000"/>
                          </a:solidFill>
                          <a:effectLst/>
                          <a:latin typeface="+mn-ea"/>
                          <a:ea typeface="+mn-ea"/>
                        </a:rPr>
                        <a:t>週間後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a:txBody>
                    <a:bodyPr/>
                    <a:lstStyle/>
                    <a:p>
                      <a:pPr algn="r" fontAlgn="ct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7</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tc vMerge="1">
                  <a:txBody>
                    <a:bodyPr/>
                    <a:lstStyle/>
                    <a:p>
                      <a:pPr marL="0" indent="0" algn="l" fontAlgn="ctr">
                        <a:buFont typeface="Arial" panose="020B0604020202020204" pitchFamily="34" charset="0"/>
                        <a:buNone/>
                      </a:pPr>
                      <a:endParaRPr lang="ja-JP"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311121723"/>
                  </a:ext>
                </a:extLst>
              </a:tr>
              <a:tr h="470437">
                <a:tc>
                  <a:txBody>
                    <a:bodyPr/>
                    <a:lstStyle/>
                    <a:p>
                      <a:pPr algn="ctr" fontAlgn="ctr"/>
                      <a:r>
                        <a:rPr lang="ja-JP" altLang="en-US" sz="1000" b="0" i="0" u="none" strike="noStrike" dirty="0">
                          <a:solidFill>
                            <a:srgbClr val="000000"/>
                          </a:solidFill>
                          <a:effectLst/>
                          <a:latin typeface="+mn-ea"/>
                          <a:ea typeface="+mn-ea"/>
                        </a:rPr>
                        <a:t>ＬＰガス</a:t>
                      </a:r>
                      <a:endParaRPr lang="en-US" altLang="ja-JP" sz="1000" b="0" i="0" u="none" strike="noStrike" dirty="0">
                        <a:solidFill>
                          <a:srgbClr val="000000"/>
                        </a:solidFill>
                        <a:effectLst/>
                        <a:latin typeface="+mn-ea"/>
                        <a:ea typeface="+mn-ea"/>
                      </a:endParaRPr>
                    </a:p>
                    <a:p>
                      <a:pPr algn="ctr" fontAlgn="ctr"/>
                      <a:r>
                        <a:rPr lang="en-US" altLang="ja-JP" sz="1000" b="0" i="0" u="none" strike="noStrike" dirty="0">
                          <a:solidFill>
                            <a:srgbClr val="000000"/>
                          </a:solidFill>
                          <a:effectLst/>
                          <a:latin typeface="+mn-ea"/>
                          <a:ea typeface="+mn-ea"/>
                        </a:rPr>
                        <a:t>(</a:t>
                      </a:r>
                      <a:r>
                        <a:rPr lang="ja-JP" altLang="en-US" sz="1000" b="0" i="0" u="none" strike="noStrike" dirty="0">
                          <a:solidFill>
                            <a:srgbClr val="000000"/>
                          </a:solidFill>
                          <a:effectLst/>
                          <a:latin typeface="+mn-ea"/>
                          <a:ea typeface="+mn-ea"/>
                        </a:rPr>
                        <a:t>機能支障率</a:t>
                      </a:r>
                      <a:r>
                        <a:rPr lang="en-US" altLang="ja-JP" sz="1000" b="0" i="0" u="none" strike="noStrike" dirty="0">
                          <a:solidFill>
                            <a:srgbClr val="000000"/>
                          </a:solidFill>
                          <a:effectLst/>
                          <a:latin typeface="+mn-ea"/>
                          <a:ea typeface="+mn-ea"/>
                        </a:rPr>
                        <a:t>)</a:t>
                      </a:r>
                    </a:p>
                    <a:p>
                      <a:pPr algn="ctr" fontAlgn="ctr"/>
                      <a:r>
                        <a:rPr lang="ja-JP" altLang="en-US" sz="1000" b="0" i="0" u="none" strike="noStrike" dirty="0">
                          <a:solidFill>
                            <a:srgbClr val="000000"/>
                          </a:solidFill>
                          <a:effectLst/>
                          <a:latin typeface="+mn-ea"/>
                          <a:ea typeface="+mn-ea"/>
                        </a:rPr>
                        <a:t>需要家数</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fontAlgn="ctr"/>
                      <a:r>
                        <a:rPr lang="ja-JP" altLang="en-US" sz="1000" b="0" i="0" u="none" strike="noStrike" dirty="0">
                          <a:solidFill>
                            <a:srgbClr val="000000"/>
                          </a:solidFill>
                          <a:effectLst/>
                          <a:latin typeface="+mn-ea"/>
                          <a:ea typeface="+mn-ea"/>
                        </a:rPr>
                        <a:t>直後</a:t>
                      </a:r>
                      <a:endParaRPr lang="zh-TW" altLang="en-US" sz="10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r" defTabSz="914400" rtl="0" eaLnBrk="1" fontAlgn="ctr" latinLnBrk="0" hangingPunct="1">
                        <a:lnSpc>
                          <a:spcPct val="100000"/>
                        </a:lnSpc>
                        <a:spcBef>
                          <a:spcPts val="0"/>
                        </a:spcBef>
                        <a:spcAft>
                          <a:spcPts val="0"/>
                        </a:spcAft>
                        <a:buClrTx/>
                        <a:buSzTx/>
                        <a:buFontTx/>
                        <a:buNone/>
                        <a:tabLst/>
                        <a:defRPr/>
                      </a:pPr>
                      <a:r>
                        <a:rPr lang="zh-TW" altLang="en-US" sz="1000" b="0" i="0" u="none" strike="noStrike" dirty="0">
                          <a:solidFill>
                            <a:srgbClr val="000000"/>
                          </a:solidFill>
                          <a:effectLst/>
                          <a:latin typeface="+mn-ea"/>
                          <a:ea typeface="+mn-ea"/>
                        </a:rPr>
                        <a:t>約</a:t>
                      </a:r>
                      <a:r>
                        <a:rPr lang="en-US" altLang="zh-TW" sz="1000" b="0" i="0" u="none" strike="noStrike" dirty="0">
                          <a:solidFill>
                            <a:srgbClr val="000000"/>
                          </a:solidFill>
                          <a:effectLst/>
                          <a:latin typeface="+mn-ea"/>
                          <a:ea typeface="+mn-ea"/>
                        </a:rPr>
                        <a:t>15</a:t>
                      </a:r>
                      <a:r>
                        <a:rPr lang="zh-TW" altLang="en-US" sz="1000" b="0" i="0" u="none" strike="noStrike" dirty="0">
                          <a:solidFill>
                            <a:srgbClr val="000000"/>
                          </a:solidFill>
                          <a:effectLst/>
                          <a:latin typeface="+mn-ea"/>
                          <a:ea typeface="+mn-ea"/>
                        </a:rPr>
                        <a:t>％</a:t>
                      </a: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indent="0" algn="l" fontAlgn="ctr">
                        <a:buFont typeface="Arial" panose="020B0604020202020204" pitchFamily="34" charset="0"/>
                        <a:buNone/>
                      </a:pPr>
                      <a:r>
                        <a:rPr lang="ja-JP" altLang="en-US" sz="800" u="none" strike="noStrike" dirty="0">
                          <a:effectLst/>
                          <a:latin typeface="+mn-ea"/>
                          <a:ea typeface="+mn-ea"/>
                        </a:rPr>
                        <a:t>建物が全半壊する影響により、発災直後で、最大約</a:t>
                      </a:r>
                      <a:r>
                        <a:rPr lang="en-US" altLang="ja-JP" sz="800" u="none" strike="noStrike" dirty="0">
                          <a:effectLst/>
                          <a:latin typeface="+mn-ea"/>
                          <a:ea typeface="+mn-ea"/>
                        </a:rPr>
                        <a:t>14</a:t>
                      </a:r>
                      <a:r>
                        <a:rPr lang="ja-JP" altLang="en-US" sz="800" u="none" strike="noStrike" dirty="0">
                          <a:effectLst/>
                          <a:latin typeface="+mn-ea"/>
                          <a:ea typeface="+mn-ea"/>
                        </a:rPr>
                        <a:t>万戸、需要家数の約</a:t>
                      </a:r>
                      <a:r>
                        <a:rPr lang="en-US" altLang="ja-JP" sz="800" u="none" strike="noStrike" dirty="0">
                          <a:effectLst/>
                          <a:latin typeface="+mn-ea"/>
                          <a:ea typeface="+mn-ea"/>
                        </a:rPr>
                        <a:t>1</a:t>
                      </a:r>
                      <a:r>
                        <a:rPr lang="ja-JP" altLang="en-US" sz="800" u="none" strike="noStrike" dirty="0">
                          <a:effectLst/>
                          <a:latin typeface="+mn-ea"/>
                          <a:ea typeface="+mn-ea"/>
                        </a:rPr>
                        <a:t>割で機能支障が生じる。また、需要家の</a:t>
                      </a:r>
                      <a:r>
                        <a:rPr lang="en-US" altLang="ja-JP" sz="800" u="none" strike="noStrike" dirty="0">
                          <a:effectLst/>
                          <a:latin typeface="+mn-ea"/>
                          <a:ea typeface="+mn-ea"/>
                        </a:rPr>
                        <a:t>95</a:t>
                      </a:r>
                      <a:r>
                        <a:rPr lang="ja-JP" altLang="en-US" sz="800" u="none" strike="noStrike" dirty="0">
                          <a:effectLst/>
                          <a:latin typeface="+mn-ea"/>
                          <a:ea typeface="+mn-ea"/>
                        </a:rPr>
                        <a:t>％が復旧するのに約</a:t>
                      </a:r>
                      <a:r>
                        <a:rPr lang="en-US" altLang="ja-JP" sz="800" u="none" strike="noStrike" dirty="0">
                          <a:effectLst/>
                          <a:latin typeface="+mn-ea"/>
                          <a:ea typeface="+mn-ea"/>
                        </a:rPr>
                        <a:t>1</a:t>
                      </a:r>
                      <a:r>
                        <a:rPr lang="ja-JP" altLang="en-US" sz="800" u="none" strike="noStrike" dirty="0">
                          <a:effectLst/>
                          <a:latin typeface="+mn-ea"/>
                          <a:ea typeface="+mn-ea"/>
                        </a:rPr>
                        <a:t>週間を要する。</a:t>
                      </a:r>
                      <a:endParaRPr lang="ja-JP" altLang="en-US" sz="800" b="0" i="0" u="none" strike="noStrike" dirty="0">
                        <a:solidFill>
                          <a:srgbClr val="000000"/>
                        </a:solidFill>
                        <a:effectLst/>
                        <a:latin typeface="+mn-ea"/>
                        <a:ea typeface="+mn-ea"/>
                      </a:endParaRPr>
                    </a:p>
                  </a:txBody>
                  <a:tcPr marL="72000" marR="72000" marT="36000" marB="3600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2664982"/>
                  </a:ext>
                </a:extLst>
              </a:tr>
              <a:tr h="389150">
                <a:tc>
                  <a:txBody>
                    <a:bodyPr/>
                    <a:lstStyle/>
                    <a:p>
                      <a:pPr algn="ctr" fontAlgn="ctr"/>
                      <a:r>
                        <a:rPr lang="ja-JP" altLang="en-US" sz="1000" u="none" strike="noStrike" dirty="0">
                          <a:effectLst/>
                          <a:latin typeface="+mn-ea"/>
                          <a:ea typeface="+mn-ea"/>
                        </a:rPr>
                        <a:t>緊急輸送道路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主に沿岸部や中山間部の道路において、津波やがけ崩れ等に伴う通行支障が発生し、橋梁の落橋等を伴う大きな被害の場合は通行に特に大きな支障を来す。また、平野部においても液状化等の被害により、道路の段差等の軽微な被害による通行支障が発生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89450655"/>
                  </a:ext>
                </a:extLst>
              </a:tr>
              <a:tr h="433476">
                <a:tc>
                  <a:txBody>
                    <a:bodyPr/>
                    <a:lstStyle/>
                    <a:p>
                      <a:pPr algn="ctr" fontAlgn="ctr"/>
                      <a:r>
                        <a:rPr lang="ja-JP" altLang="en-US" sz="1000" u="none" strike="noStrike" dirty="0">
                          <a:effectLst/>
                          <a:latin typeface="+mn-ea"/>
                          <a:ea typeface="+mn-ea"/>
                        </a:rPr>
                        <a:t>鉄道</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県内の広い範囲で震度</a:t>
                      </a:r>
                      <a:r>
                        <a:rPr lang="en-US" altLang="ja-JP" sz="800" u="none" strike="noStrike" dirty="0">
                          <a:effectLst/>
                          <a:latin typeface="+mn-ea"/>
                          <a:ea typeface="+mn-ea"/>
                        </a:rPr>
                        <a:t>6</a:t>
                      </a:r>
                      <a:r>
                        <a:rPr lang="ja-JP" altLang="en-US" sz="800" u="none" strike="noStrike" dirty="0">
                          <a:effectLst/>
                          <a:latin typeface="+mn-ea"/>
                          <a:ea typeface="+mn-ea"/>
                        </a:rPr>
                        <a:t>弱以上となることから、県内の鉄道は概ね</a:t>
                      </a:r>
                      <a:r>
                        <a:rPr lang="en-US" altLang="ja-JP" sz="800" u="none" strike="noStrike" dirty="0">
                          <a:effectLst/>
                          <a:latin typeface="+mn-ea"/>
                          <a:ea typeface="+mn-ea"/>
                        </a:rPr>
                        <a:t>1</a:t>
                      </a:r>
                      <a:r>
                        <a:rPr lang="ja-JP" altLang="en-US" sz="800" u="none" strike="noStrike" dirty="0">
                          <a:effectLst/>
                          <a:latin typeface="+mn-ea"/>
                          <a:ea typeface="+mn-ea"/>
                        </a:rPr>
                        <a:t>週間～</a:t>
                      </a:r>
                      <a:r>
                        <a:rPr lang="en-US" altLang="ja-JP" sz="800" u="none" strike="noStrike" dirty="0">
                          <a:effectLst/>
                          <a:latin typeface="+mn-ea"/>
                          <a:ea typeface="+mn-ea"/>
                        </a:rPr>
                        <a:t>1</a:t>
                      </a:r>
                      <a:r>
                        <a:rPr lang="ja-JP" altLang="en-US" sz="800" u="none" strike="noStrike" dirty="0">
                          <a:effectLst/>
                          <a:latin typeface="+mn-ea"/>
                          <a:ea typeface="+mn-ea"/>
                        </a:rPr>
                        <a:t>か月程度、運休や便数減になる。震度</a:t>
                      </a:r>
                      <a:r>
                        <a:rPr lang="en-US" altLang="ja-JP" sz="800" u="none" strike="noStrike" dirty="0">
                          <a:effectLst/>
                          <a:latin typeface="+mn-ea"/>
                          <a:ea typeface="+mn-ea"/>
                        </a:rPr>
                        <a:t>7</a:t>
                      </a:r>
                      <a:r>
                        <a:rPr lang="ja-JP" altLang="en-US" sz="800" u="none" strike="noStrike" dirty="0">
                          <a:effectLst/>
                          <a:latin typeface="+mn-ea"/>
                          <a:ea typeface="+mn-ea"/>
                        </a:rPr>
                        <a:t>の揺れや津波浸水の影響を受ける路線では、</a:t>
                      </a:r>
                      <a:r>
                        <a:rPr lang="en-US" altLang="ja-JP" sz="800" u="none" strike="noStrike" dirty="0">
                          <a:effectLst/>
                          <a:latin typeface="+mn-ea"/>
                          <a:ea typeface="+mn-ea"/>
                        </a:rPr>
                        <a:t>1</a:t>
                      </a:r>
                      <a:r>
                        <a:rPr lang="ja-JP" altLang="en-US" sz="800" u="none" strike="noStrike" dirty="0">
                          <a:effectLst/>
                          <a:latin typeface="+mn-ea"/>
                          <a:ea typeface="+mn-ea"/>
                        </a:rPr>
                        <a:t>か月以上の長期間にわたる運休となる。</a:t>
                      </a:r>
                    </a:p>
                    <a:p>
                      <a:pPr marL="0" indent="0" algn="l" fontAlgn="ctr">
                        <a:buFont typeface="Arial" panose="020B0604020202020204" pitchFamily="34" charset="0"/>
                        <a:buNone/>
                      </a:pPr>
                      <a:r>
                        <a:rPr lang="ja-JP" altLang="en-US" sz="800" u="none" strike="noStrike" dirty="0">
                          <a:effectLst/>
                          <a:latin typeface="+mn-ea"/>
                          <a:ea typeface="+mn-ea"/>
                        </a:rPr>
                        <a:t>東海道新幹線も県内全線で震度</a:t>
                      </a:r>
                      <a:r>
                        <a:rPr lang="en-US" altLang="ja-JP" sz="800" u="none" strike="noStrike" dirty="0">
                          <a:effectLst/>
                          <a:latin typeface="+mn-ea"/>
                          <a:ea typeface="+mn-ea"/>
                        </a:rPr>
                        <a:t>6</a:t>
                      </a:r>
                      <a:r>
                        <a:rPr lang="ja-JP" altLang="en-US" sz="800" u="none" strike="noStrike" dirty="0">
                          <a:effectLst/>
                          <a:latin typeface="+mn-ea"/>
                          <a:ea typeface="+mn-ea"/>
                        </a:rPr>
                        <a:t>弱以上の揺れを受け、運行が停止する。</a:t>
                      </a:r>
                      <a:endParaRPr lang="ja-JP" altLang="en-US" sz="8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zh-TW"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1477945"/>
                  </a:ext>
                </a:extLst>
              </a:tr>
              <a:tr h="302957">
                <a:tc>
                  <a:txBody>
                    <a:bodyPr/>
                    <a:lstStyle/>
                    <a:p>
                      <a:pPr algn="ctr" fontAlgn="ctr"/>
                      <a:r>
                        <a:rPr lang="ja-JP" altLang="en-US" sz="1000" u="none" strike="noStrike" dirty="0">
                          <a:effectLst/>
                          <a:latin typeface="+mn-ea"/>
                          <a:ea typeface="+mn-ea"/>
                        </a:rPr>
                        <a:t>港湾</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u="none" strike="noStrike" dirty="0">
                          <a:effectLst/>
                          <a:latin typeface="+mn-ea"/>
                          <a:ea typeface="+mn-ea"/>
                        </a:rPr>
                        <a:t>港湾の岸壁の</a:t>
                      </a:r>
                      <a:r>
                        <a:rPr lang="en-US" altLang="ja-JP" sz="800" u="none" strike="noStrike" dirty="0">
                          <a:effectLst/>
                          <a:latin typeface="+mn-ea"/>
                          <a:ea typeface="+mn-ea"/>
                        </a:rPr>
                        <a:t>6</a:t>
                      </a:r>
                      <a:r>
                        <a:rPr lang="ja-JP" altLang="en-US" sz="800" u="none" strike="noStrike" dirty="0">
                          <a:effectLst/>
                          <a:latin typeface="+mn-ea"/>
                          <a:ea typeface="+mn-ea"/>
                        </a:rPr>
                        <a:t>割、漁港の岸壁の</a:t>
                      </a:r>
                      <a:r>
                        <a:rPr lang="en-US" altLang="ja-JP" sz="800" u="none" strike="noStrike" dirty="0">
                          <a:effectLst/>
                          <a:latin typeface="+mn-ea"/>
                          <a:ea typeface="+mn-ea"/>
                        </a:rPr>
                        <a:t>9</a:t>
                      </a:r>
                      <a:r>
                        <a:rPr lang="ja-JP" altLang="en-US" sz="800" u="none" strike="noStrike" dirty="0">
                          <a:effectLst/>
                          <a:latin typeface="+mn-ea"/>
                          <a:ea typeface="+mn-ea"/>
                        </a:rPr>
                        <a:t>割近くが被害により使用困難となる。</a:t>
                      </a:r>
                    </a:p>
                    <a:p>
                      <a:pPr marL="0" indent="0" algn="l" fontAlgn="ctr">
                        <a:buFont typeface="Arial" panose="020B0604020202020204" pitchFamily="34" charset="0"/>
                        <a:buNone/>
                      </a:pPr>
                      <a:r>
                        <a:rPr lang="ja-JP" altLang="en-US" sz="800" u="none" strike="noStrike" dirty="0">
                          <a:effectLst/>
                          <a:latin typeface="+mn-ea"/>
                          <a:ea typeface="+mn-ea"/>
                        </a:rPr>
                        <a:t>名古屋港・衣浦港・三河港においても、耐震化されていない岸壁の多くが使用困難となる。</a:t>
                      </a:r>
                      <a:endParaRPr lang="en-US" altLang="ja-JP" sz="800" u="none" strike="noStrike" dirty="0">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pPr algn="r" fontAlgn="ctr"/>
                      <a:endParaRPr lang="en-US" altLang="ja-JP"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solidFill>
                        <a:schemeClr val="tx1"/>
                      </a:solidFill>
                      <a:prstDash val="solid"/>
                      <a:round/>
                      <a:headEnd type="none" w="med" len="med"/>
                      <a:tailEnd type="none" w="med" len="med"/>
                    </a:lnBlToTr>
                    <a:solidFill>
                      <a:schemeClr val="bg1"/>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419103134"/>
                  </a:ext>
                </a:extLst>
              </a:tr>
              <a:tr h="389150">
                <a:tc>
                  <a:txBody>
                    <a:bodyPr/>
                    <a:lstStyle/>
                    <a:p>
                      <a:pPr algn="ctr" fontAlgn="ctr"/>
                      <a:r>
                        <a:rPr lang="ja-JP" altLang="en-US" sz="1000" u="none" strike="noStrike" dirty="0">
                          <a:effectLst/>
                          <a:latin typeface="+mn-ea"/>
                          <a:ea typeface="+mn-ea"/>
                        </a:rPr>
                        <a:t>空港</a:t>
                      </a:r>
                      <a:endParaRPr lang="ja-JP" altLang="en-US" sz="10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gridSpan="3">
                  <a:txBody>
                    <a:bodyPr/>
                    <a:lstStyle/>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中部国際空港において、空港の一部で震度</a:t>
                      </a:r>
                      <a:r>
                        <a:rPr lang="en-US" altLang="ja-JP" sz="800" b="0" i="0" u="none" strike="noStrike" dirty="0">
                          <a:solidFill>
                            <a:srgbClr val="000000"/>
                          </a:solidFill>
                          <a:effectLst/>
                          <a:latin typeface="+mn-ea"/>
                          <a:ea typeface="+mn-ea"/>
                        </a:rPr>
                        <a:t>6</a:t>
                      </a:r>
                      <a:r>
                        <a:rPr lang="ja-JP" altLang="en-US" sz="800" b="0" i="0" u="none" strike="noStrike" dirty="0">
                          <a:solidFill>
                            <a:srgbClr val="000000"/>
                          </a:solidFill>
                          <a:effectLst/>
                          <a:latin typeface="+mn-ea"/>
                          <a:ea typeface="+mn-ea"/>
                        </a:rPr>
                        <a:t>強の強い揺れとなる。また、主に空港島東側・南側で一部浸水が発生する。</a:t>
                      </a:r>
                    </a:p>
                    <a:p>
                      <a:pPr marL="0" indent="0" algn="l" fontAlgn="ctr">
                        <a:buFont typeface="Arial" panose="020B0604020202020204" pitchFamily="34" charset="0"/>
                        <a:buNone/>
                      </a:pPr>
                      <a:r>
                        <a:rPr lang="ja-JP" altLang="en-US" sz="800" b="0" i="0" u="none" strike="noStrike" dirty="0">
                          <a:solidFill>
                            <a:srgbClr val="000000"/>
                          </a:solidFill>
                          <a:effectLst/>
                          <a:latin typeface="+mn-ea"/>
                          <a:ea typeface="+mn-ea"/>
                        </a:rPr>
                        <a:t>県営名古屋空港では震度</a:t>
                      </a:r>
                      <a:r>
                        <a:rPr lang="en-US" altLang="ja-JP" sz="800" b="0" i="0" u="none" strike="noStrike" dirty="0">
                          <a:solidFill>
                            <a:srgbClr val="000000"/>
                          </a:solidFill>
                          <a:effectLst/>
                          <a:latin typeface="+mn-ea"/>
                          <a:ea typeface="+mn-ea"/>
                        </a:rPr>
                        <a:t>5</a:t>
                      </a:r>
                      <a:r>
                        <a:rPr lang="ja-JP" altLang="en-US" sz="800" b="0" i="0" u="none" strike="noStrike" dirty="0">
                          <a:solidFill>
                            <a:srgbClr val="000000"/>
                          </a:solidFill>
                          <a:effectLst/>
                          <a:latin typeface="+mn-ea"/>
                          <a:ea typeface="+mn-ea"/>
                        </a:rPr>
                        <a:t>強の揺れとなる。</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BlToTr w="12700" cap="flat" cmpd="sng" algn="ctr">
                      <a:noFill/>
                      <a:prstDash val="solid"/>
                      <a:round/>
                      <a:headEnd type="none" w="med" len="med"/>
                      <a:tailEnd type="none" w="med" len="med"/>
                    </a:lnBlToTr>
                    <a:solidFill>
                      <a:schemeClr val="bg1"/>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459429312"/>
                  </a:ext>
                </a:extLst>
              </a:tr>
            </a:tbl>
          </a:graphicData>
        </a:graphic>
      </p:graphicFrame>
      <p:sp>
        <p:nvSpPr>
          <p:cNvPr id="4" name="Text Box 5">
            <a:extLst>
              <a:ext uri="{FF2B5EF4-FFF2-40B4-BE49-F238E27FC236}">
                <a16:creationId xmlns:a16="http://schemas.microsoft.com/office/drawing/2014/main" id="{60146791-0927-7688-FD3B-9D6CD685725B}"/>
              </a:ext>
            </a:extLst>
          </p:cNvPr>
          <p:cNvSpPr txBox="1">
            <a:spLocks noChangeArrowheads="1"/>
          </p:cNvSpPr>
          <p:nvPr/>
        </p:nvSpPr>
        <p:spPr bwMode="auto">
          <a:xfrm>
            <a:off x="148110" y="9084458"/>
            <a:ext cx="6552728" cy="4770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lvl="0" algn="ctr" eaLnBrk="1" hangingPunct="1">
              <a:defRPr/>
            </a:pPr>
            <a:r>
              <a:rPr kumimoji="1" lang="ja-JP" altLang="en-US" sz="900" b="0"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　</a:t>
            </a: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br>
              <a:rPr lang="en-US" altLang="ja-JP" sz="800" b="0" dirty="0">
                <a:latin typeface="ＭＳ ゴシック" panose="020B0609070205080204" pitchFamily="49" charset="-128"/>
                <a:ea typeface="ＭＳ ゴシック" panose="020B0609070205080204" pitchFamily="49" charset="-128"/>
              </a:rPr>
            </a:b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ja-JP" altLang="en-US" sz="800" b="0" dirty="0">
                <a:latin typeface="ＭＳ ゴシック" panose="020B0609070205080204" pitchFamily="49" charset="-128"/>
                <a:ea typeface="ＭＳ ゴシック" panose="020B0609070205080204" pitchFamily="49" charset="-128"/>
              </a:rPr>
              <a:t>、過去地震最大モデルに基づく推計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5428330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A374C786-F191-E282-0C75-55D07AB7D113}"/>
              </a:ext>
            </a:extLst>
          </p:cNvPr>
          <p:cNvSpPr>
            <a:spLocks noGrp="1"/>
          </p:cNvSpPr>
          <p:nvPr>
            <p:ph type="ctrTitle"/>
          </p:nvPr>
        </p:nvSpPr>
        <p:spPr/>
        <p:txBody>
          <a:bodyPr/>
          <a:lstStyle/>
          <a:p>
            <a:r>
              <a:rPr lang="ja-JP" altLang="en-US" dirty="0"/>
              <a:t>４．自社が受ける被害の想定</a:t>
            </a:r>
          </a:p>
        </p:txBody>
      </p:sp>
      <p:sp>
        <p:nvSpPr>
          <p:cNvPr id="3" name="コンテンツ プレースホルダー 2">
            <a:extLst>
              <a:ext uri="{FF2B5EF4-FFF2-40B4-BE49-F238E27FC236}">
                <a16:creationId xmlns:a16="http://schemas.microsoft.com/office/drawing/2014/main" id="{54D8917B-E426-E30E-DFDF-AFF3D5BF0E54}"/>
              </a:ext>
            </a:extLst>
          </p:cNvPr>
          <p:cNvSpPr>
            <a:spLocks noGrp="1"/>
          </p:cNvSpPr>
          <p:nvPr>
            <p:ph sz="quarter" idx="11"/>
          </p:nvPr>
        </p:nvSpPr>
        <p:spPr>
          <a:xfrm>
            <a:off x="148111" y="631825"/>
            <a:ext cx="6552728" cy="1685077"/>
          </a:xfrm>
        </p:spPr>
        <p:txBody>
          <a:bodyPr/>
          <a:lstStyle/>
          <a:p>
            <a:r>
              <a:rPr lang="ja-JP" altLang="en-US" dirty="0"/>
              <a:t>４．３　財務面での被害想定</a:t>
            </a:r>
          </a:p>
          <a:p>
            <a:pPr lvl="1"/>
            <a:r>
              <a:rPr lang="ja-JP" altLang="en-US" dirty="0"/>
              <a:t>ポイント</a:t>
            </a:r>
            <a:endParaRPr lang="en-US" altLang="ja-JP" dirty="0"/>
          </a:p>
          <a:p>
            <a:pPr marL="0" lvl="2" indent="0">
              <a:buNone/>
            </a:pPr>
            <a:r>
              <a:rPr lang="ja-JP" altLang="en-US" dirty="0"/>
              <a:t>被災により、事業活動が停止すると、収入が“ゼロ”になってしまいます。一方、支出は、被害を受けた建物・設備などの復旧費用に加え、従業員の給与の支払いや買掛金の決済など平常時と変わらず行う必要があります。</a:t>
            </a:r>
          </a:p>
          <a:p>
            <a:pPr lvl="2"/>
            <a:r>
              <a:rPr lang="ja-JP" altLang="en-US" b="1" u="sng" dirty="0"/>
              <a:t>この項目では、あなたの会社で利用できる資金を整理するとともに、被災後の財務状況を簡単に見積もります。</a:t>
            </a:r>
          </a:p>
          <a:p>
            <a:pPr lvl="2"/>
            <a:r>
              <a:rPr lang="ja-JP" altLang="en-US" dirty="0"/>
              <a:t>概算して得られた「①調達可能な資金」が、「②必要な資金」よりも少ない場合は、緊急貸付についてあらかじめ取引のある金融機関に相談することをお勧めします。</a:t>
            </a:r>
          </a:p>
        </p:txBody>
      </p:sp>
      <p:graphicFrame>
        <p:nvGraphicFramePr>
          <p:cNvPr id="114803" name="Group 115"/>
          <p:cNvGraphicFramePr>
            <a:graphicFrameLocks noGrp="1"/>
          </p:cNvGraphicFramePr>
          <p:nvPr>
            <p:extLst>
              <p:ext uri="{D42A27DB-BD31-4B8C-83A1-F6EECF244321}">
                <p14:modId xmlns:p14="http://schemas.microsoft.com/office/powerpoint/2010/main" val="2966203580"/>
              </p:ext>
            </p:extLst>
          </p:nvPr>
        </p:nvGraphicFramePr>
        <p:xfrm>
          <a:off x="278206" y="2398078"/>
          <a:ext cx="6300000" cy="2969196"/>
        </p:xfrm>
        <a:graphic>
          <a:graphicData uri="http://schemas.openxmlformats.org/drawingml/2006/table">
            <a:tbl>
              <a:tblPr/>
              <a:tblGrid>
                <a:gridCol w="3600000">
                  <a:extLst>
                    <a:ext uri="{9D8B030D-6E8A-4147-A177-3AD203B41FA5}">
                      <a16:colId xmlns:a16="http://schemas.microsoft.com/office/drawing/2014/main" val="2033862265"/>
                    </a:ext>
                  </a:extLst>
                </a:gridCol>
                <a:gridCol w="2160000">
                  <a:extLst>
                    <a:ext uri="{9D8B030D-6E8A-4147-A177-3AD203B41FA5}">
                      <a16:colId xmlns:a16="http://schemas.microsoft.com/office/drawing/2014/main" val="1345278266"/>
                    </a:ext>
                  </a:extLst>
                </a:gridCol>
                <a:gridCol w="540000">
                  <a:extLst>
                    <a:ext uri="{9D8B030D-6E8A-4147-A177-3AD203B41FA5}">
                      <a16:colId xmlns:a16="http://schemas.microsoft.com/office/drawing/2014/main" val="1711057269"/>
                    </a:ext>
                  </a:extLst>
                </a:gridCol>
              </a:tblGrid>
              <a:tr h="243812">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en-US" altLang="ja-JP"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①</a:t>
                      </a:r>
                      <a:r>
                        <a:rPr kumimoji="1" lang="ja-JP" altLang="en-US" sz="14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調達可能な資金（発災後１か月の想定）</a:t>
                      </a:r>
                      <a:endParaRPr kumimoji="1" lang="ja-JP" altLang="en-US" sz="2000" b="1"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8" marB="45708"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2740159145"/>
                  </a:ext>
                </a:extLst>
              </a:tr>
              <a:tr h="21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種　　類</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5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金　　　額</a:t>
                      </a:r>
                    </a:p>
                  </a:txBody>
                  <a:tcPr marL="72000" marR="72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extLst>
                  <a:ext uri="{0D108BD9-81ED-4DB2-BD59-A6C34878D82A}">
                    <a16:rowId xmlns:a16="http://schemas.microsoft.com/office/drawing/2014/main" val="404160321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利用可能な現金・預金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２，０００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566722"/>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回収可能な売掛金</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25703488"/>
                  </a:ext>
                </a:extLst>
              </a:tr>
              <a:tr h="4072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公的機関の特例貸付</a:t>
                      </a:r>
                      <a:endParaRPr kumimoji="1" lang="en-US" altLang="ja-JP" sz="1200" b="1" i="0" u="none" strike="noStrike" cap="none" normalizeH="0" baseline="0" dirty="0">
                        <a:ln>
                          <a:noFill/>
                        </a:ln>
                        <a:solidFill>
                          <a:schemeClr val="tx1"/>
                        </a:solidFill>
                        <a:effectLst/>
                        <a:latin typeface="+mn-ea"/>
                        <a:ea typeface="+mn-ea"/>
                      </a:endParaRPr>
                    </a:p>
                    <a:p>
                      <a:pPr marL="0" marR="0" lvl="0" indent="0" algn="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rPr>
                        <a:t>(</a:t>
                      </a:r>
                      <a:r>
                        <a:rPr kumimoji="1" lang="ja-JP" altLang="en-US" sz="800" b="0" i="0" u="none" strike="noStrike" kern="1200" cap="none" normalizeH="0" baseline="0" dirty="0">
                          <a:ln>
                            <a:noFill/>
                          </a:ln>
                          <a:solidFill>
                            <a:schemeClr val="tx1"/>
                          </a:solidFill>
                          <a:effectLst/>
                          <a:latin typeface="+mn-ea"/>
                          <a:ea typeface="ＭＳ Ｐゴシック" panose="020B0600070205080204" pitchFamily="50" charset="-128"/>
                          <a:cs typeface="+mn-cs"/>
                        </a:rPr>
                        <a:t>日本政策金融公庫の災害復旧貸付、</a:t>
                      </a:r>
                      <a:r>
                        <a:rPr kumimoji="1" lang="ja-JP" altLang="en-US" sz="800" b="0" i="0" u="none" strike="noStrike" cap="none" normalizeH="0" baseline="0" dirty="0">
                          <a:ln>
                            <a:noFill/>
                          </a:ln>
                          <a:solidFill>
                            <a:schemeClr val="tx1"/>
                          </a:solidFill>
                          <a:effectLst/>
                          <a:latin typeface="+mn-ea"/>
                          <a:ea typeface="+mn-ea"/>
                        </a:rPr>
                        <a:t>中小機構の特例災害時貸付等を想定</a:t>
                      </a:r>
                      <a:r>
                        <a:rPr kumimoji="1" lang="en-US" altLang="ja-JP" sz="800" b="0" i="0" u="none" strike="noStrike" cap="none" normalizeH="0" baseline="0" dirty="0">
                          <a:ln>
                            <a:noFill/>
                          </a:ln>
                          <a:solidFill>
                            <a:schemeClr val="tx1"/>
                          </a:solidFill>
                          <a:effectLst/>
                          <a:latin typeface="+mn-ea"/>
                          <a:ea typeface="+mn-ea"/>
                        </a:rPr>
                        <a:t>)</a:t>
                      </a:r>
                      <a:endParaRPr kumimoji="1" lang="ja-JP" altLang="en-US" sz="1000" b="0" i="0" u="none" strike="noStrike" cap="none" normalizeH="0" baseline="0" dirty="0">
                        <a:ln>
                          <a:noFill/>
                        </a:ln>
                        <a:solidFill>
                          <a:schemeClr val="tx1"/>
                        </a:solidFill>
                        <a:effectLst/>
                        <a:latin typeface="+mn-ea"/>
                        <a:ea typeface="+mn-ea"/>
                      </a:endParaRP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５００　</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2338068"/>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損害保険金</a:t>
                      </a:r>
                      <a:r>
                        <a:rPr kumimoji="1" lang="en-US" altLang="ja-JP" sz="1200" b="1" i="0" u="none" strike="noStrike" cap="none" normalizeH="0" baseline="0" dirty="0">
                          <a:ln>
                            <a:noFill/>
                          </a:ln>
                          <a:solidFill>
                            <a:schemeClr val="tx1"/>
                          </a:solidFill>
                          <a:effectLst/>
                          <a:latin typeface="+mn-ea"/>
                          <a:ea typeface="+mn-ea"/>
                        </a:rPr>
                        <a:t>(                )</a:t>
                      </a:r>
                    </a:p>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mn-ea"/>
                          <a:ea typeface="+mn-ea"/>
                          <a:cs typeface="+mn-cs"/>
                        </a:rPr>
                        <a:t>□火災　□水害　</a:t>
                      </a: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a:t>
                      </a:r>
                      <a:r>
                        <a:rPr kumimoji="1" lang="ja-JP" altLang="en-US" sz="1000" b="0" i="0" u="none" strike="noStrike" kern="1200" cap="none" spc="0" normalizeH="0" baseline="0" noProof="0" dirty="0">
                          <a:ln>
                            <a:noFill/>
                          </a:ln>
                          <a:solidFill>
                            <a:prstClr val="black"/>
                          </a:solidFill>
                          <a:effectLst/>
                          <a:uLnTx/>
                          <a:uFillTx/>
                          <a:latin typeface="+mn-ea"/>
                          <a:ea typeface="+mn-ea"/>
                          <a:cs typeface="+mn-cs"/>
                        </a:rPr>
                        <a:t>地震　□事業中断</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最大３，０００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1532370"/>
                  </a:ext>
                </a:extLst>
              </a:tr>
              <a:tr h="407280">
                <a:tc>
                  <a:txBody>
                    <a:body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1" lang="ja-JP" altLang="en-US" sz="1200" b="1" i="0" u="none" strike="noStrike" cap="none" normalizeH="0" baseline="0" dirty="0">
                          <a:ln>
                            <a:noFill/>
                          </a:ln>
                          <a:solidFill>
                            <a:schemeClr val="tx1"/>
                          </a:solidFill>
                          <a:effectLst/>
                          <a:latin typeface="+mn-ea"/>
                          <a:ea typeface="+mn-ea"/>
                        </a:rPr>
                        <a:t>その他</a:t>
                      </a:r>
                      <a:r>
                        <a:rPr kumimoji="1" lang="en-US" altLang="ja-JP" sz="1200" b="1" i="0" u="none" strike="noStrike" cap="none" normalizeH="0" baseline="0" dirty="0">
                          <a:ln>
                            <a:noFill/>
                          </a:ln>
                          <a:solidFill>
                            <a:schemeClr val="tx1"/>
                          </a:solidFill>
                          <a:effectLst/>
                          <a:latin typeface="+mn-ea"/>
                          <a:ea typeface="+mn-ea"/>
                        </a:rPr>
                        <a:t>(</a:t>
                      </a:r>
                      <a:r>
                        <a:rPr kumimoji="1" lang="ja-JP" altLang="en-US" sz="1200" b="1" i="0" u="none" strike="noStrike" cap="none" normalizeH="0" baseline="0" dirty="0">
                          <a:ln>
                            <a:noFill/>
                          </a:ln>
                          <a:solidFill>
                            <a:schemeClr val="tx1"/>
                          </a:solidFill>
                          <a:effectLst/>
                          <a:latin typeface="+mn-ea"/>
                          <a:ea typeface="+mn-ea"/>
                        </a:rPr>
                        <a:t>有価証券等</a:t>
                      </a:r>
                      <a:r>
                        <a:rPr kumimoji="1" lang="en-US" altLang="ja-JP" sz="1200" b="1" i="0" u="none" strike="noStrike" cap="none" normalizeH="0" baseline="0" dirty="0">
                          <a:ln>
                            <a:noFill/>
                          </a:ln>
                          <a:solidFill>
                            <a:schemeClr val="tx1"/>
                          </a:solidFill>
                          <a:effectLst/>
                          <a:latin typeface="+mn-ea"/>
                          <a:ea typeface="+mn-ea"/>
                        </a:rPr>
                        <a:t>)</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0"/>
                        </a:spcBef>
                        <a:spcAft>
                          <a:spcPct val="0"/>
                        </a:spcAft>
                        <a:buClrTx/>
                        <a:buSzTx/>
                        <a:buFontTx/>
                        <a:buNone/>
                        <a:tabLst/>
                      </a:pPr>
                      <a:endParaRPr kumimoji="1" lang="ja-JP" altLang="en-US" sz="1600" b="1" i="0" u="none" strike="noStrike" cap="none" normalizeH="0" baseline="0" dirty="0">
                        <a:ln>
                          <a:noFill/>
                        </a:ln>
                        <a:solidFill>
                          <a:srgbClr val="C00000"/>
                        </a:solidFill>
                        <a:effectLst/>
                        <a:latin typeface="+mn-ea"/>
                        <a:ea typeface="+mn-ea"/>
                      </a:endParaRP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rPr>
                        <a:t>万円</a:t>
                      </a:r>
                      <a:endParaRPr kumimoji="1" lang="ja-JP" altLang="en-US" sz="1800" b="0"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4675018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200" b="1" i="0" u="none" strike="noStrike" cap="none" normalizeH="0" baseline="0" dirty="0">
                          <a:ln>
                            <a:noFill/>
                          </a:ln>
                          <a:solidFill>
                            <a:schemeClr val="tx1"/>
                          </a:solidFill>
                          <a:effectLst/>
                          <a:latin typeface="+mn-ea"/>
                          <a:ea typeface="+mn-ea"/>
                        </a:rPr>
                        <a:t>合計</a:t>
                      </a:r>
                    </a:p>
                  </a:txBody>
                  <a:tcPr marL="72000" marR="72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mn-ea"/>
                          <a:ea typeface="+mn-ea"/>
                        </a:rPr>
                        <a:t>最大５，５００</a:t>
                      </a:r>
                    </a:p>
                  </a:txBody>
                  <a:tcPr marL="72000" marR="72000" marT="36000" marB="36000" anchor="ctr" horzOverflow="overflow">
                    <a:lnL w="1270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万円</a:t>
                      </a:r>
                      <a:endParaRPr kumimoji="1" lang="ja-JP" altLang="en-US" sz="1800" b="1" i="0" u="none" strike="noStrike" cap="none" normalizeH="0" baseline="0" dirty="0">
                        <a:ln>
                          <a:noFill/>
                        </a:ln>
                        <a:solidFill>
                          <a:schemeClr val="tx1"/>
                        </a:solidFill>
                        <a:effectLst/>
                        <a:latin typeface="+mn-ea"/>
                        <a:ea typeface="+mn-ea"/>
                      </a:endParaRPr>
                    </a:p>
                  </a:txBody>
                  <a:tcPr marL="72000" marR="72000" marT="36000" marB="36000" anchor="ctr" horzOverflow="overflow">
                    <a:lnL w="635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62986207"/>
                  </a:ext>
                </a:extLst>
              </a:tr>
            </a:tbl>
          </a:graphicData>
        </a:graphic>
      </p:graphicFrame>
      <p:graphicFrame>
        <p:nvGraphicFramePr>
          <p:cNvPr id="9" name="表 8">
            <a:extLst>
              <a:ext uri="{FF2B5EF4-FFF2-40B4-BE49-F238E27FC236}">
                <a16:creationId xmlns:a16="http://schemas.microsoft.com/office/drawing/2014/main" id="{5B44A575-6C55-A93E-140C-1B47E324D325}"/>
              </a:ext>
            </a:extLst>
          </p:cNvPr>
          <p:cNvGraphicFramePr>
            <a:graphicFrameLocks noGrp="1"/>
          </p:cNvGraphicFramePr>
          <p:nvPr>
            <p:extLst>
              <p:ext uri="{D42A27DB-BD31-4B8C-83A1-F6EECF244321}">
                <p14:modId xmlns:p14="http://schemas.microsoft.com/office/powerpoint/2010/main" val="4194317652"/>
              </p:ext>
            </p:extLst>
          </p:nvPr>
        </p:nvGraphicFramePr>
        <p:xfrm>
          <a:off x="278206" y="5991305"/>
          <a:ext cx="6300000" cy="3214058"/>
        </p:xfrm>
        <a:graphic>
          <a:graphicData uri="http://schemas.openxmlformats.org/drawingml/2006/table">
            <a:tbl>
              <a:tblPr>
                <a:tableStyleId>{5C22544A-7EE6-4342-B048-85BDC9FD1C3A}</a:tableStyleId>
              </a:tblPr>
              <a:tblGrid>
                <a:gridCol w="1260000">
                  <a:extLst>
                    <a:ext uri="{9D8B030D-6E8A-4147-A177-3AD203B41FA5}">
                      <a16:colId xmlns:a16="http://schemas.microsoft.com/office/drawing/2014/main" val="3770368197"/>
                    </a:ext>
                  </a:extLst>
                </a:gridCol>
                <a:gridCol w="2340000">
                  <a:extLst>
                    <a:ext uri="{9D8B030D-6E8A-4147-A177-3AD203B41FA5}">
                      <a16:colId xmlns:a16="http://schemas.microsoft.com/office/drawing/2014/main" val="2929361998"/>
                    </a:ext>
                  </a:extLst>
                </a:gridCol>
                <a:gridCol w="2160000">
                  <a:extLst>
                    <a:ext uri="{9D8B030D-6E8A-4147-A177-3AD203B41FA5}">
                      <a16:colId xmlns:a16="http://schemas.microsoft.com/office/drawing/2014/main" val="3943312831"/>
                    </a:ext>
                  </a:extLst>
                </a:gridCol>
                <a:gridCol w="540000">
                  <a:extLst>
                    <a:ext uri="{9D8B030D-6E8A-4147-A177-3AD203B41FA5}">
                      <a16:colId xmlns:a16="http://schemas.microsoft.com/office/drawing/2014/main" val="3190717780"/>
                    </a:ext>
                  </a:extLst>
                </a:gridCol>
              </a:tblGrid>
              <a:tr h="318038">
                <a:tc gridSpan="4">
                  <a:txBody>
                    <a:bodyPr/>
                    <a:lstStyle/>
                    <a:p>
                      <a:pPr algn="l" rtl="0" fontAlgn="ctr">
                        <a:buNone/>
                      </a:pPr>
                      <a:r>
                        <a:rPr lang="ja-JP" altLang="en-US" sz="1400" b="1" u="none" strike="noStrike" dirty="0">
                          <a:effectLst/>
                          <a:latin typeface="+mn-ea"/>
                          <a:ea typeface="+mn-ea"/>
                        </a:rPr>
                        <a:t>②必要な資金（発災後１か月の想定）</a:t>
                      </a:r>
                      <a:endParaRPr lang="ja-JP" altLang="en-US" sz="1400" b="1" i="0" u="none" strike="noStrike" dirty="0">
                        <a:solidFill>
                          <a:srgbClr val="000000"/>
                        </a:solidFill>
                        <a:effectLst/>
                        <a:latin typeface="+mn-ea"/>
                        <a:ea typeface="+mn-ea"/>
                      </a:endParaRPr>
                    </a:p>
                  </a:txBody>
                  <a:tcPr marL="7228" marR="7228" marT="7228" marB="0" anchor="ctr">
                    <a:lnB w="12700" cap="flat" cmpd="sng" algn="ctr">
                      <a:solidFill>
                        <a:schemeClr val="tx1"/>
                      </a:solidFill>
                      <a:prstDash val="solid"/>
                      <a:round/>
                      <a:headEnd type="none" w="med" len="med"/>
                      <a:tailEnd type="none" w="med" len="med"/>
                    </a:lnB>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427626830"/>
                  </a:ext>
                </a:extLst>
              </a:tr>
              <a:tr h="224072">
                <a:tc gridSpan="2">
                  <a:txBody>
                    <a:bodyPr/>
                    <a:lstStyle/>
                    <a:p>
                      <a:pPr algn="ctr" rtl="0" fontAlgn="ctr">
                        <a:buNone/>
                      </a:pPr>
                      <a:r>
                        <a:rPr lang="ja-JP" altLang="en-US" sz="1050" u="none" strike="noStrike" dirty="0">
                          <a:effectLst/>
                          <a:latin typeface="+mn-ea"/>
                          <a:ea typeface="+mn-ea"/>
                        </a:rPr>
                        <a:t>種　　類</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gridSpan="2">
                  <a:txBody>
                    <a:bodyPr/>
                    <a:lstStyle/>
                    <a:p>
                      <a:pPr algn="ctr" rtl="0" fontAlgn="ctr">
                        <a:buNone/>
                      </a:pPr>
                      <a:r>
                        <a:rPr lang="ja-JP" altLang="en-US" sz="1050" u="none" strike="noStrike" dirty="0">
                          <a:effectLst/>
                          <a:latin typeface="+mn-ea"/>
                          <a:ea typeface="+mn-ea"/>
                        </a:rPr>
                        <a:t>金　　　額</a:t>
                      </a:r>
                      <a:endParaRPr lang="ja-JP" altLang="en-US" sz="105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extLst>
                  <a:ext uri="{0D108BD9-81ED-4DB2-BD59-A6C34878D82A}">
                    <a16:rowId xmlns:a16="http://schemas.microsoft.com/office/drawing/2014/main" val="1210329253"/>
                  </a:ext>
                </a:extLst>
              </a:tr>
              <a:tr h="324000">
                <a:tc rowSpan="4">
                  <a:txBody>
                    <a:bodyPr/>
                    <a:lstStyle/>
                    <a:p>
                      <a:pPr algn="r" rtl="0" fontAlgn="ctr">
                        <a:buNone/>
                      </a:pPr>
                      <a:r>
                        <a:rPr lang="zh-TW" altLang="en-US" sz="1200" b="1" u="none" strike="noStrike" dirty="0">
                          <a:effectLst/>
                          <a:latin typeface="+mn-ea"/>
                          <a:ea typeface="+mn-ea"/>
                        </a:rPr>
                        <a:t> 経営維持費用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従業員への給与の支払い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６００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858988037"/>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買掛金の支払い</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11186880"/>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金融機関からの借入金の返済</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rtl="0" fontAlgn="ctr">
                        <a:buNone/>
                      </a:pPr>
                      <a:r>
                        <a:rPr lang="ja-JP" altLang="en-US" sz="1600" b="1" u="none" strike="noStrike" dirty="0">
                          <a:solidFill>
                            <a:srgbClr val="C00000"/>
                          </a:solidFill>
                          <a:effectLst/>
                          <a:latin typeface="+mn-ea"/>
                          <a:ea typeface="+mn-ea"/>
                        </a:rPr>
                        <a:t>５０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52256804"/>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effectLst/>
                          <a:latin typeface="+mn-ea"/>
                          <a:ea typeface="+mn-ea"/>
                        </a:rPr>
                        <a:t>(</a:t>
                      </a:r>
                      <a:r>
                        <a:rPr lang="ja-JP" altLang="en-US" sz="1100" b="0" u="none" strike="noStrike" dirty="0">
                          <a:effectLst/>
                          <a:latin typeface="+mn-ea"/>
                          <a:ea typeface="+mn-ea"/>
                        </a:rPr>
                        <a:t>　　　　　　　　　　　</a:t>
                      </a:r>
                      <a:r>
                        <a:rPr lang="en-US" altLang="ja-JP" sz="1100" b="0" u="none" strike="noStrike" dirty="0">
                          <a:effectLst/>
                          <a:latin typeface="+mn-ea"/>
                          <a:ea typeface="+mn-ea"/>
                        </a:rPr>
                        <a:t>)</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240865910"/>
                  </a:ext>
                </a:extLst>
              </a:tr>
              <a:tr h="324000">
                <a:tc rowSpan="3">
                  <a:txBody>
                    <a:bodyPr/>
                    <a:lstStyle/>
                    <a:p>
                      <a:pPr algn="r" fontAlgn="ctr">
                        <a:buNone/>
                      </a:pPr>
                      <a:r>
                        <a:rPr lang="zh-TW" altLang="en-US" sz="1200" b="1" u="none" strike="noStrike" dirty="0">
                          <a:effectLst/>
                          <a:latin typeface="+mn-ea"/>
                          <a:ea typeface="+mn-ea"/>
                        </a:rPr>
                        <a:t>災害復旧費用</a:t>
                      </a:r>
                      <a:endParaRPr lang="zh-TW"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r" fontAlgn="ctr">
                        <a:buNone/>
                      </a:pPr>
                      <a:r>
                        <a:rPr lang="ja-JP" altLang="en-US" sz="1100" b="0" u="none" strike="noStrike" dirty="0">
                          <a:effectLst/>
                          <a:latin typeface="+mn-ea"/>
                          <a:ea typeface="+mn-ea"/>
                        </a:rPr>
                        <a:t>被災建物の復旧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20965456"/>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設備の復旧</a:t>
                      </a:r>
                      <a:endParaRPr lang="ja-JP" altLang="en-US" sz="1100" b="0"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１００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87441465"/>
                  </a:ext>
                </a:extLst>
              </a:tr>
              <a:tr h="324000">
                <a:tc vMerge="1">
                  <a:txBody>
                    <a:bodyPr/>
                    <a:lstStyle/>
                    <a:p>
                      <a:endParaRPr kumimoji="1" lang="ja-JP" altLang="en-US"/>
                    </a:p>
                  </a:txBody>
                  <a:tcPr/>
                </a:tc>
                <a:tc>
                  <a:txBody>
                    <a:bodyPr/>
                    <a:lstStyle/>
                    <a:p>
                      <a:pPr algn="r" fontAlgn="ctr">
                        <a:buNone/>
                      </a:pPr>
                      <a:r>
                        <a:rPr lang="ja-JP" altLang="en-US" sz="1100" b="0" u="none" strike="noStrike" dirty="0">
                          <a:effectLst/>
                          <a:latin typeface="+mn-ea"/>
                          <a:ea typeface="+mn-ea"/>
                        </a:rPr>
                        <a:t>その他</a:t>
                      </a:r>
                      <a:r>
                        <a:rPr lang="en-US" altLang="ja-JP" sz="1100" b="0" u="none" strike="noStrike" dirty="0">
                          <a:solidFill>
                            <a:srgbClr val="C00000"/>
                          </a:solidFill>
                          <a:effectLst/>
                          <a:latin typeface="+mn-ea"/>
                          <a:ea typeface="+mn-ea"/>
                        </a:rPr>
                        <a:t>(</a:t>
                      </a:r>
                      <a:r>
                        <a:rPr lang="ja-JP" altLang="en-US" sz="1100" b="0" u="none" strike="noStrike" dirty="0">
                          <a:solidFill>
                            <a:srgbClr val="C00000"/>
                          </a:solidFill>
                          <a:effectLst/>
                          <a:latin typeface="+mn-ea"/>
                          <a:ea typeface="+mn-ea"/>
                        </a:rPr>
                        <a:t>ＢＣＰ要員の宿泊・食事</a:t>
                      </a:r>
                      <a:r>
                        <a:rPr lang="en-US" altLang="ja-JP" sz="1100" b="0" u="none" strike="noStrike" dirty="0">
                          <a:solidFill>
                            <a:srgbClr val="C00000"/>
                          </a:solidFill>
                          <a:effectLst/>
                          <a:latin typeface="+mn-ea"/>
                          <a:ea typeface="+mn-ea"/>
                        </a:rPr>
                        <a:t>)</a:t>
                      </a:r>
                      <a:endParaRPr lang="ja-JP" altLang="en-US" sz="1100" b="0"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r" fontAlgn="ctr">
                        <a:buNone/>
                      </a:pPr>
                      <a:r>
                        <a:rPr lang="ja-JP" altLang="en-US" sz="1600" b="1" u="none" strike="noStrike" dirty="0">
                          <a:solidFill>
                            <a:srgbClr val="C00000"/>
                          </a:solidFill>
                          <a:effectLst/>
                          <a:latin typeface="+mn-ea"/>
                          <a:ea typeface="+mn-ea"/>
                        </a:rPr>
                        <a:t>５０　</a:t>
                      </a:r>
                      <a:endParaRPr lang="ja-JP" altLang="en-US" sz="1600" b="1" i="0" u="none" strike="noStrike" dirty="0">
                        <a:solidFill>
                          <a:srgbClr val="C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rtl="0" fontAlgn="ctr">
                        <a:buNone/>
                      </a:pPr>
                      <a:r>
                        <a:rPr lang="ja-JP" altLang="en-US" sz="1000" u="none" strike="noStrike" dirty="0">
                          <a:effectLst/>
                          <a:latin typeface="+mn-ea"/>
                          <a:ea typeface="+mn-ea"/>
                        </a:rPr>
                        <a:t>万円</a:t>
                      </a:r>
                      <a:endParaRPr lang="ja-JP" altLang="en-US" sz="1000" b="0"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510513229"/>
                  </a:ext>
                </a:extLst>
              </a:tr>
              <a:tr h="396000">
                <a:tc gridSpan="2">
                  <a:txBody>
                    <a:bodyPr/>
                    <a:lstStyle/>
                    <a:p>
                      <a:pPr algn="r" rtl="0" fontAlgn="ctr">
                        <a:buNone/>
                      </a:pPr>
                      <a:r>
                        <a:rPr lang="ja-JP" altLang="en-US" sz="1200" b="1" u="none" strike="noStrike" dirty="0">
                          <a:effectLst/>
                          <a:latin typeface="+mn-ea"/>
                          <a:ea typeface="+mn-ea"/>
                        </a:rPr>
                        <a:t>合計</a:t>
                      </a:r>
                      <a:endParaRPr lang="ja-JP" altLang="en-US" sz="1200" b="1" i="0" u="none" strike="noStrike" dirty="0">
                        <a:solidFill>
                          <a:srgbClr val="000000"/>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kumimoji="1" lang="ja-JP" altLang="en-US"/>
                    </a:p>
                  </a:txBody>
                  <a:tcPr/>
                </a:tc>
                <a:tc>
                  <a:txBody>
                    <a:bodyPr/>
                    <a:lstStyle/>
                    <a:p>
                      <a:pPr algn="r" fontAlgn="ctr">
                        <a:buNone/>
                      </a:pPr>
                      <a:r>
                        <a:rPr lang="ja-JP" altLang="en-US" sz="1600" b="1" u="none" strike="noStrike" dirty="0">
                          <a:solidFill>
                            <a:srgbClr val="C00000"/>
                          </a:solidFill>
                          <a:effectLst/>
                          <a:latin typeface="+mn-ea"/>
                          <a:ea typeface="+mn-ea"/>
                        </a:rPr>
                        <a:t>１，０００</a:t>
                      </a:r>
                      <a:r>
                        <a:rPr lang="ja-JP" altLang="en-US" sz="1600" b="1" u="none" strike="noStrike" dirty="0">
                          <a:solidFill>
                            <a:schemeClr val="tx1"/>
                          </a:solidFill>
                          <a:effectLst/>
                          <a:latin typeface="+mn-ea"/>
                          <a:ea typeface="+mn-ea"/>
                        </a:rPr>
                        <a:t>　</a:t>
                      </a:r>
                      <a:endParaRPr lang="ja-JP" altLang="en-US" sz="1600" b="1" i="0" u="none" strike="noStrike" dirty="0">
                        <a:solidFill>
                          <a:schemeClr val="tx1"/>
                        </a:solidFill>
                        <a:effectLst/>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l" rtl="0" fontAlgn="ctr">
                        <a:buNone/>
                      </a:pPr>
                      <a:r>
                        <a:rPr lang="ja-JP" altLang="en-US" sz="1000" b="1" u="none" strike="noStrike" dirty="0">
                          <a:effectLst/>
                          <a:latin typeface="+mn-ea"/>
                          <a:ea typeface="+mn-ea"/>
                        </a:rPr>
                        <a:t>万円</a:t>
                      </a:r>
                      <a:endParaRPr lang="ja-JP" altLang="en-US" sz="1000" b="1" i="0" u="none" strike="noStrike" dirty="0">
                        <a:solidFill>
                          <a:srgbClr val="000000"/>
                        </a:solidFill>
                        <a:effectLst/>
                        <a:latin typeface="+mn-ea"/>
                        <a:ea typeface="+mn-ea"/>
                      </a:endParaRPr>
                    </a:p>
                  </a:txBody>
                  <a:tcPr marL="72000" marR="72000" marT="36000" marB="36000" anchor="ct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243421366"/>
                  </a:ext>
                </a:extLst>
              </a:tr>
            </a:tbl>
          </a:graphicData>
        </a:graphic>
      </p:graphicFrame>
      <p:sp>
        <p:nvSpPr>
          <p:cNvPr id="4" name="コンテンツ プレースホルダー 2">
            <a:extLst>
              <a:ext uri="{FF2B5EF4-FFF2-40B4-BE49-F238E27FC236}">
                <a16:creationId xmlns:a16="http://schemas.microsoft.com/office/drawing/2014/main" id="{06D15F57-8EA2-B82B-6BB8-48930FF2EAD3}"/>
              </a:ext>
            </a:extLst>
          </p:cNvPr>
          <p:cNvSpPr txBox="1">
            <a:spLocks/>
          </p:cNvSpPr>
          <p:nvPr/>
        </p:nvSpPr>
        <p:spPr>
          <a:xfrm>
            <a:off x="148111" y="5378652"/>
            <a:ext cx="6552728" cy="62324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過去の被災企業の経験等により、一般的に１か月分の売上高程度を確保することが望ましいと考えられています。</a:t>
            </a:r>
            <a:br>
              <a:rPr lang="en-US" altLang="ja-JP" b="0" dirty="0"/>
            </a:br>
            <a:r>
              <a:rPr lang="ja-JP" altLang="en-US" b="0" dirty="0"/>
              <a:t>（中小企業庁「中小企業ＢＣＰ策定運用指針」より）</a:t>
            </a:r>
          </a:p>
          <a:p>
            <a:pPr lvl="3"/>
            <a:r>
              <a:rPr lang="ja-JP" altLang="en-US" b="0" dirty="0"/>
              <a:t>損害保険金は、損害調査・査定に時間を要する場合があるので、被災直後の資金繰りはその他の資金で対応できるよう備えて</a:t>
            </a:r>
            <a:br>
              <a:rPr lang="en-US" altLang="ja-JP" b="0" dirty="0"/>
            </a:br>
            <a:r>
              <a:rPr lang="ja-JP" altLang="en-US" b="0" dirty="0"/>
              <a:t>おきましょう。</a:t>
            </a:r>
          </a:p>
        </p:txBody>
      </p:sp>
      <p:sp>
        <p:nvSpPr>
          <p:cNvPr id="6" name="コンテンツ プレースホルダー 2">
            <a:extLst>
              <a:ext uri="{FF2B5EF4-FFF2-40B4-BE49-F238E27FC236}">
                <a16:creationId xmlns:a16="http://schemas.microsoft.com/office/drawing/2014/main" id="{48C151D3-6144-386C-150E-FBEF6C717CD9}"/>
              </a:ext>
            </a:extLst>
          </p:cNvPr>
          <p:cNvSpPr txBox="1">
            <a:spLocks/>
          </p:cNvSpPr>
          <p:nvPr/>
        </p:nvSpPr>
        <p:spPr>
          <a:xfrm>
            <a:off x="146271" y="9229195"/>
            <a:ext cx="6552728" cy="215444"/>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r>
              <a:rPr lang="ja-JP" altLang="en-US" b="0" dirty="0"/>
              <a:t>財務面での被害を細かく予測することは困難です。ここでは目安と考え、概ねの計算で結構です。</a:t>
            </a:r>
          </a:p>
        </p:txBody>
      </p:sp>
      <p:sp>
        <p:nvSpPr>
          <p:cNvPr id="8" name="スライド番号プレースホルダー 7">
            <a:extLst>
              <a:ext uri="{FF2B5EF4-FFF2-40B4-BE49-F238E27FC236}">
                <a16:creationId xmlns:a16="http://schemas.microsoft.com/office/drawing/2014/main" id="{31DF8D8E-6440-1CD0-81EC-B64D3C55D962}"/>
              </a:ext>
            </a:extLst>
          </p:cNvPr>
          <p:cNvSpPr>
            <a:spLocks noGrp="1"/>
          </p:cNvSpPr>
          <p:nvPr>
            <p:ph type="sldNum" sz="quarter" idx="12"/>
          </p:nvPr>
        </p:nvSpPr>
        <p:spPr/>
        <p:txBody>
          <a:bodyPr/>
          <a:lstStyle/>
          <a:p>
            <a:pPr algn="ctr"/>
            <a:fld id="{C7087AB9-DADE-4781-AE92-2E367CAE0F39}" type="slidenum">
              <a:rPr lang="ja-JP" altLang="en-US" smtClean="0"/>
              <a:pPr algn="ctr"/>
              <a:t>13</a:t>
            </a:fld>
            <a:endParaRPr lang="ja-JP" altLang="en-US"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99CD4D80-5EC5-FECD-4763-C7E1BAB17082}"/>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A48EDAFA-BB5B-7C7D-3C5B-367493A7155A}"/>
              </a:ext>
            </a:extLst>
          </p:cNvPr>
          <p:cNvSpPr>
            <a:spLocks noGrp="1"/>
          </p:cNvSpPr>
          <p:nvPr>
            <p:ph sz="quarter" idx="11"/>
          </p:nvPr>
        </p:nvSpPr>
        <p:spPr>
          <a:xfrm>
            <a:off x="148110" y="631825"/>
            <a:ext cx="6709889" cy="2485296"/>
          </a:xfrm>
        </p:spPr>
        <p:txBody>
          <a:bodyPr/>
          <a:lstStyle/>
          <a:p>
            <a:endParaRPr lang="en-US" altLang="ja-JP" dirty="0"/>
          </a:p>
          <a:p>
            <a:endParaRPr lang="en-US" altLang="ja-JP" dirty="0"/>
          </a:p>
          <a:p>
            <a:endParaRPr lang="en-US" altLang="ja-JP" dirty="0"/>
          </a:p>
          <a:p>
            <a:r>
              <a:rPr lang="en-US" altLang="ja-JP" dirty="0"/>
              <a:t>STEP</a:t>
            </a:r>
            <a:r>
              <a:rPr lang="ja-JP" altLang="en-US" dirty="0"/>
              <a:t>１　初動対応と事前対策の検討</a:t>
            </a:r>
            <a:endParaRPr lang="en-US" altLang="ja-JP" dirty="0"/>
          </a:p>
          <a:p>
            <a:pPr lvl="1"/>
            <a:r>
              <a:rPr lang="ja-JP" altLang="en-US" b="1" dirty="0"/>
              <a:t>ポイント</a:t>
            </a:r>
            <a:endParaRPr lang="en-US" altLang="ja-JP" b="1" dirty="0"/>
          </a:p>
          <a:p>
            <a:pPr lvl="2"/>
            <a:r>
              <a:rPr lang="ja-JP" altLang="en-US" b="1" u="sng" dirty="0"/>
              <a:t>ＢＣＰ対応は、初動対応により、従業員の安全や安心が確保されていることが前提</a:t>
            </a:r>
            <a:r>
              <a:rPr lang="ja-JP" altLang="en-US" dirty="0"/>
              <a:t>となります。</a:t>
            </a:r>
            <a:endParaRPr lang="en-US" altLang="ja-JP" dirty="0"/>
          </a:p>
          <a:p>
            <a:pPr lvl="2"/>
            <a:r>
              <a:rPr lang="ja-JP" altLang="en-US" dirty="0"/>
              <a:t>まず、「現状の確認」であなたの会社にあてはまる状態にチェックを入れてください。</a:t>
            </a:r>
            <a:br>
              <a:rPr lang="en-US" altLang="ja-JP" dirty="0"/>
            </a:br>
            <a:r>
              <a:rPr lang="ja-JP" altLang="en-US" dirty="0"/>
              <a:t>（はい／不十分／いいえ）</a:t>
            </a:r>
            <a:endParaRPr lang="en-US" altLang="ja-JP" dirty="0"/>
          </a:p>
          <a:p>
            <a:pPr lvl="2"/>
            <a:r>
              <a:rPr lang="ja-JP" altLang="en-US" dirty="0"/>
              <a:t>（「はい」の場合）「対応手順の詳細」を記入してください。</a:t>
            </a:r>
            <a:endParaRPr lang="en-US" altLang="ja-JP" dirty="0"/>
          </a:p>
          <a:p>
            <a:pPr lvl="2"/>
            <a:r>
              <a:rPr lang="ja-JP" altLang="en-US" dirty="0"/>
              <a:t>（「不十分・不明」「いいえ」の場合）「対応手順の詳細」と、必要な「事前対策」を記入してください。</a:t>
            </a:r>
            <a:endParaRPr lang="en-US" altLang="ja-JP" dirty="0"/>
          </a:p>
        </p:txBody>
      </p:sp>
      <p:graphicFrame>
        <p:nvGraphicFramePr>
          <p:cNvPr id="8" name="表 7">
            <a:extLst>
              <a:ext uri="{FF2B5EF4-FFF2-40B4-BE49-F238E27FC236}">
                <a16:creationId xmlns:a16="http://schemas.microsoft.com/office/drawing/2014/main" id="{CF616ECF-D613-B1FC-08E5-37179B247C7E}"/>
              </a:ext>
            </a:extLst>
          </p:cNvPr>
          <p:cNvGraphicFramePr>
            <a:graphicFrameLocks noGrp="1"/>
          </p:cNvGraphicFramePr>
          <p:nvPr>
            <p:extLst>
              <p:ext uri="{D42A27DB-BD31-4B8C-83A1-F6EECF244321}">
                <p14:modId xmlns:p14="http://schemas.microsoft.com/office/powerpoint/2010/main" val="3751337261"/>
              </p:ext>
            </p:extLst>
          </p:nvPr>
        </p:nvGraphicFramePr>
        <p:xfrm>
          <a:off x="160475" y="3188416"/>
          <a:ext cx="6528000" cy="6145680"/>
        </p:xfrm>
        <a:graphic>
          <a:graphicData uri="http://schemas.openxmlformats.org/drawingml/2006/table">
            <a:tbl>
              <a:tblPr/>
              <a:tblGrid>
                <a:gridCol w="1037200">
                  <a:extLst>
                    <a:ext uri="{9D8B030D-6E8A-4147-A177-3AD203B41FA5}">
                      <a16:colId xmlns:a16="http://schemas.microsoft.com/office/drawing/2014/main" val="943329578"/>
                    </a:ext>
                  </a:extLst>
                </a:gridCol>
                <a:gridCol w="1620000">
                  <a:extLst>
                    <a:ext uri="{9D8B030D-6E8A-4147-A177-3AD203B41FA5}">
                      <a16:colId xmlns:a16="http://schemas.microsoft.com/office/drawing/2014/main" val="2097964660"/>
                    </a:ext>
                  </a:extLst>
                </a:gridCol>
                <a:gridCol w="630800">
                  <a:extLst>
                    <a:ext uri="{9D8B030D-6E8A-4147-A177-3AD203B41FA5}">
                      <a16:colId xmlns:a16="http://schemas.microsoft.com/office/drawing/2014/main" val="2442690118"/>
                    </a:ext>
                  </a:extLst>
                </a:gridCol>
                <a:gridCol w="1620000">
                  <a:extLst>
                    <a:ext uri="{9D8B030D-6E8A-4147-A177-3AD203B41FA5}">
                      <a16:colId xmlns:a16="http://schemas.microsoft.com/office/drawing/2014/main" val="1786958144"/>
                    </a:ext>
                  </a:extLst>
                </a:gridCol>
                <a:gridCol w="1620000">
                  <a:extLst>
                    <a:ext uri="{9D8B030D-6E8A-4147-A177-3AD203B41FA5}">
                      <a16:colId xmlns:a16="http://schemas.microsoft.com/office/drawing/2014/main" val="3281669765"/>
                    </a:ext>
                  </a:extLst>
                </a:gridCol>
              </a:tblGrid>
              <a:tr h="252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初動対応の観点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現状の確認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対応手順の詳細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1" i="0" u="none" strike="noStrike" cap="none" normalizeH="0" baseline="0" dirty="0">
                          <a:ln>
                            <a:noFill/>
                          </a:ln>
                          <a:solidFill>
                            <a:schemeClr val="tx1"/>
                          </a:solidFill>
                          <a:effectLst/>
                          <a:latin typeface="+mn-ea"/>
                          <a:ea typeface="+mn-ea"/>
                        </a:rPr>
                        <a:t>事前対策</a:t>
                      </a:r>
                      <a:br>
                        <a:rPr kumimoji="1" lang="en-US" altLang="ja-JP" sz="1000" b="1" i="0" u="none" strike="noStrike" cap="none" normalizeH="0" baseline="0" dirty="0">
                          <a:ln>
                            <a:noFill/>
                          </a:ln>
                          <a:solidFill>
                            <a:schemeClr val="tx1"/>
                          </a:solidFill>
                          <a:effectLst/>
                          <a:latin typeface="+mn-ea"/>
                          <a:ea typeface="+mn-ea"/>
                        </a:rPr>
                      </a:br>
                      <a:r>
                        <a:rPr kumimoji="1" lang="ja-JP" altLang="en-US" sz="800" b="1" i="0" u="none" strike="noStrike" cap="none" normalizeH="0" baseline="0" dirty="0">
                          <a:ln>
                            <a:noFill/>
                          </a:ln>
                          <a:solidFill>
                            <a:schemeClr val="tx1"/>
                          </a:solidFill>
                          <a:effectLst/>
                          <a:latin typeface="+mn-ea"/>
                          <a:ea typeface="+mn-ea"/>
                        </a:rPr>
                        <a:t>（不十分・いいえの場合）</a:t>
                      </a:r>
                      <a:endParaRPr kumimoji="1" lang="en-US" altLang="ja-JP" sz="8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75340683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避難誘導</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避難経路が確保されていますか？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避難誘導担当者が経路の安全を確認し、全員を避難場所へ誘導する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17372184"/>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避難計画に基づく</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避難の実施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執務スペースや避難経路の安全が確保されていますか？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揺れ収束後、転倒・落下物を確認し、危険箇所を立入禁止にする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9446001"/>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安否確認</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従業員の安否確認方法は決まっていますか？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発災後、安否確認システムで全員の状況を確認し、責任者へ報告する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11603897"/>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従業員・家族の</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安否確認実施</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就業時間外に発災した場合に出社する要員は決まっていますか？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緊急連絡網に従い順次連絡し、安否と出社可否を責任者へ報告する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7147419"/>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救護活動</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災害時に必要な備品を把握・整備していますか？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負傷者が発生した場合、救護担当者が応急手当を実施し</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8690132"/>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防災備蓄品を</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用いた救援活動</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mn-ea"/>
                          <a:ea typeface="+mn-ea"/>
                        </a:rPr>
                        <a:t>断水した時のトイレの対策はありますか？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断水確認後、通常トイレの使用を禁止し、簡易トイレを設置・使用する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759521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二次災害防止</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出火のおそれがある場所や危険物保管場所等、二次災害危険箇所を周知していますか？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担当者が危険箇所を確認し、危険区域に立入禁止措置を実施する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814892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出火のおそれがある</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場所や危険物保管</a:t>
                      </a:r>
                      <a:br>
                        <a:rPr kumimoji="1" lang="en-US" altLang="ja-JP" sz="800" b="0" i="0" u="none" strike="noStrike" cap="none" normalizeH="0" baseline="0" dirty="0">
                          <a:ln>
                            <a:noFill/>
                          </a:ln>
                          <a:solidFill>
                            <a:schemeClr val="tx1"/>
                          </a:solidFill>
                          <a:effectLst/>
                          <a:latin typeface="+mn-ea"/>
                          <a:ea typeface="+mn-ea"/>
                        </a:rPr>
                      </a:br>
                      <a:r>
                        <a:rPr kumimoji="1" lang="ja-JP" altLang="en-US" sz="800" b="0" i="0" u="none" strike="noStrike" cap="none" normalizeH="0" baseline="0" dirty="0">
                          <a:ln>
                            <a:noFill/>
                          </a:ln>
                          <a:solidFill>
                            <a:schemeClr val="tx1"/>
                          </a:solidFill>
                          <a:effectLst/>
                          <a:latin typeface="+mn-ea"/>
                          <a:ea typeface="+mn-ea"/>
                        </a:rPr>
                        <a:t>場所等における</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二次災害防止措置</a:t>
                      </a:r>
                    </a:p>
                  </a:txBody>
                  <a:tcPr marL="36000" marR="36000" marT="36000" marB="36000" horzOverflow="overflow">
                    <a:lnT w="12700" cap="flat" cmpd="sng" algn="ctr">
                      <a:noFill/>
                      <a:prstDash val="solid"/>
                      <a:round/>
                      <a:headEnd type="none" w="med" len="med"/>
                      <a:tailEnd type="none" w="med" len="med"/>
                    </a:lnT>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二次災害防止策を検討していますか？</a:t>
                      </a:r>
                    </a:p>
                  </a:txBody>
                  <a:tcPr marL="36000" marR="36000" marT="36000" marB="36000" anchor="ctr" horzOverflow="overflow">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揺れ収束後、担当者がガス・電気を遮断し、火災発生時は</a:t>
                      </a:r>
                      <a:r>
                        <a:rPr lang="en-US" altLang="ja-JP" sz="800" dirty="0">
                          <a:solidFill>
                            <a:srgbClr val="C00000"/>
                          </a:solidFill>
                          <a:effectLst/>
                          <a:latin typeface="+mn-ea"/>
                          <a:ea typeface="+mn-ea"/>
                        </a:rPr>
                        <a:t>119</a:t>
                      </a:r>
                      <a:r>
                        <a:rPr lang="ja-JP" altLang="en-US" sz="800" dirty="0">
                          <a:solidFill>
                            <a:srgbClr val="C00000"/>
                          </a:solidFill>
                          <a:effectLst/>
                          <a:latin typeface="+mn-ea"/>
                          <a:ea typeface="+mn-ea"/>
                        </a:rPr>
                        <a:t>番通報する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1192708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zh-TW" altLang="en-US" sz="1000" b="1" i="0" u="sng" strike="noStrike" cap="none" normalizeH="0" baseline="0" dirty="0">
                          <a:ln>
                            <a:noFill/>
                          </a:ln>
                          <a:solidFill>
                            <a:schemeClr val="tx1"/>
                          </a:solidFill>
                          <a:effectLst/>
                          <a:latin typeface="+mn-ea"/>
                          <a:ea typeface="+mn-ea"/>
                        </a:rPr>
                        <a:t>被災状況把握</a:t>
                      </a:r>
                      <a:endParaRPr kumimoji="1" lang="en-US" altLang="zh-TW"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chemeClr val="tx1"/>
                          </a:solidFill>
                          <a:effectLst/>
                          <a:latin typeface="+mn-ea"/>
                          <a:ea typeface="+mn-ea"/>
                        </a:rPr>
                        <a:t>新耐震設計法（昭和５６年以降）による設計ですか？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不明</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endParaRPr kumimoji="1" lang="ja-JP" altLang="en-US"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988388"/>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事務所建物・設備等の被害状況や安全性の確認</a:t>
                      </a:r>
                      <a:endParaRPr kumimoji="1" lang="zh-TW" altLang="en-US" sz="8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耐震診断／耐震補強は実施済みですか？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担当者が外壁・柱・天井を目視確認し、危険な場合は全員を避難させる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26982173"/>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帰宅判断・</a:t>
                      </a:r>
                      <a:endParaRPr kumimoji="1" lang="en-US" altLang="ja-JP" sz="1000" b="1" i="0" u="sng"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1000" b="1" i="0" u="sng" strike="noStrike" cap="none" normalizeH="0" baseline="0" dirty="0">
                          <a:ln>
                            <a:noFill/>
                          </a:ln>
                          <a:solidFill>
                            <a:schemeClr val="tx1"/>
                          </a:solidFill>
                          <a:effectLst/>
                          <a:latin typeface="+mn-ea"/>
                          <a:ea typeface="+mn-ea"/>
                        </a:rPr>
                        <a:t>出社指示</a:t>
                      </a:r>
                      <a:endParaRPr kumimoji="1" lang="en-US" altLang="ja-JP" sz="1000" b="1" i="0" u="sng" strike="noStrike" cap="none" normalizeH="0" baseline="0" dirty="0">
                        <a:ln>
                          <a:noFill/>
                        </a:ln>
                        <a:solidFill>
                          <a:schemeClr val="tx1"/>
                        </a:solidFill>
                        <a:effectLst/>
                        <a:latin typeface="+mn-ea"/>
                        <a:ea typeface="+mn-ea"/>
                      </a:endParaRPr>
                    </a:p>
                  </a:txBody>
                  <a:tcPr marL="36000" marR="36000" marT="36000" marB="36000" anchor="b"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従業員の帰宅判断の基準は決まっていますか？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責任者が安全性・交通状況を確認し、帰宅または社内待機を指示する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99523906"/>
                  </a:ext>
                </a:extLst>
              </a:tr>
              <a:tr h="468000">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周囲の安全確認後</a:t>
                      </a:r>
                      <a:r>
                        <a:rPr kumimoji="1" lang="en-US" altLang="ja-JP" sz="800" b="0" i="0" u="none" strike="noStrike" cap="none" normalizeH="0" baseline="0" dirty="0">
                          <a:ln>
                            <a:noFill/>
                          </a:ln>
                          <a:solidFill>
                            <a:schemeClr val="tx1"/>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従業員の帰宅判断や翌日以降の就業・</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出社指示</a:t>
                      </a:r>
                      <a:endParaRPr kumimoji="1" lang="ja-JP" altLang="en-US" sz="1000" b="1" i="0" u="sng"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翌日以降の就業・出社指示の基準や方法は決まっていますか？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pPr>
                      <a:r>
                        <a:rPr kumimoji="1" lang="ja-JP" altLang="en-US" sz="800" b="0" i="0" u="none" strike="noStrike" cap="none" normalizeH="0" baseline="0" dirty="0">
                          <a:ln>
                            <a:noFill/>
                          </a:ln>
                          <a:solidFill>
                            <a:schemeClr val="tx1"/>
                          </a:solidFill>
                          <a:effectLst/>
                          <a:latin typeface="+mn-ea"/>
                          <a:ea typeface="+mn-ea"/>
                        </a:rPr>
                        <a:t>□はい</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chemeClr val="tx1"/>
                          </a:solidFill>
                          <a:effectLst/>
                          <a:latin typeface="+mn-ea"/>
                          <a:ea typeface="+mn-ea"/>
                        </a:rPr>
                        <a:t>□不十分</a:t>
                      </a:r>
                      <a:endParaRPr kumimoji="1" lang="en-US" altLang="ja-JP" sz="8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a:t>
                      </a:r>
                      <a:r>
                        <a:rPr kumimoji="1" lang="ja-JP" altLang="en-US" sz="800" b="0" i="0" u="none" strike="noStrike" cap="none" normalizeH="0" baseline="0" dirty="0">
                          <a:ln>
                            <a:noFill/>
                          </a:ln>
                          <a:solidFill>
                            <a:schemeClr val="tx1"/>
                          </a:solidFill>
                          <a:effectLst/>
                          <a:latin typeface="+mn-ea"/>
                          <a:ea typeface="+mn-ea"/>
                        </a:rPr>
                        <a:t>いいえ</a:t>
                      </a:r>
                      <a:endParaRPr kumimoji="1" lang="en-US" altLang="ja-JP" sz="8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被害・インフラ状況を確認し、出社可否をメールで全従業員へ周知する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帰宅判断基準を定め、テレワーク環境および在宅受注対応体制を整備する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3349263"/>
                  </a:ext>
                </a:extLst>
              </a:tr>
            </a:tbl>
          </a:graphicData>
        </a:graphic>
      </p:graphicFrame>
      <p:graphicFrame>
        <p:nvGraphicFramePr>
          <p:cNvPr id="26" name="表 25">
            <a:extLst>
              <a:ext uri="{FF2B5EF4-FFF2-40B4-BE49-F238E27FC236}">
                <a16:creationId xmlns:a16="http://schemas.microsoft.com/office/drawing/2014/main" id="{B216C931-1C56-4AB0-25F6-3D7119D4A75E}"/>
              </a:ext>
            </a:extLst>
          </p:cNvPr>
          <p:cNvGraphicFramePr>
            <a:graphicFrameLocks noGrp="1"/>
          </p:cNvGraphicFramePr>
          <p:nvPr>
            <p:extLst>
              <p:ext uri="{D42A27DB-BD31-4B8C-83A1-F6EECF244321}">
                <p14:modId xmlns:p14="http://schemas.microsoft.com/office/powerpoint/2010/main" val="1583698302"/>
              </p:ext>
            </p:extLst>
          </p:nvPr>
        </p:nvGraphicFramePr>
        <p:xfrm>
          <a:off x="157160" y="1064608"/>
          <a:ext cx="6499360" cy="360000"/>
        </p:xfrm>
        <a:graphic>
          <a:graphicData uri="http://schemas.openxmlformats.org/drawingml/2006/table">
            <a:tbl>
              <a:tblPr/>
              <a:tblGrid>
                <a:gridCol w="1260000">
                  <a:extLst>
                    <a:ext uri="{9D8B030D-6E8A-4147-A177-3AD203B41FA5}">
                      <a16:colId xmlns:a16="http://schemas.microsoft.com/office/drawing/2014/main" val="4118722819"/>
                    </a:ext>
                  </a:extLst>
                </a:gridCol>
                <a:gridCol w="1309840">
                  <a:extLst>
                    <a:ext uri="{9D8B030D-6E8A-4147-A177-3AD203B41FA5}">
                      <a16:colId xmlns:a16="http://schemas.microsoft.com/office/drawing/2014/main" val="2519102901"/>
                    </a:ext>
                  </a:extLst>
                </a:gridCol>
                <a:gridCol w="1309840">
                  <a:extLst>
                    <a:ext uri="{9D8B030D-6E8A-4147-A177-3AD203B41FA5}">
                      <a16:colId xmlns:a16="http://schemas.microsoft.com/office/drawing/2014/main" val="1984488524"/>
                    </a:ext>
                  </a:extLst>
                </a:gridCol>
                <a:gridCol w="1309840">
                  <a:extLst>
                    <a:ext uri="{9D8B030D-6E8A-4147-A177-3AD203B41FA5}">
                      <a16:colId xmlns:a16="http://schemas.microsoft.com/office/drawing/2014/main" val="2309626054"/>
                    </a:ext>
                  </a:extLst>
                </a:gridCol>
                <a:gridCol w="1309840">
                  <a:extLst>
                    <a:ext uri="{9D8B030D-6E8A-4147-A177-3AD203B41FA5}">
                      <a16:colId xmlns:a16="http://schemas.microsoft.com/office/drawing/2014/main" val="2317965414"/>
                    </a:ext>
                  </a:extLst>
                </a:gridCol>
              </a:tblGrid>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初動対応と</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事前対策の検討</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重要な経営資源の抽出</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重要な経営資源への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影響の想定</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900" b="0" i="0" u="none" strike="noStrike" kern="1200" cap="none" normalizeH="0" baseline="0" dirty="0">
                          <a:ln>
                            <a:noFill/>
                          </a:ln>
                          <a:solidFill>
                            <a:schemeClr val="tx1"/>
                          </a:solidFill>
                          <a:effectLst/>
                          <a:latin typeface="+mj-ea"/>
                          <a:ea typeface="+mn-ea"/>
                          <a:cs typeface="+mn-cs"/>
                        </a:rPr>
                        <a:t>事業継続戦略の検討</a:t>
                      </a:r>
                      <a:endParaRPr kumimoji="1" lang="en-US" altLang="ja-JP" sz="900" b="0" i="0" u="none" strike="noStrike" kern="1200" cap="none" normalizeH="0" baseline="0" dirty="0">
                        <a:ln>
                          <a:noFill/>
                        </a:ln>
                        <a:solidFill>
                          <a:schemeClr val="tx1"/>
                        </a:solidFill>
                        <a:effectLst/>
                        <a:latin typeface="+mj-ea"/>
                        <a:ea typeface="+mn-ea"/>
                        <a:cs typeface="+mn-cs"/>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ＢＣＰ対応策の</a:t>
                      </a:r>
                      <a:endParaRPr kumimoji="1" lang="en-US" altLang="ja-JP" sz="900" b="0" i="0" u="none" strike="noStrike" kern="1200" cap="none" normalizeH="0" baseline="0" dirty="0">
                        <a:ln>
                          <a:noFill/>
                        </a:ln>
                        <a:solidFill>
                          <a:schemeClr val="tx1"/>
                        </a:solidFill>
                        <a:effectLst/>
                        <a:latin typeface="+mj-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900" b="0" i="0" u="none" strike="noStrike" kern="1200" cap="none" normalizeH="0" baseline="0" dirty="0">
                          <a:ln>
                            <a:noFill/>
                          </a:ln>
                          <a:solidFill>
                            <a:schemeClr val="tx1"/>
                          </a:solidFill>
                          <a:effectLst/>
                          <a:latin typeface="+mj-ea"/>
                          <a:ea typeface="+mn-ea"/>
                          <a:cs typeface="+mn-cs"/>
                        </a:rPr>
                        <a:t>実施計画立案</a:t>
                      </a:r>
                      <a:endParaRPr kumimoji="1" lang="en-US" altLang="ja-JP" sz="900" b="0" i="0" u="none" strike="noStrike" cap="none" normalizeH="0" baseline="0" dirty="0">
                        <a:ln>
                          <a:noFill/>
                        </a:ln>
                        <a:solidFill>
                          <a:schemeClr val="tx1"/>
                        </a:solidFill>
                        <a:effectLst/>
                        <a:latin typeface="+mj-ea"/>
                        <a:ea typeface="+mj-ea"/>
                      </a:endParaRPr>
                    </a:p>
                  </a:txBody>
                  <a:tcPr marL="108000" marR="36000" marT="36000" marB="36000"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8927269"/>
                  </a:ext>
                </a:extLst>
              </a:tr>
            </a:tbl>
          </a:graphicData>
        </a:graphic>
      </p:graphicFrame>
      <p:grpSp>
        <p:nvGrpSpPr>
          <p:cNvPr id="10" name="グループ化 9">
            <a:extLst>
              <a:ext uri="{FF2B5EF4-FFF2-40B4-BE49-F238E27FC236}">
                <a16:creationId xmlns:a16="http://schemas.microsoft.com/office/drawing/2014/main" id="{0CD59B63-C288-6EA3-F057-DC8AFFF9B125}"/>
              </a:ext>
            </a:extLst>
          </p:cNvPr>
          <p:cNvGrpSpPr/>
          <p:nvPr/>
        </p:nvGrpSpPr>
        <p:grpSpPr>
          <a:xfrm>
            <a:off x="152792" y="776576"/>
            <a:ext cx="6624416" cy="291072"/>
            <a:chOff x="152792" y="992560"/>
            <a:chExt cx="6624416" cy="291072"/>
          </a:xfrm>
        </p:grpSpPr>
        <p:sp>
          <p:nvSpPr>
            <p:cNvPr id="25" name="矢印: 五方向 24">
              <a:extLst>
                <a:ext uri="{FF2B5EF4-FFF2-40B4-BE49-F238E27FC236}">
                  <a16:creationId xmlns:a16="http://schemas.microsoft.com/office/drawing/2014/main" id="{C5C9276B-CEEB-D091-0833-41825C4B8399}"/>
                </a:ext>
              </a:extLst>
            </p:cNvPr>
            <p:cNvSpPr/>
            <p:nvPr/>
          </p:nvSpPr>
          <p:spPr bwMode="auto">
            <a:xfrm>
              <a:off x="5301208"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５</a:t>
              </a:r>
              <a:endParaRPr kumimoji="1" lang="en-US" altLang="ja-JP" sz="1400" i="0" u="none" strike="noStrike" cap="none" normalizeH="0" baseline="0" dirty="0">
                <a:ln>
                  <a:noFill/>
                </a:ln>
                <a:effectLst/>
                <a:latin typeface="+mn-ea"/>
                <a:ea typeface="+mn-ea"/>
              </a:endParaRPr>
            </a:p>
          </p:txBody>
        </p:sp>
        <p:sp>
          <p:nvSpPr>
            <p:cNvPr id="2" name="矢印: 五方向 1">
              <a:extLst>
                <a:ext uri="{FF2B5EF4-FFF2-40B4-BE49-F238E27FC236}">
                  <a16:creationId xmlns:a16="http://schemas.microsoft.com/office/drawing/2014/main" id="{4F3C01D3-7E22-0E69-9635-13E0C958C531}"/>
                </a:ext>
              </a:extLst>
            </p:cNvPr>
            <p:cNvSpPr/>
            <p:nvPr/>
          </p:nvSpPr>
          <p:spPr bwMode="auto">
            <a:xfrm>
              <a:off x="4005064"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４</a:t>
              </a:r>
              <a:endParaRPr kumimoji="1" lang="en-US" altLang="ja-JP" sz="1400" i="0" u="none" strike="noStrike" cap="none" normalizeH="0" baseline="0" dirty="0">
                <a:ln>
                  <a:noFill/>
                </a:ln>
                <a:effectLst/>
                <a:latin typeface="+mn-ea"/>
                <a:ea typeface="+mn-ea"/>
              </a:endParaRPr>
            </a:p>
          </p:txBody>
        </p:sp>
        <p:sp>
          <p:nvSpPr>
            <p:cNvPr id="6" name="矢印: 五方向 5">
              <a:extLst>
                <a:ext uri="{FF2B5EF4-FFF2-40B4-BE49-F238E27FC236}">
                  <a16:creationId xmlns:a16="http://schemas.microsoft.com/office/drawing/2014/main" id="{ABAE4FC7-60D0-C42D-42C5-983F0B44AFA1}"/>
                </a:ext>
              </a:extLst>
            </p:cNvPr>
            <p:cNvSpPr/>
            <p:nvPr/>
          </p:nvSpPr>
          <p:spPr bwMode="auto">
            <a:xfrm>
              <a:off x="2708920" y="992560"/>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３</a:t>
              </a:r>
              <a:endParaRPr kumimoji="1" lang="en-US" altLang="ja-JP" sz="1400" i="0" u="none" strike="noStrike" cap="none" normalizeH="0" baseline="0" dirty="0">
                <a:ln>
                  <a:noFill/>
                </a:ln>
                <a:effectLst/>
                <a:latin typeface="+mn-ea"/>
                <a:ea typeface="+mn-ea"/>
              </a:endParaRPr>
            </a:p>
          </p:txBody>
        </p:sp>
        <p:sp>
          <p:nvSpPr>
            <p:cNvPr id="7" name="矢印: 五方向 6">
              <a:extLst>
                <a:ext uri="{FF2B5EF4-FFF2-40B4-BE49-F238E27FC236}">
                  <a16:creationId xmlns:a16="http://schemas.microsoft.com/office/drawing/2014/main" id="{A6781A0F-F2E3-B675-711E-A3E268DEB958}"/>
                </a:ext>
              </a:extLst>
            </p:cNvPr>
            <p:cNvSpPr/>
            <p:nvPr/>
          </p:nvSpPr>
          <p:spPr bwMode="auto">
            <a:xfrm>
              <a:off x="1412776" y="995632"/>
              <a:ext cx="1476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２</a:t>
              </a:r>
              <a:endParaRPr kumimoji="1" lang="en-US" altLang="ja-JP" sz="1400" i="0" u="none" strike="noStrike" cap="none" normalizeH="0" baseline="0" dirty="0">
                <a:ln>
                  <a:noFill/>
                </a:ln>
                <a:effectLst/>
                <a:latin typeface="+mn-ea"/>
                <a:ea typeface="+mn-ea"/>
              </a:endParaRPr>
            </a:p>
          </p:txBody>
        </p:sp>
        <p:sp>
          <p:nvSpPr>
            <p:cNvPr id="9" name="矢印: 五方向 8">
              <a:extLst>
                <a:ext uri="{FF2B5EF4-FFF2-40B4-BE49-F238E27FC236}">
                  <a16:creationId xmlns:a16="http://schemas.microsoft.com/office/drawing/2014/main" id="{7AC6DF0E-F8A5-AAE2-F116-63EE3C66465D}"/>
                </a:ext>
              </a:extLst>
            </p:cNvPr>
            <p:cNvSpPr/>
            <p:nvPr/>
          </p:nvSpPr>
          <p:spPr bwMode="auto">
            <a:xfrm>
              <a:off x="152792" y="992560"/>
              <a:ext cx="1404000" cy="288000"/>
            </a:xfrm>
            <a:prstGeom prst="homePlate">
              <a:avLst/>
            </a:prstGeom>
            <a:solidFill>
              <a:schemeClr val="accent1">
                <a:lumMod val="20000"/>
                <a:lumOff val="80000"/>
              </a:schemeClr>
            </a:solidFill>
            <a:ln w="28575" cap="flat" cmpd="sng" algn="ctr">
              <a:solidFill>
                <a:schemeClr val="bg1">
                  <a:lumMod val="50000"/>
                </a:schemeClr>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en-US" altLang="ja-JP" sz="1400" i="0" u="none" strike="noStrike" cap="none" normalizeH="0" baseline="0" dirty="0">
                  <a:ln>
                    <a:noFill/>
                  </a:ln>
                  <a:effectLst/>
                  <a:latin typeface="+mn-ea"/>
                  <a:ea typeface="+mn-ea"/>
                </a:rPr>
                <a:t>STEP</a:t>
              </a:r>
              <a:r>
                <a:rPr lang="ja-JP" altLang="en-US" sz="1400" dirty="0">
                  <a:latin typeface="+mn-ea"/>
                  <a:ea typeface="+mn-ea"/>
                </a:rPr>
                <a:t>１</a:t>
              </a:r>
              <a:endParaRPr lang="en-US" altLang="ja-JP" sz="1400" dirty="0">
                <a:latin typeface="+mn-ea"/>
                <a:ea typeface="+mn-ea"/>
              </a:endParaRPr>
            </a:p>
          </p:txBody>
        </p:sp>
      </p:grpSp>
      <p:sp>
        <p:nvSpPr>
          <p:cNvPr id="11" name="スライド番号プレースホルダー 10">
            <a:extLst>
              <a:ext uri="{FF2B5EF4-FFF2-40B4-BE49-F238E27FC236}">
                <a16:creationId xmlns:a16="http://schemas.microsoft.com/office/drawing/2014/main" id="{481B683C-0806-02DF-5710-2AC5BDC79688}"/>
              </a:ext>
            </a:extLst>
          </p:cNvPr>
          <p:cNvSpPr>
            <a:spLocks noGrp="1"/>
          </p:cNvSpPr>
          <p:nvPr>
            <p:ph type="sldNum" sz="quarter" idx="12"/>
          </p:nvPr>
        </p:nvSpPr>
        <p:spPr/>
        <p:txBody>
          <a:bodyPr/>
          <a:lstStyle/>
          <a:p>
            <a:pPr algn="ctr"/>
            <a:fld id="{C7087AB9-DADE-4781-AE92-2E367CAE0F39}" type="slidenum">
              <a:rPr lang="ja-JP" altLang="en-US" smtClean="0"/>
              <a:pPr algn="ctr"/>
              <a:t>14</a:t>
            </a:fld>
            <a:endParaRPr lang="ja-JP" altLang="en-US" dirty="0"/>
          </a:p>
        </p:txBody>
      </p:sp>
      <p:sp>
        <p:nvSpPr>
          <p:cNvPr id="5" name="AutoShape 122">
            <a:extLst>
              <a:ext uri="{FF2B5EF4-FFF2-40B4-BE49-F238E27FC236}">
                <a16:creationId xmlns:a16="http://schemas.microsoft.com/office/drawing/2014/main" id="{633D66E7-62CD-E9B6-00EF-CF9718FD3C65}"/>
              </a:ext>
            </a:extLst>
          </p:cNvPr>
          <p:cNvSpPr>
            <a:spLocks noChangeArrowheads="1"/>
          </p:cNvSpPr>
          <p:nvPr/>
        </p:nvSpPr>
        <p:spPr bwMode="auto">
          <a:xfrm>
            <a:off x="670536" y="9249051"/>
            <a:ext cx="5472608" cy="253490"/>
          </a:xfrm>
          <a:prstGeom prst="wedgeRectCallout">
            <a:avLst>
              <a:gd name="adj1" fmla="val 38544"/>
              <a:gd name="adj2" fmla="val -6749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ここで記載した事前対策は「</a:t>
            </a:r>
            <a:r>
              <a:rPr lang="en-US" altLang="ja-JP" b="0" dirty="0">
                <a:latin typeface="ＭＳ ゴシック" panose="020B0609070205080204" pitchFamily="49" charset="-128"/>
                <a:ea typeface="ＭＳ ゴシック" panose="020B0609070205080204" pitchFamily="49" charset="-128"/>
              </a:rPr>
              <a:t>STEP</a:t>
            </a:r>
            <a:r>
              <a:rPr lang="ja-JP" altLang="en-US" b="0" dirty="0">
                <a:latin typeface="ＭＳ ゴシック" panose="020B0609070205080204" pitchFamily="49" charset="-128"/>
                <a:ea typeface="ＭＳ ゴシック" panose="020B0609070205080204" pitchFamily="49" charset="-128"/>
              </a:rPr>
              <a:t>５　ＢＣＰ対応策の実施計画立案」にも転記します。</a:t>
            </a:r>
          </a:p>
        </p:txBody>
      </p:sp>
    </p:spTree>
    <p:extLst>
      <p:ext uri="{BB962C8B-B14F-4D97-AF65-F5344CB8AC3E}">
        <p14:creationId xmlns:p14="http://schemas.microsoft.com/office/powerpoint/2010/main" val="5926440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4A5578-3DDD-DBE0-E1BA-18ECC3EA70E3}"/>
            </a:ext>
          </a:extLst>
        </p:cNvPr>
        <p:cNvGrpSpPr/>
        <p:nvPr/>
      </p:nvGrpSpPr>
      <p:grpSpPr>
        <a:xfrm>
          <a:off x="0" y="0"/>
          <a:ext cx="0" cy="0"/>
          <a:chOff x="0" y="0"/>
          <a:chExt cx="0" cy="0"/>
        </a:xfrm>
      </p:grpSpPr>
      <p:sp>
        <p:nvSpPr>
          <p:cNvPr id="3" name="タイトル 2">
            <a:extLst>
              <a:ext uri="{FF2B5EF4-FFF2-40B4-BE49-F238E27FC236}">
                <a16:creationId xmlns:a16="http://schemas.microsoft.com/office/drawing/2014/main" id="{B039B855-5FB1-FFCA-2F02-4EE73AA943F9}"/>
              </a:ext>
            </a:extLst>
          </p:cNvPr>
          <p:cNvSpPr>
            <a:spLocks noGrp="1"/>
          </p:cNvSpPr>
          <p:nvPr>
            <p:ph type="ctrTitle"/>
          </p:nvPr>
        </p:nvSpPr>
        <p:spPr/>
        <p:txBody>
          <a:bodyPr/>
          <a:lstStyle/>
          <a:p>
            <a:r>
              <a:rPr lang="ja-JP" altLang="en-US" dirty="0"/>
              <a:t>５．ＢＣＰ対応策の検討</a:t>
            </a:r>
          </a:p>
        </p:txBody>
      </p:sp>
      <p:sp>
        <p:nvSpPr>
          <p:cNvPr id="7" name="コンテンツ プレースホルダー 6">
            <a:extLst>
              <a:ext uri="{FF2B5EF4-FFF2-40B4-BE49-F238E27FC236}">
                <a16:creationId xmlns:a16="http://schemas.microsoft.com/office/drawing/2014/main" id="{E6D24ECA-A178-E792-3352-5ACC4180B344}"/>
              </a:ext>
            </a:extLst>
          </p:cNvPr>
          <p:cNvSpPr>
            <a:spLocks noGrp="1"/>
          </p:cNvSpPr>
          <p:nvPr>
            <p:ph sz="quarter" idx="11"/>
          </p:nvPr>
        </p:nvSpPr>
        <p:spPr>
          <a:xfrm>
            <a:off x="148111" y="631825"/>
            <a:ext cx="6552728" cy="4247317"/>
          </a:xfrm>
        </p:spPr>
        <p:txBody>
          <a:bodyPr/>
          <a:lstStyle/>
          <a:p>
            <a:r>
              <a:rPr lang="en-US" altLang="ja-JP" dirty="0"/>
              <a:t>STEP</a:t>
            </a:r>
            <a:r>
              <a:rPr lang="ja-JP" altLang="en-US" dirty="0"/>
              <a:t>２　重要な経営資源の抽出</a:t>
            </a:r>
            <a:endParaRPr lang="en-US" altLang="ja-JP" dirty="0"/>
          </a:p>
          <a:p>
            <a:pPr lvl="1"/>
            <a:r>
              <a:rPr lang="ja-JP" altLang="en-US" dirty="0"/>
              <a:t>ポイント</a:t>
            </a:r>
            <a:endParaRPr lang="en-US" altLang="ja-JP" dirty="0"/>
          </a:p>
          <a:p>
            <a:pPr lvl="2"/>
            <a:r>
              <a:rPr lang="ja-JP" altLang="en-US" dirty="0"/>
              <a:t>まず、「２</a:t>
            </a:r>
            <a:r>
              <a:rPr lang="en-US" altLang="ja-JP" dirty="0"/>
              <a:t>.</a:t>
            </a:r>
            <a:r>
              <a:rPr lang="ja-JP" altLang="en-US" dirty="0"/>
              <a:t>２　重要業務の決定</a:t>
            </a:r>
            <a:r>
              <a:rPr lang="en-US" altLang="ja-JP" dirty="0"/>
              <a:t>｣</a:t>
            </a:r>
            <a:r>
              <a:rPr lang="ja-JP" altLang="en-US" dirty="0"/>
              <a:t>で決めた、あなたの会社の重要業務を対象に、</a:t>
            </a:r>
            <a:r>
              <a:rPr lang="ja-JP" altLang="en-US" b="1" u="sng" dirty="0"/>
              <a:t>どのような経営資源が必要なのかを「具体的な資源」として洗い出し、整理します。</a:t>
            </a:r>
            <a:endParaRPr lang="en-US" altLang="ja-JP" b="1" u="sng" dirty="0"/>
          </a:p>
          <a:p>
            <a:r>
              <a:rPr lang="en-US" altLang="ja-JP" dirty="0"/>
              <a:t>STEP</a:t>
            </a:r>
            <a:r>
              <a:rPr lang="ja-JP" altLang="en-US" dirty="0"/>
              <a:t>３ </a:t>
            </a:r>
            <a:r>
              <a:rPr lang="ja-JP" altLang="en-US" dirty="0">
                <a:latin typeface="+mj-ea"/>
              </a:rPr>
              <a:t>重要な経営資源への影響の想定</a:t>
            </a:r>
            <a:endParaRPr lang="ja-JP" altLang="en-US" dirty="0"/>
          </a:p>
          <a:p>
            <a:pPr lvl="1"/>
            <a:r>
              <a:rPr lang="ja-JP" altLang="en-US" dirty="0"/>
              <a:t>ポイント</a:t>
            </a:r>
            <a:endParaRPr lang="en-US" altLang="ja-JP" dirty="0"/>
          </a:p>
          <a:p>
            <a:pPr lvl="2"/>
            <a:r>
              <a:rPr lang="ja-JP" altLang="en-US" dirty="0"/>
              <a:t>次に、大規模地震が発生した際、洗い出した経営資源にどのような影響・被害があり、どうなることが想定されるかを考え、「経営資源への影響」として記入します。</a:t>
            </a:r>
            <a:endParaRPr lang="en-US" altLang="ja-JP" dirty="0"/>
          </a:p>
          <a:p>
            <a:r>
              <a:rPr lang="en-US" altLang="ja-JP" dirty="0"/>
              <a:t>STEP</a:t>
            </a:r>
            <a:r>
              <a:rPr lang="ja-JP" altLang="en-US" dirty="0"/>
              <a:t>４事業継続戦略の検討</a:t>
            </a:r>
            <a:endParaRPr lang="en-US" altLang="ja-JP" dirty="0"/>
          </a:p>
          <a:p>
            <a:pPr lvl="1"/>
            <a:r>
              <a:rPr lang="ja-JP" altLang="en-US" dirty="0"/>
              <a:t>ポイント</a:t>
            </a:r>
            <a:endParaRPr lang="en-US" altLang="ja-JP" dirty="0"/>
          </a:p>
          <a:p>
            <a:pPr lvl="2"/>
            <a:r>
              <a:rPr lang="ja-JP" altLang="en-US" dirty="0"/>
              <a:t>「発災時の対応策」と「事前対策」を検討します。</a:t>
            </a:r>
            <a:endParaRPr lang="en-US" altLang="ja-JP" dirty="0"/>
          </a:p>
          <a:p>
            <a:pPr lvl="2"/>
            <a:r>
              <a:rPr lang="en-US" altLang="ja-JP" dirty="0"/>
              <a:t>STEP</a:t>
            </a:r>
            <a:r>
              <a:rPr lang="ja-JP" altLang="en-US" dirty="0"/>
              <a:t>２で想定した影響・被害をふまえ、大規模地震が発生した際、復旧目標までに重要業務を復旧させるために、どのような対応策を行う必要があるかを考え、「発災時の対応策」として記入します。</a:t>
            </a:r>
            <a:endParaRPr lang="en-US" altLang="ja-JP" dirty="0"/>
          </a:p>
          <a:p>
            <a:pPr lvl="2"/>
            <a:r>
              <a:rPr lang="ja-JP" altLang="en-US" dirty="0"/>
              <a:t>「発災時の対応策」の観点として、</a:t>
            </a:r>
            <a:r>
              <a:rPr lang="en-US" altLang="ja-JP" dirty="0"/>
              <a:t>【</a:t>
            </a:r>
            <a:r>
              <a:rPr lang="ja-JP" altLang="en-US" dirty="0"/>
              <a:t>事業継続戦略の例</a:t>
            </a:r>
            <a:r>
              <a:rPr lang="en-US" altLang="ja-JP" dirty="0"/>
              <a:t>】</a:t>
            </a:r>
            <a:r>
              <a:rPr lang="ja-JP" altLang="en-US" dirty="0"/>
              <a:t>も参考としながら検討してください。</a:t>
            </a:r>
            <a:endParaRPr lang="en-US" altLang="ja-JP" dirty="0"/>
          </a:p>
          <a:p>
            <a:pPr lvl="2"/>
            <a:r>
              <a:rPr lang="ja-JP" altLang="en-US" dirty="0"/>
              <a:t>最後に「発災時の対応策」の実施や被害の軽減のために必要な「事前対策」を考え、記入します。</a:t>
            </a:r>
            <a:endParaRPr lang="en-US" altLang="ja-JP" dirty="0"/>
          </a:p>
          <a:p>
            <a:pPr lvl="1"/>
            <a:r>
              <a:rPr lang="ja-JP" altLang="en-US" dirty="0"/>
              <a:t>事業継続戦略の例</a:t>
            </a:r>
          </a:p>
          <a:p>
            <a:pPr lvl="2"/>
            <a:r>
              <a:rPr lang="ja-JP" altLang="en-US" dirty="0"/>
              <a:t>代表的な事業継続戦略として、以下のようなものがあります。</a:t>
            </a:r>
            <a:endParaRPr lang="en-US" altLang="ja-JP" dirty="0"/>
          </a:p>
          <a:p>
            <a:pPr lvl="2"/>
            <a:r>
              <a:rPr lang="ja-JP" altLang="en-US" dirty="0"/>
              <a:t>いずれかを選択するというよりも、重要業務の復旧目標や必要な経営資源の被害の見通しに応じて、組み合わせて方針を立てます。</a:t>
            </a:r>
          </a:p>
        </p:txBody>
      </p:sp>
      <p:graphicFrame>
        <p:nvGraphicFramePr>
          <p:cNvPr id="6" name="Group 386">
            <a:extLst>
              <a:ext uri="{FF2B5EF4-FFF2-40B4-BE49-F238E27FC236}">
                <a16:creationId xmlns:a16="http://schemas.microsoft.com/office/drawing/2014/main" id="{167E5465-A21E-09FB-FB4D-D196261F134A}"/>
              </a:ext>
            </a:extLst>
          </p:cNvPr>
          <p:cNvGraphicFramePr>
            <a:graphicFrameLocks noGrp="1"/>
          </p:cNvGraphicFramePr>
          <p:nvPr>
            <p:extLst>
              <p:ext uri="{D42A27DB-BD31-4B8C-83A1-F6EECF244321}">
                <p14:modId xmlns:p14="http://schemas.microsoft.com/office/powerpoint/2010/main" val="575744744"/>
              </p:ext>
            </p:extLst>
          </p:nvPr>
        </p:nvGraphicFramePr>
        <p:xfrm>
          <a:off x="96743" y="6695152"/>
          <a:ext cx="6655463" cy="2643552"/>
        </p:xfrm>
        <a:graphic>
          <a:graphicData uri="http://schemas.openxmlformats.org/drawingml/2006/table">
            <a:tbl>
              <a:tblPr/>
              <a:tblGrid>
                <a:gridCol w="1080000">
                  <a:extLst>
                    <a:ext uri="{9D8B030D-6E8A-4147-A177-3AD203B41FA5}">
                      <a16:colId xmlns:a16="http://schemas.microsoft.com/office/drawing/2014/main" val="3782057314"/>
                    </a:ext>
                  </a:extLst>
                </a:gridCol>
                <a:gridCol w="1080000">
                  <a:extLst>
                    <a:ext uri="{9D8B030D-6E8A-4147-A177-3AD203B41FA5}">
                      <a16:colId xmlns:a16="http://schemas.microsoft.com/office/drawing/2014/main" val="367205258"/>
                    </a:ext>
                  </a:extLst>
                </a:gridCol>
                <a:gridCol w="1615463">
                  <a:extLst>
                    <a:ext uri="{9D8B030D-6E8A-4147-A177-3AD203B41FA5}">
                      <a16:colId xmlns:a16="http://schemas.microsoft.com/office/drawing/2014/main" val="2890129880"/>
                    </a:ext>
                  </a:extLst>
                </a:gridCol>
                <a:gridCol w="2880000">
                  <a:extLst>
                    <a:ext uri="{9D8B030D-6E8A-4147-A177-3AD203B41FA5}">
                      <a16:colId xmlns:a16="http://schemas.microsoft.com/office/drawing/2014/main" val="1939434679"/>
                    </a:ext>
                  </a:extLst>
                </a:gridCol>
              </a:tblGrid>
              <a:tr h="288000">
                <a:tc gridSpan="4">
                  <a:txBody>
                    <a:bodyPr/>
                    <a:lstStyle/>
                    <a:p>
                      <a:r>
                        <a:rPr lang="ja-JP" altLang="en-US" sz="1400" b="1" dirty="0"/>
                        <a:t>人材（責任者・従業員・パート</a:t>
                      </a:r>
                      <a:r>
                        <a:rPr lang="en-US" altLang="ja-JP" sz="1400" b="1" dirty="0"/>
                        <a:t>/</a:t>
                      </a:r>
                      <a:r>
                        <a:rPr lang="ja-JP" altLang="en-US" sz="1400" b="1" dirty="0"/>
                        <a:t>アルバイト・派遣スタッフ等）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sz="1400" b="1" dirty="0"/>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1159311724"/>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650435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089684389"/>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営業部長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出社できない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不在の場合、○○が対応する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8301939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配送ドライバー（８名）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半数が出社不可</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出社可能なドライバーで、近距離・優先得意先への配送に絞る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縮小対応時のオペレーション手順書を整備する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94952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倉庫スタッフ</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（５名）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半数が出社不可</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出社可能なスタッフで、出荷作業を縮小して対応する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縮小対応時のオペレーション手順書を整備する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7527006"/>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58509102"/>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8827095"/>
                  </a:ext>
                </a:extLst>
              </a:tr>
            </a:tbl>
          </a:graphicData>
        </a:graphic>
      </p:graphicFrame>
      <p:pic>
        <p:nvPicPr>
          <p:cNvPr id="4" name="Picture 366">
            <a:extLst>
              <a:ext uri="{FF2B5EF4-FFF2-40B4-BE49-F238E27FC236}">
                <a16:creationId xmlns:a16="http://schemas.microsoft.com/office/drawing/2014/main" id="{F8D5C114-0ECF-3DF8-9F73-ED39223C9CA5}"/>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4222" y="113015"/>
            <a:ext cx="1511832" cy="33466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スライド番号プレースホルダー 4">
            <a:extLst>
              <a:ext uri="{FF2B5EF4-FFF2-40B4-BE49-F238E27FC236}">
                <a16:creationId xmlns:a16="http://schemas.microsoft.com/office/drawing/2014/main" id="{C7B73F77-13F3-8D9B-82B3-34B3E04D4B8B}"/>
              </a:ext>
            </a:extLst>
          </p:cNvPr>
          <p:cNvSpPr>
            <a:spLocks noGrp="1"/>
          </p:cNvSpPr>
          <p:nvPr>
            <p:ph type="sldNum" sz="quarter" idx="12"/>
          </p:nvPr>
        </p:nvSpPr>
        <p:spPr/>
        <p:txBody>
          <a:bodyPr/>
          <a:lstStyle/>
          <a:p>
            <a:pPr algn="ctr"/>
            <a:fld id="{C7087AB9-DADE-4781-AE92-2E367CAE0F39}" type="slidenum">
              <a:rPr lang="ja-JP" altLang="en-US" smtClean="0"/>
              <a:pPr algn="ctr"/>
              <a:t>15</a:t>
            </a:fld>
            <a:endParaRPr lang="ja-JP" altLang="en-US" dirty="0"/>
          </a:p>
        </p:txBody>
      </p:sp>
      <p:sp>
        <p:nvSpPr>
          <p:cNvPr id="8" name="AutoShape 118">
            <a:extLst>
              <a:ext uri="{FF2B5EF4-FFF2-40B4-BE49-F238E27FC236}">
                <a16:creationId xmlns:a16="http://schemas.microsoft.com/office/drawing/2014/main" id="{B3C40195-8550-EC59-D5AE-BBDA92B1DF16}"/>
              </a:ext>
            </a:extLst>
          </p:cNvPr>
          <p:cNvSpPr>
            <a:spLocks noChangeArrowheads="1"/>
          </p:cNvSpPr>
          <p:nvPr/>
        </p:nvSpPr>
        <p:spPr bwMode="auto">
          <a:xfrm>
            <a:off x="1918166" y="6152606"/>
            <a:ext cx="4071972" cy="398957"/>
          </a:xfrm>
          <a:prstGeom prst="wedgeRectCallout">
            <a:avLst>
              <a:gd name="adj1" fmla="val -73772"/>
              <a:gd name="adj2" fmla="val 15248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重要業務を行う上で不可欠な経営資源を、もれなく抽出してください。</a:t>
            </a:r>
          </a:p>
          <a:p>
            <a:pPr eaLnBrk="1" hangingPunct="1"/>
            <a:r>
              <a:rPr lang="ja-JP" altLang="en-US" sz="900" b="0" dirty="0">
                <a:latin typeface="ＭＳ ゴシック" panose="020B0609070205080204" pitchFamily="49" charset="-128"/>
                <a:ea typeface="ＭＳ ゴシック" panose="020B0609070205080204" pitchFamily="49" charset="-128"/>
              </a:rPr>
              <a:t>重要業務の工程をイメージして、必要な経営資源について考えてください。</a:t>
            </a:r>
          </a:p>
        </p:txBody>
      </p:sp>
      <p:sp>
        <p:nvSpPr>
          <p:cNvPr id="9" name="AutoShape 381">
            <a:extLst>
              <a:ext uri="{FF2B5EF4-FFF2-40B4-BE49-F238E27FC236}">
                <a16:creationId xmlns:a16="http://schemas.microsoft.com/office/drawing/2014/main" id="{ED3283EF-40F7-7348-888C-88A71ACE9B0E}"/>
              </a:ext>
            </a:extLst>
          </p:cNvPr>
          <p:cNvSpPr>
            <a:spLocks noChangeArrowheads="1"/>
          </p:cNvSpPr>
          <p:nvPr/>
        </p:nvSpPr>
        <p:spPr bwMode="auto">
          <a:xfrm>
            <a:off x="129045" y="9300542"/>
            <a:ext cx="3210360" cy="480615"/>
          </a:xfrm>
          <a:prstGeom prst="wedgeRectCallout">
            <a:avLst>
              <a:gd name="adj1" fmla="val -3794"/>
              <a:gd name="adj2" fmla="val -104200"/>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地震発生後、あなたの会社の経営資源がどのような状態となりそうか、「４．自社が受ける被害の想定」を参考として記入します。</a:t>
            </a:r>
            <a:endParaRPr lang="en-US" altLang="ja-JP" sz="900" b="0" dirty="0">
              <a:latin typeface="ＭＳ ゴシック" panose="020B0609070205080204" pitchFamily="49" charset="-128"/>
              <a:ea typeface="ＭＳ ゴシック" panose="020B0609070205080204" pitchFamily="49" charset="-128"/>
            </a:endParaRPr>
          </a:p>
        </p:txBody>
      </p:sp>
      <p:sp>
        <p:nvSpPr>
          <p:cNvPr id="11" name="AutoShape 381">
            <a:extLst>
              <a:ext uri="{FF2B5EF4-FFF2-40B4-BE49-F238E27FC236}">
                <a16:creationId xmlns:a16="http://schemas.microsoft.com/office/drawing/2014/main" id="{23B0FA59-3AC2-678C-0DFD-7C760111E7B9}"/>
              </a:ext>
            </a:extLst>
          </p:cNvPr>
          <p:cNvSpPr>
            <a:spLocks noChangeArrowheads="1"/>
          </p:cNvSpPr>
          <p:nvPr/>
        </p:nvSpPr>
        <p:spPr bwMode="auto">
          <a:xfrm>
            <a:off x="3550848" y="9269770"/>
            <a:ext cx="3271839" cy="511387"/>
          </a:xfrm>
          <a:prstGeom prst="wedgeRectCallout">
            <a:avLst>
              <a:gd name="adj1" fmla="val 4122"/>
              <a:gd name="adj2" fmla="val -19338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「発災時の対応策」で記載したことを実行するために必要な、地震が起きる前にできる事前対策を検討します。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graphicFrame>
        <p:nvGraphicFramePr>
          <p:cNvPr id="2" name="表 1">
            <a:extLst>
              <a:ext uri="{FF2B5EF4-FFF2-40B4-BE49-F238E27FC236}">
                <a16:creationId xmlns:a16="http://schemas.microsoft.com/office/drawing/2014/main" id="{89ACCD8B-1EFE-F7A6-8111-F61BC80221AC}"/>
              </a:ext>
            </a:extLst>
          </p:cNvPr>
          <p:cNvGraphicFramePr>
            <a:graphicFrameLocks noGrp="1"/>
          </p:cNvGraphicFramePr>
          <p:nvPr>
            <p:extLst>
              <p:ext uri="{D42A27DB-BD31-4B8C-83A1-F6EECF244321}">
                <p14:modId xmlns:p14="http://schemas.microsoft.com/office/powerpoint/2010/main" val="1753274958"/>
              </p:ext>
            </p:extLst>
          </p:nvPr>
        </p:nvGraphicFramePr>
        <p:xfrm>
          <a:off x="129045" y="4840278"/>
          <a:ext cx="6641380" cy="1188720"/>
        </p:xfrm>
        <a:graphic>
          <a:graphicData uri="http://schemas.openxmlformats.org/drawingml/2006/table">
            <a:tbl>
              <a:tblPr firstRow="1" bandRow="1">
                <a:tableStyleId>{5C22544A-7EE6-4342-B048-85BDC9FD1C3A}</a:tableStyleId>
              </a:tblPr>
              <a:tblGrid>
                <a:gridCol w="881380">
                  <a:extLst>
                    <a:ext uri="{9D8B030D-6E8A-4147-A177-3AD203B41FA5}">
                      <a16:colId xmlns:a16="http://schemas.microsoft.com/office/drawing/2014/main" val="1360400655"/>
                    </a:ext>
                  </a:extLst>
                </a:gridCol>
                <a:gridCol w="5760000">
                  <a:extLst>
                    <a:ext uri="{9D8B030D-6E8A-4147-A177-3AD203B41FA5}">
                      <a16:colId xmlns:a16="http://schemas.microsoft.com/office/drawing/2014/main" val="766676040"/>
                    </a:ext>
                  </a:extLst>
                </a:gridCol>
              </a:tblGrid>
              <a:tr h="370840">
                <a:tc>
                  <a:txBody>
                    <a:bodyPr/>
                    <a:lstStyle/>
                    <a:p>
                      <a:r>
                        <a:rPr kumimoji="1" lang="ja-JP" altLang="en-US" sz="1000" b="1" dirty="0">
                          <a:solidFill>
                            <a:srgbClr val="000000"/>
                          </a:solidFill>
                          <a:latin typeface="+mn-ea"/>
                          <a:ea typeface="+mn-ea"/>
                        </a:rPr>
                        <a:t>縮小・限定</a:t>
                      </a:r>
                      <a:endParaRPr kumimoji="1" lang="en-US" altLang="ja-JP" sz="1000" b="1" dirty="0">
                        <a:solidFill>
                          <a:srgbClr val="000000"/>
                        </a:solidFill>
                        <a:latin typeface="+mn-ea"/>
                        <a:ea typeface="+mn-ea"/>
                      </a:endParaRPr>
                    </a:p>
                    <a:p>
                      <a:r>
                        <a:rPr kumimoji="1" lang="ja-JP" altLang="en-US" sz="1000" b="1" dirty="0">
                          <a:solidFill>
                            <a:srgbClr val="000000"/>
                          </a:solidFill>
                          <a:latin typeface="+mn-ea"/>
                          <a:ea typeface="+mn-ea"/>
                        </a:rPr>
                        <a:t>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提供する製品・サービスの内容を限定し、臨時の対応をすることにより重要業務を継続させる。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一部商品に限定した製造・出荷の再開、通常より時間を短縮した営業</a:t>
                      </a:r>
                      <a:r>
                        <a:rPr kumimoji="1" lang="en-US" altLang="ja-JP" sz="1000" b="0" dirty="0">
                          <a:solidFill>
                            <a:schemeClr val="tx1"/>
                          </a:solidFill>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602968529"/>
                  </a:ext>
                </a:extLst>
              </a:tr>
              <a:tr h="370840">
                <a:tc>
                  <a:txBody>
                    <a:bodyPr/>
                    <a:lstStyle/>
                    <a:p>
                      <a:r>
                        <a:rPr kumimoji="1" lang="ja-JP" altLang="en-US" sz="1000" b="1" dirty="0">
                          <a:solidFill>
                            <a:srgbClr val="000000"/>
                          </a:solidFill>
                          <a:latin typeface="+mn-ea"/>
                          <a:ea typeface="+mn-ea"/>
                        </a:rPr>
                        <a:t>代替戦略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被災時においても、別の場所・手段・要員等の代替で重要業務を継続させる。</a:t>
                      </a:r>
                      <a:endParaRPr kumimoji="1" lang="en-US" altLang="ja-JP" sz="1000" b="0" dirty="0">
                        <a:solidFill>
                          <a:schemeClr val="tx1"/>
                        </a:solidFill>
                        <a:latin typeface="+mn-ea"/>
                        <a:ea typeface="+mn-ea"/>
                      </a:endParaRPr>
                    </a:p>
                    <a:p>
                      <a:r>
                        <a:rPr kumimoji="1" lang="en-US" altLang="ja-JP" sz="1000" b="0" dirty="0">
                          <a:solidFill>
                            <a:schemeClr val="tx1"/>
                          </a:solidFill>
                          <a:latin typeface="+mn-ea"/>
                          <a:ea typeface="+mn-ea"/>
                        </a:rPr>
                        <a:t>(</a:t>
                      </a:r>
                      <a:r>
                        <a:rPr kumimoji="1" lang="ja-JP" altLang="en-US" sz="1000" b="0" dirty="0">
                          <a:solidFill>
                            <a:schemeClr val="tx1"/>
                          </a:solidFill>
                          <a:latin typeface="+mn-ea"/>
                          <a:ea typeface="+mn-ea"/>
                        </a:rPr>
                        <a:t>例：　代替拠点・リモート環境での業務再開、他社設備の利用、代行者による業務の実施</a:t>
                      </a:r>
                      <a:r>
                        <a:rPr kumimoji="1" lang="en-US" altLang="ja-JP" sz="1000" b="0" dirty="0">
                          <a:solidFill>
                            <a:schemeClr val="tx1"/>
                          </a:solidFill>
                          <a:latin typeface="+mn-ea"/>
                          <a:ea typeface="+mn-ea"/>
                        </a:rPr>
                        <a:t>)</a:t>
                      </a:r>
                      <a:endParaRPr kumimoji="1" lang="ja-JP" altLang="en-US" sz="1000" b="0" dirty="0">
                        <a:solidFill>
                          <a:schemeClr val="tx1"/>
                        </a:solidFill>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72987836"/>
                  </a:ext>
                </a:extLst>
              </a:tr>
              <a:tr h="370840">
                <a:tc>
                  <a:txBody>
                    <a:bodyPr/>
                    <a:lstStyle/>
                    <a:p>
                      <a:r>
                        <a:rPr kumimoji="1" lang="ja-JP" altLang="en-US" sz="1000" b="1" dirty="0">
                          <a:solidFill>
                            <a:srgbClr val="000000"/>
                          </a:solidFill>
                          <a:latin typeface="+mn-ea"/>
                          <a:ea typeface="+mn-ea"/>
                        </a:rPr>
                        <a:t>復旧戦略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r>
                        <a:rPr kumimoji="1" lang="ja-JP" altLang="en-US" sz="1000" b="0" dirty="0">
                          <a:solidFill>
                            <a:schemeClr val="tx1"/>
                          </a:solidFill>
                          <a:latin typeface="+mn-ea"/>
                          <a:ea typeface="+mn-ea"/>
                        </a:rPr>
                        <a:t>資源の代替が困難で、発災前と同じ業務環境・体制へできる限り早く回復させることを目指す。</a:t>
                      </a:r>
                    </a:p>
                    <a:p>
                      <a:r>
                        <a:rPr kumimoji="1" lang="ja-JP" altLang="en-US" sz="1000" b="0" dirty="0">
                          <a:solidFill>
                            <a:schemeClr val="tx1"/>
                          </a:solidFill>
                          <a:latin typeface="+mn-ea"/>
                          <a:ea typeface="+mn-ea"/>
                        </a:rPr>
                        <a:t>（例：設備の修復・復旧、システムの再構築、通常業務体制への段階的な移行など）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086131593"/>
                  </a:ext>
                </a:extLst>
              </a:tr>
            </a:tbl>
          </a:graphicData>
        </a:graphic>
      </p:graphicFrame>
      <p:sp>
        <p:nvSpPr>
          <p:cNvPr id="10" name="AutoShape 381">
            <a:extLst>
              <a:ext uri="{FF2B5EF4-FFF2-40B4-BE49-F238E27FC236}">
                <a16:creationId xmlns:a16="http://schemas.microsoft.com/office/drawing/2014/main" id="{1A8A6374-53A5-B337-95B2-0AD855FFC7BF}"/>
              </a:ext>
            </a:extLst>
          </p:cNvPr>
          <p:cNvSpPr>
            <a:spLocks noChangeArrowheads="1"/>
          </p:cNvSpPr>
          <p:nvPr/>
        </p:nvSpPr>
        <p:spPr bwMode="auto">
          <a:xfrm>
            <a:off x="2060848" y="8789157"/>
            <a:ext cx="3173374" cy="511386"/>
          </a:xfrm>
          <a:prstGeom prst="wedgeRectCallout">
            <a:avLst>
              <a:gd name="adj1" fmla="val -33092"/>
              <a:gd name="adj2" fmla="val -8547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sz="900" b="0" dirty="0">
                <a:latin typeface="ＭＳ ゴシック" panose="020B0609070205080204" pitchFamily="49" charset="-128"/>
                <a:ea typeface="ＭＳ ゴシック" panose="020B0609070205080204" pitchFamily="49" charset="-128"/>
              </a:rPr>
              <a:t>STEP</a:t>
            </a:r>
            <a:r>
              <a:rPr lang="ja-JP" altLang="en-US" sz="900" b="0" dirty="0">
                <a:latin typeface="ＭＳ ゴシック" panose="020B0609070205080204" pitchFamily="49" charset="-128"/>
                <a:ea typeface="ＭＳ ゴシック" panose="020B0609070205080204" pitchFamily="49" charset="-128"/>
              </a:rPr>
              <a:t>３で想定した状況をふまえて、地震発生後に重要業務を復旧させるための対応を検討します。</a:t>
            </a:r>
            <a:endParaRPr lang="en-US" altLang="ja-JP" sz="900" b="0" dirty="0">
              <a:latin typeface="ＭＳ ゴシック" panose="020B0609070205080204" pitchFamily="49" charset="-128"/>
              <a:ea typeface="ＭＳ ゴシック" panose="020B0609070205080204" pitchFamily="49" charset="-128"/>
            </a:endParaRPr>
          </a:p>
          <a:p>
            <a:pPr eaLnBrk="1" hangingPunct="1"/>
            <a:r>
              <a:rPr lang="ja-JP" altLang="en-US" sz="900" b="0" dirty="0">
                <a:latin typeface="ＭＳ ゴシック" panose="020B0609070205080204" pitchFamily="49" charset="-128"/>
                <a:ea typeface="ＭＳ ゴシック" panose="020B0609070205080204" pitchFamily="49" charset="-128"/>
              </a:rPr>
              <a:t>他企業等との連携の可能性についても考慮してください。</a:t>
            </a:r>
            <a:endParaRPr lang="en-US" altLang="ja-JP" sz="900" b="0"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386607356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7183E5-A662-72C3-D9BE-1CF4FB6E4872}"/>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43C093EE-95C0-0A8D-9818-F62B00DFE0B8}"/>
              </a:ext>
            </a:extLst>
          </p:cNvPr>
          <p:cNvGraphicFramePr>
            <a:graphicFrameLocks noGrp="1"/>
          </p:cNvGraphicFramePr>
          <p:nvPr>
            <p:extLst>
              <p:ext uri="{D42A27DB-BD31-4B8C-83A1-F6EECF244321}">
                <p14:modId xmlns:p14="http://schemas.microsoft.com/office/powerpoint/2010/main" val="2965544534"/>
              </p:ext>
            </p:extLst>
          </p:nvPr>
        </p:nvGraphicFramePr>
        <p:xfrm>
          <a:off x="100475" y="637630"/>
          <a:ext cx="6655464" cy="8302546"/>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4">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t>拠点（建物・設備・機械・車両等）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mpd="sng">
                      <a:noFill/>
                      <a:prstDash val="solid"/>
                    </a:lnL>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本店倉庫（半田市）</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棚の転倒・商品散乱で一部エリア使用不可</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安全確認後、使用可能なエリアのみで出荷作業を再開する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倉庫内の棚転倒防止対策を実施し、縮小稼働時の使用可能エリアを事前に決める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48351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支店倉庫（半田市）</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同上</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本店が使用不可の場合、支店を主要出荷拠点として対応</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同上</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業務用冷蔵庫・</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冷凍庫</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停電により食品の品質劣化・廃棄が発生</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ポータブル電源により、一部に絞って稼働させる</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ポータブル電源を購入する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配送トラック</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（８台）</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転倒・破損で使用不可</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使用可能な車両で近隣エリアへの配送を行う</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車両が不足する場合は運送会社に代替配送を依頼する</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複数の運送会社リストを作成しておく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313418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フォークリフト</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転倒・破損で使用不可</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手作業で出荷作業を対応する</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手作業対応マニュアルを整備する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7757899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135233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9317557"/>
                  </a:ext>
                </a:extLst>
              </a:tr>
              <a:tr h="0">
                <a:tc gridSpan="4">
                  <a:txBody>
                    <a:bodyPr/>
                    <a:lstStyle/>
                    <a:p>
                      <a:endParaRPr lang="en-US" altLang="ja-JP" sz="1400" b="1" dirty="0">
                        <a:solidFill>
                          <a:schemeClr val="tx1"/>
                        </a:solidFill>
                        <a:latin typeface="+mn-ea"/>
                        <a:ea typeface="+mn-ea"/>
                      </a:endParaRPr>
                    </a:p>
                    <a:p>
                      <a:r>
                        <a:rPr lang="ja-JP" altLang="en-US" sz="1400" b="1" dirty="0">
                          <a:solidFill>
                            <a:schemeClr val="tx1"/>
                          </a:solidFill>
                          <a:latin typeface="+mn-ea"/>
                          <a:ea typeface="+mn-ea"/>
                        </a:rPr>
                        <a:t>調達（原材料・部品・商品・仕入先</a:t>
                      </a:r>
                      <a:r>
                        <a:rPr lang="en-US" altLang="ja-JP" sz="1400" b="1" dirty="0">
                          <a:solidFill>
                            <a:schemeClr val="tx1"/>
                          </a:solidFill>
                          <a:latin typeface="+mn-ea"/>
                          <a:ea typeface="+mn-ea"/>
                        </a:rPr>
                        <a:t>/</a:t>
                      </a:r>
                      <a:r>
                        <a:rPr lang="ja-JP" altLang="en-US" sz="1400" b="1" dirty="0">
                          <a:solidFill>
                            <a:schemeClr val="tx1"/>
                          </a:solidFill>
                          <a:latin typeface="+mn-ea"/>
                          <a:ea typeface="+mn-ea"/>
                        </a:rPr>
                        <a:t>サプライヤー等）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２</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STEP</a:t>
                      </a:r>
                      <a:r>
                        <a:rPr kumimoji="1" lang="ja-JP" altLang="en-US" sz="900" b="1" i="0" u="none" strike="noStrike" cap="none" normalizeH="0" baseline="0" dirty="0">
                          <a:ln>
                            <a:noFill/>
                          </a:ln>
                          <a:solidFill>
                            <a:schemeClr val="tx1"/>
                          </a:solidFill>
                          <a:effectLst/>
                          <a:latin typeface="+mn-ea"/>
                          <a:ea typeface="+mn-ea"/>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食品メーカー○○</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仕入先が被災して納品できない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複数の仕入先に連絡し、調達可能な商品を確保する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複数の代替仕入先リストを事前に作成しておく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常温保存品は最低１週間分の在庫を確保しておく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420642">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在庫商品（食品類）</a:t>
                      </a: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倉庫棚倒壊・冷蔵設備停止により商品が使用不可になる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使用可能な在庫を確認し、近隣や優先する得意先への出荷に充てる</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在庫は本店・支店で分散保管する</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88731067"/>
                  </a:ext>
                </a:extLst>
              </a:tr>
            </a:tbl>
          </a:graphicData>
        </a:graphic>
      </p:graphicFrame>
      <p:sp>
        <p:nvSpPr>
          <p:cNvPr id="3" name="タイトル 2">
            <a:extLst>
              <a:ext uri="{FF2B5EF4-FFF2-40B4-BE49-F238E27FC236}">
                <a16:creationId xmlns:a16="http://schemas.microsoft.com/office/drawing/2014/main" id="{E7F99793-9AFB-8FD8-E0AB-18168D48D14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92F98A2A-AD46-E246-71B7-0DEFC8D1328E}"/>
              </a:ext>
            </a:extLst>
          </p:cNvPr>
          <p:cNvSpPr>
            <a:spLocks noGrp="1"/>
          </p:cNvSpPr>
          <p:nvPr>
            <p:ph type="sldNum" sz="quarter" idx="12"/>
          </p:nvPr>
        </p:nvSpPr>
        <p:spPr/>
        <p:txBody>
          <a:bodyPr/>
          <a:lstStyle/>
          <a:p>
            <a:pPr algn="ctr"/>
            <a:fld id="{C7087AB9-DADE-4781-AE92-2E367CAE0F39}" type="slidenum">
              <a:rPr lang="ja-JP" altLang="en-US" smtClean="0"/>
              <a:pPr algn="ctr"/>
              <a:t>16</a:t>
            </a:fld>
            <a:endParaRPr lang="ja-JP" altLang="en-US" dirty="0"/>
          </a:p>
        </p:txBody>
      </p:sp>
    </p:spTree>
    <p:extLst>
      <p:ext uri="{BB962C8B-B14F-4D97-AF65-F5344CB8AC3E}">
        <p14:creationId xmlns:p14="http://schemas.microsoft.com/office/powerpoint/2010/main" val="19173718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B8671-E576-565C-BF11-B6061B25A377}"/>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2846C5B4-73A9-B08B-E815-8401A7BE6B2C}"/>
              </a:ext>
            </a:extLst>
          </p:cNvPr>
          <p:cNvGraphicFramePr>
            <a:graphicFrameLocks noGrp="1"/>
          </p:cNvGraphicFramePr>
          <p:nvPr>
            <p:extLst>
              <p:ext uri="{D42A27DB-BD31-4B8C-83A1-F6EECF244321}">
                <p14:modId xmlns:p14="http://schemas.microsoft.com/office/powerpoint/2010/main" val="2433411122"/>
              </p:ext>
            </p:extLst>
          </p:nvPr>
        </p:nvGraphicFramePr>
        <p:xfrm>
          <a:off x="100475" y="637630"/>
          <a:ext cx="6655463" cy="768840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r>
                        <a:rPr lang="ja-JP" altLang="en-US" sz="1400" b="1" dirty="0">
                          <a:solidFill>
                            <a:schemeClr val="tx1"/>
                          </a:solidFill>
                          <a:latin typeface="+mn-ea"/>
                          <a:ea typeface="+mn-ea"/>
                        </a:rPr>
                        <a:t>物流（輸送手段・配送ルート・倉庫・物流業者等）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交通網</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道路の通行止め、</a:t>
                      </a:r>
                      <a:endParaRPr kumimoji="1" lang="en-US" altLang="ja-JP" sz="9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交通規制など</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実際の道路状況をもとに、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通行可能ルートを確認する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b="0" i="0" u="none" strike="noStrike" cap="none" normalizeH="0" baseline="0" dirty="0">
                          <a:ln>
                            <a:noFill/>
                          </a:ln>
                          <a:solidFill>
                            <a:srgbClr val="C00000"/>
                          </a:solidFill>
                          <a:effectLst/>
                          <a:latin typeface="+mn-ea"/>
                          <a:ea typeface="+mn-ea"/>
                        </a:rPr>
                        <a:t>地域の緊急輸送路・通行止め想定路線を事前に確認しておく</a:t>
                      </a:r>
                      <a:endParaRPr kumimoji="1" lang="ja-JP" altLang="en-US"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インフラ（電気・上下水道・ガス・通信）</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電気</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３日程度使えない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dirty="0">
                          <a:solidFill>
                            <a:srgbClr val="C00000"/>
                          </a:solidFill>
                          <a:latin typeface="+mn-ea"/>
                          <a:ea typeface="+mn-ea"/>
                        </a:rPr>
                        <a:t>バッテリーで最低限の照明・冷蔵を維持</a:t>
                      </a:r>
                      <a:endParaRPr kumimoji="1" lang="en-US" altLang="ja-JP" sz="9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モバイルバッテリーおよびポータブル電源を導入する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通信</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電話が１週間程度</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使えない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メールを使用して連絡をとる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メールなど、電話以外の連絡手段を確保する</a:t>
                      </a:r>
                      <a:endParaRPr kumimoji="1" lang="en-US" altLang="ja-JP" sz="900" dirty="0">
                        <a:solidFill>
                          <a:srgbClr val="C00000"/>
                        </a:solidFill>
                        <a:latin typeface="+mn-ea"/>
                        <a:ea typeface="+mn-ea"/>
                      </a:endParaRPr>
                    </a:p>
                    <a:p>
                      <a:r>
                        <a:rPr kumimoji="1" lang="ja-JP" altLang="en-US" sz="900" dirty="0">
                          <a:solidFill>
                            <a:srgbClr val="C00000"/>
                          </a:solidFill>
                          <a:latin typeface="+mn-ea"/>
                          <a:ea typeface="+mn-ea"/>
                        </a:rPr>
                        <a:t>衛星電話やスターリンクの導入を検討する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r h="396000">
                <a:tc gridSpan="4">
                  <a:txBody>
                    <a:bodyPr/>
                    <a:lstStyle/>
                    <a:p>
                      <a:endParaRPr lang="en-US" altLang="ja-JP" sz="1400" b="1" dirty="0"/>
                    </a:p>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t>情報（システム・データ・書類）</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47503935"/>
                  </a:ext>
                </a:extLst>
              </a:tr>
              <a:tr h="180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8594755"/>
                  </a:ext>
                </a:extLst>
              </a:tr>
              <a:tr h="18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8873106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受発注・在庫管理データ</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PC</a:t>
                      </a:r>
                      <a:r>
                        <a:rPr kumimoji="1" lang="ja-JP" altLang="en-US" sz="900" b="0" i="0" u="none" strike="noStrike" cap="none" normalizeH="0" baseline="0" dirty="0">
                          <a:ln>
                            <a:noFill/>
                          </a:ln>
                          <a:solidFill>
                            <a:srgbClr val="C00000"/>
                          </a:solidFill>
                          <a:effectLst/>
                          <a:latin typeface="+mn-ea"/>
                          <a:ea typeface="+mn-ea"/>
                        </a:rPr>
                        <a:t>損傷によりデータが消える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業務システムをクラウド化する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3369558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顧客情報</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PC</a:t>
                      </a:r>
                      <a:r>
                        <a:rPr kumimoji="1" lang="ja-JP" altLang="en-US" sz="900" b="0" i="0" u="none" strike="noStrike" cap="none" normalizeH="0" baseline="0" dirty="0">
                          <a:ln>
                            <a:noFill/>
                          </a:ln>
                          <a:solidFill>
                            <a:srgbClr val="C00000"/>
                          </a:solidFill>
                          <a:effectLst/>
                          <a:latin typeface="+mn-ea"/>
                          <a:ea typeface="+mn-ea"/>
                        </a:rPr>
                        <a:t>損傷によりデータが消える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バックアップから復元する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業務システムをクラウド化する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3095561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納品書・請求書等</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散乱・汚損する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スキャンデータをクラウドサーバーから復元する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スキャンしたデータをクラウドサーバーに保管する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978961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66898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06770626"/>
                  </a:ext>
                </a:extLst>
              </a:tr>
            </a:tbl>
          </a:graphicData>
        </a:graphic>
      </p:graphicFrame>
      <p:sp>
        <p:nvSpPr>
          <p:cNvPr id="3" name="タイトル 2">
            <a:extLst>
              <a:ext uri="{FF2B5EF4-FFF2-40B4-BE49-F238E27FC236}">
                <a16:creationId xmlns:a16="http://schemas.microsoft.com/office/drawing/2014/main" id="{C92DA9FB-D926-0166-E8BB-8B28C44F029F}"/>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12E1C1F6-16DD-5818-2253-650234D6FA79}"/>
              </a:ext>
            </a:extLst>
          </p:cNvPr>
          <p:cNvSpPr>
            <a:spLocks noGrp="1"/>
          </p:cNvSpPr>
          <p:nvPr>
            <p:ph type="sldNum" sz="quarter" idx="12"/>
          </p:nvPr>
        </p:nvSpPr>
        <p:spPr/>
        <p:txBody>
          <a:bodyPr/>
          <a:lstStyle/>
          <a:p>
            <a:pPr algn="ctr"/>
            <a:fld id="{C7087AB9-DADE-4781-AE92-2E367CAE0F39}" type="slidenum">
              <a:rPr lang="ja-JP" altLang="en-US" smtClean="0"/>
              <a:pPr algn="ctr"/>
              <a:t>17</a:t>
            </a:fld>
            <a:endParaRPr lang="ja-JP" altLang="en-US" dirty="0"/>
          </a:p>
        </p:txBody>
      </p:sp>
    </p:spTree>
    <p:extLst>
      <p:ext uri="{BB962C8B-B14F-4D97-AF65-F5344CB8AC3E}">
        <p14:creationId xmlns:p14="http://schemas.microsoft.com/office/powerpoint/2010/main" val="7178004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26010D-E896-9083-E60D-58D622B13610}"/>
            </a:ext>
          </a:extLst>
        </p:cNvPr>
        <p:cNvGrpSpPr/>
        <p:nvPr/>
      </p:nvGrpSpPr>
      <p:grpSpPr>
        <a:xfrm>
          <a:off x="0" y="0"/>
          <a:ext cx="0" cy="0"/>
          <a:chOff x="0" y="0"/>
          <a:chExt cx="0" cy="0"/>
        </a:xfrm>
      </p:grpSpPr>
      <p:graphicFrame>
        <p:nvGraphicFramePr>
          <p:cNvPr id="8" name="表 7">
            <a:extLst>
              <a:ext uri="{FF2B5EF4-FFF2-40B4-BE49-F238E27FC236}">
                <a16:creationId xmlns:a16="http://schemas.microsoft.com/office/drawing/2014/main" id="{5390E40D-5490-2CC4-39F7-92659ED09CAB}"/>
              </a:ext>
            </a:extLst>
          </p:cNvPr>
          <p:cNvGraphicFramePr>
            <a:graphicFrameLocks noGrp="1"/>
          </p:cNvGraphicFramePr>
          <p:nvPr>
            <p:extLst>
              <p:ext uri="{D42A27DB-BD31-4B8C-83A1-F6EECF244321}">
                <p14:modId xmlns:p14="http://schemas.microsoft.com/office/powerpoint/2010/main" val="633738418"/>
              </p:ext>
            </p:extLst>
          </p:nvPr>
        </p:nvGraphicFramePr>
        <p:xfrm>
          <a:off x="100475" y="637630"/>
          <a:ext cx="6655463" cy="5670840"/>
        </p:xfrm>
        <a:graphic>
          <a:graphicData uri="http://schemas.openxmlformats.org/drawingml/2006/table">
            <a:tbl>
              <a:tblPr/>
              <a:tblGrid>
                <a:gridCol w="108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1615463">
                  <a:extLst>
                    <a:ext uri="{9D8B030D-6E8A-4147-A177-3AD203B41FA5}">
                      <a16:colId xmlns:a16="http://schemas.microsoft.com/office/drawing/2014/main" val="2678610748"/>
                    </a:ext>
                  </a:extLst>
                </a:gridCol>
                <a:gridCol w="2880000">
                  <a:extLst>
                    <a:ext uri="{9D8B030D-6E8A-4147-A177-3AD203B41FA5}">
                      <a16:colId xmlns:a16="http://schemas.microsoft.com/office/drawing/2014/main" val="3571600677"/>
                    </a:ext>
                  </a:extLst>
                </a:gridCol>
              </a:tblGrid>
              <a:tr h="288000">
                <a:tc gridSpan="4">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sz="1400" b="1" dirty="0">
                          <a:solidFill>
                            <a:schemeClr val="tx1"/>
                          </a:solidFill>
                          <a:latin typeface="+mn-ea"/>
                          <a:ea typeface="+mn-ea"/>
                        </a:rPr>
                        <a:t>資金（手元資金・与信枠</a:t>
                      </a:r>
                      <a:r>
                        <a:rPr lang="en-US" altLang="ja-JP" sz="1400" b="1" dirty="0">
                          <a:solidFill>
                            <a:schemeClr val="tx1"/>
                          </a:solidFill>
                          <a:latin typeface="+mn-ea"/>
                          <a:ea typeface="+mn-ea"/>
                        </a:rPr>
                        <a:t>/</a:t>
                      </a:r>
                      <a:r>
                        <a:rPr lang="ja-JP" altLang="en-US" sz="1400" b="1" dirty="0">
                          <a:solidFill>
                            <a:schemeClr val="tx1"/>
                          </a:solidFill>
                          <a:latin typeface="+mn-ea"/>
                          <a:ea typeface="+mn-ea"/>
                        </a:rPr>
                        <a:t>融資・売掛金・保険等）</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extLst>
                  <a:ext uri="{0D108BD9-81ED-4DB2-BD59-A6C34878D82A}">
                    <a16:rowId xmlns:a16="http://schemas.microsoft.com/office/drawing/2014/main" val="4272544808"/>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60495817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運転資金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ATM</a:t>
                      </a: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や窓口が使用できなくなる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オンラインで手続きを行う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インターネットバンキングシステムに申し込む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自己資金で復旧費用を賄えない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復旧費用を確認し、融資を申し込む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売掛金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回収が遅れる、</a:t>
                      </a:r>
                      <a:endPar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回収不能になる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３日以上遅れている場合</a:t>
                      </a:r>
                      <a:r>
                        <a:rPr kumimoji="1" lang="en-US" altLang="ja-JP" sz="900" b="0" i="0" u="none" strike="noStrike" cap="none" normalizeH="0" baseline="0" dirty="0">
                          <a:ln>
                            <a:noFill/>
                          </a:ln>
                          <a:solidFill>
                            <a:srgbClr val="C00000"/>
                          </a:solidFill>
                          <a:effectLst/>
                          <a:latin typeface="+mn-ea"/>
                          <a:ea typeface="+mn-ea"/>
                        </a:rPr>
                        <a:t>)</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顧客の状況を確認する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900" dirty="0">
                          <a:solidFill>
                            <a:srgbClr val="C00000"/>
                          </a:solidFill>
                          <a:latin typeface="+mn-ea"/>
                          <a:ea typeface="+mn-ea"/>
                        </a:rPr>
                        <a:t>顧客の連絡先リストを作成しておく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支払いが遅れる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mn-ea"/>
                          <a:ea typeface="+mn-ea"/>
                        </a:rPr>
                        <a:t>遅れそうな場合、取引先に</a:t>
                      </a:r>
                      <a:br>
                        <a:rPr kumimoji="1" lang="en-US" altLang="ja-JP" sz="900" b="0" i="0" u="none" strike="noStrike" cap="none" normalizeH="0" baseline="0" dirty="0">
                          <a:ln>
                            <a:noFill/>
                          </a:ln>
                          <a:solidFill>
                            <a:srgbClr val="C00000"/>
                          </a:solidFill>
                          <a:effectLst/>
                          <a:latin typeface="+mn-ea"/>
                          <a:ea typeface="+mn-ea"/>
                        </a:rPr>
                      </a:br>
                      <a:r>
                        <a:rPr kumimoji="1" lang="ja-JP" altLang="en-US" sz="900" b="0" i="0" u="none" strike="noStrike" cap="none" normalizeH="0" baseline="0" dirty="0">
                          <a:ln>
                            <a:noFill/>
                          </a:ln>
                          <a:solidFill>
                            <a:srgbClr val="C00000"/>
                          </a:solidFill>
                          <a:effectLst/>
                          <a:latin typeface="+mn-ea"/>
                          <a:ea typeface="+mn-ea"/>
                        </a:rPr>
                        <a:t>連絡し、支払い方法や期限を相談する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9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548673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5409988"/>
                  </a:ext>
                </a:extLst>
              </a:tr>
              <a:tr h="0">
                <a:tc gridSpan="4">
                  <a:txBody>
                    <a:bodyPr/>
                    <a:lstStyle/>
                    <a:p>
                      <a:endParaRPr lang="en-US" altLang="ja-JP" sz="1400" b="1" dirty="0"/>
                    </a:p>
                    <a:p>
                      <a:r>
                        <a:rPr lang="ja-JP" altLang="en-US" sz="1400" b="1" dirty="0"/>
                        <a:t>その他</a:t>
                      </a:r>
                    </a:p>
                  </a:txBody>
                  <a:tcPr marL="36000" marR="36000" marT="36000" marB="36000" anchor="b">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61845339"/>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STEP</a:t>
                      </a: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４</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93236024"/>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経営資源への影響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発災時の対応策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24141544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6666051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068694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04526652"/>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1463137"/>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19065803"/>
                  </a:ext>
                </a:extLst>
              </a:tr>
            </a:tbl>
          </a:graphicData>
        </a:graphic>
      </p:graphicFrame>
      <p:sp>
        <p:nvSpPr>
          <p:cNvPr id="2" name="タイトル 1">
            <a:extLst>
              <a:ext uri="{FF2B5EF4-FFF2-40B4-BE49-F238E27FC236}">
                <a16:creationId xmlns:a16="http://schemas.microsoft.com/office/drawing/2014/main" id="{B048D528-EA87-D9FF-A85B-127D499B10E0}"/>
              </a:ext>
            </a:extLst>
          </p:cNvPr>
          <p:cNvSpPr>
            <a:spLocks noGrp="1"/>
          </p:cNvSpPr>
          <p:nvPr>
            <p:ph type="ctrTitle"/>
          </p:nvPr>
        </p:nvSpPr>
        <p:spPr/>
        <p:txBody>
          <a:bodyPr/>
          <a:lstStyle/>
          <a:p>
            <a:r>
              <a:rPr lang="ja-JP" altLang="en-US" dirty="0"/>
              <a:t>５．ＢＣＰ対応策の検討</a:t>
            </a:r>
          </a:p>
        </p:txBody>
      </p:sp>
      <p:sp>
        <p:nvSpPr>
          <p:cNvPr id="5" name="スライド番号プレースホルダー 4">
            <a:extLst>
              <a:ext uri="{FF2B5EF4-FFF2-40B4-BE49-F238E27FC236}">
                <a16:creationId xmlns:a16="http://schemas.microsoft.com/office/drawing/2014/main" id="{675AC960-701B-5159-B26D-D3D9000F649B}"/>
              </a:ext>
            </a:extLst>
          </p:cNvPr>
          <p:cNvSpPr>
            <a:spLocks noGrp="1"/>
          </p:cNvSpPr>
          <p:nvPr>
            <p:ph type="sldNum" sz="quarter" idx="12"/>
          </p:nvPr>
        </p:nvSpPr>
        <p:spPr/>
        <p:txBody>
          <a:bodyPr/>
          <a:lstStyle/>
          <a:p>
            <a:pPr algn="ctr"/>
            <a:fld id="{C7087AB9-DADE-4781-AE92-2E367CAE0F39}" type="slidenum">
              <a:rPr lang="ja-JP" altLang="en-US" smtClean="0"/>
              <a:pPr algn="ctr"/>
              <a:t>18</a:t>
            </a:fld>
            <a:endParaRPr lang="ja-JP" altLang="en-US" dirty="0"/>
          </a:p>
        </p:txBody>
      </p:sp>
    </p:spTree>
    <p:extLst>
      <p:ext uri="{BB962C8B-B14F-4D97-AF65-F5344CB8AC3E}">
        <p14:creationId xmlns:p14="http://schemas.microsoft.com/office/powerpoint/2010/main" val="18700793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タイトル 8">
            <a:extLst>
              <a:ext uri="{FF2B5EF4-FFF2-40B4-BE49-F238E27FC236}">
                <a16:creationId xmlns:a16="http://schemas.microsoft.com/office/drawing/2014/main" id="{BFC24266-CF7F-61AE-69D4-9201C4E5D121}"/>
              </a:ext>
            </a:extLst>
          </p:cNvPr>
          <p:cNvSpPr>
            <a:spLocks noGrp="1"/>
          </p:cNvSpPr>
          <p:nvPr>
            <p:ph type="ctrTitle"/>
          </p:nvPr>
        </p:nvSpPr>
        <p:spPr/>
        <p:txBody>
          <a:bodyPr/>
          <a:lstStyle/>
          <a:p>
            <a:r>
              <a:rPr lang="ja-JP" altLang="en-US" dirty="0"/>
              <a:t>目次</a:t>
            </a:r>
          </a:p>
        </p:txBody>
      </p:sp>
      <p:sp>
        <p:nvSpPr>
          <p:cNvPr id="7" name="コンテンツ プレースホルダー 6">
            <a:extLst>
              <a:ext uri="{FF2B5EF4-FFF2-40B4-BE49-F238E27FC236}">
                <a16:creationId xmlns:a16="http://schemas.microsoft.com/office/drawing/2014/main" id="{F274D262-6D95-43CD-C49F-4A02A2295486}"/>
              </a:ext>
            </a:extLst>
          </p:cNvPr>
          <p:cNvSpPr>
            <a:spLocks noGrp="1"/>
          </p:cNvSpPr>
          <p:nvPr>
            <p:ph sz="quarter" idx="11"/>
          </p:nvPr>
        </p:nvSpPr>
        <p:spPr>
          <a:xfrm>
            <a:off x="404662" y="704528"/>
            <a:ext cx="6296745" cy="8833187"/>
          </a:xfrm>
        </p:spPr>
        <p:txBody>
          <a:bodyPr/>
          <a:lstStyle/>
          <a:p>
            <a:r>
              <a:rPr lang="ja-JP" altLang="en-US" dirty="0"/>
              <a:t>１</a:t>
            </a:r>
            <a:r>
              <a:rPr lang="en-US" altLang="ja-JP" dirty="0"/>
              <a:t>. </a:t>
            </a:r>
            <a:r>
              <a:rPr lang="ja-JP" altLang="en-US" dirty="0"/>
              <a:t>ＢＣＰ基本方針の決定</a:t>
            </a:r>
            <a:r>
              <a:rPr lang="en-US" altLang="ja-JP" dirty="0"/>
              <a:t>				</a:t>
            </a:r>
            <a:r>
              <a:rPr lang="ja-JP" altLang="en-US" dirty="0"/>
              <a:t>　２</a:t>
            </a:r>
          </a:p>
          <a:p>
            <a:r>
              <a:rPr lang="ja-JP" altLang="en-US" dirty="0"/>
              <a:t>２．重要業務の検討</a:t>
            </a:r>
            <a:r>
              <a:rPr lang="en-US" altLang="ja-JP" dirty="0"/>
              <a:t>					</a:t>
            </a:r>
            <a:r>
              <a:rPr lang="ja-JP" altLang="en-US" dirty="0"/>
              <a:t>　３</a:t>
            </a:r>
          </a:p>
          <a:p>
            <a:pPr lvl="1"/>
            <a:r>
              <a:rPr lang="ja-JP" altLang="en-US" dirty="0"/>
              <a:t>２．１　対象とする災害</a:t>
            </a:r>
            <a:r>
              <a:rPr lang="en-US" altLang="ja-JP" dirty="0"/>
              <a:t>				</a:t>
            </a:r>
            <a:r>
              <a:rPr lang="ja-JP" altLang="en-US" dirty="0"/>
              <a:t>　３</a:t>
            </a:r>
          </a:p>
          <a:p>
            <a:pPr lvl="1"/>
            <a:r>
              <a:rPr lang="ja-JP" altLang="en-US" dirty="0"/>
              <a:t>２．２　重要業務の決定</a:t>
            </a:r>
            <a:r>
              <a:rPr lang="en-US" altLang="ja-JP" dirty="0"/>
              <a:t>				</a:t>
            </a:r>
            <a:r>
              <a:rPr lang="ja-JP" altLang="en-US" dirty="0"/>
              <a:t>　３</a:t>
            </a:r>
          </a:p>
          <a:p>
            <a:pPr lvl="1"/>
            <a:r>
              <a:rPr lang="ja-JP" altLang="en-US" dirty="0"/>
              <a:t>２．３　目標とする復旧時間の決定</a:t>
            </a:r>
            <a:r>
              <a:rPr lang="en-US" altLang="ja-JP" dirty="0"/>
              <a:t>			</a:t>
            </a:r>
            <a:r>
              <a:rPr lang="ja-JP" altLang="en-US" dirty="0"/>
              <a:t>　４</a:t>
            </a:r>
          </a:p>
          <a:p>
            <a:r>
              <a:rPr lang="ja-JP" altLang="en-US" dirty="0"/>
              <a:t>３．南海トラフ地震の想定</a:t>
            </a:r>
            <a:r>
              <a:rPr lang="en-US" altLang="ja-JP" dirty="0"/>
              <a:t>				</a:t>
            </a:r>
            <a:r>
              <a:rPr lang="ja-JP" altLang="en-US" dirty="0"/>
              <a:t>　５</a:t>
            </a:r>
          </a:p>
          <a:p>
            <a:pPr lvl="1"/>
            <a:r>
              <a:rPr lang="ja-JP" altLang="en-US" dirty="0"/>
              <a:t>３．１　地震</a:t>
            </a:r>
            <a:r>
              <a:rPr lang="en-US" altLang="ja-JP" dirty="0"/>
              <a:t>				</a:t>
            </a:r>
            <a:r>
              <a:rPr lang="ja-JP" altLang="en-US" dirty="0"/>
              <a:t>　５</a:t>
            </a:r>
          </a:p>
          <a:p>
            <a:pPr lvl="1"/>
            <a:r>
              <a:rPr lang="ja-JP" altLang="en-US" dirty="0"/>
              <a:t>３．２　液状化</a:t>
            </a:r>
            <a:r>
              <a:rPr lang="en-US" altLang="ja-JP" dirty="0"/>
              <a:t>				</a:t>
            </a:r>
            <a:r>
              <a:rPr lang="ja-JP" altLang="en-US" dirty="0"/>
              <a:t>　６</a:t>
            </a:r>
          </a:p>
          <a:p>
            <a:pPr lvl="1"/>
            <a:r>
              <a:rPr lang="ja-JP" altLang="en-US" dirty="0"/>
              <a:t>３．３　津波</a:t>
            </a:r>
            <a:r>
              <a:rPr lang="en-US" altLang="ja-JP" dirty="0"/>
              <a:t>				</a:t>
            </a:r>
            <a:r>
              <a:rPr lang="ja-JP" altLang="en-US" dirty="0"/>
              <a:t>　７</a:t>
            </a:r>
            <a:endParaRPr lang="en-US" altLang="ja-JP" dirty="0"/>
          </a:p>
          <a:p>
            <a:pPr lvl="1"/>
            <a:r>
              <a:rPr lang="ja-JP" altLang="en-US" dirty="0"/>
              <a:t>　南海トラフ地震とは</a:t>
            </a:r>
            <a:r>
              <a:rPr lang="en-US" altLang="ja-JP" dirty="0"/>
              <a:t>				</a:t>
            </a:r>
            <a:r>
              <a:rPr lang="ja-JP" altLang="en-US" dirty="0"/>
              <a:t>　８</a:t>
            </a:r>
            <a:endParaRPr lang="en-US" altLang="ja-JP" dirty="0"/>
          </a:p>
          <a:p>
            <a:pPr lvl="1"/>
            <a:r>
              <a:rPr lang="ja-JP" altLang="en-US" dirty="0"/>
              <a:t>　南海トラフ地震臨時情報について</a:t>
            </a:r>
            <a:r>
              <a:rPr lang="en-US" altLang="ja-JP" dirty="0"/>
              <a:t>			</a:t>
            </a:r>
            <a:r>
              <a:rPr lang="ja-JP" altLang="en-US" dirty="0"/>
              <a:t>　</a:t>
            </a:r>
            <a:endParaRPr lang="en-US" altLang="ja-JP" dirty="0"/>
          </a:p>
          <a:p>
            <a:pPr lvl="1"/>
            <a:r>
              <a:rPr lang="ja-JP" altLang="en-US" dirty="0"/>
              <a:t>　臨時情報発表時の防災対応（巨大地震警戒）</a:t>
            </a:r>
            <a:r>
              <a:rPr lang="en-US" altLang="ja-JP" dirty="0"/>
              <a:t>		</a:t>
            </a:r>
            <a:r>
              <a:rPr lang="ja-JP" altLang="en-US" dirty="0"/>
              <a:t>　９</a:t>
            </a:r>
            <a:endParaRPr lang="en-US" altLang="ja-JP" dirty="0"/>
          </a:p>
          <a:p>
            <a:pPr lvl="1"/>
            <a:r>
              <a:rPr lang="ja-JP" altLang="en-US" dirty="0"/>
              <a:t>　臨時情報発表時の防災対応（巨大地震注意）</a:t>
            </a:r>
            <a:r>
              <a:rPr lang="en-US" altLang="ja-JP" dirty="0"/>
              <a:t>		</a:t>
            </a:r>
            <a:r>
              <a:rPr lang="ja-JP" altLang="en-US" dirty="0"/>
              <a:t>１０</a:t>
            </a:r>
          </a:p>
          <a:p>
            <a:r>
              <a:rPr lang="ja-JP" altLang="en-US" dirty="0"/>
              <a:t>４．自社が受ける被害の想定</a:t>
            </a:r>
            <a:r>
              <a:rPr lang="en-US" altLang="ja-JP" dirty="0"/>
              <a:t>				</a:t>
            </a:r>
            <a:r>
              <a:rPr lang="ja-JP" altLang="en-US" dirty="0"/>
              <a:t>１１</a:t>
            </a:r>
          </a:p>
          <a:p>
            <a:pPr lvl="1"/>
            <a:r>
              <a:rPr lang="ja-JP" altLang="en-US" dirty="0"/>
              <a:t>４．１　建物・設備の被害想定</a:t>
            </a:r>
            <a:r>
              <a:rPr lang="en-US" altLang="ja-JP" dirty="0"/>
              <a:t>			</a:t>
            </a:r>
            <a:r>
              <a:rPr lang="ja-JP" altLang="en-US" dirty="0"/>
              <a:t>１１</a:t>
            </a:r>
          </a:p>
          <a:p>
            <a:pPr lvl="1"/>
            <a:r>
              <a:rPr lang="ja-JP" altLang="en-US" dirty="0"/>
              <a:t>４．２　インフラの被害想定</a:t>
            </a:r>
            <a:r>
              <a:rPr lang="en-US" altLang="ja-JP" dirty="0"/>
              <a:t>			</a:t>
            </a:r>
            <a:r>
              <a:rPr lang="ja-JP" altLang="en-US" dirty="0"/>
              <a:t>１２</a:t>
            </a:r>
          </a:p>
          <a:p>
            <a:pPr lvl="1"/>
            <a:r>
              <a:rPr lang="ja-JP" altLang="en-US" dirty="0"/>
              <a:t>４．３　財務面での被害想定</a:t>
            </a:r>
            <a:r>
              <a:rPr lang="en-US" altLang="ja-JP" dirty="0"/>
              <a:t>			</a:t>
            </a:r>
            <a:r>
              <a:rPr lang="ja-JP" altLang="en-US" dirty="0"/>
              <a:t>１３</a:t>
            </a:r>
          </a:p>
          <a:p>
            <a:r>
              <a:rPr lang="ja-JP" altLang="en-US" dirty="0"/>
              <a:t>５．ＢＣＰ対応策の検討</a:t>
            </a:r>
            <a:r>
              <a:rPr lang="en-US" altLang="ja-JP" dirty="0"/>
              <a:t>					</a:t>
            </a:r>
            <a:r>
              <a:rPr lang="ja-JP" altLang="en-US" dirty="0"/>
              <a:t>１４</a:t>
            </a:r>
          </a:p>
          <a:p>
            <a:pPr lvl="1"/>
            <a:r>
              <a:rPr lang="en-US" altLang="ja-JP" dirty="0"/>
              <a:t>STEP</a:t>
            </a:r>
            <a:r>
              <a:rPr lang="ja-JP" altLang="en-US" dirty="0"/>
              <a:t>１　初動対応と事前対策の検討</a:t>
            </a:r>
            <a:r>
              <a:rPr lang="en-US" altLang="ja-JP" dirty="0"/>
              <a:t>			</a:t>
            </a:r>
            <a:r>
              <a:rPr lang="ja-JP" altLang="en-US" dirty="0"/>
              <a:t>１４</a:t>
            </a:r>
          </a:p>
          <a:p>
            <a:pPr lvl="1"/>
            <a:r>
              <a:rPr lang="en-US" altLang="ja-JP" dirty="0"/>
              <a:t>STEP</a:t>
            </a:r>
            <a:r>
              <a:rPr lang="ja-JP" altLang="en-US" dirty="0"/>
              <a:t>２　重要な経営資源の抽出</a:t>
            </a:r>
            <a:r>
              <a:rPr lang="en-US" altLang="ja-JP" dirty="0"/>
              <a:t>			</a:t>
            </a:r>
            <a:r>
              <a:rPr lang="ja-JP" altLang="en-US" dirty="0"/>
              <a:t>１５</a:t>
            </a:r>
          </a:p>
          <a:p>
            <a:pPr lvl="1"/>
            <a:r>
              <a:rPr lang="en-US" altLang="ja-JP" dirty="0"/>
              <a:t>STEP</a:t>
            </a:r>
            <a:r>
              <a:rPr lang="ja-JP" altLang="en-US" dirty="0"/>
              <a:t>３　重要な経営資源への影響の想定</a:t>
            </a:r>
          </a:p>
          <a:p>
            <a:pPr lvl="1"/>
            <a:r>
              <a:rPr lang="en-US" altLang="ja-JP" dirty="0"/>
              <a:t>STEP</a:t>
            </a:r>
            <a:r>
              <a:rPr lang="ja-JP" altLang="en-US" dirty="0"/>
              <a:t>４　事業継続戦略の検討</a:t>
            </a:r>
          </a:p>
          <a:p>
            <a:pPr lvl="1"/>
            <a:r>
              <a:rPr lang="en-US" altLang="ja-JP" dirty="0"/>
              <a:t>STEP</a:t>
            </a:r>
            <a:r>
              <a:rPr lang="ja-JP" altLang="en-US" dirty="0"/>
              <a:t>５　ＢＣＰ対応策の実施計画立案</a:t>
            </a:r>
            <a:r>
              <a:rPr lang="en-US" altLang="ja-JP" dirty="0"/>
              <a:t>			</a:t>
            </a:r>
            <a:r>
              <a:rPr lang="ja-JP" altLang="en-US" dirty="0"/>
              <a:t>１９</a:t>
            </a:r>
          </a:p>
          <a:p>
            <a:r>
              <a:rPr lang="ja-JP" altLang="en-US" dirty="0"/>
              <a:t>６．対応フロー・体制</a:t>
            </a:r>
            <a:r>
              <a:rPr lang="en-US" altLang="ja-JP" dirty="0"/>
              <a:t>					</a:t>
            </a:r>
            <a:r>
              <a:rPr lang="ja-JP" altLang="en-US" dirty="0"/>
              <a:t>２１</a:t>
            </a:r>
          </a:p>
          <a:p>
            <a:r>
              <a:rPr lang="ja-JP" altLang="en-US" dirty="0"/>
              <a:t>７．教育・訓練計画</a:t>
            </a:r>
            <a:r>
              <a:rPr lang="en-US" altLang="ja-JP" dirty="0"/>
              <a:t>					</a:t>
            </a:r>
            <a:r>
              <a:rPr lang="ja-JP" altLang="en-US" dirty="0"/>
              <a:t>２２</a:t>
            </a:r>
          </a:p>
          <a:p>
            <a:r>
              <a:rPr lang="ja-JP" altLang="en-US" dirty="0"/>
              <a:t>８．点検・是正措置・見直し</a:t>
            </a:r>
            <a:r>
              <a:rPr lang="en-US" altLang="ja-JP" dirty="0"/>
              <a:t>				</a:t>
            </a:r>
            <a:r>
              <a:rPr lang="ja-JP" altLang="en-US" dirty="0"/>
              <a:t>２３</a:t>
            </a:r>
            <a:endParaRPr lang="en-US" altLang="ja-JP" dirty="0"/>
          </a:p>
          <a:p>
            <a:endParaRPr lang="en-US" altLang="ja-JP" dirty="0"/>
          </a:p>
          <a:p>
            <a:r>
              <a:rPr lang="ja-JP" altLang="en-US" dirty="0"/>
              <a:t>様式集</a:t>
            </a:r>
            <a:r>
              <a:rPr lang="en-US" altLang="ja-JP" dirty="0"/>
              <a:t>						</a:t>
            </a:r>
            <a:r>
              <a:rPr lang="ja-JP" altLang="en-US" dirty="0"/>
              <a:t>２４</a:t>
            </a:r>
            <a:endParaRPr lang="en-US" altLang="ja-JP" dirty="0"/>
          </a:p>
          <a:p>
            <a:pPr lvl="1"/>
            <a:r>
              <a:rPr lang="en-US" altLang="ja-JP" dirty="0"/>
              <a:t>【</a:t>
            </a:r>
            <a:r>
              <a:rPr lang="ja-JP" altLang="en-US" dirty="0"/>
              <a:t>様式１</a:t>
            </a:r>
            <a:r>
              <a:rPr lang="en-US" altLang="ja-JP" dirty="0"/>
              <a:t>】</a:t>
            </a:r>
            <a:r>
              <a:rPr lang="ja-JP" altLang="en-US" dirty="0"/>
              <a:t>ＢＣＰ対応拠点一覧</a:t>
            </a:r>
            <a:r>
              <a:rPr lang="en-US" altLang="ja-JP" dirty="0"/>
              <a:t>			</a:t>
            </a:r>
            <a:r>
              <a:rPr lang="ja-JP" altLang="en-US" dirty="0"/>
              <a:t>２４</a:t>
            </a:r>
          </a:p>
          <a:p>
            <a:pPr lvl="1"/>
            <a:r>
              <a:rPr lang="en-US" altLang="ja-JP" dirty="0"/>
              <a:t>【</a:t>
            </a:r>
            <a:r>
              <a:rPr lang="ja-JP" altLang="en-US" dirty="0"/>
              <a:t>様式２</a:t>
            </a:r>
            <a:r>
              <a:rPr lang="en-US" altLang="ja-JP" dirty="0"/>
              <a:t>】</a:t>
            </a:r>
            <a:r>
              <a:rPr lang="ja-JP" altLang="en-US" dirty="0"/>
              <a:t>避難経路図・避難計画</a:t>
            </a:r>
            <a:r>
              <a:rPr lang="en-US" altLang="ja-JP" dirty="0"/>
              <a:t>			</a:t>
            </a:r>
            <a:r>
              <a:rPr lang="ja-JP" altLang="en-US" dirty="0"/>
              <a:t>２５</a:t>
            </a:r>
          </a:p>
          <a:p>
            <a:pPr lvl="1"/>
            <a:r>
              <a:rPr lang="en-US" altLang="ja-JP" dirty="0"/>
              <a:t>【</a:t>
            </a:r>
            <a:r>
              <a:rPr lang="ja-JP" altLang="en-US" dirty="0"/>
              <a:t>様式３</a:t>
            </a:r>
            <a:r>
              <a:rPr lang="en-US" altLang="ja-JP" dirty="0"/>
              <a:t>】</a:t>
            </a:r>
            <a:r>
              <a:rPr lang="ja-JP" altLang="en-US" dirty="0"/>
              <a:t>備蓄品リスト</a:t>
            </a:r>
            <a:r>
              <a:rPr lang="en-US" altLang="ja-JP" dirty="0"/>
              <a:t>				</a:t>
            </a:r>
            <a:r>
              <a:rPr lang="ja-JP" altLang="en-US" dirty="0"/>
              <a:t>２６</a:t>
            </a:r>
          </a:p>
          <a:p>
            <a:pPr lvl="1"/>
            <a:r>
              <a:rPr lang="en-US" altLang="ja-JP" dirty="0"/>
              <a:t>【</a:t>
            </a:r>
            <a:r>
              <a:rPr lang="ja-JP" altLang="en-US" dirty="0"/>
              <a:t>様式４</a:t>
            </a:r>
            <a:r>
              <a:rPr lang="en-US" altLang="ja-JP" dirty="0"/>
              <a:t>】</a:t>
            </a:r>
            <a:r>
              <a:rPr lang="ja-JP" altLang="en-US" dirty="0"/>
              <a:t>二次災害防止用チェックリスト</a:t>
            </a:r>
            <a:r>
              <a:rPr lang="en-US" altLang="ja-JP" dirty="0"/>
              <a:t>		</a:t>
            </a:r>
            <a:r>
              <a:rPr lang="ja-JP" altLang="en-US" dirty="0"/>
              <a:t>２７</a:t>
            </a:r>
          </a:p>
          <a:p>
            <a:pPr lvl="1"/>
            <a:r>
              <a:rPr lang="en-US" altLang="ja-JP" dirty="0"/>
              <a:t>【</a:t>
            </a:r>
            <a:r>
              <a:rPr lang="ja-JP" altLang="en-US" dirty="0"/>
              <a:t>様式５</a:t>
            </a:r>
            <a:r>
              <a:rPr lang="en-US" altLang="ja-JP" dirty="0"/>
              <a:t>】</a:t>
            </a:r>
            <a:r>
              <a:rPr lang="ja-JP" altLang="en-US" dirty="0"/>
              <a:t>安否確認チェックシート</a:t>
            </a:r>
            <a:r>
              <a:rPr lang="en-US" altLang="ja-JP" dirty="0"/>
              <a:t>			</a:t>
            </a:r>
            <a:r>
              <a:rPr lang="ja-JP" altLang="en-US" dirty="0"/>
              <a:t>２８</a:t>
            </a:r>
          </a:p>
          <a:p>
            <a:pPr lvl="1"/>
            <a:r>
              <a:rPr lang="en-US" altLang="ja-JP" dirty="0"/>
              <a:t>【</a:t>
            </a:r>
            <a:r>
              <a:rPr lang="ja-JP" altLang="en-US" dirty="0"/>
              <a:t>様式６</a:t>
            </a:r>
            <a:r>
              <a:rPr lang="en-US" altLang="ja-JP" dirty="0"/>
              <a:t>】</a:t>
            </a:r>
            <a:r>
              <a:rPr lang="ja-JP" altLang="en-US" dirty="0"/>
              <a:t>従業員連絡網</a:t>
            </a:r>
            <a:r>
              <a:rPr lang="en-US" altLang="ja-JP" dirty="0"/>
              <a:t>				</a:t>
            </a:r>
            <a:r>
              <a:rPr lang="ja-JP" altLang="en-US" dirty="0"/>
              <a:t>２９</a:t>
            </a:r>
          </a:p>
          <a:p>
            <a:pPr lvl="1"/>
            <a:r>
              <a:rPr lang="en-US" altLang="ja-JP" dirty="0"/>
              <a:t>【</a:t>
            </a:r>
            <a:r>
              <a:rPr lang="ja-JP" altLang="en-US" dirty="0"/>
              <a:t>様式７</a:t>
            </a:r>
            <a:r>
              <a:rPr lang="en-US" altLang="ja-JP" dirty="0"/>
              <a:t>】</a:t>
            </a:r>
            <a:r>
              <a:rPr lang="ja-JP" altLang="en-US" dirty="0"/>
              <a:t>地域貢献策一覧</a:t>
            </a:r>
            <a:r>
              <a:rPr lang="en-US" altLang="ja-JP" dirty="0"/>
              <a:t>			</a:t>
            </a:r>
            <a:r>
              <a:rPr lang="ja-JP" altLang="en-US" dirty="0"/>
              <a:t>３０</a:t>
            </a:r>
          </a:p>
          <a:p>
            <a:pPr lvl="1"/>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r>
              <a:rPr lang="en-US" altLang="ja-JP" dirty="0"/>
              <a:t>		</a:t>
            </a:r>
            <a:r>
              <a:rPr lang="ja-JP" altLang="en-US" dirty="0"/>
              <a:t>３１</a:t>
            </a:r>
          </a:p>
          <a:p>
            <a:pPr lvl="1"/>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r>
              <a:rPr lang="en-US" altLang="ja-JP" dirty="0"/>
              <a:t>		</a:t>
            </a:r>
            <a:r>
              <a:rPr lang="ja-JP" altLang="en-US" dirty="0"/>
              <a:t>３２</a:t>
            </a:r>
          </a:p>
          <a:p>
            <a:pPr lvl="1"/>
            <a:r>
              <a:rPr lang="en-US" altLang="ja-JP" dirty="0"/>
              <a:t>【</a:t>
            </a:r>
            <a:r>
              <a:rPr lang="ja-JP" altLang="en-US" dirty="0"/>
              <a:t>様式９</a:t>
            </a:r>
            <a:r>
              <a:rPr lang="en-US" altLang="ja-JP" dirty="0"/>
              <a:t>】</a:t>
            </a:r>
            <a:r>
              <a:rPr lang="ja-JP" altLang="en-US" dirty="0"/>
              <a:t>主要連絡先リスト</a:t>
            </a:r>
            <a:r>
              <a:rPr lang="en-US" altLang="ja-JP" dirty="0"/>
              <a:t>			</a:t>
            </a:r>
            <a:r>
              <a:rPr lang="ja-JP" altLang="en-US" dirty="0"/>
              <a:t>３３</a:t>
            </a:r>
          </a:p>
          <a:p>
            <a:pPr lvl="1"/>
            <a:r>
              <a:rPr lang="en-US" altLang="ja-JP" dirty="0"/>
              <a:t>【</a:t>
            </a:r>
            <a:r>
              <a:rPr lang="ja-JP" altLang="en-US" dirty="0"/>
              <a:t>様式１０</a:t>
            </a:r>
            <a:r>
              <a:rPr lang="en-US" altLang="ja-JP" dirty="0"/>
              <a:t>】</a:t>
            </a:r>
            <a:r>
              <a:rPr lang="ja-JP" altLang="en-US" dirty="0"/>
              <a:t>連携対応策一覧</a:t>
            </a:r>
            <a:r>
              <a:rPr lang="en-US" altLang="ja-JP" dirty="0"/>
              <a:t>			</a:t>
            </a:r>
            <a:r>
              <a:rPr lang="ja-JP" altLang="en-US" dirty="0"/>
              <a:t>３４</a:t>
            </a:r>
          </a:p>
          <a:p>
            <a:pPr lvl="1"/>
            <a:r>
              <a:rPr lang="en-US" altLang="ja-JP" dirty="0"/>
              <a:t>【</a:t>
            </a:r>
            <a:r>
              <a:rPr lang="ja-JP" altLang="en-US" dirty="0"/>
              <a:t>様式１１</a:t>
            </a:r>
            <a:r>
              <a:rPr lang="en-US" altLang="ja-JP" dirty="0"/>
              <a:t>】</a:t>
            </a:r>
            <a:r>
              <a:rPr lang="ja-JP" altLang="en-US" dirty="0"/>
              <a:t>重要な情報のバックアップ</a:t>
            </a:r>
            <a:r>
              <a:rPr lang="en-US" altLang="ja-JP" dirty="0"/>
              <a:t>		</a:t>
            </a:r>
            <a:r>
              <a:rPr lang="ja-JP" altLang="en-US" dirty="0"/>
              <a:t>３５</a:t>
            </a:r>
          </a:p>
          <a:p>
            <a:pPr lvl="1"/>
            <a:r>
              <a:rPr lang="en-US" altLang="ja-JP" dirty="0"/>
              <a:t>【</a:t>
            </a:r>
            <a:r>
              <a:rPr lang="ja-JP" altLang="en-US" dirty="0"/>
              <a:t>様式１２</a:t>
            </a:r>
            <a:r>
              <a:rPr lang="en-US" altLang="ja-JP" dirty="0"/>
              <a:t>】</a:t>
            </a:r>
            <a:r>
              <a:rPr lang="ja-JP" altLang="en-US" dirty="0"/>
              <a:t>従業員携帯カード</a:t>
            </a:r>
            <a:r>
              <a:rPr lang="en-US" altLang="ja-JP" dirty="0"/>
              <a:t>			</a:t>
            </a:r>
            <a:r>
              <a:rPr lang="ja-JP" altLang="en-US" dirty="0"/>
              <a:t>３６（別紙）</a:t>
            </a:r>
          </a:p>
        </p:txBody>
      </p:sp>
      <p:pic>
        <p:nvPicPr>
          <p:cNvPr id="5194" name="Picture 13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9" y="7765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95" name="Picture 140" descr="j030543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9609" y="4376936"/>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グループ化 1">
            <a:extLst>
              <a:ext uri="{FF2B5EF4-FFF2-40B4-BE49-F238E27FC236}">
                <a16:creationId xmlns:a16="http://schemas.microsoft.com/office/drawing/2014/main" id="{12A8B594-F8B2-FC75-50D9-85E6CE7D224A}"/>
              </a:ext>
            </a:extLst>
          </p:cNvPr>
          <p:cNvGrpSpPr/>
          <p:nvPr/>
        </p:nvGrpSpPr>
        <p:grpSpPr>
          <a:xfrm>
            <a:off x="3717032" y="9440423"/>
            <a:ext cx="2984375" cy="340735"/>
            <a:chOff x="896715" y="9205643"/>
            <a:chExt cx="2984375" cy="340735"/>
          </a:xfrm>
        </p:grpSpPr>
        <p:sp>
          <p:nvSpPr>
            <p:cNvPr id="5196" name="Text Box 147"/>
            <p:cNvSpPr txBox="1">
              <a:spLocks noChangeArrowheads="1"/>
            </p:cNvSpPr>
            <p:nvPr/>
          </p:nvSpPr>
          <p:spPr bwMode="auto">
            <a:xfrm>
              <a:off x="1196752" y="9205643"/>
              <a:ext cx="2684338" cy="340735"/>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FF99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nchor="ctr" anchorCtr="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b="0" dirty="0">
                  <a:latin typeface="ＭＳ ゴシック" panose="020B0609070205080204" pitchFamily="49" charset="-128"/>
                  <a:ea typeface="ＭＳ ゴシック" panose="020B0609070205080204" pitchFamily="49" charset="-128"/>
                </a:rPr>
                <a:t>マークの付いている項目は、</a:t>
              </a:r>
              <a:endParaRPr lang="en-US" altLang="ja-JP" sz="800" b="0" dirty="0">
                <a:latin typeface="ＭＳ ゴシック" panose="020B0609070205080204" pitchFamily="49" charset="-128"/>
                <a:ea typeface="ＭＳ ゴシック" panose="020B0609070205080204" pitchFamily="49" charset="-128"/>
              </a:endParaRPr>
            </a:p>
            <a:p>
              <a:pPr eaLnBrk="1" hangingPunct="1"/>
              <a:r>
                <a:rPr lang="ja-JP" altLang="en-US" sz="800" b="0" dirty="0">
                  <a:latin typeface="ＭＳ ゴシック" panose="020B0609070205080204" pitchFamily="49" charset="-128"/>
                  <a:ea typeface="ＭＳ ゴシック" panose="020B0609070205080204" pitchFamily="49" charset="-128"/>
                </a:rPr>
                <a:t>連携した取組みを検討することが効果的な項目です。</a:t>
              </a:r>
            </a:p>
          </p:txBody>
        </p:sp>
        <p:pic>
          <p:nvPicPr>
            <p:cNvPr id="5197" name="Picture 148" descr="j030543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96715" y="9245111"/>
              <a:ext cx="300037"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0" name="Picture 139" descr="j0305433">
            <a:extLst>
              <a:ext uri="{FF2B5EF4-FFF2-40B4-BE49-F238E27FC236}">
                <a16:creationId xmlns:a16="http://schemas.microsoft.com/office/drawing/2014/main" id="{1DF63497-EEF2-0CE0-CD94-7724193625E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9608" y="6137002"/>
            <a:ext cx="230187"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49" descr="j0305433">
            <a:extLst>
              <a:ext uri="{FF2B5EF4-FFF2-40B4-BE49-F238E27FC236}">
                <a16:creationId xmlns:a16="http://schemas.microsoft.com/office/drawing/2014/main" id="{7938D0DF-FC63-D5C4-DE7C-1F1C76B6E73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8532" y="8049344"/>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263" descr="j0305433">
            <a:extLst>
              <a:ext uri="{FF2B5EF4-FFF2-40B4-BE49-F238E27FC236}">
                <a16:creationId xmlns:a16="http://schemas.microsoft.com/office/drawing/2014/main" id="{6B74EEAD-55E6-84A4-925C-B4832106CA17}"/>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78532" y="8841432"/>
            <a:ext cx="230188"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スライド番号プレースホルダー 15">
            <a:extLst>
              <a:ext uri="{FF2B5EF4-FFF2-40B4-BE49-F238E27FC236}">
                <a16:creationId xmlns:a16="http://schemas.microsoft.com/office/drawing/2014/main" id="{10CCFD0F-C7AD-23EE-12B7-8ABA0E24D2E9}"/>
              </a:ext>
            </a:extLst>
          </p:cNvPr>
          <p:cNvSpPr>
            <a:spLocks noGrp="1"/>
          </p:cNvSpPr>
          <p:nvPr>
            <p:ph type="sldNum" sz="quarter" idx="12"/>
          </p:nvPr>
        </p:nvSpPr>
        <p:spPr>
          <a:xfrm>
            <a:off x="30832" y="9417496"/>
            <a:ext cx="6858000" cy="363662"/>
          </a:xfrm>
        </p:spPr>
        <p:txBody>
          <a:bodyPr/>
          <a:lstStyle/>
          <a:p>
            <a:fld id="{CF94BFCA-2820-4AB9-AD7E-686A943388B7}" type="slidenum">
              <a:rPr lang="ja-JP" altLang="en-US" smtClean="0"/>
              <a:pPr/>
              <a:t>1</a:t>
            </a:fld>
            <a:endParaRPr lang="ja-JP" altLang="en-US"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CD42036D-2718-B34A-5F89-F70051FA8CD5}"/>
              </a:ext>
            </a:extLst>
          </p:cNvPr>
          <p:cNvSpPr>
            <a:spLocks noGrp="1"/>
          </p:cNvSpPr>
          <p:nvPr>
            <p:ph type="ctrTitle"/>
          </p:nvPr>
        </p:nvSpPr>
        <p:spPr/>
        <p:txBody>
          <a:bodyPr/>
          <a:lstStyle/>
          <a:p>
            <a:r>
              <a:rPr lang="ja-JP" altLang="en-US" dirty="0"/>
              <a:t>５．ＢＣＰ対応策の検討</a:t>
            </a:r>
          </a:p>
        </p:txBody>
      </p:sp>
      <p:sp>
        <p:nvSpPr>
          <p:cNvPr id="4" name="コンテンツ プレースホルダー 3">
            <a:extLst>
              <a:ext uri="{FF2B5EF4-FFF2-40B4-BE49-F238E27FC236}">
                <a16:creationId xmlns:a16="http://schemas.microsoft.com/office/drawing/2014/main" id="{D6C1DA65-B1E0-92BD-1CED-4612D26CA80F}"/>
              </a:ext>
            </a:extLst>
          </p:cNvPr>
          <p:cNvSpPr>
            <a:spLocks noGrp="1"/>
          </p:cNvSpPr>
          <p:nvPr>
            <p:ph sz="quarter" idx="11"/>
          </p:nvPr>
        </p:nvSpPr>
        <p:spPr>
          <a:xfrm>
            <a:off x="148111" y="631825"/>
            <a:ext cx="6552728" cy="1531188"/>
          </a:xfrm>
        </p:spPr>
        <p:txBody>
          <a:bodyPr/>
          <a:lstStyle/>
          <a:p>
            <a:r>
              <a:rPr lang="en-US" altLang="ja-JP" dirty="0"/>
              <a:t>STEP</a:t>
            </a:r>
            <a:r>
              <a:rPr lang="ja-JP" altLang="en-US" dirty="0"/>
              <a:t>５　ＢＣＰ対応策の実施計画立案</a:t>
            </a:r>
          </a:p>
          <a:p>
            <a:pPr lvl="1"/>
            <a:r>
              <a:rPr lang="ja-JP" altLang="en-US" b="1" u="sng" dirty="0"/>
              <a:t>ポイント</a:t>
            </a:r>
            <a:endParaRPr lang="en-US" altLang="ja-JP" b="1" u="sng" dirty="0"/>
          </a:p>
          <a:p>
            <a:pPr lvl="2"/>
            <a:r>
              <a:rPr lang="en-US" altLang="ja-JP" b="1" u="sng" dirty="0"/>
              <a:t>STEP</a:t>
            </a:r>
            <a:r>
              <a:rPr lang="ja-JP" altLang="en-US" b="1" u="sng" dirty="0"/>
              <a:t>４までの整理で「事前対策」が必要な場合、 「初動対応の観点」、 「具体的な資源」とともに下表へ転記した上で、各対応策の実施期限や必要資金を検討し、実施計画を作成してください。</a:t>
            </a:r>
          </a:p>
          <a:p>
            <a:pPr lvl="2"/>
            <a:r>
              <a:rPr lang="ja-JP" altLang="en-US" dirty="0"/>
              <a:t>耐震補強などの多額の費用を要する対応策は、事業所の移転・新築などの全社的な投資計画と一緒に検討することで、対策費用の最適化を図りましょう。</a:t>
            </a:r>
          </a:p>
          <a:p>
            <a:pPr lvl="2"/>
            <a:r>
              <a:rPr lang="ja-JP" altLang="en-US" dirty="0"/>
              <a:t>人命にかかわる対応策は、優先的に取り組む必要があることを十分認識してください。</a:t>
            </a:r>
          </a:p>
        </p:txBody>
      </p:sp>
      <p:graphicFrame>
        <p:nvGraphicFramePr>
          <p:cNvPr id="6" name="表 5">
            <a:extLst>
              <a:ext uri="{FF2B5EF4-FFF2-40B4-BE49-F238E27FC236}">
                <a16:creationId xmlns:a16="http://schemas.microsoft.com/office/drawing/2014/main" id="{89B25C58-FE4B-0685-12E1-6426DBD60203}"/>
              </a:ext>
            </a:extLst>
          </p:cNvPr>
          <p:cNvGraphicFramePr>
            <a:graphicFrameLocks noGrp="1"/>
          </p:cNvGraphicFramePr>
          <p:nvPr>
            <p:extLst>
              <p:ext uri="{D42A27DB-BD31-4B8C-83A1-F6EECF244321}">
                <p14:modId xmlns:p14="http://schemas.microsoft.com/office/powerpoint/2010/main" val="1954802744"/>
              </p:ext>
            </p:extLst>
          </p:nvPr>
        </p:nvGraphicFramePr>
        <p:xfrm>
          <a:off x="224441" y="2769289"/>
          <a:ext cx="6400067" cy="6360575"/>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646572">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147824">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26415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避難経路図を更新し、各フロアに掲示する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976240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棚・什器の転倒防止金具を取り付ける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4288752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安否確認システムを導入し、操作訓練を実施する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5156036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緊急連絡網を整備し、連絡先情報を最新化する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53625055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救急用品・備蓄品を定期点検し不足品を補充する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8166504"/>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簡易トイレを人数分確保する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6765131"/>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二次災害</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防止</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危険箇所マップを作成する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30454059"/>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ガス・電気の遮断手順を整備し、担当者を指名する</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105986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被災状況</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defRPr/>
                      </a:pPr>
                      <a:r>
                        <a:rPr kumimoji="1" lang="ja-JP" altLang="en-US" sz="800" b="0" i="0" u="none" strike="noStrike" cap="none" normalizeH="0" baseline="0" dirty="0">
                          <a:ln>
                            <a:noFill/>
                          </a:ln>
                          <a:solidFill>
                            <a:srgbClr val="C00000"/>
                          </a:solidFill>
                          <a:effectLst/>
                          <a:latin typeface="+mn-ea"/>
                          <a:ea typeface="+mn-ea"/>
                        </a:rPr>
                        <a:t>新耐震か確認する</a:t>
                      </a:r>
                      <a:endParaRPr kumimoji="1" lang="ja-JP" altLang="en-US" sz="800" b="0" i="0" u="none" strike="sngStrike" cap="none" normalizeH="0" baseline="0" dirty="0">
                        <a:ln>
                          <a:noFill/>
                        </a:ln>
                        <a:solidFill>
                          <a:srgbClr val="00B0F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24053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kern="1200" dirty="0">
                          <a:solidFill>
                            <a:srgbClr val="C00000"/>
                          </a:solidFill>
                          <a:effectLst/>
                          <a:latin typeface="+mn-ea"/>
                          <a:ea typeface="+mn-ea"/>
                          <a:cs typeface="+mn-cs"/>
                        </a:rPr>
                        <a:t>耐震診断を実施し、必要に応じて補強工事を行う</a:t>
                      </a: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90184216"/>
                  </a:ext>
                </a:extLst>
              </a:tr>
              <a:tr h="361088">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帰宅判断・</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出社指示</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ts val="0"/>
                        </a:spcAft>
                        <a:buClrTx/>
                        <a:buSzTx/>
                        <a:buFont typeface="Arial" panose="020B0604020202020204" pitchFamily="34" charset="0"/>
                        <a:buNone/>
                        <a:tabLst/>
                      </a:pPr>
                      <a:r>
                        <a:rPr kumimoji="1" lang="ja-JP" altLang="en-US" sz="800" b="0" i="0" u="none" strike="noStrike" cap="none" normalizeH="0" baseline="0" dirty="0">
                          <a:ln>
                            <a:noFill/>
                          </a:ln>
                          <a:solidFill>
                            <a:srgbClr val="C00000"/>
                          </a:solidFill>
                          <a:effectLst/>
                          <a:latin typeface="+mn-ea"/>
                          <a:ea typeface="+mn-ea"/>
                        </a:rPr>
                        <a:t>帰宅判断基準や責任者、帰宅者に持たせるものを決めておく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l" fontAlgn="base">
                        <a:buNone/>
                      </a:pPr>
                      <a:r>
                        <a:rPr lang="ja-JP" altLang="en-US" sz="800" dirty="0">
                          <a:solidFill>
                            <a:srgbClr val="C00000"/>
                          </a:solidFill>
                          <a:effectLst/>
                          <a:latin typeface="+mn-ea"/>
                          <a:ea typeface="+mn-ea"/>
                        </a:rPr>
                        <a:t>各従業員の連絡手段を複数確認しておく</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3895092"/>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営業部長</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代行者を決めておく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3686997"/>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配送ドライバー（８名）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縮小対応時のオペレーション手順書を整備する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8575862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倉庫スタッフ</a:t>
                      </a:r>
                      <a:endParaRPr kumimoji="1" lang="en-US" altLang="ja-JP"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（５名）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縮小対応時のオペレーション手順書を整備する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30516466"/>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本店・支店倉庫</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倉庫内の棚転倒防止対策を実施し、縮小稼働時の使用可能エリアを事前に決める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40707928"/>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配送トラック</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（８台）</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複数の運送会社リストを作成しておく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6995700"/>
                  </a:ext>
                </a:extLst>
              </a:tr>
              <a:tr h="279874">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フォークリフト</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手作業対応マニュアルを整備する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23807481"/>
                  </a:ext>
                </a:extLst>
              </a:tr>
              <a:tr h="254431">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140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30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bl>
          </a:graphicData>
        </a:graphic>
      </p:graphicFrame>
      <p:sp>
        <p:nvSpPr>
          <p:cNvPr id="3" name="スライド番号プレースホルダー 2">
            <a:extLst>
              <a:ext uri="{FF2B5EF4-FFF2-40B4-BE49-F238E27FC236}">
                <a16:creationId xmlns:a16="http://schemas.microsoft.com/office/drawing/2014/main" id="{B0069B05-9465-4291-51E9-B4B3661C1D27}"/>
              </a:ext>
            </a:extLst>
          </p:cNvPr>
          <p:cNvSpPr>
            <a:spLocks noGrp="1"/>
          </p:cNvSpPr>
          <p:nvPr>
            <p:ph type="sldNum" sz="quarter" idx="12"/>
          </p:nvPr>
        </p:nvSpPr>
        <p:spPr/>
        <p:txBody>
          <a:bodyPr/>
          <a:lstStyle/>
          <a:p>
            <a:pPr algn="ctr"/>
            <a:fld id="{C7087AB9-DADE-4781-AE92-2E367CAE0F39}" type="slidenum">
              <a:rPr lang="ja-JP" altLang="en-US" smtClean="0"/>
              <a:pPr algn="ctr"/>
              <a:t>19</a:t>
            </a:fld>
            <a:endParaRPr lang="ja-JP" altLang="en-US" dirty="0"/>
          </a:p>
        </p:txBody>
      </p:sp>
      <p:sp>
        <p:nvSpPr>
          <p:cNvPr id="7" name="AutoShape 1009">
            <a:extLst>
              <a:ext uri="{FF2B5EF4-FFF2-40B4-BE49-F238E27FC236}">
                <a16:creationId xmlns:a16="http://schemas.microsoft.com/office/drawing/2014/main" id="{A76BBCBE-15DC-B91B-2DAE-1FC1B3AF3D0B}"/>
              </a:ext>
            </a:extLst>
          </p:cNvPr>
          <p:cNvSpPr>
            <a:spLocks noChangeArrowheads="1"/>
          </p:cNvSpPr>
          <p:nvPr/>
        </p:nvSpPr>
        <p:spPr bwMode="auto">
          <a:xfrm>
            <a:off x="157161" y="2136755"/>
            <a:ext cx="2976352" cy="416496"/>
          </a:xfrm>
          <a:prstGeom prst="wedgeRectCallout">
            <a:avLst>
              <a:gd name="adj1" fmla="val 27915"/>
              <a:gd name="adj2" fmla="val 84731"/>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ＢＣＰ対応に十分な費用を工面できない場合には、</a:t>
            </a:r>
            <a:br>
              <a:rPr lang="en-US" altLang="ja-JP" sz="900" dirty="0">
                <a:latin typeface="+mn-ea"/>
                <a:ea typeface="+mn-ea"/>
              </a:rPr>
            </a:br>
            <a:r>
              <a:rPr lang="ja-JP" altLang="en-US" sz="900" dirty="0">
                <a:latin typeface="+mn-ea"/>
                <a:ea typeface="+mn-ea"/>
              </a:rPr>
              <a:t>費用をあまり必要としない対策から取り組みましょう。</a:t>
            </a:r>
          </a:p>
        </p:txBody>
      </p:sp>
      <p:sp>
        <p:nvSpPr>
          <p:cNvPr id="5" name="AutoShape 1009">
            <a:extLst>
              <a:ext uri="{FF2B5EF4-FFF2-40B4-BE49-F238E27FC236}">
                <a16:creationId xmlns:a16="http://schemas.microsoft.com/office/drawing/2014/main" id="{91ADE51E-8E2A-A640-2588-FBA6030A665C}"/>
              </a:ext>
            </a:extLst>
          </p:cNvPr>
          <p:cNvSpPr>
            <a:spLocks noChangeArrowheads="1"/>
          </p:cNvSpPr>
          <p:nvPr/>
        </p:nvSpPr>
        <p:spPr bwMode="auto">
          <a:xfrm>
            <a:off x="3442781" y="2136755"/>
            <a:ext cx="2976352" cy="416496"/>
          </a:xfrm>
          <a:prstGeom prst="wedgeRectCallout">
            <a:avLst>
              <a:gd name="adj1" fmla="val -16248"/>
              <a:gd name="adj2" fmla="val 98453"/>
            </a:avLst>
          </a:prstGeom>
          <a:solidFill>
            <a:schemeClr val="accent4">
              <a:lumMod val="20000"/>
              <a:lumOff val="80000"/>
            </a:schemeClr>
          </a:solidFill>
          <a:ln w="9525">
            <a:solidFill>
              <a:schemeClr val="bg1">
                <a:lumMod val="50000"/>
              </a:schemeClr>
            </a:solidFill>
            <a:miter lim="800000"/>
            <a:headEnd/>
            <a:tailEnd/>
          </a:ln>
          <a:effectLst/>
        </p:spPr>
        <p:txBody>
          <a:bodyPr/>
          <a:lstStyle/>
          <a:p>
            <a:r>
              <a:rPr lang="ja-JP" altLang="en-US" sz="900" dirty="0">
                <a:latin typeface="+mn-ea"/>
                <a:ea typeface="+mn-ea"/>
              </a:rPr>
              <a:t>費用のいらない対策の場合は、実施年度に「</a:t>
            </a:r>
            <a:r>
              <a:rPr lang="en-US" altLang="ja-JP" sz="900" dirty="0">
                <a:latin typeface="+mn-ea"/>
                <a:ea typeface="+mn-ea"/>
              </a:rPr>
              <a:t>0</a:t>
            </a:r>
            <a:r>
              <a:rPr lang="ja-JP" altLang="en-US" sz="900" dirty="0">
                <a:latin typeface="+mn-ea"/>
                <a:ea typeface="+mn-ea"/>
              </a:rPr>
              <a:t>」などと記入して、いつ実施するのかわかるようにします。</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A4B903-5976-70A6-FBCF-BDC51D7E2F67}"/>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EA27B37D-FFFA-5045-6B11-92B9C4E2B2EE}"/>
              </a:ext>
            </a:extLst>
          </p:cNvPr>
          <p:cNvSpPr>
            <a:spLocks noGrp="1"/>
          </p:cNvSpPr>
          <p:nvPr>
            <p:ph type="ctrTitle"/>
          </p:nvPr>
        </p:nvSpPr>
        <p:spPr/>
        <p:txBody>
          <a:bodyPr/>
          <a:lstStyle/>
          <a:p>
            <a:r>
              <a:rPr lang="ja-JP" altLang="en-US" dirty="0"/>
              <a:t>５．ＢＣＰ対応策の検討</a:t>
            </a:r>
          </a:p>
        </p:txBody>
      </p:sp>
      <p:graphicFrame>
        <p:nvGraphicFramePr>
          <p:cNvPr id="6" name="表 5">
            <a:extLst>
              <a:ext uri="{FF2B5EF4-FFF2-40B4-BE49-F238E27FC236}">
                <a16:creationId xmlns:a16="http://schemas.microsoft.com/office/drawing/2014/main" id="{CE934CDD-8012-0587-81D8-32755974F086}"/>
              </a:ext>
            </a:extLst>
          </p:cNvPr>
          <p:cNvGraphicFramePr>
            <a:graphicFrameLocks noGrp="1"/>
          </p:cNvGraphicFramePr>
          <p:nvPr>
            <p:extLst>
              <p:ext uri="{D42A27DB-BD31-4B8C-83A1-F6EECF244321}">
                <p14:modId xmlns:p14="http://schemas.microsoft.com/office/powerpoint/2010/main" val="366264650"/>
              </p:ext>
            </p:extLst>
          </p:nvPr>
        </p:nvGraphicFramePr>
        <p:xfrm>
          <a:off x="259460" y="704528"/>
          <a:ext cx="6335014" cy="6171048"/>
        </p:xfrm>
        <a:graphic>
          <a:graphicData uri="http://schemas.openxmlformats.org/drawingml/2006/table">
            <a:tbl>
              <a:tblPr/>
              <a:tblGrid>
                <a:gridCol w="828000">
                  <a:extLst>
                    <a:ext uri="{9D8B030D-6E8A-4147-A177-3AD203B41FA5}">
                      <a16:colId xmlns:a16="http://schemas.microsoft.com/office/drawing/2014/main" val="1922007477"/>
                    </a:ext>
                  </a:extLst>
                </a:gridCol>
                <a:gridCol w="1980000">
                  <a:extLst>
                    <a:ext uri="{9D8B030D-6E8A-4147-A177-3AD203B41FA5}">
                      <a16:colId xmlns:a16="http://schemas.microsoft.com/office/drawing/2014/main" val="2995899803"/>
                    </a:ext>
                  </a:extLst>
                </a:gridCol>
                <a:gridCol w="581519">
                  <a:extLst>
                    <a:ext uri="{9D8B030D-6E8A-4147-A177-3AD203B41FA5}">
                      <a16:colId xmlns:a16="http://schemas.microsoft.com/office/drawing/2014/main" val="2484923005"/>
                    </a:ext>
                  </a:extLst>
                </a:gridCol>
                <a:gridCol w="646572">
                  <a:extLst>
                    <a:ext uri="{9D8B030D-6E8A-4147-A177-3AD203B41FA5}">
                      <a16:colId xmlns:a16="http://schemas.microsoft.com/office/drawing/2014/main" val="447508099"/>
                    </a:ext>
                  </a:extLst>
                </a:gridCol>
                <a:gridCol w="646572">
                  <a:extLst>
                    <a:ext uri="{9D8B030D-6E8A-4147-A177-3AD203B41FA5}">
                      <a16:colId xmlns:a16="http://schemas.microsoft.com/office/drawing/2014/main" val="88753415"/>
                    </a:ext>
                  </a:extLst>
                </a:gridCol>
                <a:gridCol w="646572">
                  <a:extLst>
                    <a:ext uri="{9D8B030D-6E8A-4147-A177-3AD203B41FA5}">
                      <a16:colId xmlns:a16="http://schemas.microsoft.com/office/drawing/2014/main" val="1873500811"/>
                    </a:ext>
                  </a:extLst>
                </a:gridCol>
                <a:gridCol w="646572">
                  <a:extLst>
                    <a:ext uri="{9D8B030D-6E8A-4147-A177-3AD203B41FA5}">
                      <a16:colId xmlns:a16="http://schemas.microsoft.com/office/drawing/2014/main" val="2279853492"/>
                    </a:ext>
                  </a:extLst>
                </a:gridCol>
                <a:gridCol w="359207">
                  <a:extLst>
                    <a:ext uri="{9D8B030D-6E8A-4147-A177-3AD203B41FA5}">
                      <a16:colId xmlns:a16="http://schemas.microsoft.com/office/drawing/2014/main" val="2807508341"/>
                    </a:ext>
                  </a:extLst>
                </a:gridCol>
              </a:tblGrid>
              <a:tr h="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初動対応の観点</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具体的な資源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事前対策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必要資金</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実施期限</a:t>
                      </a:r>
                      <a:endPar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●年●月</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3">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実施予定時期と必要資金</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万円</a:t>
                      </a:r>
                      <a:r>
                        <a:rPr kumimoji="1" lang="en-US" altLang="ja-JP"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8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実施済</a:t>
                      </a:r>
                    </a:p>
                  </a:txBody>
                  <a:tcPr marL="36000" marR="36000" marT="36000" marB="36000" vert="eaVert"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41802518"/>
                  </a:ext>
                </a:extLst>
              </a:tr>
              <a:tr h="139440">
                <a:tc vMerge="1">
                  <a:txBody>
                    <a:bodyPr/>
                    <a:lstStyle/>
                    <a:p>
                      <a:endParaRPr kumimoji="1" lang="ja-JP" altLang="en-US"/>
                    </a:p>
                  </a:txBody>
                  <a:tcPr/>
                </a:tc>
                <a:tc vMerge="1">
                  <a:txBody>
                    <a:bodyPr/>
                    <a:lstStyle/>
                    <a:p>
                      <a:endParaRPr kumimoji="1" lang="ja-JP" altLang="en-US"/>
                    </a:p>
                  </a:txBody>
                  <a:tcPr/>
                </a:tc>
                <a:tc vMerge="1">
                  <a:txBody>
                    <a:bodyPr/>
                    <a:lstStyle/>
                    <a:p>
                      <a:endParaRPr dirty="0"/>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2026</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2027</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2028</a:t>
                      </a:r>
                      <a:r>
                        <a:rPr kumimoji="1" lang="ja-JP" altLang="en-US"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年度</a:t>
                      </a:r>
                      <a:endParaRPr kumimoji="1" lang="en-US" altLang="ja-JP" sz="9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119340831"/>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食品メーカー○○</a:t>
                      </a: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複数の代替仕入先リストを事前に作成しておく</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82653615"/>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常温保存品は最低１週間分の在庫を確保しておく</a:t>
                      </a:r>
                      <a:endParaRPr kumimoji="1" lang="ja-JP" altLang="en-US" sz="8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19409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800" b="0" i="0" u="none" strike="noStrike" cap="none" normalizeH="0" baseline="0" dirty="0">
                          <a:ln>
                            <a:noFill/>
                          </a:ln>
                          <a:solidFill>
                            <a:srgbClr val="C00000"/>
                          </a:solidFill>
                          <a:effectLst/>
                          <a:latin typeface="+mn-ea"/>
                          <a:ea typeface="+mn-ea"/>
                        </a:rPr>
                        <a:t>在庫商品</a:t>
                      </a:r>
                      <a:endParaRPr kumimoji="1" lang="en-US" altLang="zh-TW"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800" b="0" i="0" u="none" strike="noStrike" cap="none" normalizeH="0" baseline="0" dirty="0">
                          <a:ln>
                            <a:noFill/>
                          </a:ln>
                          <a:solidFill>
                            <a:srgbClr val="C00000"/>
                          </a:solidFill>
                          <a:effectLst/>
                          <a:latin typeface="+mn-ea"/>
                          <a:ea typeface="+mn-ea"/>
                        </a:rPr>
                        <a:t>（食品類</a:t>
                      </a:r>
                      <a:r>
                        <a:rPr kumimoji="1" lang="ja-JP" altLang="en-US" sz="800" b="0" i="0" u="none" strike="noStrike" cap="none" normalizeH="0" baseline="0" dirty="0">
                          <a:ln>
                            <a:noFill/>
                          </a:ln>
                          <a:solidFill>
                            <a:srgbClr val="C00000"/>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在庫は本店・支店で分散保管する</a:t>
                      </a:r>
                      <a:endParaRPr kumimoji="1" lang="ja-JP" altLang="en-US" sz="800" dirty="0">
                        <a:solidFill>
                          <a:srgbClr val="C00000"/>
                        </a:solidFill>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69715049"/>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交通網</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b="0" i="0" u="none" strike="noStrike" cap="none" normalizeH="0" baseline="0" dirty="0">
                          <a:ln>
                            <a:noFill/>
                          </a:ln>
                          <a:solidFill>
                            <a:srgbClr val="C00000"/>
                          </a:solidFill>
                          <a:effectLst/>
                          <a:latin typeface="+mn-ea"/>
                          <a:ea typeface="+mn-ea"/>
                        </a:rPr>
                        <a:t>地域の緊急輸送路・通行止め想定路線を事前に確認しておく</a:t>
                      </a:r>
                      <a:endParaRPr kumimoji="1" lang="ja-JP" altLang="en-US" sz="800" strike="sngStrike" dirty="0">
                        <a:solidFill>
                          <a:srgbClr val="00B0F0"/>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0973612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電気</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モバイルバッテリーおよびポータブル電源を導入する</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2028</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73441118"/>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上水道</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ウォーターサーバー用水・飲料水・調理用水を最低３日分備蓄</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711159434"/>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通信</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メールなど、電話以外の連絡手段を確保する</a:t>
                      </a:r>
                      <a:endParaRPr kumimoji="1" lang="en-US" altLang="ja-JP" sz="800" dirty="0">
                        <a:solidFill>
                          <a:srgbClr val="C00000"/>
                        </a:solidFill>
                        <a:latin typeface="+mn-ea"/>
                        <a:ea typeface="+mn-ea"/>
                      </a:endParaRPr>
                    </a:p>
                    <a:p>
                      <a:r>
                        <a:rPr kumimoji="1" lang="ja-JP" altLang="en-US" sz="800" dirty="0">
                          <a:solidFill>
                            <a:srgbClr val="C00000"/>
                          </a:solidFill>
                          <a:latin typeface="+mn-ea"/>
                          <a:ea typeface="+mn-ea"/>
                        </a:rPr>
                        <a:t>衛星電話やスターリンクの導入を検討する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2029</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3492108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受発注・在庫</a:t>
                      </a:r>
                      <a:br>
                        <a:rPr kumimoji="1" lang="en-US" altLang="ja-JP" sz="800" b="0" i="0" u="none" strike="noStrike" cap="none" normalizeH="0" baseline="0" dirty="0">
                          <a:ln>
                            <a:noFill/>
                          </a:ln>
                          <a:solidFill>
                            <a:srgbClr val="C00000"/>
                          </a:solidFill>
                          <a:effectLst/>
                          <a:latin typeface="+mn-ea"/>
                          <a:ea typeface="+mn-ea"/>
                        </a:rPr>
                      </a:br>
                      <a:r>
                        <a:rPr kumimoji="1" lang="ja-JP" altLang="en-US" sz="800" b="0" i="0" u="none" strike="noStrike" cap="none" normalizeH="0" baseline="0" dirty="0">
                          <a:ln>
                            <a:noFill/>
                          </a:ln>
                          <a:solidFill>
                            <a:srgbClr val="C00000"/>
                          </a:solidFill>
                          <a:effectLst/>
                          <a:latin typeface="+mn-ea"/>
                          <a:ea typeface="+mn-ea"/>
                        </a:rPr>
                        <a:t>管理データ</a:t>
                      </a:r>
                      <a:endParaRPr kumimoji="1" lang="en-US" altLang="ja-JP" sz="8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mn-ea"/>
                          <a:ea typeface="+mn-ea"/>
                        </a:rPr>
                        <a:t>顧客情報</a:t>
                      </a:r>
                      <a:endParaRPr kumimoji="1" lang="en-US" altLang="ja-JP" sz="8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業務システムをクラウド化する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7475960"/>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納品書・請求書等</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r>
                        <a:rPr kumimoji="1" lang="ja-JP" altLang="en-US" sz="800" dirty="0">
                          <a:solidFill>
                            <a:srgbClr val="C00000"/>
                          </a:solidFill>
                          <a:latin typeface="+mn-ea"/>
                          <a:ea typeface="+mn-ea"/>
                        </a:rPr>
                        <a:t>スキャンしたデータをクラウドサーバーに保管する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7335032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復旧費用</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商工会議所や△△信金と緊急時の資金繰りに関して事前に協議しておく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7071663"/>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売掛金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顧客の連絡先リストを作成しておく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85867376"/>
                  </a:ext>
                </a:extLst>
              </a:tr>
              <a:tr h="396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買掛金</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sz="800" dirty="0">
                          <a:solidFill>
                            <a:srgbClr val="C00000"/>
                          </a:solidFill>
                          <a:latin typeface="+mn-ea"/>
                          <a:ea typeface="+mn-ea"/>
                        </a:rPr>
                        <a:t>取引先の連絡先リストを作成しておく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2027</a:t>
                      </a:r>
                      <a:r>
                        <a:rPr kumimoji="1" lang="ja-JP" altLang="en-US" sz="900" b="0" i="0" u="none" strike="noStrike" cap="none" normalizeH="0" baseline="0" dirty="0">
                          <a:ln>
                            <a:noFill/>
                          </a:ln>
                          <a:solidFill>
                            <a:srgbClr val="C00000"/>
                          </a:solidFill>
                          <a:effectLst/>
                          <a:latin typeface="+mn-ea"/>
                          <a:ea typeface="+mn-ea"/>
                        </a:rPr>
                        <a:t>年</a:t>
                      </a:r>
                      <a:r>
                        <a:rPr kumimoji="1" lang="en-US" altLang="ja-JP" sz="900" b="0" i="0" u="none" strike="noStrike" cap="none" normalizeH="0" baseline="0" dirty="0">
                          <a:ln>
                            <a:noFill/>
                          </a:ln>
                          <a:solidFill>
                            <a:srgbClr val="C00000"/>
                          </a:solidFill>
                          <a:effectLst/>
                          <a:latin typeface="+mn-ea"/>
                          <a:ea typeface="+mn-ea"/>
                        </a:rPr>
                        <a:t>3</a:t>
                      </a:r>
                      <a:r>
                        <a:rPr kumimoji="1" lang="ja-JP" altLang="en-US" sz="900" b="0" i="0" u="none" strike="noStrike" cap="none" normalizeH="0" baseline="0" dirty="0">
                          <a:ln>
                            <a:noFill/>
                          </a:ln>
                          <a:solidFill>
                            <a:srgbClr val="C00000"/>
                          </a:solidFill>
                          <a:effectLst/>
                          <a:latin typeface="+mn-ea"/>
                          <a:ea typeface="+mn-ea"/>
                        </a:rPr>
                        <a:t>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0</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0984975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合計金額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sz="900" dirty="0">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85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1" i="0" u="none" strike="noStrike" cap="none" normalizeH="0" baseline="0" dirty="0">
                          <a:ln>
                            <a:noFill/>
                          </a:ln>
                          <a:solidFill>
                            <a:schemeClr val="tx1"/>
                          </a:solidFill>
                          <a:effectLst/>
                          <a:latin typeface="+mn-ea"/>
                          <a:ea typeface="+mn-ea"/>
                        </a:rPr>
                        <a:t>(</a:t>
                      </a:r>
                      <a:r>
                        <a:rPr kumimoji="1" lang="ja-JP" altLang="en-US" sz="900" b="1" i="0" u="none" strike="noStrike" cap="none" normalizeH="0" baseline="0" dirty="0">
                          <a:ln>
                            <a:noFill/>
                          </a:ln>
                          <a:solidFill>
                            <a:schemeClr val="tx1"/>
                          </a:solidFill>
                          <a:effectLst/>
                          <a:latin typeface="+mn-ea"/>
                          <a:ea typeface="+mn-ea"/>
                        </a:rPr>
                        <a:t>小計</a:t>
                      </a:r>
                      <a:r>
                        <a:rPr kumimoji="1" lang="en-US" altLang="ja-JP" sz="900" b="1" i="0" u="none" strike="noStrike" cap="none" normalizeH="0" baseline="0" dirty="0">
                          <a:ln>
                            <a:noFill/>
                          </a:ln>
                          <a:solidFill>
                            <a:schemeClr val="tx1"/>
                          </a:solidFill>
                          <a:effectLst/>
                          <a:latin typeface="+mn-ea"/>
                          <a:ea typeface="+mn-ea"/>
                        </a:rPr>
                        <a:t>)</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55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1078411483"/>
                  </a:ext>
                </a:extLst>
              </a:tr>
              <a:tr h="360000">
                <a:tc gridSpan="2">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381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225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（総計）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a:ln>
                            <a:noFill/>
                          </a:ln>
                          <a:solidFill>
                            <a:srgbClr val="C00000"/>
                          </a:solidFill>
                          <a:effectLst/>
                          <a:latin typeface="+mn-ea"/>
                          <a:ea typeface="+mn-ea"/>
                        </a:rPr>
                        <a:t>85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mn-ea"/>
                          <a:ea typeface="+mn-ea"/>
                        </a:rPr>
                        <a:t>125</a:t>
                      </a: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38100" cap="flat" cmpd="sng" algn="ctr">
                      <a:solidFill>
                        <a:schemeClr val="tx1"/>
                      </a:solidFill>
                      <a:prstDash val="solid"/>
                      <a:round/>
                      <a:headEnd type="none" w="med" len="med"/>
                      <a:tailEnd type="none" w="med" len="med"/>
                    </a:lnB>
                    <a:lnTlToBr>
                      <a:noFill/>
                    </a:lnTlToBr>
                    <a:lnBlToTr w="12700" cap="flat" cmpd="sng" algn="ctr">
                      <a:solidFill>
                        <a:schemeClr val="tx1"/>
                      </a:solidFill>
                      <a:prstDash val="solid"/>
                      <a:round/>
                      <a:headEnd type="none" w="med" len="med"/>
                      <a:tailEnd type="none" w="med" len="med"/>
                    </a:lnBlToTr>
                    <a:noFill/>
                  </a:tcPr>
                </a:tc>
                <a:extLst>
                  <a:ext uri="{0D108BD9-81ED-4DB2-BD59-A6C34878D82A}">
                    <a16:rowId xmlns:a16="http://schemas.microsoft.com/office/drawing/2014/main" val="2679783179"/>
                  </a:ext>
                </a:extLst>
              </a:tr>
            </a:tbl>
          </a:graphicData>
        </a:graphic>
      </p:graphicFrame>
      <p:sp>
        <p:nvSpPr>
          <p:cNvPr id="3" name="スライド番号プレースホルダー 2">
            <a:extLst>
              <a:ext uri="{FF2B5EF4-FFF2-40B4-BE49-F238E27FC236}">
                <a16:creationId xmlns:a16="http://schemas.microsoft.com/office/drawing/2014/main" id="{B70F6D2C-6E16-A6CA-A5E2-E404D3124E4A}"/>
              </a:ext>
            </a:extLst>
          </p:cNvPr>
          <p:cNvSpPr>
            <a:spLocks noGrp="1"/>
          </p:cNvSpPr>
          <p:nvPr>
            <p:ph type="sldNum" sz="quarter" idx="12"/>
          </p:nvPr>
        </p:nvSpPr>
        <p:spPr/>
        <p:txBody>
          <a:bodyPr/>
          <a:lstStyle/>
          <a:p>
            <a:pPr algn="ctr"/>
            <a:fld id="{C7087AB9-DADE-4781-AE92-2E367CAE0F39}" type="slidenum">
              <a:rPr lang="ja-JP" altLang="en-US" smtClean="0"/>
              <a:pPr algn="ctr"/>
              <a:t>20</a:t>
            </a:fld>
            <a:endParaRPr lang="ja-JP" altLang="en-US" dirty="0"/>
          </a:p>
        </p:txBody>
      </p:sp>
      <p:sp>
        <p:nvSpPr>
          <p:cNvPr id="8" name="AutoShape 983">
            <a:extLst>
              <a:ext uri="{FF2B5EF4-FFF2-40B4-BE49-F238E27FC236}">
                <a16:creationId xmlns:a16="http://schemas.microsoft.com/office/drawing/2014/main" id="{036F7B56-CA8E-4604-0AA8-5E75F1F35FFF}"/>
              </a:ext>
            </a:extLst>
          </p:cNvPr>
          <p:cNvSpPr>
            <a:spLocks noChangeArrowheads="1"/>
          </p:cNvSpPr>
          <p:nvPr/>
        </p:nvSpPr>
        <p:spPr bwMode="auto">
          <a:xfrm>
            <a:off x="254475" y="8665990"/>
            <a:ext cx="6339999" cy="751506"/>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72000" tIns="36000" rIns="72000" bIns="360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ここまでで、あなたの会社のＢＣＰとして、災害が起こる前までに実施すべき対応策が整理できました。ぜひ計画的にここに挙げた対応策を実施してください。</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次の「６．対応フロー・体制」では、災害発生後にどのように対応するのかを整理し、中心となる担当責任者とその役割を明確にします。</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effectLst/>
                <a:uLnTx/>
                <a:uFillTx/>
                <a:latin typeface="+mn-ea"/>
                <a:ea typeface="+mn-ea"/>
                <a:cs typeface="+mn-cs"/>
              </a:rPr>
              <a:t>特に、人命の安全確保に必要な対応策については、より具体的に決定します。</a:t>
            </a:r>
          </a:p>
        </p:txBody>
      </p:sp>
    </p:spTree>
    <p:extLst>
      <p:ext uri="{BB962C8B-B14F-4D97-AF65-F5344CB8AC3E}">
        <p14:creationId xmlns:p14="http://schemas.microsoft.com/office/powerpoint/2010/main" val="4181332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タイトル 4">
            <a:extLst>
              <a:ext uri="{FF2B5EF4-FFF2-40B4-BE49-F238E27FC236}">
                <a16:creationId xmlns:a16="http://schemas.microsoft.com/office/drawing/2014/main" id="{C610CD1C-8982-02F3-14F6-0CC9995EFC43}"/>
              </a:ext>
            </a:extLst>
          </p:cNvPr>
          <p:cNvSpPr>
            <a:spLocks noGrp="1"/>
          </p:cNvSpPr>
          <p:nvPr>
            <p:ph type="ctrTitle"/>
          </p:nvPr>
        </p:nvSpPr>
        <p:spPr/>
        <p:txBody>
          <a:bodyPr/>
          <a:lstStyle/>
          <a:p>
            <a:r>
              <a:rPr lang="ja-JP" altLang="en-US" dirty="0"/>
              <a:t>６．対応フロー・体制</a:t>
            </a:r>
          </a:p>
        </p:txBody>
      </p:sp>
      <p:sp>
        <p:nvSpPr>
          <p:cNvPr id="6" name="コンテンツ プレースホルダー 5">
            <a:extLst>
              <a:ext uri="{FF2B5EF4-FFF2-40B4-BE49-F238E27FC236}">
                <a16:creationId xmlns:a16="http://schemas.microsoft.com/office/drawing/2014/main" id="{2D7EB217-375B-04B2-12F6-7C934B3EA74B}"/>
              </a:ext>
            </a:extLst>
          </p:cNvPr>
          <p:cNvSpPr>
            <a:spLocks noGrp="1"/>
          </p:cNvSpPr>
          <p:nvPr>
            <p:ph sz="quarter" idx="11"/>
          </p:nvPr>
        </p:nvSpPr>
        <p:spPr>
          <a:xfrm>
            <a:off x="148111" y="631825"/>
            <a:ext cx="6552728" cy="1238801"/>
          </a:xfrm>
        </p:spPr>
        <p:txBody>
          <a:bodyPr/>
          <a:lstStyle/>
          <a:p>
            <a:pPr lvl="1"/>
            <a:r>
              <a:rPr lang="ja-JP" altLang="en-US" dirty="0"/>
              <a:t>ポイント</a:t>
            </a:r>
            <a:endParaRPr lang="en-US" altLang="ja-JP" dirty="0"/>
          </a:p>
          <a:p>
            <a:pPr lvl="2"/>
            <a:r>
              <a:rPr lang="ja-JP" altLang="en-US" dirty="0"/>
              <a:t>被災後、事業を継続または早期に復旧させるには、どのような場合に、どのような対応を行うのか、各対応の担当責任者・代理の責任者とともに、あらかじめ決めておくことが重要です。</a:t>
            </a:r>
          </a:p>
          <a:p>
            <a:pPr lvl="2"/>
            <a:r>
              <a:rPr lang="ja-JP" altLang="en-US" dirty="0"/>
              <a:t>ＢＣＰの発動基準、対応体制については、全従業員に周知するよう努めてください。</a:t>
            </a:r>
            <a:endParaRPr lang="en-US" altLang="ja-JP" dirty="0"/>
          </a:p>
          <a:p>
            <a:pPr lvl="2"/>
            <a:r>
              <a:rPr lang="ja-JP" altLang="en-US" dirty="0"/>
              <a:t>また、初動対応は、発災直後から数時間</a:t>
            </a:r>
            <a:r>
              <a:rPr lang="en-US" altLang="ja-JP" dirty="0"/>
              <a:t>〜</a:t>
            </a:r>
            <a:r>
              <a:rPr lang="ja-JP" altLang="en-US" dirty="0"/>
              <a:t>数日を目安に実施する対応です。ただし、被害状況により対応にかかる時間は異なるため、事業継続対応と截然と分かれるものではなく、並行して進めることになります。</a:t>
            </a:r>
          </a:p>
        </p:txBody>
      </p:sp>
      <p:graphicFrame>
        <p:nvGraphicFramePr>
          <p:cNvPr id="8" name="表 7">
            <a:extLst>
              <a:ext uri="{FF2B5EF4-FFF2-40B4-BE49-F238E27FC236}">
                <a16:creationId xmlns:a16="http://schemas.microsoft.com/office/drawing/2014/main" id="{1C1661AF-3508-87C3-51CF-798C85259F2B}"/>
              </a:ext>
            </a:extLst>
          </p:cNvPr>
          <p:cNvGraphicFramePr>
            <a:graphicFrameLocks noGrp="1"/>
          </p:cNvGraphicFramePr>
          <p:nvPr>
            <p:extLst>
              <p:ext uri="{D42A27DB-BD31-4B8C-83A1-F6EECF244321}">
                <p14:modId xmlns:p14="http://schemas.microsoft.com/office/powerpoint/2010/main" val="960559814"/>
              </p:ext>
            </p:extLst>
          </p:nvPr>
        </p:nvGraphicFramePr>
        <p:xfrm>
          <a:off x="73082" y="1928664"/>
          <a:ext cx="6660000" cy="764640"/>
        </p:xfrm>
        <a:graphic>
          <a:graphicData uri="http://schemas.openxmlformats.org/drawingml/2006/table">
            <a:tbl>
              <a:tblPr/>
              <a:tblGrid>
                <a:gridCol w="1260000">
                  <a:extLst>
                    <a:ext uri="{9D8B030D-6E8A-4147-A177-3AD203B41FA5}">
                      <a16:colId xmlns:a16="http://schemas.microsoft.com/office/drawing/2014/main" val="2876194313"/>
                    </a:ext>
                  </a:extLst>
                </a:gridCol>
                <a:gridCol w="1980000">
                  <a:extLst>
                    <a:ext uri="{9D8B030D-6E8A-4147-A177-3AD203B41FA5}">
                      <a16:colId xmlns:a16="http://schemas.microsoft.com/office/drawing/2014/main" val="794955128"/>
                    </a:ext>
                  </a:extLst>
                </a:gridCol>
                <a:gridCol w="180000">
                  <a:extLst>
                    <a:ext uri="{9D8B030D-6E8A-4147-A177-3AD203B41FA5}">
                      <a16:colId xmlns:a16="http://schemas.microsoft.com/office/drawing/2014/main" val="2690701767"/>
                    </a:ext>
                  </a:extLst>
                </a:gridCol>
                <a:gridCol w="1260000">
                  <a:extLst>
                    <a:ext uri="{9D8B030D-6E8A-4147-A177-3AD203B41FA5}">
                      <a16:colId xmlns:a16="http://schemas.microsoft.com/office/drawing/2014/main" val="2678610748"/>
                    </a:ext>
                  </a:extLst>
                </a:gridCol>
                <a:gridCol w="1980000">
                  <a:extLst>
                    <a:ext uri="{9D8B030D-6E8A-4147-A177-3AD203B41FA5}">
                      <a16:colId xmlns:a16="http://schemas.microsoft.com/office/drawing/2014/main" val="3571600677"/>
                    </a:ext>
                  </a:extLst>
                </a:gridCol>
              </a:tblGrid>
              <a:tr h="0">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ＢＣＰ発動基準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半田市内で震度５強以上の地震が</a:t>
                      </a:r>
                      <a:br>
                        <a:rPr kumimoji="1" lang="en-US" altLang="ja-JP"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b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発生したとき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rowSpan="3">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0" i="0" u="none" strike="noStrike" cap="none" normalizeH="0" baseline="0" dirty="0">
                          <a:ln>
                            <a:noFill/>
                          </a:ln>
                          <a:solidFill>
                            <a:schemeClr val="tx1"/>
                          </a:solidFill>
                          <a:effectLst/>
                          <a:latin typeface="+mn-ea"/>
                          <a:ea typeface="+mn-ea"/>
                        </a:rPr>
                        <a:t>対応要員の参集基準</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r>
                        <a:rPr kumimoji="1" lang="ja-JP" altLang="en-US" sz="900" dirty="0">
                          <a:solidFill>
                            <a:srgbClr val="C00000"/>
                          </a:solidFill>
                          <a:latin typeface="+mn-ea"/>
                          <a:ea typeface="+mn-ea"/>
                        </a:rPr>
                        <a:t>ＢＣＰ発動基準と同様</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その他、社長が必要と判断した場合</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endParaRPr kumimoji="1" lang="ja-JP" altLang="en-US" sz="900" dirty="0">
                        <a:solidFill>
                          <a:schemeClr val="tx1"/>
                        </a:solidFill>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bl>
          </a:graphicData>
        </a:graphic>
      </p:graphicFrame>
      <p:sp>
        <p:nvSpPr>
          <p:cNvPr id="11" name="Text Box 417">
            <a:extLst>
              <a:ext uri="{FF2B5EF4-FFF2-40B4-BE49-F238E27FC236}">
                <a16:creationId xmlns:a16="http://schemas.microsoft.com/office/drawing/2014/main" id="{9CB009F1-A16A-CAEE-5B28-37091728A903}"/>
              </a:ext>
            </a:extLst>
          </p:cNvPr>
          <p:cNvSpPr txBox="1">
            <a:spLocks noChangeArrowheads="1"/>
          </p:cNvSpPr>
          <p:nvPr/>
        </p:nvSpPr>
        <p:spPr bwMode="auto">
          <a:xfrm>
            <a:off x="73082" y="2720752"/>
            <a:ext cx="6660000" cy="23301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marL="85725" indent="-85725">
              <a:defRPr kumimoji="1">
                <a:solidFill>
                  <a:schemeClr val="tx1"/>
                </a:solidFill>
                <a:latin typeface="Arial" panose="020B0604020202020204" pitchFamily="34" charset="0"/>
                <a:ea typeface="ＭＳ Ｐゴシック" panose="020B0600070205080204" pitchFamily="50" charset="-128"/>
              </a:defRPr>
            </a:lvl1pPr>
            <a:lvl2pPr>
              <a:defRPr kumimoji="1">
                <a:solidFill>
                  <a:schemeClr val="tx1"/>
                </a:solidFill>
                <a:latin typeface="Arial" panose="020B0604020202020204" pitchFamily="34" charset="0"/>
                <a:ea typeface="ＭＳ Ｐゴシック" panose="020B0600070205080204" pitchFamily="50" charset="-128"/>
              </a:defRPr>
            </a:lvl2pPr>
            <a:lvl3pPr>
              <a:defRPr kumimoji="1">
                <a:solidFill>
                  <a:schemeClr val="tx1"/>
                </a:solidFill>
                <a:latin typeface="Arial" panose="020B0604020202020204" pitchFamily="34" charset="0"/>
                <a:ea typeface="ＭＳ Ｐゴシック" panose="020B0600070205080204" pitchFamily="50" charset="-128"/>
              </a:defRPr>
            </a:lvl3pPr>
            <a:lvl4pPr>
              <a:defRPr kumimoji="1">
                <a:solidFill>
                  <a:schemeClr val="tx1"/>
                </a:solidFill>
                <a:latin typeface="Arial" panose="020B0604020202020204" pitchFamily="34" charset="0"/>
                <a:ea typeface="ＭＳ Ｐゴシック" panose="020B0600070205080204" pitchFamily="50" charset="-128"/>
              </a:defRPr>
            </a:lvl4pPr>
            <a:lvl5pPr>
              <a:defRPr kumimoji="1">
                <a:solidFill>
                  <a:schemeClr val="tx1"/>
                </a:solidFill>
                <a:latin typeface="Arial" panose="020B0604020202020204" pitchFamily="34" charset="0"/>
                <a:ea typeface="ＭＳ Ｐゴシック" panose="020B0600070205080204" pitchFamily="50" charset="-128"/>
              </a:defRPr>
            </a:lvl5pPr>
            <a:lvl6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r" eaLnBrk="1" hangingPunct="1"/>
            <a:r>
              <a:rPr lang="en-US" altLang="ja-JP" sz="900" u="sng" dirty="0">
                <a:latin typeface="ＭＳ ゴシック" panose="020B0609070205080204" pitchFamily="49" charset="-128"/>
                <a:ea typeface="ＭＳ ゴシック" panose="020B0609070205080204" pitchFamily="49" charset="-128"/>
              </a:rPr>
              <a:t>※</a:t>
            </a:r>
            <a:r>
              <a:rPr lang="ja-JP" altLang="en-US" sz="900" u="sng" dirty="0">
                <a:latin typeface="ＭＳ ゴシック" panose="020B0609070205080204" pitchFamily="49" charset="-128"/>
                <a:ea typeface="ＭＳ ゴシック" panose="020B0609070205080204" pitchFamily="49" charset="-128"/>
              </a:rPr>
              <a:t>夜間・休日など、就業時間外に参集する場合は、安全に出社できることを確認してから参集してください。</a:t>
            </a:r>
          </a:p>
        </p:txBody>
      </p:sp>
      <p:sp>
        <p:nvSpPr>
          <p:cNvPr id="2" name="AutoShape 335">
            <a:extLst>
              <a:ext uri="{FF2B5EF4-FFF2-40B4-BE49-F238E27FC236}">
                <a16:creationId xmlns:a16="http://schemas.microsoft.com/office/drawing/2014/main" id="{FC78BA51-F6A7-D7D5-EDFA-AFC2C0C99732}"/>
              </a:ext>
            </a:extLst>
          </p:cNvPr>
          <p:cNvSpPr>
            <a:spLocks noChangeArrowheads="1"/>
          </p:cNvSpPr>
          <p:nvPr/>
        </p:nvSpPr>
        <p:spPr bwMode="auto">
          <a:xfrm>
            <a:off x="404664" y="4251109"/>
            <a:ext cx="1169988" cy="528638"/>
          </a:xfrm>
          <a:prstGeom prst="irregularSeal2">
            <a:avLst/>
          </a:prstGeom>
          <a:solidFill>
            <a:srgbClr val="DDDDDD"/>
          </a:solidFill>
          <a:ln>
            <a:noFill/>
          </a:ln>
          <a:effectLst/>
          <a:extLst>
            <a:ext uri="{91240B29-F687-4F45-9708-019B960494DF}">
              <a14:hiddenLine xmlns:a14="http://schemas.microsoft.com/office/drawing/2010/main" w="28575">
                <a:solidFill>
                  <a:srgbClr val="80808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p>
            <a:pPr algn="ctr"/>
            <a:r>
              <a:rPr lang="ja-JP" altLang="en-US" sz="900" dirty="0">
                <a:latin typeface="ＭＳ ゴシック" panose="020B0609070205080204" pitchFamily="49" charset="-128"/>
                <a:ea typeface="ＭＳ ゴシック" panose="020B0609070205080204" pitchFamily="49" charset="-128"/>
              </a:rPr>
              <a:t>（災害発生）</a:t>
            </a:r>
          </a:p>
          <a:p>
            <a:pPr algn="ctr"/>
            <a:r>
              <a:rPr lang="ja-JP" altLang="en-US" sz="900" dirty="0">
                <a:latin typeface="ＭＳ ゴシック" panose="020B0609070205080204" pitchFamily="49" charset="-128"/>
                <a:ea typeface="ＭＳ ゴシック" panose="020B0609070205080204" pitchFamily="49" charset="-128"/>
              </a:rPr>
              <a:t>ＢＣＰ発動！</a:t>
            </a:r>
          </a:p>
        </p:txBody>
      </p:sp>
      <p:sp>
        <p:nvSpPr>
          <p:cNvPr id="3" name="スライド番号プレースホルダー 2">
            <a:extLst>
              <a:ext uri="{FF2B5EF4-FFF2-40B4-BE49-F238E27FC236}">
                <a16:creationId xmlns:a16="http://schemas.microsoft.com/office/drawing/2014/main" id="{181A4DDA-5C03-25EB-CD2E-604D0BCFE384}"/>
              </a:ext>
            </a:extLst>
          </p:cNvPr>
          <p:cNvSpPr>
            <a:spLocks noGrp="1"/>
          </p:cNvSpPr>
          <p:nvPr>
            <p:ph type="sldNum" sz="quarter" idx="12"/>
          </p:nvPr>
        </p:nvSpPr>
        <p:spPr/>
        <p:txBody>
          <a:bodyPr/>
          <a:lstStyle/>
          <a:p>
            <a:pPr algn="ctr"/>
            <a:fld id="{C7087AB9-DADE-4781-AE92-2E367CAE0F39}" type="slidenum">
              <a:rPr lang="ja-JP" altLang="en-US" smtClean="0"/>
              <a:pPr algn="ctr"/>
              <a:t>21</a:t>
            </a:fld>
            <a:endParaRPr lang="ja-JP" altLang="en-US" dirty="0"/>
          </a:p>
        </p:txBody>
      </p:sp>
      <p:graphicFrame>
        <p:nvGraphicFramePr>
          <p:cNvPr id="7" name="表 6">
            <a:extLst>
              <a:ext uri="{FF2B5EF4-FFF2-40B4-BE49-F238E27FC236}">
                <a16:creationId xmlns:a16="http://schemas.microsoft.com/office/drawing/2014/main" id="{07F912B8-FE5D-1F59-B68D-3561B853259A}"/>
              </a:ext>
            </a:extLst>
          </p:cNvPr>
          <p:cNvGraphicFramePr>
            <a:graphicFrameLocks noGrp="1"/>
          </p:cNvGraphicFramePr>
          <p:nvPr>
            <p:extLst>
              <p:ext uri="{D42A27DB-BD31-4B8C-83A1-F6EECF244321}">
                <p14:modId xmlns:p14="http://schemas.microsoft.com/office/powerpoint/2010/main" val="1921315727"/>
              </p:ext>
            </p:extLst>
          </p:nvPr>
        </p:nvGraphicFramePr>
        <p:xfrm>
          <a:off x="73082" y="3031099"/>
          <a:ext cx="6660000" cy="6163200"/>
        </p:xfrm>
        <a:graphic>
          <a:graphicData uri="http://schemas.openxmlformats.org/drawingml/2006/table">
            <a:tbl>
              <a:tblPr/>
              <a:tblGrid>
                <a:gridCol w="900000">
                  <a:extLst>
                    <a:ext uri="{9D8B030D-6E8A-4147-A177-3AD203B41FA5}">
                      <a16:colId xmlns:a16="http://schemas.microsoft.com/office/drawing/2014/main" val="2876194313"/>
                    </a:ext>
                  </a:extLst>
                </a:gridCol>
                <a:gridCol w="1080000">
                  <a:extLst>
                    <a:ext uri="{9D8B030D-6E8A-4147-A177-3AD203B41FA5}">
                      <a16:colId xmlns:a16="http://schemas.microsoft.com/office/drawing/2014/main" val="794955128"/>
                    </a:ext>
                  </a:extLst>
                </a:gridCol>
                <a:gridCol w="2520000">
                  <a:extLst>
                    <a:ext uri="{9D8B030D-6E8A-4147-A177-3AD203B41FA5}">
                      <a16:colId xmlns:a16="http://schemas.microsoft.com/office/drawing/2014/main" val="2678610748"/>
                    </a:ext>
                  </a:extLst>
                </a:gridCol>
                <a:gridCol w="1080000">
                  <a:extLst>
                    <a:ext uri="{9D8B030D-6E8A-4147-A177-3AD203B41FA5}">
                      <a16:colId xmlns:a16="http://schemas.microsoft.com/office/drawing/2014/main" val="3571600677"/>
                    </a:ext>
                  </a:extLst>
                </a:gridCol>
                <a:gridCol w="1080000">
                  <a:extLst>
                    <a:ext uri="{9D8B030D-6E8A-4147-A177-3AD203B41FA5}">
                      <a16:colId xmlns:a16="http://schemas.microsoft.com/office/drawing/2014/main" val="1958055351"/>
                    </a:ext>
                  </a:extLst>
                </a:gridCol>
              </a:tblGrid>
              <a:tr h="288000">
                <a:tc gridSpan="5">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ＢＣＰ対応と体制一覧</a:t>
                      </a:r>
                      <a:endParaRPr kumimoji="1" lang="en-US" altLang="ja-JP"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b"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339273116"/>
                  </a:ext>
                </a:extLst>
              </a:tr>
              <a:tr h="1045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対応区分</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ＢＣＰ対応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900" b="1" i="0" u="none" strike="noStrike" cap="none" normalizeH="0" baseline="0" dirty="0">
                          <a:ln>
                            <a:noFill/>
                          </a:ln>
                          <a:solidFill>
                            <a:schemeClr val="tx1"/>
                          </a:solidFill>
                          <a:effectLst/>
                          <a:latin typeface="+mn-ea"/>
                          <a:ea typeface="+mn-ea"/>
                        </a:rPr>
                        <a:t>対応内容</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gridSpan="2">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担当責任者</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h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16429488"/>
                  </a:ext>
                </a:extLst>
              </a:tr>
              <a:tr h="0">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第一順位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第二順位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385710000"/>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事前対策～復旧</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統括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全社の対応に関する重要な意思決定、指揮命令、統括</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ＢＣＰ対応組織の立ち上げ、解除の判断</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7351576"/>
                  </a:ext>
                </a:extLst>
              </a:tr>
              <a:tr h="54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 typeface="Arial" panose="020B0604020202020204" pitchFamily="34" charset="0"/>
                        <a:buNone/>
                        <a:tabLst/>
                        <a:defRPr/>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endParaRPr kumimoji="1" lang="ja-JP" altLang="en-US" sz="900" dirty="0">
                        <a:solidFill>
                          <a:schemeClr val="tx1"/>
                        </a:solidFill>
                        <a:latin typeface="+mn-ea"/>
                        <a:ea typeface="+mn-ea"/>
                      </a:endParaRPr>
                    </a:p>
                  </a:txBody>
                  <a:tcPr marL="36000" marR="3600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47776522"/>
                  </a:ext>
                </a:extLst>
              </a:tr>
              <a:tr h="360000">
                <a:tc rowSpan="7">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初動対応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避難誘導</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避難計画に基づく避難の実施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各拠点長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77583300"/>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安否確認</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ルールに従い従業員・家族の安否確認実施</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各拠点長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837784"/>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救護活動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防災備蓄品を用いた救援活動</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各拠点長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41486738"/>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二次災害防止</a:t>
                      </a:r>
                      <a:endParaRPr kumimoji="1" lang="ja-JP" altLang="en-US"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出火のおそれがある場所や危険物保管場所等における二次災害防止措置</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倉庫長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7468470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900" b="1" i="0" u="none" strike="noStrike" cap="none" normalizeH="0" baseline="0" dirty="0">
                          <a:ln>
                            <a:noFill/>
                          </a:ln>
                          <a:solidFill>
                            <a:schemeClr val="tx1"/>
                          </a:solidFill>
                          <a:effectLst/>
                          <a:latin typeface="+mn-ea"/>
                          <a:ea typeface="+mn-ea"/>
                        </a:rPr>
                        <a:t>被災状況把握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事業所建物、設備、通信システム等の被害状況の確認</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倉庫長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75663057"/>
                  </a:ext>
                </a:extLst>
              </a:tr>
              <a:tr h="36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帰宅判断・翌日</a:t>
                      </a:r>
                      <a:br>
                        <a:rPr kumimoji="1" lang="en-US" altLang="ja-JP" sz="900" b="1" i="0" u="none" strike="noStrike" cap="none" normalizeH="0" baseline="0" dirty="0">
                          <a:ln>
                            <a:noFill/>
                          </a:ln>
                          <a:solidFill>
                            <a:schemeClr val="tx1"/>
                          </a:solidFill>
                          <a:effectLst/>
                          <a:latin typeface="+mn-ea"/>
                          <a:ea typeface="+mn-ea"/>
                        </a:rPr>
                      </a:br>
                      <a:r>
                        <a:rPr kumimoji="1" lang="ja-JP" altLang="en-US" sz="900" b="1" i="0" u="none" strike="noStrike" cap="none" normalizeH="0" baseline="0" dirty="0">
                          <a:ln>
                            <a:noFill/>
                          </a:ln>
                          <a:solidFill>
                            <a:schemeClr val="tx1"/>
                          </a:solidFill>
                          <a:effectLst/>
                          <a:latin typeface="+mn-ea"/>
                          <a:ea typeface="+mn-ea"/>
                        </a:rPr>
                        <a:t>以降の出社指示</a:t>
                      </a:r>
                      <a:endParaRPr kumimoji="1" lang="en-US" altLang="ja-JP" sz="900" b="1"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（周囲の安全確認後）従業員の帰宅判断</a:t>
                      </a:r>
                      <a:endParaRPr kumimoji="1" lang="en-US" altLang="ja-JP" sz="900" b="0" i="0" u="none" strike="noStrike" cap="none" normalizeH="0" baseline="0" dirty="0">
                        <a:ln>
                          <a:noFill/>
                        </a:ln>
                        <a:solidFill>
                          <a:schemeClr val="tx1"/>
                        </a:solidFill>
                        <a:effectLst/>
                        <a:latin typeface="+mn-ea"/>
                        <a:ea typeface="+mn-ea"/>
                      </a:endParaRP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翌日以降の就業・出社指示</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各拠点長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66854872"/>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地域貢献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初期消火等周辺地域の安全確保に協力</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各拠点長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58861986"/>
                  </a:ext>
                </a:extLst>
              </a:tr>
              <a:tr h="360000">
                <a:tc rowSpan="4">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事業継続対応</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および情報共有①</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顧客・関連会社の被災状況の収集、インフラの被災・復旧状況把握</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defRPr/>
                      </a:pPr>
                      <a:r>
                        <a:rPr kumimoji="1" lang="ja-JP" altLang="en-US" sz="900" b="0" i="0" u="none" strike="noStrike" cap="none" normalizeH="0" baseline="0" dirty="0">
                          <a:ln>
                            <a:noFill/>
                          </a:ln>
                          <a:solidFill>
                            <a:schemeClr val="tx1"/>
                          </a:solidFill>
                          <a:effectLst/>
                          <a:latin typeface="+mn-ea"/>
                          <a:ea typeface="+mn-ea"/>
                        </a:rPr>
                        <a:t>自社主要拠点の被害状況、稼働状況の情報発信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各拠点長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5903369"/>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片付け・復旧作業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kern="1200" cap="none" normalizeH="0" baseline="0" dirty="0">
                          <a:ln>
                            <a:noFill/>
                          </a:ln>
                          <a:solidFill>
                            <a:schemeClr val="tx1"/>
                          </a:solidFill>
                          <a:effectLst/>
                          <a:latin typeface="+mn-ea"/>
                          <a:ea typeface="ＭＳ Ｐゴシック" panose="020B0600070205080204" pitchFamily="50" charset="-128"/>
                          <a:cs typeface="+mn-cs"/>
                        </a:rPr>
                        <a:t>周辺地域・</a:t>
                      </a:r>
                      <a:r>
                        <a:rPr kumimoji="1" lang="ja-JP" altLang="en-US" sz="900" b="0" i="0" u="none" strike="noStrike" cap="none" normalizeH="0" baseline="0" dirty="0">
                          <a:ln>
                            <a:noFill/>
                          </a:ln>
                          <a:solidFill>
                            <a:schemeClr val="tx1"/>
                          </a:solidFill>
                          <a:effectLst/>
                          <a:latin typeface="+mn-ea"/>
                          <a:ea typeface="+mn-ea"/>
                        </a:rPr>
                        <a:t>関連企業と協力した片付け</a:t>
                      </a:r>
                    </a:p>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施設・設備、データの復旧作業</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総務部長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倉庫長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39152533"/>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対外的な情報発信</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および情報共有②</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重要業務再開に向けた各種取引先への連絡、調整</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54455498"/>
                  </a:ext>
                </a:extLst>
              </a:tr>
              <a:tr h="360000">
                <a:tc vMerge="1">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900" b="1" i="0" u="none" strike="noStrike" cap="none" normalizeH="0" baseline="0" dirty="0">
                          <a:ln>
                            <a:noFill/>
                          </a:ln>
                          <a:solidFill>
                            <a:schemeClr val="tx1"/>
                          </a:solidFill>
                          <a:effectLst/>
                          <a:latin typeface="+mn-ea"/>
                          <a:ea typeface="+mn-ea"/>
                        </a:rPr>
                        <a:t>重要業務の再開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171450" marR="0" lvl="0" indent="-171450" algn="l" defTabSz="914400" rtl="0" eaLnBrk="1" fontAlgn="base" latinLnBrk="0" hangingPunct="1">
                        <a:lnSpc>
                          <a:spcPct val="100000"/>
                        </a:lnSpc>
                        <a:spcBef>
                          <a:spcPct val="20000"/>
                        </a:spcBef>
                        <a:spcAft>
                          <a:spcPct val="0"/>
                        </a:spcAft>
                        <a:buClrTx/>
                        <a:buSzTx/>
                        <a:buFont typeface="Arial" panose="020B0604020202020204" pitchFamily="34" charset="0"/>
                        <a:buChar char="•"/>
                        <a:tabLst/>
                      </a:pPr>
                      <a:r>
                        <a:rPr kumimoji="1" lang="ja-JP" altLang="en-US" sz="900" b="0" i="0" u="none" strike="noStrike" cap="none" normalizeH="0" baseline="0" dirty="0">
                          <a:ln>
                            <a:noFill/>
                          </a:ln>
                          <a:solidFill>
                            <a:schemeClr val="tx1"/>
                          </a:solidFill>
                          <a:effectLst/>
                          <a:latin typeface="+mn-ea"/>
                          <a:ea typeface="+mn-ea"/>
                        </a:rPr>
                        <a:t>重要業務再開</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社長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営業部長</a:t>
                      </a:r>
                    </a:p>
                  </a:txBody>
                  <a:tcPr marL="54000" marR="54000" marT="54000" marB="54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39194970"/>
                  </a:ext>
                </a:extLst>
              </a:tr>
            </a:tbl>
          </a:graphicData>
        </a:graphic>
      </p:graphicFrame>
      <p:sp>
        <p:nvSpPr>
          <p:cNvPr id="4" name="AutoShape 142">
            <a:extLst>
              <a:ext uri="{FF2B5EF4-FFF2-40B4-BE49-F238E27FC236}">
                <a16:creationId xmlns:a16="http://schemas.microsoft.com/office/drawing/2014/main" id="{8E8C156D-E206-B67B-D20C-6C15E714BCA3}"/>
              </a:ext>
            </a:extLst>
          </p:cNvPr>
          <p:cNvSpPr>
            <a:spLocks noChangeArrowheads="1"/>
          </p:cNvSpPr>
          <p:nvPr/>
        </p:nvSpPr>
        <p:spPr bwMode="auto">
          <a:xfrm>
            <a:off x="3688484" y="2942758"/>
            <a:ext cx="3012355" cy="367978"/>
          </a:xfrm>
          <a:prstGeom prst="wedgeRectCallout">
            <a:avLst>
              <a:gd name="adj1" fmla="val -2280"/>
              <a:gd name="adj2" fmla="val 74463"/>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p>
            <a:r>
              <a:rPr lang="ja-JP" altLang="en-US" sz="900" dirty="0">
                <a:latin typeface="+mn-ea"/>
                <a:ea typeface="+mn-ea"/>
              </a:rPr>
              <a:t>担当責任者が不在の場合もありますので、第二順位の担当者も決めておきましょう。</a:t>
            </a:r>
          </a:p>
        </p:txBody>
      </p:sp>
      <p:sp>
        <p:nvSpPr>
          <p:cNvPr id="9" name="AutoShape 74">
            <a:extLst>
              <a:ext uri="{FF2B5EF4-FFF2-40B4-BE49-F238E27FC236}">
                <a16:creationId xmlns:a16="http://schemas.microsoft.com/office/drawing/2014/main" id="{F4FAE01E-5D36-8C9C-688A-7FE037F628DC}"/>
              </a:ext>
            </a:extLst>
          </p:cNvPr>
          <p:cNvSpPr>
            <a:spLocks noChangeArrowheads="1"/>
          </p:cNvSpPr>
          <p:nvPr/>
        </p:nvSpPr>
        <p:spPr bwMode="auto">
          <a:xfrm>
            <a:off x="73082" y="9287001"/>
            <a:ext cx="6660000" cy="202503"/>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mn-ea"/>
                <a:ea typeface="+mn-ea"/>
                <a:cs typeface="+mn-cs"/>
              </a:rPr>
              <a:t>ここで決めたＢＣＰ対応を従業員に定着させるための方策を、次の「７</a:t>
            </a:r>
            <a:r>
              <a:rPr kumimoji="1" lang="en-US" altLang="ja-JP" sz="1000" b="0" i="0" u="none" strike="noStrike" kern="1200" cap="none" spc="0" normalizeH="0" baseline="0" noProof="0" dirty="0">
                <a:ln>
                  <a:noFill/>
                </a:ln>
                <a:effectLst/>
                <a:uLnTx/>
                <a:uFillTx/>
                <a:latin typeface="+mn-ea"/>
                <a:ea typeface="+mn-ea"/>
                <a:cs typeface="+mn-cs"/>
              </a:rPr>
              <a:t>.</a:t>
            </a:r>
            <a:r>
              <a:rPr kumimoji="1" lang="ja-JP" altLang="en-US" sz="1000" b="0" i="0" u="none" strike="noStrike" kern="1200" cap="none" spc="0" normalizeH="0" baseline="0" noProof="0" dirty="0">
                <a:ln>
                  <a:noFill/>
                </a:ln>
                <a:effectLst/>
                <a:uLnTx/>
                <a:uFillTx/>
                <a:latin typeface="+mn-ea"/>
                <a:ea typeface="+mn-ea"/>
                <a:cs typeface="+mn-cs"/>
              </a:rPr>
              <a:t>教育・訓練計画」で検討します。</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177">
            <a:extLst>
              <a:ext uri="{FF2B5EF4-FFF2-40B4-BE49-F238E27FC236}">
                <a16:creationId xmlns:a16="http://schemas.microsoft.com/office/drawing/2014/main" id="{D341820F-0692-8E99-B07A-FCF0A5694C20}"/>
              </a:ext>
            </a:extLst>
          </p:cNvPr>
          <p:cNvGrpSpPr>
            <a:grpSpLocks/>
          </p:cNvGrpSpPr>
          <p:nvPr/>
        </p:nvGrpSpPr>
        <p:grpSpPr bwMode="auto">
          <a:xfrm>
            <a:off x="5116514" y="135510"/>
            <a:ext cx="1584325" cy="314325"/>
            <a:chOff x="2675" y="4828"/>
            <a:chExt cx="998" cy="198"/>
          </a:xfrm>
        </p:grpSpPr>
        <p:sp>
          <p:nvSpPr>
            <p:cNvPr id="4" name="AutoShape 178">
              <a:extLst>
                <a:ext uri="{FF2B5EF4-FFF2-40B4-BE49-F238E27FC236}">
                  <a16:creationId xmlns:a16="http://schemas.microsoft.com/office/drawing/2014/main" id="{7041128C-5777-E137-5711-96C1EF211B4B}"/>
                </a:ext>
              </a:extLst>
            </p:cNvPr>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5" name="Picture 179" descr="j0305433">
              <a:extLst>
                <a:ext uri="{FF2B5EF4-FFF2-40B4-BE49-F238E27FC236}">
                  <a16:creationId xmlns:a16="http://schemas.microsoft.com/office/drawing/2014/main" id="{A3B3D30C-0D40-241B-F494-7A57B3A6EABA}"/>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aphicFrame>
        <p:nvGraphicFramePr>
          <p:cNvPr id="7" name="Group 293">
            <a:extLst>
              <a:ext uri="{FF2B5EF4-FFF2-40B4-BE49-F238E27FC236}">
                <a16:creationId xmlns:a16="http://schemas.microsoft.com/office/drawing/2014/main" id="{B246E4F5-AE81-2A92-17E1-AB637624E2FE}"/>
              </a:ext>
            </a:extLst>
          </p:cNvPr>
          <p:cNvGraphicFramePr>
            <a:graphicFrameLocks noGrp="1"/>
          </p:cNvGraphicFramePr>
          <p:nvPr>
            <p:extLst>
              <p:ext uri="{D42A27DB-BD31-4B8C-83A1-F6EECF244321}">
                <p14:modId xmlns:p14="http://schemas.microsoft.com/office/powerpoint/2010/main" val="1104911409"/>
              </p:ext>
            </p:extLst>
          </p:nvPr>
        </p:nvGraphicFramePr>
        <p:xfrm>
          <a:off x="434649" y="2814716"/>
          <a:ext cx="6020663" cy="2979899"/>
        </p:xfrm>
        <a:graphic>
          <a:graphicData uri="http://schemas.openxmlformats.org/drawingml/2006/table">
            <a:tbl>
              <a:tblPr/>
              <a:tblGrid>
                <a:gridCol w="720000">
                  <a:extLst>
                    <a:ext uri="{9D8B030D-6E8A-4147-A177-3AD203B41FA5}">
                      <a16:colId xmlns:a16="http://schemas.microsoft.com/office/drawing/2014/main" val="4009308589"/>
                    </a:ext>
                  </a:extLst>
                </a:gridCol>
                <a:gridCol w="1196975">
                  <a:extLst>
                    <a:ext uri="{9D8B030D-6E8A-4147-A177-3AD203B41FA5}">
                      <a16:colId xmlns:a16="http://schemas.microsoft.com/office/drawing/2014/main" val="2121137349"/>
                    </a:ext>
                  </a:extLst>
                </a:gridCol>
                <a:gridCol w="1296988">
                  <a:extLst>
                    <a:ext uri="{9D8B030D-6E8A-4147-A177-3AD203B41FA5}">
                      <a16:colId xmlns:a16="http://schemas.microsoft.com/office/drawing/2014/main" val="2890098283"/>
                    </a:ext>
                  </a:extLst>
                </a:gridCol>
                <a:gridCol w="1511300">
                  <a:extLst>
                    <a:ext uri="{9D8B030D-6E8A-4147-A177-3AD203B41FA5}">
                      <a16:colId xmlns:a16="http://schemas.microsoft.com/office/drawing/2014/main" val="4231593200"/>
                    </a:ext>
                  </a:extLst>
                </a:gridCol>
                <a:gridCol w="1295400">
                  <a:extLst>
                    <a:ext uri="{9D8B030D-6E8A-4147-A177-3AD203B41FA5}">
                      <a16:colId xmlns:a16="http://schemas.microsoft.com/office/drawing/2014/main" val="1577616056"/>
                    </a:ext>
                  </a:extLst>
                </a:gridCol>
              </a:tblGrid>
              <a:tr h="24389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内　容</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目　的</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対象者</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頻度・時期</a:t>
                      </a:r>
                      <a:endParaRPr kumimoji="1" lang="ja-JP" altLang="en-US" sz="18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31" marB="45731"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3435444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□訓練</a:t>
                      </a:r>
                      <a:r>
                        <a:rPr kumimoji="1" lang="en-US" altLang="ja-JP" sz="1200" b="0" i="0" u="none" strike="noStrike" cap="none" normalizeH="0" baseline="0" dirty="0">
                          <a:ln>
                            <a:noFill/>
                          </a:ln>
                          <a:solidFill>
                            <a:schemeClr val="tx1"/>
                          </a:solidFill>
                          <a:effectLst/>
                          <a:latin typeface="+mn-ea"/>
                          <a:ea typeface="+mn-ea"/>
                        </a:rPr>
                        <a:t> </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ＢＣＰ研修</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全従業員へのＢＣＰ対応の周知</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グループごとに実施</a:t>
                      </a:r>
                      <a:r>
                        <a:rPr kumimoji="1" lang="en-US" altLang="ja-JP" sz="1000" b="0" i="0" u="none" strike="noStrike" cap="none" normalizeH="0" baseline="0" dirty="0">
                          <a:ln>
                            <a:noFill/>
                          </a:ln>
                          <a:solidFill>
                            <a:srgbClr val="C00000"/>
                          </a:solidFill>
                          <a:effectLst/>
                          <a:latin typeface="+mn-ea"/>
                          <a:ea typeface="+mn-ea"/>
                        </a:rPr>
                        <a:t>)</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24371868"/>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chemeClr val="tx1"/>
                          </a:solidFill>
                          <a:effectLst/>
                          <a:latin typeface="+mn-ea"/>
                          <a:ea typeface="+mn-ea"/>
                        </a:rPr>
                        <a:t>□教育</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ts val="0"/>
                        </a:spcBef>
                        <a:spcAft>
                          <a:spcPts val="60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訓練</a:t>
                      </a:r>
                      <a:endParaRPr kumimoji="1" lang="en-US"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避難時の対応の周知徹底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毎年１回</a:t>
                      </a: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９月実施</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98397310"/>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安否確認連絡訓練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安否確認手段の周知徹底</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最低年２回</a:t>
                      </a:r>
                    </a:p>
                    <a:p>
                      <a:pPr marL="0" marR="0" lvl="0" indent="0" algn="l" defTabSz="914400" rtl="0" eaLnBrk="1" fontAlgn="base" latinLnBrk="0" hangingPunct="1">
                        <a:lnSpc>
                          <a:spcPct val="100000"/>
                        </a:lnSpc>
                        <a:spcBef>
                          <a:spcPts val="0"/>
                        </a:spcBef>
                        <a:spcAft>
                          <a:spcPts val="60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a:t>
                      </a:r>
                      <a:r>
                        <a:rPr kumimoji="1" lang="ja-JP" altLang="en-US" sz="1000" b="0" i="0" u="none" strike="noStrike" cap="none" normalizeH="0" baseline="0" dirty="0">
                          <a:ln>
                            <a:noFill/>
                          </a:ln>
                          <a:solidFill>
                            <a:srgbClr val="C00000"/>
                          </a:solidFill>
                          <a:effectLst/>
                          <a:latin typeface="+mn-ea"/>
                          <a:ea typeface="+mn-ea"/>
                        </a:rPr>
                        <a:t>ﾒｰﾘﾝｸﾞﾘｽﾄ</a:t>
                      </a:r>
                      <a:r>
                        <a:rPr kumimoji="1" lang="en-US" altLang="ja-JP" sz="1000" b="0" i="0" u="none" strike="noStrike" cap="none" normalizeH="0" baseline="0" dirty="0">
                          <a:ln>
                            <a:noFill/>
                          </a:ln>
                          <a:solidFill>
                            <a:srgbClr val="C00000"/>
                          </a:solidFill>
                          <a:effectLst/>
                          <a:latin typeface="+mn-ea"/>
                          <a:ea typeface="+mn-ea"/>
                        </a:rPr>
                        <a:t>/web171)</a:t>
                      </a:r>
                      <a:endParaRPr kumimoji="1" lang="ja-JP" altLang="en-US"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60890303"/>
                  </a:ext>
                </a:extLst>
              </a:tr>
              <a:tr h="684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□教育</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0" marR="0" lvl="0" indent="0" algn="ctr" defTabSz="914400" rtl="0" eaLnBrk="1" fontAlgn="base" latinLnBrk="0" hangingPunct="1">
                        <a:lnSpc>
                          <a:spcPct val="100000"/>
                        </a:lnSpc>
                        <a:spcBef>
                          <a:spcPts val="0"/>
                        </a:spcBef>
                        <a:spcAft>
                          <a:spcPts val="60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ＭＳ ゴシック"/>
                          <a:ea typeface="ＭＳ ゴシック"/>
                          <a:cs typeface="+mn-cs"/>
                        </a:rPr>
                        <a:t>■</a:t>
                      </a:r>
                      <a:r>
                        <a:rPr kumimoji="1" lang="ja-JP" altLang="en-US" sz="1200" b="0" i="0" u="none" strike="noStrike" kern="1200" cap="none" spc="0" normalizeH="0" baseline="0" noProof="0" dirty="0">
                          <a:ln>
                            <a:noFill/>
                          </a:ln>
                          <a:solidFill>
                            <a:prstClr val="black"/>
                          </a:solidFill>
                          <a:effectLst/>
                          <a:uLnTx/>
                          <a:uFillTx/>
                          <a:latin typeface="ＭＳ ゴシック"/>
                          <a:ea typeface="ＭＳ ゴシック"/>
                          <a:cs typeface="+mn-cs"/>
                        </a:rPr>
                        <a:t>訓練</a:t>
                      </a:r>
                      <a:endParaRPr kumimoji="1" lang="en-US" altLang="ja-JP" sz="1200" b="0" i="0" u="none" strike="noStrike" kern="1200" cap="none" spc="0" normalizeH="0" baseline="0" noProof="0" dirty="0">
                        <a:ln>
                          <a:noFill/>
                        </a:ln>
                        <a:solidFill>
                          <a:prstClr val="black"/>
                        </a:solidFill>
                        <a:effectLst/>
                        <a:uLnTx/>
                        <a:uFillTx/>
                        <a:latin typeface="ＭＳ ゴシック"/>
                        <a:ea typeface="ＭＳ ゴシック"/>
                        <a:cs typeface="+mn-cs"/>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zh-TW" altLang="en-US" sz="1000" b="0" i="0" u="none" strike="noStrike" cap="none" normalizeH="0" baseline="0" dirty="0">
                          <a:ln>
                            <a:noFill/>
                          </a:ln>
                          <a:solidFill>
                            <a:srgbClr val="C00000"/>
                          </a:solidFill>
                          <a:effectLst/>
                          <a:latin typeface="+mn-ea"/>
                          <a:ea typeface="+mn-ea"/>
                        </a:rPr>
                        <a:t>地域防災訓練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消火活動の訓練</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全従業員及び</a:t>
                      </a:r>
                    </a:p>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○○町内会</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毎年</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回</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8927072"/>
                  </a:ext>
                </a:extLst>
              </a:tr>
            </a:tbl>
          </a:graphicData>
        </a:graphic>
      </p:graphicFrame>
      <p:sp>
        <p:nvSpPr>
          <p:cNvPr id="9" name="タイトル 8">
            <a:extLst>
              <a:ext uri="{FF2B5EF4-FFF2-40B4-BE49-F238E27FC236}">
                <a16:creationId xmlns:a16="http://schemas.microsoft.com/office/drawing/2014/main" id="{875DCC2C-6773-E9F8-26A0-7848A26D21EF}"/>
              </a:ext>
            </a:extLst>
          </p:cNvPr>
          <p:cNvSpPr>
            <a:spLocks noGrp="1"/>
          </p:cNvSpPr>
          <p:nvPr>
            <p:ph type="ctrTitle"/>
          </p:nvPr>
        </p:nvSpPr>
        <p:spPr/>
        <p:txBody>
          <a:bodyPr/>
          <a:lstStyle/>
          <a:p>
            <a:pPr marL="0" marR="0" lvl="0" indent="0" defTabSz="914400" rtl="0" eaLnBrk="1" fontAlgn="base" latinLnBrk="0" hangingPunct="1">
              <a:lnSpc>
                <a:spcPct val="100000"/>
              </a:lnSpc>
              <a:spcBef>
                <a:spcPct val="0"/>
              </a:spcBef>
              <a:spcAft>
                <a:spcPct val="0"/>
              </a:spcAft>
              <a:tabLst/>
              <a:defRPr/>
            </a:pPr>
            <a:r>
              <a:rPr lang="ja-JP" altLang="en-US" dirty="0"/>
              <a:t>７．教育・訓練計画</a:t>
            </a:r>
          </a:p>
        </p:txBody>
      </p:sp>
      <p:sp>
        <p:nvSpPr>
          <p:cNvPr id="10" name="コンテンツ プレースホルダー 9">
            <a:extLst>
              <a:ext uri="{FF2B5EF4-FFF2-40B4-BE49-F238E27FC236}">
                <a16:creationId xmlns:a16="http://schemas.microsoft.com/office/drawing/2014/main" id="{30892AA7-F42D-5D84-86E4-41207A97BE7E}"/>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被災時に、これまでに検討してきたＢＣＰ対応を、従業員の皆様が迅速かつ的確に行うには、各自の役割とその対応内容を十分理解しておく必要があります。そのためには、従業員への教育や訓練が欠かせません。</a:t>
            </a:r>
            <a:endParaRPr lang="en-US" altLang="ja-JP" dirty="0"/>
          </a:p>
          <a:p>
            <a:pPr lvl="3"/>
            <a:r>
              <a:rPr lang="ja-JP" altLang="en-US" dirty="0"/>
              <a:t>はじめは消火訓練など簡単な訓練でも構いませんので、定期的に訓練を実施し、従業員の理解に応じて、より広範な訓練を実施していくことが重要です。</a:t>
            </a:r>
          </a:p>
          <a:p>
            <a:pPr lvl="3"/>
            <a:r>
              <a:rPr lang="ja-JP" altLang="en-US" dirty="0"/>
              <a:t>特に、初動対応については、従業員携帯カードなどを活用した研修や、安否確認訓練などを実施し、確実に必要な行動が取れるようにしましょう。</a:t>
            </a:r>
          </a:p>
          <a:p>
            <a:pPr lvl="3"/>
            <a:r>
              <a:rPr lang="ja-JP" altLang="en-US" dirty="0"/>
              <a:t>訓練の結果に応じて、このＢＣＰの見直しをしましょう。</a:t>
            </a:r>
          </a:p>
        </p:txBody>
      </p:sp>
      <p:sp>
        <p:nvSpPr>
          <p:cNvPr id="2" name="スライド番号プレースホルダー 1">
            <a:extLst>
              <a:ext uri="{FF2B5EF4-FFF2-40B4-BE49-F238E27FC236}">
                <a16:creationId xmlns:a16="http://schemas.microsoft.com/office/drawing/2014/main" id="{E1357A2A-E247-F6A5-A58B-F73B84CB220B}"/>
              </a:ext>
            </a:extLst>
          </p:cNvPr>
          <p:cNvSpPr>
            <a:spLocks noGrp="1"/>
          </p:cNvSpPr>
          <p:nvPr>
            <p:ph type="sldNum" sz="quarter" idx="12"/>
          </p:nvPr>
        </p:nvSpPr>
        <p:spPr/>
        <p:txBody>
          <a:bodyPr/>
          <a:lstStyle/>
          <a:p>
            <a:pPr algn="ctr"/>
            <a:fld id="{C7087AB9-DADE-4781-AE92-2E367CAE0F39}" type="slidenum">
              <a:rPr lang="ja-JP" altLang="en-US" smtClean="0"/>
              <a:pPr algn="ctr"/>
              <a:t>22</a:t>
            </a:fld>
            <a:endParaRPr lang="ja-JP" altLang="en-US" dirty="0"/>
          </a:p>
        </p:txBody>
      </p:sp>
      <p:sp>
        <p:nvSpPr>
          <p:cNvPr id="6" name="AutoShape 226">
            <a:extLst>
              <a:ext uri="{FF2B5EF4-FFF2-40B4-BE49-F238E27FC236}">
                <a16:creationId xmlns:a16="http://schemas.microsoft.com/office/drawing/2014/main" id="{B6A7BAD6-119C-DE5C-C663-7AC903261704}"/>
              </a:ext>
            </a:extLst>
          </p:cNvPr>
          <p:cNvSpPr>
            <a:spLocks noChangeArrowheads="1"/>
          </p:cNvSpPr>
          <p:nvPr/>
        </p:nvSpPr>
        <p:spPr bwMode="auto">
          <a:xfrm>
            <a:off x="4699437" y="5887765"/>
            <a:ext cx="1584325" cy="433387"/>
          </a:xfrm>
          <a:prstGeom prst="wedgeRectCallout">
            <a:avLst>
              <a:gd name="adj1" fmla="val -42787"/>
              <a:gd name="adj2" fmla="val -957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誰を対象に教育・訓練を実施するのか明確にします。</a:t>
            </a:r>
          </a:p>
        </p:txBody>
      </p:sp>
      <p:sp>
        <p:nvSpPr>
          <p:cNvPr id="8" name="AutoShape 227">
            <a:extLst>
              <a:ext uri="{FF2B5EF4-FFF2-40B4-BE49-F238E27FC236}">
                <a16:creationId xmlns:a16="http://schemas.microsoft.com/office/drawing/2014/main" id="{C3A9C9AB-F732-3FF9-732C-C2FA4EE8EB8A}"/>
              </a:ext>
            </a:extLst>
          </p:cNvPr>
          <p:cNvSpPr>
            <a:spLocks noChangeArrowheads="1"/>
          </p:cNvSpPr>
          <p:nvPr/>
        </p:nvSpPr>
        <p:spPr bwMode="auto">
          <a:xfrm>
            <a:off x="4581525" y="2148909"/>
            <a:ext cx="2087563" cy="504825"/>
          </a:xfrm>
          <a:prstGeom prst="wedgeRectCallout">
            <a:avLst>
              <a:gd name="adj1" fmla="val -10306"/>
              <a:gd name="adj2" fmla="val 7924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教育・訓練を計画的に実施するため、実施時期や頻度を明確にします。</a:t>
            </a:r>
          </a:p>
          <a:p>
            <a:pPr eaLnBrk="1" hangingPunct="1"/>
            <a:r>
              <a:rPr lang="ja-JP" altLang="en-US" sz="900" b="0" dirty="0">
                <a:latin typeface="ＭＳ ゴシック" panose="020B0609070205080204" pitchFamily="49" charset="-128"/>
                <a:ea typeface="ＭＳ ゴシック" panose="020B0609070205080204" pitchFamily="49" charset="-128"/>
              </a:rPr>
              <a:t>年１回以上の実施をしてください。</a:t>
            </a:r>
          </a:p>
        </p:txBody>
      </p:sp>
      <p:sp>
        <p:nvSpPr>
          <p:cNvPr id="11" name="AutoShape 228">
            <a:extLst>
              <a:ext uri="{FF2B5EF4-FFF2-40B4-BE49-F238E27FC236}">
                <a16:creationId xmlns:a16="http://schemas.microsoft.com/office/drawing/2014/main" id="{5FAC19A8-EEB1-4A9D-D45D-1C2D99075B65}"/>
              </a:ext>
            </a:extLst>
          </p:cNvPr>
          <p:cNvSpPr>
            <a:spLocks noChangeArrowheads="1"/>
          </p:cNvSpPr>
          <p:nvPr/>
        </p:nvSpPr>
        <p:spPr bwMode="auto">
          <a:xfrm>
            <a:off x="2641600" y="2219180"/>
            <a:ext cx="1619250" cy="433388"/>
          </a:xfrm>
          <a:prstGeom prst="wedgeRectCallout">
            <a:avLst>
              <a:gd name="adj1" fmla="val -39806"/>
              <a:gd name="adj2" fmla="val 8223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何を目的に教育・訓練を実施するのかを明確にします。</a:t>
            </a:r>
          </a:p>
        </p:txBody>
      </p:sp>
      <p:sp>
        <p:nvSpPr>
          <p:cNvPr id="12" name="AutoShape 235">
            <a:extLst>
              <a:ext uri="{FF2B5EF4-FFF2-40B4-BE49-F238E27FC236}">
                <a16:creationId xmlns:a16="http://schemas.microsoft.com/office/drawing/2014/main" id="{497F35F5-C747-0716-ED1B-162266416AC7}"/>
              </a:ext>
            </a:extLst>
          </p:cNvPr>
          <p:cNvSpPr>
            <a:spLocks noChangeArrowheads="1"/>
          </p:cNvSpPr>
          <p:nvPr/>
        </p:nvSpPr>
        <p:spPr bwMode="auto">
          <a:xfrm>
            <a:off x="260350" y="2220346"/>
            <a:ext cx="1512888" cy="433388"/>
          </a:xfrm>
          <a:prstGeom prst="wedgeRectCallout">
            <a:avLst>
              <a:gd name="adj1" fmla="val -23139"/>
              <a:gd name="adj2" fmla="val 793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教育・訓練のどちらかにチェックしてください。</a:t>
            </a:r>
          </a:p>
        </p:txBody>
      </p:sp>
      <p:sp>
        <p:nvSpPr>
          <p:cNvPr id="13" name="AutoShape 220">
            <a:extLst>
              <a:ext uri="{FF2B5EF4-FFF2-40B4-BE49-F238E27FC236}">
                <a16:creationId xmlns:a16="http://schemas.microsoft.com/office/drawing/2014/main" id="{464010CD-1FDC-459F-4539-8444F0520909}"/>
              </a:ext>
            </a:extLst>
          </p:cNvPr>
          <p:cNvSpPr>
            <a:spLocks noChangeArrowheads="1"/>
          </p:cNvSpPr>
          <p:nvPr/>
        </p:nvSpPr>
        <p:spPr bwMode="auto">
          <a:xfrm>
            <a:off x="619125" y="7073715"/>
            <a:ext cx="5761038" cy="198437"/>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次の「８</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　点検・是正措置・見直し」では、このＢＣＰの運用について検討します。</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3404" name="Group 156"/>
          <p:cNvGraphicFramePr>
            <a:graphicFrameLocks noGrp="1"/>
          </p:cNvGraphicFramePr>
          <p:nvPr>
            <p:extLst>
              <p:ext uri="{D42A27DB-BD31-4B8C-83A1-F6EECF244321}">
                <p14:modId xmlns:p14="http://schemas.microsoft.com/office/powerpoint/2010/main" val="1868786560"/>
              </p:ext>
            </p:extLst>
          </p:nvPr>
        </p:nvGraphicFramePr>
        <p:xfrm>
          <a:off x="476250" y="3032222"/>
          <a:ext cx="5905500" cy="2046970"/>
        </p:xfrm>
        <a:graphic>
          <a:graphicData uri="http://schemas.openxmlformats.org/drawingml/2006/table">
            <a:tbl>
              <a:tblPr/>
              <a:tblGrid>
                <a:gridCol w="5905500">
                  <a:extLst>
                    <a:ext uri="{9D8B030D-6E8A-4147-A177-3AD203B41FA5}">
                      <a16:colId xmlns:a16="http://schemas.microsoft.com/office/drawing/2014/main" val="3460361290"/>
                    </a:ext>
                  </a:extLst>
                </a:gridCol>
              </a:tblGrid>
              <a:tr h="306931">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点検・是正措置・見直しの基準</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189631801"/>
                  </a:ext>
                </a:extLst>
              </a:tr>
              <a:tr h="41738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毎年２月総務部が見直し案を作成し、３月の経営者会議において確認する。</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4060169"/>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大幅な組織改編時に特に体制の見直しを行う。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75507248"/>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業務形態・主要サービスの変化や、拠点の新設・移転を行った際に、ＢＣＰ全般の見直しを行う。</a:t>
                      </a: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03391"/>
                  </a:ext>
                </a:extLst>
              </a:tr>
              <a:tr h="4316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90000" marR="90000" marT="46786" marB="46786"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46702531"/>
                  </a:ext>
                </a:extLst>
              </a:tr>
            </a:tbl>
          </a:graphicData>
        </a:graphic>
      </p:graphicFrame>
      <p:graphicFrame>
        <p:nvGraphicFramePr>
          <p:cNvPr id="53373" name="Group 125"/>
          <p:cNvGraphicFramePr>
            <a:graphicFrameLocks noGrp="1"/>
          </p:cNvGraphicFramePr>
          <p:nvPr>
            <p:extLst>
              <p:ext uri="{D42A27DB-BD31-4B8C-83A1-F6EECF244321}">
                <p14:modId xmlns:p14="http://schemas.microsoft.com/office/powerpoint/2010/main" val="2364845993"/>
              </p:ext>
            </p:extLst>
          </p:nvPr>
        </p:nvGraphicFramePr>
        <p:xfrm>
          <a:off x="1916113" y="5710335"/>
          <a:ext cx="4465637" cy="1258889"/>
        </p:xfrm>
        <a:graphic>
          <a:graphicData uri="http://schemas.openxmlformats.org/drawingml/2006/table">
            <a:tbl>
              <a:tblPr/>
              <a:tblGrid>
                <a:gridCol w="3817937">
                  <a:extLst>
                    <a:ext uri="{9D8B030D-6E8A-4147-A177-3AD203B41FA5}">
                      <a16:colId xmlns:a16="http://schemas.microsoft.com/office/drawing/2014/main" val="1833438368"/>
                    </a:ext>
                  </a:extLst>
                </a:gridCol>
                <a:gridCol w="647700">
                  <a:extLst>
                    <a:ext uri="{9D8B030D-6E8A-4147-A177-3AD203B41FA5}">
                      <a16:colId xmlns:a16="http://schemas.microsoft.com/office/drawing/2014/main" val="3067283136"/>
                    </a:ext>
                  </a:extLst>
                </a:gridCol>
              </a:tblGrid>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点検・見直しを行う着眼点（例）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a:t>
                      </a:r>
                    </a:p>
                  </a:txBody>
                  <a:tcPr marL="36000" marR="36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27411716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主要な製品・サービスや取引先に変更はないか？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02130367"/>
                  </a:ext>
                </a:extLst>
              </a:tr>
              <a:tr h="260389">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重要業務に必要な各種経営資源に変更はないか？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66121519"/>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ＢＣＰ対応策の優先順位、実施時期に変更はないか？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22667920"/>
                  </a:ext>
                </a:extLst>
              </a:tr>
              <a:tr h="2460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会社の組織体制に変更はないか？</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p>
                  </a:txBody>
                  <a:tcPr marL="90000" marR="90000" marT="46807" marB="46807" anchor="ct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68569386"/>
                  </a:ext>
                </a:extLst>
              </a:tr>
            </a:tbl>
          </a:graphicData>
        </a:graphic>
      </p:graphicFrame>
      <p:sp>
        <p:nvSpPr>
          <p:cNvPr id="2" name="タイトル 1">
            <a:extLst>
              <a:ext uri="{FF2B5EF4-FFF2-40B4-BE49-F238E27FC236}">
                <a16:creationId xmlns:a16="http://schemas.microsoft.com/office/drawing/2014/main" id="{ED7C5AF3-EEA3-5BCF-F203-A7EC74702FA5}"/>
              </a:ext>
            </a:extLst>
          </p:cNvPr>
          <p:cNvSpPr>
            <a:spLocks noGrp="1"/>
          </p:cNvSpPr>
          <p:nvPr>
            <p:ph type="ctrTitle"/>
          </p:nvPr>
        </p:nvSpPr>
        <p:spPr/>
        <p:txBody>
          <a:bodyPr/>
          <a:lstStyle/>
          <a:p>
            <a:r>
              <a:rPr lang="ja-JP" altLang="en-US" dirty="0"/>
              <a:t>８．点検・是正措置・見直し</a:t>
            </a:r>
          </a:p>
        </p:txBody>
      </p:sp>
      <p:sp>
        <p:nvSpPr>
          <p:cNvPr id="3" name="コンテンツ プレースホルダー 2">
            <a:extLst>
              <a:ext uri="{FF2B5EF4-FFF2-40B4-BE49-F238E27FC236}">
                <a16:creationId xmlns:a16="http://schemas.microsoft.com/office/drawing/2014/main" id="{C7E759CB-48B4-B292-3369-A4A901C7EE14}"/>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ＢＣＰで決めた各種対応策の実施状況を踏まえ、定期的な見直しを行う必要があります。また、それ以外に見直しを行うべき場合も、あらかじめ決めておきましょう。</a:t>
            </a:r>
          </a:p>
        </p:txBody>
      </p:sp>
      <p:sp>
        <p:nvSpPr>
          <p:cNvPr id="5" name="テキスト ボックス 4">
            <a:extLst>
              <a:ext uri="{FF2B5EF4-FFF2-40B4-BE49-F238E27FC236}">
                <a16:creationId xmlns:a16="http://schemas.microsoft.com/office/drawing/2014/main" id="{532B5EFE-21D1-DBE4-C3EF-8D930E199927}"/>
              </a:ext>
            </a:extLst>
          </p:cNvPr>
          <p:cNvSpPr txBox="1"/>
          <p:nvPr/>
        </p:nvSpPr>
        <p:spPr>
          <a:xfrm>
            <a:off x="476250" y="2762563"/>
            <a:ext cx="5905500" cy="246221"/>
          </a:xfrm>
          <a:prstGeom prst="rect">
            <a:avLst/>
          </a:prstGeom>
          <a:noFill/>
        </p:spPr>
        <p:txBody>
          <a:bodyPr wrap="square">
            <a:spAutoFit/>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以下の基準に該当する場合には、経営者及び各部門長で見直しを行い、必要に応じて更新する。</a:t>
            </a:r>
          </a:p>
        </p:txBody>
      </p:sp>
      <p:sp>
        <p:nvSpPr>
          <p:cNvPr id="4" name="スライド番号プレースホルダー 3">
            <a:extLst>
              <a:ext uri="{FF2B5EF4-FFF2-40B4-BE49-F238E27FC236}">
                <a16:creationId xmlns:a16="http://schemas.microsoft.com/office/drawing/2014/main" id="{E9D29A61-A055-7ABF-D055-87FC7512ED2C}"/>
              </a:ext>
            </a:extLst>
          </p:cNvPr>
          <p:cNvSpPr>
            <a:spLocks noGrp="1"/>
          </p:cNvSpPr>
          <p:nvPr>
            <p:ph type="sldNum" sz="quarter" idx="12"/>
          </p:nvPr>
        </p:nvSpPr>
        <p:spPr/>
        <p:txBody>
          <a:bodyPr/>
          <a:lstStyle/>
          <a:p>
            <a:pPr algn="ctr"/>
            <a:fld id="{C7087AB9-DADE-4781-AE92-2E367CAE0F39}" type="slidenum">
              <a:rPr lang="ja-JP" altLang="en-US" smtClean="0"/>
              <a:pPr algn="ctr"/>
              <a:t>23</a:t>
            </a:fld>
            <a:endParaRPr lang="ja-JP" altLang="en-US" dirty="0"/>
          </a:p>
        </p:txBody>
      </p:sp>
      <p:sp>
        <p:nvSpPr>
          <p:cNvPr id="6" name="AutoShape 124">
            <a:extLst>
              <a:ext uri="{FF2B5EF4-FFF2-40B4-BE49-F238E27FC236}">
                <a16:creationId xmlns:a16="http://schemas.microsoft.com/office/drawing/2014/main" id="{5A11C241-D744-7B2F-1019-310072C035EB}"/>
              </a:ext>
            </a:extLst>
          </p:cNvPr>
          <p:cNvSpPr>
            <a:spLocks noChangeArrowheads="1"/>
          </p:cNvSpPr>
          <p:nvPr/>
        </p:nvSpPr>
        <p:spPr bwMode="auto">
          <a:xfrm>
            <a:off x="4760912" y="2274184"/>
            <a:ext cx="1800225" cy="431800"/>
          </a:xfrm>
          <a:prstGeom prst="wedgeRectCallout">
            <a:avLst>
              <a:gd name="adj1" fmla="val -41270"/>
              <a:gd name="adj2" fmla="val 14742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年１回以上の見直しをしてください。</a:t>
            </a:r>
          </a:p>
        </p:txBody>
      </p:sp>
      <p:sp>
        <p:nvSpPr>
          <p:cNvPr id="7" name="AutoShape 145">
            <a:extLst>
              <a:ext uri="{FF2B5EF4-FFF2-40B4-BE49-F238E27FC236}">
                <a16:creationId xmlns:a16="http://schemas.microsoft.com/office/drawing/2014/main" id="{5BC9E6BE-697E-50B6-11D4-A00F9AF36CF1}"/>
              </a:ext>
            </a:extLst>
          </p:cNvPr>
          <p:cNvSpPr>
            <a:spLocks noChangeArrowheads="1"/>
          </p:cNvSpPr>
          <p:nvPr/>
        </p:nvSpPr>
        <p:spPr bwMode="auto">
          <a:xfrm>
            <a:off x="4652963" y="5067734"/>
            <a:ext cx="2016125" cy="431800"/>
          </a:xfrm>
          <a:prstGeom prst="wedgeRectCallout">
            <a:avLst>
              <a:gd name="adj1" fmla="val -45829"/>
              <a:gd name="adj2" fmla="val 101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例えば、以下のような着眼点で、見直しを行ってください。</a:t>
            </a:r>
          </a:p>
        </p:txBody>
      </p:sp>
      <p:sp>
        <p:nvSpPr>
          <p:cNvPr id="8" name="AutoShape 91">
            <a:extLst>
              <a:ext uri="{FF2B5EF4-FFF2-40B4-BE49-F238E27FC236}">
                <a16:creationId xmlns:a16="http://schemas.microsoft.com/office/drawing/2014/main" id="{A269871F-CF72-74E6-606A-86DDB9F9EB5C}"/>
              </a:ext>
            </a:extLst>
          </p:cNvPr>
          <p:cNvSpPr>
            <a:spLocks noChangeArrowheads="1"/>
          </p:cNvSpPr>
          <p:nvPr/>
        </p:nvSpPr>
        <p:spPr bwMode="auto">
          <a:xfrm>
            <a:off x="549275" y="8106887"/>
            <a:ext cx="5761038" cy="765651"/>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あなたの会社のＢＣＰは、ほぼ形になりました。</a:t>
            </a:r>
          </a:p>
          <a:p>
            <a:pPr eaLnBrk="1" hangingPunct="1"/>
            <a:r>
              <a:rPr lang="ja-JP" altLang="en-US" b="0" dirty="0">
                <a:latin typeface="ＭＳ ゴシック" panose="020B0609070205080204" pitchFamily="49" charset="-128"/>
                <a:ea typeface="ＭＳ ゴシック" panose="020B0609070205080204" pitchFamily="49" charset="-128"/>
              </a:rPr>
              <a:t>このＢＣＰの実効性を高めるために、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次ページ以降の</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をそれぞれ記入してＢＣＰを完成させましょう。</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DEAD63D1-A372-45BB-8C7E-A523F71C1521}"/>
              </a:ext>
            </a:extLst>
          </p:cNvPr>
          <p:cNvSpPr>
            <a:spLocks noGrp="1"/>
          </p:cNvSpPr>
          <p:nvPr>
            <p:ph type="ctrTitle"/>
          </p:nvPr>
        </p:nvSpPr>
        <p:spPr/>
        <p:txBody>
          <a:bodyPr/>
          <a:lstStyle/>
          <a:p>
            <a:r>
              <a:rPr lang="en-US" altLang="zh-CN" dirty="0"/>
              <a:t>【</a:t>
            </a:r>
            <a:r>
              <a:rPr lang="zh-CN" altLang="en-US" dirty="0"/>
              <a:t>様式</a:t>
            </a:r>
            <a:r>
              <a:rPr lang="ja-JP" altLang="en-US" dirty="0"/>
              <a:t>１</a:t>
            </a:r>
            <a:r>
              <a:rPr lang="en-US" altLang="zh-CN" dirty="0"/>
              <a:t>】</a:t>
            </a:r>
            <a:r>
              <a:rPr lang="zh-CN" altLang="en-US" dirty="0"/>
              <a:t>ＢＣＰ対応拠点一覧</a:t>
            </a:r>
            <a:endParaRPr lang="ja-JP" altLang="en-US" dirty="0"/>
          </a:p>
        </p:txBody>
      </p:sp>
      <p:graphicFrame>
        <p:nvGraphicFramePr>
          <p:cNvPr id="3" name="Group 234">
            <a:extLst>
              <a:ext uri="{FF2B5EF4-FFF2-40B4-BE49-F238E27FC236}">
                <a16:creationId xmlns:a16="http://schemas.microsoft.com/office/drawing/2014/main" id="{5081EA2E-9BAF-F114-0DE5-8EF854A036C1}"/>
              </a:ext>
            </a:extLst>
          </p:cNvPr>
          <p:cNvGraphicFramePr>
            <a:graphicFrameLocks/>
          </p:cNvGraphicFramePr>
          <p:nvPr>
            <p:extLst>
              <p:ext uri="{D42A27DB-BD31-4B8C-83A1-F6EECF244321}">
                <p14:modId xmlns:p14="http://schemas.microsoft.com/office/powerpoint/2010/main" val="2513569741"/>
              </p:ext>
            </p:extLst>
          </p:nvPr>
        </p:nvGraphicFramePr>
        <p:xfrm>
          <a:off x="157161" y="2144688"/>
          <a:ext cx="6553198" cy="4634125"/>
        </p:xfrm>
        <a:graphic>
          <a:graphicData uri="http://schemas.openxmlformats.org/drawingml/2006/table">
            <a:tbl>
              <a:tblPr/>
              <a:tblGrid>
                <a:gridCol w="1019870">
                  <a:extLst>
                    <a:ext uri="{9D8B030D-6E8A-4147-A177-3AD203B41FA5}">
                      <a16:colId xmlns:a16="http://schemas.microsoft.com/office/drawing/2014/main" val="4172571851"/>
                    </a:ext>
                  </a:extLst>
                </a:gridCol>
                <a:gridCol w="1729418">
                  <a:extLst>
                    <a:ext uri="{9D8B030D-6E8A-4147-A177-3AD203B41FA5}">
                      <a16:colId xmlns:a16="http://schemas.microsoft.com/office/drawing/2014/main" val="729499173"/>
                    </a:ext>
                  </a:extLst>
                </a:gridCol>
                <a:gridCol w="3803910">
                  <a:extLst>
                    <a:ext uri="{9D8B030D-6E8A-4147-A177-3AD203B41FA5}">
                      <a16:colId xmlns:a16="http://schemas.microsoft.com/office/drawing/2014/main" val="3866472241"/>
                    </a:ext>
                  </a:extLst>
                </a:gridCol>
              </a:tblGrid>
              <a:tr h="51281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優先順位</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連絡手段・連絡先</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522753186"/>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本店</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27867154"/>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支店</a:t>
                      </a: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電話：○○○</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ＦＡＸ： ○○○</a:t>
                      </a:r>
                      <a:r>
                        <a:rPr kumimoji="1" lang="en-US" altLang="ja-JP" sz="1200" b="0" i="0" u="none" strike="noStrike" cap="none" normalizeH="0" baseline="0" dirty="0">
                          <a:ln>
                            <a:noFill/>
                          </a:ln>
                          <a:solidFill>
                            <a:srgbClr val="C00000"/>
                          </a:solidFill>
                          <a:effectLst/>
                          <a:latin typeface="+mn-ea"/>
                          <a:ea typeface="+mn-ea"/>
                        </a:rPr>
                        <a:t>-○○○-○○○○</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メール：**＠**</a:t>
                      </a:r>
                      <a:r>
                        <a:rPr kumimoji="1" lang="en-US" altLang="ja-JP" sz="1200" b="0" i="0" u="none" strike="noStrike" cap="none" normalizeH="0" baseline="0" dirty="0">
                          <a:ln>
                            <a:noFill/>
                          </a:ln>
                          <a:solidFill>
                            <a:srgbClr val="C00000"/>
                          </a:solidFill>
                          <a:effectLst/>
                          <a:latin typeface="+mn-ea"/>
                          <a:ea typeface="+mn-ea"/>
                        </a:rPr>
                        <a:t>.co.jp</a:t>
                      </a:r>
                      <a:endParaRPr kumimoji="1" lang="en-US" altLang="ja-JP" sz="1200" b="0" i="0" u="sng" strike="noStrike" cap="none" normalizeH="0" baseline="0" dirty="0">
                        <a:ln>
                          <a:noFill/>
                        </a:ln>
                        <a:solidFill>
                          <a:srgbClr val="C00000"/>
                        </a:solidFill>
                        <a:effectLst/>
                        <a:latin typeface="+mn-ea"/>
                        <a:ea typeface="+mn-ea"/>
                      </a:endParaRPr>
                    </a:p>
                  </a:txBody>
                  <a:tcPr marT="45717" marB="45717"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35231905"/>
                  </a:ext>
                </a:extLst>
              </a:tr>
              <a:tr h="137377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5" marB="468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4772772"/>
                  </a:ext>
                </a:extLst>
              </a:tr>
            </a:tbl>
          </a:graphicData>
        </a:graphic>
      </p:graphicFrame>
      <p:sp>
        <p:nvSpPr>
          <p:cNvPr id="5" name="コンテンツ プレースホルダー 4">
            <a:extLst>
              <a:ext uri="{FF2B5EF4-FFF2-40B4-BE49-F238E27FC236}">
                <a16:creationId xmlns:a16="http://schemas.microsoft.com/office/drawing/2014/main" id="{80BFC802-5766-EA9F-5D40-824EDB35CD6F}"/>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事業を継続または早期に復旧させるには、従業員の安否確認、取引先との連絡、情報の集約、指揮などを行うための重要拠点を明確にし、全従業員に周知する必要があります。</a:t>
            </a:r>
          </a:p>
          <a:p>
            <a:pPr lvl="2"/>
            <a:r>
              <a:rPr lang="ja-JP" altLang="en-US" dirty="0"/>
              <a:t>事業所に立ち入れなくなる場合も想定して、 ３か所程度のＢＣＰ対応を行う拠点を、あらかじめ決めておきましょう。</a:t>
            </a:r>
            <a:endParaRPr lang="en-US" altLang="ja-JP" dirty="0"/>
          </a:p>
          <a:p>
            <a:pPr lvl="3"/>
            <a:r>
              <a:rPr lang="ja-JP" altLang="en-US" dirty="0"/>
              <a:t>重要拠点には、ＢＣＰ対応に必要な連絡先リストなど、必要なツールを事前に整備しましょう。</a:t>
            </a:r>
          </a:p>
        </p:txBody>
      </p:sp>
      <p:sp>
        <p:nvSpPr>
          <p:cNvPr id="4" name="スライド番号プレースホルダー 3">
            <a:extLst>
              <a:ext uri="{FF2B5EF4-FFF2-40B4-BE49-F238E27FC236}">
                <a16:creationId xmlns:a16="http://schemas.microsoft.com/office/drawing/2014/main" id="{7756654B-C4D1-977D-9BF7-1D342F667915}"/>
              </a:ext>
            </a:extLst>
          </p:cNvPr>
          <p:cNvSpPr>
            <a:spLocks noGrp="1"/>
          </p:cNvSpPr>
          <p:nvPr>
            <p:ph type="sldNum" sz="quarter" idx="12"/>
          </p:nvPr>
        </p:nvSpPr>
        <p:spPr/>
        <p:txBody>
          <a:bodyPr/>
          <a:lstStyle/>
          <a:p>
            <a:pPr algn="ctr"/>
            <a:fld id="{C7087AB9-DADE-4781-AE92-2E367CAE0F39}" type="slidenum">
              <a:rPr lang="ja-JP" altLang="en-US" smtClean="0"/>
              <a:pPr algn="ctr"/>
              <a:t>24</a:t>
            </a:fld>
            <a:endParaRPr lang="ja-JP" alt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18" name="Group 330"/>
          <p:cNvGraphicFramePr>
            <a:graphicFrameLocks noGrp="1"/>
          </p:cNvGraphicFramePr>
          <p:nvPr>
            <p:extLst>
              <p:ext uri="{D42A27DB-BD31-4B8C-83A1-F6EECF244321}">
                <p14:modId xmlns:p14="http://schemas.microsoft.com/office/powerpoint/2010/main" val="2766998002"/>
              </p:ext>
            </p:extLst>
          </p:nvPr>
        </p:nvGraphicFramePr>
        <p:xfrm>
          <a:off x="391225" y="7396171"/>
          <a:ext cx="6120000" cy="1644667"/>
        </p:xfrm>
        <a:graphic>
          <a:graphicData uri="http://schemas.openxmlformats.org/drawingml/2006/table">
            <a:tbl>
              <a:tblPr/>
              <a:tblGrid>
                <a:gridCol w="1440000">
                  <a:extLst>
                    <a:ext uri="{9D8B030D-6E8A-4147-A177-3AD203B41FA5}">
                      <a16:colId xmlns:a16="http://schemas.microsoft.com/office/drawing/2014/main" val="1800595330"/>
                    </a:ext>
                  </a:extLst>
                </a:gridCol>
                <a:gridCol w="4680000">
                  <a:extLst>
                    <a:ext uri="{9D8B030D-6E8A-4147-A177-3AD203B41FA5}">
                      <a16:colId xmlns:a16="http://schemas.microsoft.com/office/drawing/2014/main" val="2175001877"/>
                    </a:ext>
                  </a:extLst>
                </a:gridCol>
              </a:tblGrid>
              <a:tr h="32375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事業所名</a:t>
                      </a: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本社＋本社倉庫</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67057907"/>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避難場所</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（集合場所）</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本社倉庫駐車場</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68841371"/>
                  </a:ext>
                </a:extLst>
              </a:tr>
              <a:tr h="39620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避難誘導責任者</a:t>
                      </a:r>
                      <a:b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（代理責任者）</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総務部長（総務課長）</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82404065"/>
                  </a:ext>
                </a:extLst>
              </a:tr>
              <a:tr h="52848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ＭＳ ゴシック" panose="020B0609070205080204" pitchFamily="49" charset="-128"/>
                          <a:ea typeface="ＭＳ ゴシック" panose="020B0609070205080204" pitchFamily="49" charset="-128"/>
                        </a:rPr>
                        <a:t>備考</a:t>
                      </a: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避難誘導責任者は、従業員等の避難者が危険エリアを通過する際に十分注意するよう注意喚起を行うこと。</a:t>
                      </a:r>
                    </a:p>
                  </a:txBody>
                  <a:tcPr marL="72000" marR="72000" marT="72032" marB="72032"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46516522"/>
                  </a:ext>
                </a:extLst>
              </a:tr>
            </a:tbl>
          </a:graphicData>
        </a:graphic>
      </p:graphicFrame>
      <p:sp>
        <p:nvSpPr>
          <p:cNvPr id="2" name="タイトル 1">
            <a:extLst>
              <a:ext uri="{FF2B5EF4-FFF2-40B4-BE49-F238E27FC236}">
                <a16:creationId xmlns:a16="http://schemas.microsoft.com/office/drawing/2014/main" id="{DD25A03C-B7F8-BEE5-52D5-8821FE105994}"/>
              </a:ext>
            </a:extLst>
          </p:cNvPr>
          <p:cNvSpPr>
            <a:spLocks noGrp="1"/>
          </p:cNvSpPr>
          <p:nvPr>
            <p:ph type="ctrTitle"/>
          </p:nvPr>
        </p:nvSpPr>
        <p:spPr/>
        <p:txBody>
          <a:bodyPr/>
          <a:lstStyle/>
          <a:p>
            <a:r>
              <a:rPr lang="en-US" altLang="ja-JP" dirty="0"/>
              <a:t>【</a:t>
            </a:r>
            <a:r>
              <a:rPr lang="ja-JP" altLang="en-US" dirty="0"/>
              <a:t>様式２</a:t>
            </a:r>
            <a:r>
              <a:rPr lang="en-US" altLang="ja-JP" dirty="0"/>
              <a:t>】</a:t>
            </a:r>
            <a:r>
              <a:rPr lang="ja-JP" altLang="en-US" dirty="0"/>
              <a:t>避難経路図・避難計画　</a:t>
            </a:r>
          </a:p>
        </p:txBody>
      </p:sp>
      <p:sp>
        <p:nvSpPr>
          <p:cNvPr id="3" name="コンテンツ プレースホルダー 2">
            <a:extLst>
              <a:ext uri="{FF2B5EF4-FFF2-40B4-BE49-F238E27FC236}">
                <a16:creationId xmlns:a16="http://schemas.microsoft.com/office/drawing/2014/main" id="{A6271A33-F067-FEEC-22D3-7A46DC04B5A0}"/>
              </a:ext>
            </a:extLst>
          </p:cNvPr>
          <p:cNvSpPr>
            <a:spLocks noGrp="1"/>
          </p:cNvSpPr>
          <p:nvPr>
            <p:ph sz="quarter" idx="11"/>
          </p:nvPr>
        </p:nvSpPr>
        <p:spPr>
          <a:xfrm>
            <a:off x="148111" y="631825"/>
            <a:ext cx="6552728" cy="1923604"/>
          </a:xfrm>
        </p:spPr>
        <p:txBody>
          <a:bodyPr/>
          <a:lstStyle/>
          <a:p>
            <a:r>
              <a:rPr lang="ja-JP" altLang="en-US" dirty="0"/>
              <a:t>避難経路図</a:t>
            </a:r>
          </a:p>
          <a:p>
            <a:pPr lvl="1"/>
            <a:r>
              <a:rPr lang="ja-JP" altLang="en-US" dirty="0"/>
              <a:t>ポイント</a:t>
            </a:r>
            <a:endParaRPr lang="en-US" altLang="ja-JP" dirty="0"/>
          </a:p>
          <a:p>
            <a:pPr lvl="2"/>
            <a:r>
              <a:rPr lang="ja-JP" altLang="en-US" dirty="0"/>
              <a:t>取引先や来客、従業員が、安全な場所へスムーズに避難できるように、避難計画を作成しましょう。</a:t>
            </a:r>
          </a:p>
          <a:p>
            <a:pPr lvl="2"/>
            <a:r>
              <a:rPr lang="ja-JP" altLang="en-US" dirty="0"/>
              <a:t>避難経路を決める際には、事業所内で爆発や延焼の可能性のある危険物の設置場所を把握しておくことが、重要です。</a:t>
            </a:r>
          </a:p>
          <a:p>
            <a:pPr lvl="2"/>
            <a:r>
              <a:rPr lang="ja-JP" altLang="en-US" dirty="0"/>
              <a:t>安全な避難のため、経路だけでなく、危険物の保管場所、消火器や工具などの保管場所、また、非常口や</a:t>
            </a:r>
            <a:br>
              <a:rPr lang="ja-JP" altLang="en-US" dirty="0"/>
            </a:br>
            <a:r>
              <a:rPr lang="ja-JP" altLang="en-US" dirty="0"/>
              <a:t>非常階段の場所を記載しておきましょう。</a:t>
            </a:r>
          </a:p>
          <a:p>
            <a:pPr lvl="2"/>
            <a:r>
              <a:rPr lang="ja-JP" altLang="en-US" dirty="0"/>
              <a:t>この経路図は、事業所内に掲示板として設置しましょう。</a:t>
            </a:r>
            <a:endParaRPr lang="en-US" altLang="ja-JP" dirty="0"/>
          </a:p>
          <a:p>
            <a:pPr lvl="3"/>
            <a:r>
              <a:rPr lang="ja-JP" altLang="en-US" dirty="0">
                <a:solidFill>
                  <a:prstClr val="black"/>
                </a:solidFill>
                <a:latin typeface="ＭＳ ゴシック" panose="020B0609070205080204" pitchFamily="49" charset="-128"/>
                <a:ea typeface="ＭＳ ゴシック" panose="020B0609070205080204" pitchFamily="49" charset="-128"/>
              </a:rPr>
              <a:t>この様式の大きさにかかわらず、できるだけ大きく張り出してください。</a:t>
            </a:r>
          </a:p>
        </p:txBody>
      </p:sp>
      <p:grpSp>
        <p:nvGrpSpPr>
          <p:cNvPr id="13" name="グループ化 12">
            <a:extLst>
              <a:ext uri="{FF2B5EF4-FFF2-40B4-BE49-F238E27FC236}">
                <a16:creationId xmlns:a16="http://schemas.microsoft.com/office/drawing/2014/main" id="{47093042-1A31-7492-433C-0CBF222947F4}"/>
              </a:ext>
            </a:extLst>
          </p:cNvPr>
          <p:cNvGrpSpPr/>
          <p:nvPr/>
        </p:nvGrpSpPr>
        <p:grpSpPr>
          <a:xfrm>
            <a:off x="391225" y="2740692"/>
            <a:ext cx="6120000" cy="3593970"/>
            <a:chOff x="407431" y="2562358"/>
            <a:chExt cx="6120000" cy="3168000"/>
          </a:xfrm>
        </p:grpSpPr>
        <p:sp>
          <p:nvSpPr>
            <p:cNvPr id="9" name="テキスト ボックス 8">
              <a:extLst>
                <a:ext uri="{FF2B5EF4-FFF2-40B4-BE49-F238E27FC236}">
                  <a16:creationId xmlns:a16="http://schemas.microsoft.com/office/drawing/2014/main" id="{92A33DA5-F91A-2ADC-01B5-86876B4FF903}"/>
                </a:ext>
              </a:extLst>
            </p:cNvPr>
            <p:cNvSpPr txBox="1"/>
            <p:nvPr/>
          </p:nvSpPr>
          <p:spPr>
            <a:xfrm>
              <a:off x="407431" y="2562358"/>
              <a:ext cx="6120000" cy="251385"/>
            </a:xfrm>
            <a:prstGeom prst="rect">
              <a:avLst/>
            </a:prstGeom>
            <a:solidFill>
              <a:srgbClr val="0070C0"/>
            </a:solidFill>
            <a:ln w="38100">
              <a:solidFill>
                <a:srgbClr val="0070C0"/>
              </a:solidFill>
            </a:ln>
          </p:spPr>
          <p:txBody>
            <a:bodyPr wrap="square">
              <a:spAutoFit/>
            </a:body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200" b="1" i="0" u="none" strike="noStrike" cap="none" normalizeH="0" baseline="0" dirty="0">
                  <a:ln>
                    <a:noFill/>
                  </a:ln>
                  <a:solidFill>
                    <a:schemeClr val="bg1"/>
                  </a:solidFill>
                  <a:effectLst/>
                  <a:latin typeface="+mn-ea"/>
                  <a:ea typeface="+mn-ea"/>
                </a:rPr>
                <a:t>避難経路図　及び　危険マップ</a:t>
              </a:r>
              <a:endParaRPr kumimoji="1" lang="ja-JP" altLang="ja-JP" sz="1200" b="1" i="0" u="none" strike="noStrike" cap="none" normalizeH="0" baseline="0" dirty="0">
                <a:ln>
                  <a:noFill/>
                </a:ln>
                <a:solidFill>
                  <a:schemeClr val="bg1"/>
                </a:solidFill>
                <a:effectLst/>
                <a:latin typeface="+mn-ea"/>
                <a:ea typeface="+mn-ea"/>
              </a:endParaRPr>
            </a:p>
          </p:txBody>
        </p:sp>
        <p:sp>
          <p:nvSpPr>
            <p:cNvPr id="10" name="テキスト ボックス 9">
              <a:extLst>
                <a:ext uri="{FF2B5EF4-FFF2-40B4-BE49-F238E27FC236}">
                  <a16:creationId xmlns:a16="http://schemas.microsoft.com/office/drawing/2014/main" id="{4064DA9E-EB96-69A6-55B4-99F1CEDA439C}"/>
                </a:ext>
              </a:extLst>
            </p:cNvPr>
            <p:cNvSpPr txBox="1"/>
            <p:nvPr/>
          </p:nvSpPr>
          <p:spPr>
            <a:xfrm>
              <a:off x="407431" y="2850358"/>
              <a:ext cx="6120000" cy="2880000"/>
            </a:xfrm>
            <a:prstGeom prst="rect">
              <a:avLst/>
            </a:prstGeom>
            <a:noFill/>
            <a:ln w="38100">
              <a:solidFill>
                <a:srgbClr val="0070C0"/>
              </a:solidFill>
            </a:ln>
          </p:spPr>
          <p:txBody>
            <a:bodyPr wrap="none">
              <a:noAutofit/>
            </a:bodyPr>
            <a:lstStyle/>
            <a:p>
              <a:pPr marL="0" marR="0" lvl="0" indent="0" algn="l" defTabSz="914400" rtl="0" eaLnBrk="1" fontAlgn="base" latinLnBrk="0" hangingPunct="1">
                <a:lnSpc>
                  <a:spcPct val="100000"/>
                </a:lnSpc>
                <a:spcBef>
                  <a:spcPts val="0"/>
                </a:spcBef>
                <a:spcAft>
                  <a:spcPts val="600"/>
                </a:spcAft>
                <a:buClrTx/>
                <a:buSzTx/>
                <a:buFontTx/>
                <a:buNone/>
                <a:tabLst/>
              </a:pPr>
              <a:endParaRPr kumimoji="1" lang="ja-JP" altLang="ja-JP" sz="1200" b="1" i="0" u="none" strike="noStrike" cap="none" normalizeH="0" baseline="0" dirty="0">
                <a:ln>
                  <a:noFill/>
                </a:ln>
                <a:solidFill>
                  <a:schemeClr val="bg1"/>
                </a:solidFill>
                <a:effectLst/>
                <a:latin typeface="+mn-ea"/>
                <a:ea typeface="+mn-ea"/>
              </a:endParaRPr>
            </a:p>
          </p:txBody>
        </p:sp>
      </p:grpSp>
      <p:sp>
        <p:nvSpPr>
          <p:cNvPr id="14" name="コンテンツ プレースホルダー 2">
            <a:extLst>
              <a:ext uri="{FF2B5EF4-FFF2-40B4-BE49-F238E27FC236}">
                <a16:creationId xmlns:a16="http://schemas.microsoft.com/office/drawing/2014/main" id="{A7557C24-2750-F489-B42C-1590187AFC6F}"/>
              </a:ext>
            </a:extLst>
          </p:cNvPr>
          <p:cNvSpPr txBox="1">
            <a:spLocks/>
          </p:cNvSpPr>
          <p:nvPr/>
        </p:nvSpPr>
        <p:spPr>
          <a:xfrm>
            <a:off x="148111" y="6460262"/>
            <a:ext cx="6552728" cy="877163"/>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避難計画</a:t>
            </a:r>
          </a:p>
          <a:p>
            <a:pPr lvl="1"/>
            <a:r>
              <a:rPr lang="ja-JP" altLang="en-US" dirty="0"/>
              <a:t>ポイント</a:t>
            </a:r>
            <a:endParaRPr lang="en-US" altLang="ja-JP" dirty="0"/>
          </a:p>
          <a:p>
            <a:pPr marL="90000" indent="-90000" eaLnBrk="1" hangingPunct="1">
              <a:buFont typeface="Arial" panose="020B0604020202020204" pitchFamily="34" charset="0"/>
              <a:buChar char="•"/>
            </a:pPr>
            <a:r>
              <a:rPr lang="ja-JP" altLang="en-US" sz="1000" b="0" u="none" dirty="0">
                <a:solidFill>
                  <a:srgbClr val="000000"/>
                </a:solidFill>
                <a:latin typeface="ＭＳ ゴシック" panose="020B0609070205080204" pitchFamily="49" charset="-128"/>
                <a:ea typeface="ＭＳ ゴシック" panose="020B0609070205080204" pitchFamily="49" charset="-128"/>
              </a:rPr>
              <a:t>火災や倒壊の危険がない場合は、事業所内にとどまる方が安全な場合があります。避難誘導責任者には、</a:t>
            </a:r>
            <a:br>
              <a:rPr lang="en-US" altLang="ja-JP" sz="1000" b="0" u="none" dirty="0">
                <a:solidFill>
                  <a:srgbClr val="000000"/>
                </a:solidFill>
                <a:latin typeface="ＭＳ ゴシック" panose="020B0609070205080204" pitchFamily="49" charset="-128"/>
                <a:ea typeface="ＭＳ ゴシック" panose="020B0609070205080204" pitchFamily="49" charset="-128"/>
              </a:rPr>
            </a:br>
            <a:r>
              <a:rPr lang="ja-JP" altLang="en-US" sz="1000" b="0" u="none" dirty="0">
                <a:solidFill>
                  <a:srgbClr val="000000"/>
                </a:solidFill>
                <a:latin typeface="ＭＳ ゴシック" panose="020B0609070205080204" pitchFamily="49" charset="-128"/>
                <a:ea typeface="ＭＳ ゴシック" panose="020B0609070205080204" pitchFamily="49" charset="-128"/>
              </a:rPr>
              <a:t>臨機応変な対応が求められます。</a:t>
            </a:r>
          </a:p>
        </p:txBody>
      </p:sp>
      <p:sp>
        <p:nvSpPr>
          <p:cNvPr id="4" name="スライド番号プレースホルダー 3">
            <a:extLst>
              <a:ext uri="{FF2B5EF4-FFF2-40B4-BE49-F238E27FC236}">
                <a16:creationId xmlns:a16="http://schemas.microsoft.com/office/drawing/2014/main" id="{8EDB1F66-D526-9E89-3A76-2E54DF9F3BAB}"/>
              </a:ext>
            </a:extLst>
          </p:cNvPr>
          <p:cNvSpPr>
            <a:spLocks noGrp="1"/>
          </p:cNvSpPr>
          <p:nvPr>
            <p:ph type="sldNum" sz="quarter" idx="12"/>
          </p:nvPr>
        </p:nvSpPr>
        <p:spPr/>
        <p:txBody>
          <a:bodyPr/>
          <a:lstStyle/>
          <a:p>
            <a:pPr algn="ctr"/>
            <a:fld id="{C7087AB9-DADE-4781-AE92-2E367CAE0F39}" type="slidenum">
              <a:rPr lang="ja-JP" altLang="en-US" smtClean="0"/>
              <a:pPr algn="ctr"/>
              <a:t>25</a:t>
            </a:fld>
            <a:endParaRPr lang="ja-JP" altLang="en-US" dirty="0"/>
          </a:p>
        </p:txBody>
      </p:sp>
      <p:sp>
        <p:nvSpPr>
          <p:cNvPr id="12" name="AutoShape 134">
            <a:extLst>
              <a:ext uri="{FF2B5EF4-FFF2-40B4-BE49-F238E27FC236}">
                <a16:creationId xmlns:a16="http://schemas.microsoft.com/office/drawing/2014/main" id="{D69C446C-6589-BB94-5247-652C97204DE2}"/>
              </a:ext>
            </a:extLst>
          </p:cNvPr>
          <p:cNvSpPr>
            <a:spLocks noChangeArrowheads="1"/>
          </p:cNvSpPr>
          <p:nvPr/>
        </p:nvSpPr>
        <p:spPr bwMode="auto">
          <a:xfrm>
            <a:off x="1738262" y="6393408"/>
            <a:ext cx="1873250" cy="431800"/>
          </a:xfrm>
          <a:prstGeom prst="wedgeRectCallout">
            <a:avLst>
              <a:gd name="adj1" fmla="val 15426"/>
              <a:gd name="adj2" fmla="val -12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既に避難経路図等があれば、それを活用しましょう。</a:t>
            </a:r>
          </a:p>
        </p:txBody>
      </p:sp>
      <p:sp>
        <p:nvSpPr>
          <p:cNvPr id="18" name="AutoShape 128">
            <a:extLst>
              <a:ext uri="{FF2B5EF4-FFF2-40B4-BE49-F238E27FC236}">
                <a16:creationId xmlns:a16="http://schemas.microsoft.com/office/drawing/2014/main" id="{9AED39AE-E96E-BFB1-3BB6-05CFCD567A05}"/>
              </a:ext>
            </a:extLst>
          </p:cNvPr>
          <p:cNvSpPr>
            <a:spLocks noChangeArrowheads="1"/>
          </p:cNvSpPr>
          <p:nvPr/>
        </p:nvSpPr>
        <p:spPr bwMode="auto">
          <a:xfrm>
            <a:off x="391225" y="9068404"/>
            <a:ext cx="1971675" cy="719137"/>
          </a:xfrm>
          <a:prstGeom prst="wedgeRectCallout">
            <a:avLst>
              <a:gd name="adj1" fmla="val 57005"/>
              <a:gd name="adj2" fmla="val -54417"/>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火災発生等により避難が必要な場合に備えて、避難場所、避難誘導を行う際の注意点を明確にしておきましょう。</a:t>
            </a:r>
          </a:p>
        </p:txBody>
      </p:sp>
      <p:sp>
        <p:nvSpPr>
          <p:cNvPr id="46" name="Rectangle 54">
            <a:extLst>
              <a:ext uri="{FF2B5EF4-FFF2-40B4-BE49-F238E27FC236}">
                <a16:creationId xmlns:a16="http://schemas.microsoft.com/office/drawing/2014/main" id="{902CA4C9-5D30-5C81-71A2-799907A04B2D}"/>
              </a:ext>
            </a:extLst>
          </p:cNvPr>
          <p:cNvSpPr>
            <a:spLocks noChangeArrowheads="1"/>
          </p:cNvSpPr>
          <p:nvPr/>
        </p:nvSpPr>
        <p:spPr bwMode="auto">
          <a:xfrm>
            <a:off x="2563284" y="5774213"/>
            <a:ext cx="2400300" cy="260350"/>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ＭＳ ゴシック" panose="020B0609070205080204" pitchFamily="49" charset="-128"/>
                <a:ea typeface="ＭＳ ゴシック" panose="020B0609070205080204" pitchFamily="49" charset="-128"/>
              </a:rPr>
              <a:t>キャビネット①</a:t>
            </a:r>
          </a:p>
        </p:txBody>
      </p:sp>
      <p:graphicFrame>
        <p:nvGraphicFramePr>
          <p:cNvPr id="47" name="表 46">
            <a:extLst>
              <a:ext uri="{FF2B5EF4-FFF2-40B4-BE49-F238E27FC236}">
                <a16:creationId xmlns:a16="http://schemas.microsoft.com/office/drawing/2014/main" id="{56C9D83B-888F-D934-A5D9-E30E097F3105}"/>
              </a:ext>
            </a:extLst>
          </p:cNvPr>
          <p:cNvGraphicFramePr>
            <a:graphicFrameLocks noGrp="1"/>
          </p:cNvGraphicFramePr>
          <p:nvPr>
            <p:extLst>
              <p:ext uri="{D42A27DB-BD31-4B8C-83A1-F6EECF244321}">
                <p14:modId xmlns:p14="http://schemas.microsoft.com/office/powerpoint/2010/main" val="1992432114"/>
              </p:ext>
            </p:extLst>
          </p:nvPr>
        </p:nvGraphicFramePr>
        <p:xfrm>
          <a:off x="2451273" y="4465361"/>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2791633582"/>
                    </a:ext>
                  </a:extLst>
                </a:gridCol>
                <a:gridCol w="244938">
                  <a:extLst>
                    <a:ext uri="{9D8B030D-6E8A-4147-A177-3AD203B41FA5}">
                      <a16:colId xmlns:a16="http://schemas.microsoft.com/office/drawing/2014/main" val="1023625123"/>
                    </a:ext>
                  </a:extLst>
                </a:gridCol>
              </a:tblGrid>
              <a:tr h="269875">
                <a:tc gridSpan="2">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53227610"/>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51060170"/>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26240983"/>
                  </a:ext>
                </a:extLst>
              </a:tr>
            </a:tbl>
          </a:graphicData>
        </a:graphic>
      </p:graphicFrame>
      <p:graphicFrame>
        <p:nvGraphicFramePr>
          <p:cNvPr id="48" name="表 47">
            <a:extLst>
              <a:ext uri="{FF2B5EF4-FFF2-40B4-BE49-F238E27FC236}">
                <a16:creationId xmlns:a16="http://schemas.microsoft.com/office/drawing/2014/main" id="{0CF072E7-F5D4-0A32-2A83-0DCDEECD9BFA}"/>
              </a:ext>
            </a:extLst>
          </p:cNvPr>
          <p:cNvGraphicFramePr>
            <a:graphicFrameLocks noGrp="1"/>
          </p:cNvGraphicFramePr>
          <p:nvPr>
            <p:extLst>
              <p:ext uri="{D42A27DB-BD31-4B8C-83A1-F6EECF244321}">
                <p14:modId xmlns:p14="http://schemas.microsoft.com/office/powerpoint/2010/main" val="320769765"/>
              </p:ext>
            </p:extLst>
          </p:nvPr>
        </p:nvGraphicFramePr>
        <p:xfrm>
          <a:off x="4395489" y="4465361"/>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1179304084"/>
                    </a:ext>
                  </a:extLst>
                </a:gridCol>
                <a:gridCol w="244938">
                  <a:extLst>
                    <a:ext uri="{9D8B030D-6E8A-4147-A177-3AD203B41FA5}">
                      <a16:colId xmlns:a16="http://schemas.microsoft.com/office/drawing/2014/main" val="1097357801"/>
                    </a:ext>
                  </a:extLst>
                </a:gridCol>
              </a:tblGrid>
              <a:tr h="269875">
                <a:tc gridSpan="2">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96183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71481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601394"/>
                  </a:ext>
                </a:extLst>
              </a:tr>
            </a:tbl>
          </a:graphicData>
        </a:graphic>
      </p:graphicFrame>
      <p:graphicFrame>
        <p:nvGraphicFramePr>
          <p:cNvPr id="49" name="表 48">
            <a:extLst>
              <a:ext uri="{FF2B5EF4-FFF2-40B4-BE49-F238E27FC236}">
                <a16:creationId xmlns:a16="http://schemas.microsoft.com/office/drawing/2014/main" id="{39C805BE-2CA4-167E-A482-102252A393FE}"/>
              </a:ext>
            </a:extLst>
          </p:cNvPr>
          <p:cNvGraphicFramePr>
            <a:graphicFrameLocks noGrp="1"/>
          </p:cNvGraphicFramePr>
          <p:nvPr>
            <p:extLst>
              <p:ext uri="{D42A27DB-BD31-4B8C-83A1-F6EECF244321}">
                <p14:modId xmlns:p14="http://schemas.microsoft.com/office/powerpoint/2010/main" val="3353753880"/>
              </p:ext>
            </p:extLst>
          </p:nvPr>
        </p:nvGraphicFramePr>
        <p:xfrm>
          <a:off x="3401558" y="4461033"/>
          <a:ext cx="489876" cy="1097280"/>
        </p:xfrm>
        <a:graphic>
          <a:graphicData uri="http://schemas.openxmlformats.org/drawingml/2006/table">
            <a:tbl>
              <a:tblPr firstRow="1" bandRow="1">
                <a:tableStyleId>{5C22544A-7EE6-4342-B048-85BDC9FD1C3A}</a:tableStyleId>
              </a:tblPr>
              <a:tblGrid>
                <a:gridCol w="244938">
                  <a:extLst>
                    <a:ext uri="{9D8B030D-6E8A-4147-A177-3AD203B41FA5}">
                      <a16:colId xmlns:a16="http://schemas.microsoft.com/office/drawing/2014/main" val="1179304084"/>
                    </a:ext>
                  </a:extLst>
                </a:gridCol>
                <a:gridCol w="244938">
                  <a:extLst>
                    <a:ext uri="{9D8B030D-6E8A-4147-A177-3AD203B41FA5}">
                      <a16:colId xmlns:a16="http://schemas.microsoft.com/office/drawing/2014/main" val="1097357801"/>
                    </a:ext>
                  </a:extLst>
                </a:gridCol>
              </a:tblGrid>
              <a:tr h="269875">
                <a:tc gridSpan="2">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23496183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506714817"/>
                  </a:ext>
                </a:extLst>
              </a:tr>
              <a:tr h="269875">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kumimoji="1" lang="ja-JP" altLang="en-US" dirty="0">
                        <a:latin typeface="ＭＳ ゴシック" panose="020B0609070205080204" pitchFamily="49" charset="-128"/>
                        <a:ea typeface="ＭＳ ゴシック" panose="020B0609070205080204" pitchFamily="49"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78601394"/>
                  </a:ext>
                </a:extLst>
              </a:tr>
            </a:tbl>
          </a:graphicData>
        </a:graphic>
      </p:graphicFrame>
      <p:grpSp>
        <p:nvGrpSpPr>
          <p:cNvPr id="50" name="グループ化 49">
            <a:extLst>
              <a:ext uri="{FF2B5EF4-FFF2-40B4-BE49-F238E27FC236}">
                <a16:creationId xmlns:a16="http://schemas.microsoft.com/office/drawing/2014/main" id="{4034064C-8491-2BA4-81E5-58EF4BA91074}"/>
              </a:ext>
            </a:extLst>
          </p:cNvPr>
          <p:cNvGrpSpPr/>
          <p:nvPr/>
        </p:nvGrpSpPr>
        <p:grpSpPr>
          <a:xfrm>
            <a:off x="764381" y="3237450"/>
            <a:ext cx="5329237" cy="3097212"/>
            <a:chOff x="661988" y="2963863"/>
            <a:chExt cx="5329237" cy="3097212"/>
          </a:xfrm>
        </p:grpSpPr>
        <p:grpSp>
          <p:nvGrpSpPr>
            <p:cNvPr id="51" name="グループ化 50">
              <a:extLst>
                <a:ext uri="{FF2B5EF4-FFF2-40B4-BE49-F238E27FC236}">
                  <a16:creationId xmlns:a16="http://schemas.microsoft.com/office/drawing/2014/main" id="{D5C5D621-047A-8A57-31AC-3846965CE7C7}"/>
                </a:ext>
              </a:extLst>
            </p:cNvPr>
            <p:cNvGrpSpPr/>
            <p:nvPr/>
          </p:nvGrpSpPr>
          <p:grpSpPr>
            <a:xfrm>
              <a:off x="661988" y="2963863"/>
              <a:ext cx="5329237" cy="3097212"/>
              <a:chOff x="661988" y="2963863"/>
              <a:chExt cx="5329237" cy="3097212"/>
            </a:xfrm>
          </p:grpSpPr>
          <p:grpSp>
            <p:nvGrpSpPr>
              <p:cNvPr id="53" name="グループ化 52">
                <a:extLst>
                  <a:ext uri="{FF2B5EF4-FFF2-40B4-BE49-F238E27FC236}">
                    <a16:creationId xmlns:a16="http://schemas.microsoft.com/office/drawing/2014/main" id="{E6AA487B-F13A-E9EE-7A56-28B189096424}"/>
                  </a:ext>
                </a:extLst>
              </p:cNvPr>
              <p:cNvGrpSpPr/>
              <p:nvPr/>
            </p:nvGrpSpPr>
            <p:grpSpPr>
              <a:xfrm>
                <a:off x="661988" y="2963863"/>
                <a:ext cx="5329237" cy="3097212"/>
                <a:chOff x="661988" y="2963863"/>
                <a:chExt cx="5329237" cy="3097212"/>
              </a:xfrm>
            </p:grpSpPr>
            <p:sp>
              <p:nvSpPr>
                <p:cNvPr id="55" name="Rectangle 75">
                  <a:extLst>
                    <a:ext uri="{FF2B5EF4-FFF2-40B4-BE49-F238E27FC236}">
                      <a16:creationId xmlns:a16="http://schemas.microsoft.com/office/drawing/2014/main" id="{AA57491B-968C-22B2-8DE3-6E7615A3425E}"/>
                    </a:ext>
                  </a:extLst>
                </p:cNvPr>
                <p:cNvSpPr>
                  <a:spLocks noChangeArrowheads="1"/>
                </p:cNvSpPr>
                <p:nvPr/>
              </p:nvSpPr>
              <p:spPr bwMode="auto">
                <a:xfrm>
                  <a:off x="1628018" y="4619625"/>
                  <a:ext cx="215900" cy="1152525"/>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ＭＳ ゴシック" panose="020B0609070205080204" pitchFamily="49" charset="-128"/>
                      <a:ea typeface="ＭＳ ゴシック" panose="020B0609070205080204" pitchFamily="49" charset="-128"/>
                    </a:rPr>
                    <a:t>キャビネット</a:t>
                  </a:r>
                  <a:endParaRPr lang="en-US" altLang="ja-JP" dirty="0">
                    <a:latin typeface="ＭＳ ゴシック" panose="020B0609070205080204" pitchFamily="49" charset="-128"/>
                    <a:ea typeface="ＭＳ ゴシック" panose="020B0609070205080204" pitchFamily="49" charset="-128"/>
                  </a:endParaRPr>
                </a:p>
                <a:p>
                  <a:pPr algn="ctr" eaLnBrk="1" hangingPunct="1"/>
                  <a:r>
                    <a:rPr lang="ja-JP" altLang="en-US" dirty="0">
                      <a:latin typeface="ＭＳ ゴシック" panose="020B0609070205080204" pitchFamily="49" charset="-128"/>
                      <a:ea typeface="ＭＳ ゴシック" panose="020B0609070205080204" pitchFamily="49" charset="-128"/>
                    </a:rPr>
                    <a:t>③</a:t>
                  </a:r>
                </a:p>
              </p:txBody>
            </p:sp>
            <p:sp>
              <p:nvSpPr>
                <p:cNvPr id="56" name="正方形/長方形 55">
                  <a:extLst>
                    <a:ext uri="{FF2B5EF4-FFF2-40B4-BE49-F238E27FC236}">
                      <a16:creationId xmlns:a16="http://schemas.microsoft.com/office/drawing/2014/main" id="{2CE99A0D-E909-0FFF-D3EF-851DA0165077}"/>
                    </a:ext>
                  </a:extLst>
                </p:cNvPr>
                <p:cNvSpPr/>
                <p:nvPr/>
              </p:nvSpPr>
              <p:spPr bwMode="auto">
                <a:xfrm>
                  <a:off x="1260475" y="2970210"/>
                  <a:ext cx="4730750" cy="803455"/>
                </a:xfrm>
                <a:prstGeom prst="rect">
                  <a:avLst/>
                </a:prstGeom>
                <a:noFill/>
                <a:ln w="28575" cap="flat" cmpd="sng" algn="ctr">
                  <a:no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1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バックヤード（倉庫</a:t>
                  </a: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p:txBody>
            </p:sp>
            <p:sp>
              <p:nvSpPr>
                <p:cNvPr id="57" name="テキスト ボックス 56">
                  <a:extLst>
                    <a:ext uri="{FF2B5EF4-FFF2-40B4-BE49-F238E27FC236}">
                      <a16:creationId xmlns:a16="http://schemas.microsoft.com/office/drawing/2014/main" id="{3120DC33-F537-6FD4-4BBC-870E58960B4B}"/>
                    </a:ext>
                  </a:extLst>
                </p:cNvPr>
                <p:cNvSpPr txBox="1"/>
                <p:nvPr/>
              </p:nvSpPr>
              <p:spPr>
                <a:xfrm>
                  <a:off x="1886790" y="3576517"/>
                  <a:ext cx="1813989" cy="215444"/>
                </a:xfrm>
                <a:prstGeom prst="rect">
                  <a:avLst/>
                </a:prstGeom>
                <a:solidFill>
                  <a:srgbClr val="00B0F0"/>
                </a:solidFill>
              </p:spPr>
              <p:txBody>
                <a:bodyPr wrap="square"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窓ガラス</a:t>
                  </a:r>
                </a:p>
              </p:txBody>
            </p:sp>
            <p:sp>
              <p:nvSpPr>
                <p:cNvPr id="58" name="正方形/長方形 57">
                  <a:extLst>
                    <a:ext uri="{FF2B5EF4-FFF2-40B4-BE49-F238E27FC236}">
                      <a16:creationId xmlns:a16="http://schemas.microsoft.com/office/drawing/2014/main" id="{0FA96D0D-332B-8865-F415-88BA9198B125}"/>
                    </a:ext>
                  </a:extLst>
                </p:cNvPr>
                <p:cNvSpPr/>
                <p:nvPr/>
              </p:nvSpPr>
              <p:spPr bwMode="auto">
                <a:xfrm>
                  <a:off x="1240933" y="3099355"/>
                  <a:ext cx="339713" cy="2721497"/>
                </a:xfrm>
                <a:prstGeom prst="rect">
                  <a:avLst/>
                </a:prstGeom>
                <a:no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sp>
              <p:nvSpPr>
                <p:cNvPr id="59" name="Rectangle 51">
                  <a:extLst>
                    <a:ext uri="{FF2B5EF4-FFF2-40B4-BE49-F238E27FC236}">
                      <a16:creationId xmlns:a16="http://schemas.microsoft.com/office/drawing/2014/main" id="{FDBFC7C4-D457-B6AC-8BC7-D42770FB54BF}"/>
                    </a:ext>
                  </a:extLst>
                </p:cNvPr>
                <p:cNvSpPr>
                  <a:spLocks noChangeArrowheads="1"/>
                </p:cNvSpPr>
                <p:nvPr/>
              </p:nvSpPr>
              <p:spPr bwMode="auto">
                <a:xfrm>
                  <a:off x="661988" y="2963863"/>
                  <a:ext cx="520700" cy="2808287"/>
                </a:xfrm>
                <a:prstGeom prst="rect">
                  <a:avLst/>
                </a:prstGeom>
                <a:noFill/>
                <a:ln w="28575" cap="rnd">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60" name="Freeform 55">
                  <a:extLst>
                    <a:ext uri="{FF2B5EF4-FFF2-40B4-BE49-F238E27FC236}">
                      <a16:creationId xmlns:a16="http://schemas.microsoft.com/office/drawing/2014/main" id="{6C4148CD-1B2F-1DB7-FB3F-8AEB6B590CD0}"/>
                    </a:ext>
                  </a:extLst>
                </p:cNvPr>
                <p:cNvSpPr>
                  <a:spLocks/>
                </p:cNvSpPr>
                <p:nvPr/>
              </p:nvSpPr>
              <p:spPr bwMode="auto">
                <a:xfrm>
                  <a:off x="1238250" y="2963863"/>
                  <a:ext cx="4752975" cy="2808287"/>
                </a:xfrm>
                <a:custGeom>
                  <a:avLst/>
                  <a:gdLst>
                    <a:gd name="T0" fmla="*/ 2147483646 w 2994"/>
                    <a:gd name="T1" fmla="*/ 2147483646 h 1769"/>
                    <a:gd name="T2" fmla="*/ 2147483646 w 2994"/>
                    <a:gd name="T3" fmla="*/ 2147483646 h 1769"/>
                    <a:gd name="T4" fmla="*/ 2147483646 w 2994"/>
                    <a:gd name="T5" fmla="*/ 0 h 1769"/>
                    <a:gd name="T6" fmla="*/ 0 w 2994"/>
                    <a:gd name="T7" fmla="*/ 0 h 1769"/>
                    <a:gd name="T8" fmla="*/ 0 w 2994"/>
                    <a:gd name="T9" fmla="*/ 2147483646 h 1769"/>
                    <a:gd name="T10" fmla="*/ 2147483646 w 2994"/>
                    <a:gd name="T11" fmla="*/ 2147483646 h 176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994" h="1769">
                      <a:moveTo>
                        <a:pt x="2767" y="1769"/>
                      </a:moveTo>
                      <a:lnTo>
                        <a:pt x="2994" y="1769"/>
                      </a:lnTo>
                      <a:lnTo>
                        <a:pt x="2994" y="0"/>
                      </a:lnTo>
                      <a:lnTo>
                        <a:pt x="0" y="0"/>
                      </a:lnTo>
                      <a:lnTo>
                        <a:pt x="0" y="1769"/>
                      </a:lnTo>
                      <a:lnTo>
                        <a:pt x="363" y="1769"/>
                      </a:lnTo>
                    </a:path>
                  </a:pathLst>
                </a:custGeom>
                <a:noFill/>
                <a:ln w="25400">
                  <a:solidFill>
                    <a:schemeClr val="tx1"/>
                  </a:solidFill>
                  <a:round/>
                  <a:headEnd type="oval" w="med" len="med"/>
                  <a:tailEnd type="oval"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1" name="Line 62">
                  <a:extLst>
                    <a:ext uri="{FF2B5EF4-FFF2-40B4-BE49-F238E27FC236}">
                      <a16:creationId xmlns:a16="http://schemas.microsoft.com/office/drawing/2014/main" id="{8D8423B6-E2B1-FFA0-FF9C-E36BA325267C}"/>
                    </a:ext>
                  </a:extLst>
                </p:cNvPr>
                <p:cNvSpPr>
                  <a:spLocks noChangeShapeType="1"/>
                </p:cNvSpPr>
                <p:nvPr/>
              </p:nvSpPr>
              <p:spPr bwMode="auto">
                <a:xfrm flipH="1">
                  <a:off x="1564217" y="3773666"/>
                  <a:ext cx="2485481" cy="7938"/>
                </a:xfrm>
                <a:prstGeom prst="line">
                  <a:avLst/>
                </a:prstGeom>
                <a:noFill/>
                <a:ln w="254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62" name="Rectangle 72">
                  <a:extLst>
                    <a:ext uri="{FF2B5EF4-FFF2-40B4-BE49-F238E27FC236}">
                      <a16:creationId xmlns:a16="http://schemas.microsoft.com/office/drawing/2014/main" id="{54780DC1-7FDB-FD22-C2F2-D6BDCE95A8FF}"/>
                    </a:ext>
                  </a:extLst>
                </p:cNvPr>
                <p:cNvSpPr>
                  <a:spLocks noChangeArrowheads="1"/>
                </p:cNvSpPr>
                <p:nvPr/>
              </p:nvSpPr>
              <p:spPr bwMode="auto">
                <a:xfrm>
                  <a:off x="5800406" y="3773665"/>
                  <a:ext cx="189550" cy="1171396"/>
                </a:xfrm>
                <a:prstGeom prst="rect">
                  <a:avLst/>
                </a:prstGeom>
                <a:noFill/>
                <a:ln w="19050" cap="rnd">
                  <a:solidFill>
                    <a:srgbClr val="808080"/>
                  </a:solidFill>
                  <a:miter lim="800000"/>
                  <a:headEnd/>
                  <a:tailEnd/>
                </a:ln>
                <a:extLst>
                  <a:ext uri="{909E8E84-426E-40DD-AFC4-6F175D3DCCD1}">
                    <a14:hiddenFill xmlns:a14="http://schemas.microsoft.com/office/drawing/2010/main">
                      <a:solidFill>
                        <a:srgbClr val="FFFFFF"/>
                      </a:solidFill>
                    </a14:hiddenFill>
                  </a:ext>
                </a:extLst>
              </p:spPr>
              <p:txBody>
                <a:bodyPr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dirty="0">
                      <a:latin typeface="ＭＳ ゴシック" panose="020B0609070205080204" pitchFamily="49" charset="-128"/>
                      <a:ea typeface="ＭＳ ゴシック" panose="020B0609070205080204" pitchFamily="49" charset="-128"/>
                    </a:rPr>
                    <a:t>キャビネット②</a:t>
                  </a:r>
                </a:p>
              </p:txBody>
            </p:sp>
            <p:grpSp>
              <p:nvGrpSpPr>
                <p:cNvPr id="63" name="Group 79">
                  <a:extLst>
                    <a:ext uri="{FF2B5EF4-FFF2-40B4-BE49-F238E27FC236}">
                      <a16:creationId xmlns:a16="http://schemas.microsoft.com/office/drawing/2014/main" id="{F81D2090-4621-21B4-5F0D-7BD4BEDC9E31}"/>
                    </a:ext>
                  </a:extLst>
                </p:cNvPr>
                <p:cNvGrpSpPr>
                  <a:grpSpLocks/>
                </p:cNvGrpSpPr>
                <p:nvPr/>
              </p:nvGrpSpPr>
              <p:grpSpPr bwMode="auto">
                <a:xfrm>
                  <a:off x="2326281" y="3828241"/>
                  <a:ext cx="280988" cy="234950"/>
                  <a:chOff x="3195" y="2477"/>
                  <a:chExt cx="177" cy="148"/>
                </a:xfrm>
              </p:grpSpPr>
              <p:sp>
                <p:nvSpPr>
                  <p:cNvPr id="12661" name="Freeform 80">
                    <a:extLst>
                      <a:ext uri="{FF2B5EF4-FFF2-40B4-BE49-F238E27FC236}">
                        <a16:creationId xmlns:a16="http://schemas.microsoft.com/office/drawing/2014/main" id="{474BE5CF-A8C1-15CB-37CD-B06C57FEAEE3}"/>
                      </a:ext>
                    </a:extLst>
                  </p:cNvPr>
                  <p:cNvSpPr>
                    <a:spLocks/>
                  </p:cNvSpPr>
                  <p:nvPr/>
                </p:nvSpPr>
                <p:spPr bwMode="auto">
                  <a:xfrm>
                    <a:off x="3195" y="2477"/>
                    <a:ext cx="177" cy="148"/>
                  </a:xfrm>
                  <a:custGeom>
                    <a:avLst/>
                    <a:gdLst>
                      <a:gd name="T0" fmla="*/ 81 w 177"/>
                      <a:gd name="T1" fmla="*/ 6 h 148"/>
                      <a:gd name="T2" fmla="*/ 82 w 177"/>
                      <a:gd name="T3" fmla="*/ 4 h 148"/>
                      <a:gd name="T4" fmla="*/ 84 w 177"/>
                      <a:gd name="T5" fmla="*/ 2 h 148"/>
                      <a:gd name="T6" fmla="*/ 87 w 177"/>
                      <a:gd name="T7" fmla="*/ 1 h 148"/>
                      <a:gd name="T8" fmla="*/ 89 w 177"/>
                      <a:gd name="T9" fmla="*/ 0 h 148"/>
                      <a:gd name="T10" fmla="*/ 91 w 177"/>
                      <a:gd name="T11" fmla="*/ 1 h 148"/>
                      <a:gd name="T12" fmla="*/ 93 w 177"/>
                      <a:gd name="T13" fmla="*/ 2 h 148"/>
                      <a:gd name="T14" fmla="*/ 95 w 177"/>
                      <a:gd name="T15" fmla="*/ 4 h 148"/>
                      <a:gd name="T16" fmla="*/ 97 w 177"/>
                      <a:gd name="T17" fmla="*/ 6 h 148"/>
                      <a:gd name="T18" fmla="*/ 174 w 177"/>
                      <a:gd name="T19" fmla="*/ 133 h 148"/>
                      <a:gd name="T20" fmla="*/ 177 w 177"/>
                      <a:gd name="T21" fmla="*/ 137 h 148"/>
                      <a:gd name="T22" fmla="*/ 177 w 177"/>
                      <a:gd name="T23" fmla="*/ 140 h 148"/>
                      <a:gd name="T24" fmla="*/ 177 w 177"/>
                      <a:gd name="T25" fmla="*/ 142 h 148"/>
                      <a:gd name="T26" fmla="*/ 177 w 177"/>
                      <a:gd name="T27" fmla="*/ 144 h 148"/>
                      <a:gd name="T28" fmla="*/ 175 w 177"/>
                      <a:gd name="T29" fmla="*/ 146 h 148"/>
                      <a:gd name="T30" fmla="*/ 173 w 177"/>
                      <a:gd name="T31" fmla="*/ 147 h 148"/>
                      <a:gd name="T32" fmla="*/ 171 w 177"/>
                      <a:gd name="T33" fmla="*/ 148 h 148"/>
                      <a:gd name="T34" fmla="*/ 169 w 177"/>
                      <a:gd name="T35" fmla="*/ 148 h 148"/>
                      <a:gd name="T36" fmla="*/ 8 w 177"/>
                      <a:gd name="T37" fmla="*/ 148 h 148"/>
                      <a:gd name="T38" fmla="*/ 6 w 177"/>
                      <a:gd name="T39" fmla="*/ 148 h 148"/>
                      <a:gd name="T40" fmla="*/ 4 w 177"/>
                      <a:gd name="T41" fmla="*/ 147 h 148"/>
                      <a:gd name="T42" fmla="*/ 2 w 177"/>
                      <a:gd name="T43" fmla="*/ 146 h 148"/>
                      <a:gd name="T44" fmla="*/ 1 w 177"/>
                      <a:gd name="T45" fmla="*/ 145 h 148"/>
                      <a:gd name="T46" fmla="*/ 0 w 177"/>
                      <a:gd name="T47" fmla="*/ 143 h 148"/>
                      <a:gd name="T48" fmla="*/ 0 w 177"/>
                      <a:gd name="T49" fmla="*/ 140 h 148"/>
                      <a:gd name="T50" fmla="*/ 1 w 177"/>
                      <a:gd name="T51" fmla="*/ 137 h 148"/>
                      <a:gd name="T52" fmla="*/ 3 w 177"/>
                      <a:gd name="T53" fmla="*/ 133 h 148"/>
                      <a:gd name="T54" fmla="*/ 81 w 177"/>
                      <a:gd name="T55" fmla="*/ 6 h 148"/>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148">
                        <a:moveTo>
                          <a:pt x="81" y="6"/>
                        </a:moveTo>
                        <a:lnTo>
                          <a:pt x="82" y="4"/>
                        </a:lnTo>
                        <a:lnTo>
                          <a:pt x="84" y="2"/>
                        </a:lnTo>
                        <a:lnTo>
                          <a:pt x="87" y="1"/>
                        </a:lnTo>
                        <a:lnTo>
                          <a:pt x="89" y="0"/>
                        </a:lnTo>
                        <a:lnTo>
                          <a:pt x="91" y="1"/>
                        </a:lnTo>
                        <a:lnTo>
                          <a:pt x="93" y="2"/>
                        </a:lnTo>
                        <a:lnTo>
                          <a:pt x="95" y="4"/>
                        </a:lnTo>
                        <a:lnTo>
                          <a:pt x="97" y="6"/>
                        </a:lnTo>
                        <a:lnTo>
                          <a:pt x="174" y="133"/>
                        </a:lnTo>
                        <a:lnTo>
                          <a:pt x="177" y="137"/>
                        </a:lnTo>
                        <a:lnTo>
                          <a:pt x="177" y="140"/>
                        </a:lnTo>
                        <a:lnTo>
                          <a:pt x="177" y="142"/>
                        </a:lnTo>
                        <a:lnTo>
                          <a:pt x="177" y="144"/>
                        </a:lnTo>
                        <a:lnTo>
                          <a:pt x="175" y="146"/>
                        </a:lnTo>
                        <a:lnTo>
                          <a:pt x="173" y="147"/>
                        </a:lnTo>
                        <a:lnTo>
                          <a:pt x="171" y="148"/>
                        </a:lnTo>
                        <a:lnTo>
                          <a:pt x="169" y="148"/>
                        </a:lnTo>
                        <a:lnTo>
                          <a:pt x="8" y="148"/>
                        </a:lnTo>
                        <a:lnTo>
                          <a:pt x="6" y="148"/>
                        </a:lnTo>
                        <a:lnTo>
                          <a:pt x="4" y="147"/>
                        </a:lnTo>
                        <a:lnTo>
                          <a:pt x="2" y="146"/>
                        </a:lnTo>
                        <a:lnTo>
                          <a:pt x="1" y="145"/>
                        </a:lnTo>
                        <a:lnTo>
                          <a:pt x="0" y="143"/>
                        </a:lnTo>
                        <a:lnTo>
                          <a:pt x="0" y="140"/>
                        </a:lnTo>
                        <a:lnTo>
                          <a:pt x="1" y="137"/>
                        </a:lnTo>
                        <a:lnTo>
                          <a:pt x="3" y="133"/>
                        </a:lnTo>
                        <a:lnTo>
                          <a:pt x="81" y="6"/>
                        </a:lnTo>
                        <a:close/>
                      </a:path>
                    </a:pathLst>
                  </a:custGeom>
                  <a:solidFill>
                    <a:srgbClr val="FF212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62" name="Freeform 81">
                    <a:extLst>
                      <a:ext uri="{FF2B5EF4-FFF2-40B4-BE49-F238E27FC236}">
                        <a16:creationId xmlns:a16="http://schemas.microsoft.com/office/drawing/2014/main" id="{4A7E2B22-1B64-5A75-A1C4-AFB05D7ED7F0}"/>
                      </a:ext>
                    </a:extLst>
                  </p:cNvPr>
                  <p:cNvSpPr>
                    <a:spLocks/>
                  </p:cNvSpPr>
                  <p:nvPr/>
                </p:nvSpPr>
                <p:spPr bwMode="auto">
                  <a:xfrm>
                    <a:off x="3221" y="2500"/>
                    <a:ext cx="125" cy="108"/>
                  </a:xfrm>
                  <a:custGeom>
                    <a:avLst/>
                    <a:gdLst>
                      <a:gd name="T0" fmla="*/ 63 w 125"/>
                      <a:gd name="T1" fmla="*/ 0 h 108"/>
                      <a:gd name="T2" fmla="*/ 125 w 125"/>
                      <a:gd name="T3" fmla="*/ 108 h 108"/>
                      <a:gd name="T4" fmla="*/ 0 w 125"/>
                      <a:gd name="T5" fmla="*/ 108 h 108"/>
                      <a:gd name="T6" fmla="*/ 63 w 125"/>
                      <a:gd name="T7" fmla="*/ 0 h 108"/>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25" h="108">
                        <a:moveTo>
                          <a:pt x="63" y="0"/>
                        </a:moveTo>
                        <a:lnTo>
                          <a:pt x="125" y="108"/>
                        </a:lnTo>
                        <a:lnTo>
                          <a:pt x="0" y="108"/>
                        </a:lnTo>
                        <a:lnTo>
                          <a:pt x="6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63" name="Freeform 82">
                    <a:extLst>
                      <a:ext uri="{FF2B5EF4-FFF2-40B4-BE49-F238E27FC236}">
                        <a16:creationId xmlns:a16="http://schemas.microsoft.com/office/drawing/2014/main" id="{1CEF6B72-EB50-BFCB-4721-E9BA0D4EFF46}"/>
                      </a:ext>
                    </a:extLst>
                  </p:cNvPr>
                  <p:cNvSpPr>
                    <a:spLocks/>
                  </p:cNvSpPr>
                  <p:nvPr/>
                </p:nvSpPr>
                <p:spPr bwMode="auto">
                  <a:xfrm>
                    <a:off x="3274" y="2526"/>
                    <a:ext cx="18" cy="56"/>
                  </a:xfrm>
                  <a:custGeom>
                    <a:avLst/>
                    <a:gdLst>
                      <a:gd name="T0" fmla="*/ 9 w 18"/>
                      <a:gd name="T1" fmla="*/ 0 h 56"/>
                      <a:gd name="T2" fmla="*/ 11 w 18"/>
                      <a:gd name="T3" fmla="*/ 0 h 56"/>
                      <a:gd name="T4" fmla="*/ 13 w 18"/>
                      <a:gd name="T5" fmla="*/ 0 h 56"/>
                      <a:gd name="T6" fmla="*/ 14 w 18"/>
                      <a:gd name="T7" fmla="*/ 1 h 56"/>
                      <a:gd name="T8" fmla="*/ 16 w 18"/>
                      <a:gd name="T9" fmla="*/ 1 h 56"/>
                      <a:gd name="T10" fmla="*/ 17 w 18"/>
                      <a:gd name="T11" fmla="*/ 2 h 56"/>
                      <a:gd name="T12" fmla="*/ 17 w 18"/>
                      <a:gd name="T13" fmla="*/ 3 h 56"/>
                      <a:gd name="T14" fmla="*/ 18 w 18"/>
                      <a:gd name="T15" fmla="*/ 4 h 56"/>
                      <a:gd name="T16" fmla="*/ 18 w 18"/>
                      <a:gd name="T17" fmla="*/ 4 h 56"/>
                      <a:gd name="T18" fmla="*/ 16 w 18"/>
                      <a:gd name="T19" fmla="*/ 53 h 56"/>
                      <a:gd name="T20" fmla="*/ 16 w 18"/>
                      <a:gd name="T21" fmla="*/ 53 h 56"/>
                      <a:gd name="T22" fmla="*/ 16 w 18"/>
                      <a:gd name="T23" fmla="*/ 54 h 56"/>
                      <a:gd name="T24" fmla="*/ 15 w 18"/>
                      <a:gd name="T25" fmla="*/ 54 h 56"/>
                      <a:gd name="T26" fmla="*/ 14 w 18"/>
                      <a:gd name="T27" fmla="*/ 55 h 56"/>
                      <a:gd name="T28" fmla="*/ 13 w 18"/>
                      <a:gd name="T29" fmla="*/ 56 h 56"/>
                      <a:gd name="T30" fmla="*/ 12 w 18"/>
                      <a:gd name="T31" fmla="*/ 56 h 56"/>
                      <a:gd name="T32" fmla="*/ 10 w 18"/>
                      <a:gd name="T33" fmla="*/ 56 h 56"/>
                      <a:gd name="T34" fmla="*/ 9 w 18"/>
                      <a:gd name="T35" fmla="*/ 56 h 56"/>
                      <a:gd name="T36" fmla="*/ 7 w 18"/>
                      <a:gd name="T37" fmla="*/ 56 h 56"/>
                      <a:gd name="T38" fmla="*/ 6 w 18"/>
                      <a:gd name="T39" fmla="*/ 56 h 56"/>
                      <a:gd name="T40" fmla="*/ 5 w 18"/>
                      <a:gd name="T41" fmla="*/ 56 h 56"/>
                      <a:gd name="T42" fmla="*/ 4 w 18"/>
                      <a:gd name="T43" fmla="*/ 55 h 56"/>
                      <a:gd name="T44" fmla="*/ 3 w 18"/>
                      <a:gd name="T45" fmla="*/ 54 h 56"/>
                      <a:gd name="T46" fmla="*/ 2 w 18"/>
                      <a:gd name="T47" fmla="*/ 54 h 56"/>
                      <a:gd name="T48" fmla="*/ 2 w 18"/>
                      <a:gd name="T49" fmla="*/ 53 h 56"/>
                      <a:gd name="T50" fmla="*/ 2 w 18"/>
                      <a:gd name="T51" fmla="*/ 53 h 56"/>
                      <a:gd name="T52" fmla="*/ 0 w 18"/>
                      <a:gd name="T53" fmla="*/ 4 h 56"/>
                      <a:gd name="T54" fmla="*/ 0 w 18"/>
                      <a:gd name="T55" fmla="*/ 4 h 56"/>
                      <a:gd name="T56" fmla="*/ 0 w 18"/>
                      <a:gd name="T57" fmla="*/ 3 h 56"/>
                      <a:gd name="T58" fmla="*/ 1 w 18"/>
                      <a:gd name="T59" fmla="*/ 2 h 56"/>
                      <a:gd name="T60" fmla="*/ 2 w 18"/>
                      <a:gd name="T61" fmla="*/ 1 h 56"/>
                      <a:gd name="T62" fmla="*/ 4 w 18"/>
                      <a:gd name="T63" fmla="*/ 1 h 56"/>
                      <a:gd name="T64" fmla="*/ 5 w 18"/>
                      <a:gd name="T65" fmla="*/ 0 h 56"/>
                      <a:gd name="T66" fmla="*/ 7 w 18"/>
                      <a:gd name="T67" fmla="*/ 0 h 56"/>
                      <a:gd name="T68" fmla="*/ 9 w 18"/>
                      <a:gd name="T69" fmla="*/ 0 h 5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 h="56">
                        <a:moveTo>
                          <a:pt x="9" y="0"/>
                        </a:moveTo>
                        <a:lnTo>
                          <a:pt x="11" y="0"/>
                        </a:lnTo>
                        <a:lnTo>
                          <a:pt x="13" y="0"/>
                        </a:lnTo>
                        <a:lnTo>
                          <a:pt x="14" y="1"/>
                        </a:lnTo>
                        <a:lnTo>
                          <a:pt x="16" y="1"/>
                        </a:lnTo>
                        <a:lnTo>
                          <a:pt x="17" y="2"/>
                        </a:lnTo>
                        <a:lnTo>
                          <a:pt x="17" y="3"/>
                        </a:lnTo>
                        <a:lnTo>
                          <a:pt x="18" y="4"/>
                        </a:lnTo>
                        <a:lnTo>
                          <a:pt x="16" y="53"/>
                        </a:lnTo>
                        <a:lnTo>
                          <a:pt x="16" y="54"/>
                        </a:lnTo>
                        <a:lnTo>
                          <a:pt x="15" y="54"/>
                        </a:lnTo>
                        <a:lnTo>
                          <a:pt x="14" y="55"/>
                        </a:lnTo>
                        <a:lnTo>
                          <a:pt x="13" y="56"/>
                        </a:lnTo>
                        <a:lnTo>
                          <a:pt x="12" y="56"/>
                        </a:lnTo>
                        <a:lnTo>
                          <a:pt x="10" y="56"/>
                        </a:lnTo>
                        <a:lnTo>
                          <a:pt x="9" y="56"/>
                        </a:lnTo>
                        <a:lnTo>
                          <a:pt x="7" y="56"/>
                        </a:lnTo>
                        <a:lnTo>
                          <a:pt x="6" y="56"/>
                        </a:lnTo>
                        <a:lnTo>
                          <a:pt x="5" y="56"/>
                        </a:lnTo>
                        <a:lnTo>
                          <a:pt x="4" y="55"/>
                        </a:lnTo>
                        <a:lnTo>
                          <a:pt x="3" y="54"/>
                        </a:lnTo>
                        <a:lnTo>
                          <a:pt x="2" y="54"/>
                        </a:lnTo>
                        <a:lnTo>
                          <a:pt x="2" y="53"/>
                        </a:lnTo>
                        <a:lnTo>
                          <a:pt x="0" y="4"/>
                        </a:lnTo>
                        <a:lnTo>
                          <a:pt x="0" y="3"/>
                        </a:lnTo>
                        <a:lnTo>
                          <a:pt x="1" y="2"/>
                        </a:lnTo>
                        <a:lnTo>
                          <a:pt x="2" y="1"/>
                        </a:lnTo>
                        <a:lnTo>
                          <a:pt x="4" y="1"/>
                        </a:lnTo>
                        <a:lnTo>
                          <a:pt x="5" y="0"/>
                        </a:lnTo>
                        <a:lnTo>
                          <a:pt x="7" y="0"/>
                        </a:lnTo>
                        <a:lnTo>
                          <a:pt x="9" y="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64" name="Freeform 83">
                    <a:extLst>
                      <a:ext uri="{FF2B5EF4-FFF2-40B4-BE49-F238E27FC236}">
                        <a16:creationId xmlns:a16="http://schemas.microsoft.com/office/drawing/2014/main" id="{F9B59651-63FD-7885-6987-43CC91AE07F2}"/>
                      </a:ext>
                    </a:extLst>
                  </p:cNvPr>
                  <p:cNvSpPr>
                    <a:spLocks/>
                  </p:cNvSpPr>
                  <p:nvPr/>
                </p:nvSpPr>
                <p:spPr bwMode="auto">
                  <a:xfrm>
                    <a:off x="3274" y="2586"/>
                    <a:ext cx="18" cy="18"/>
                  </a:xfrm>
                  <a:custGeom>
                    <a:avLst/>
                    <a:gdLst>
                      <a:gd name="T0" fmla="*/ 0 w 18"/>
                      <a:gd name="T1" fmla="*/ 9 h 18"/>
                      <a:gd name="T2" fmla="*/ 0 w 18"/>
                      <a:gd name="T3" fmla="*/ 7 h 18"/>
                      <a:gd name="T4" fmla="*/ 0 w 18"/>
                      <a:gd name="T5" fmla="*/ 5 h 18"/>
                      <a:gd name="T6" fmla="*/ 1 w 18"/>
                      <a:gd name="T7" fmla="*/ 4 h 18"/>
                      <a:gd name="T8" fmla="*/ 2 w 18"/>
                      <a:gd name="T9" fmla="*/ 2 h 18"/>
                      <a:gd name="T10" fmla="*/ 4 w 18"/>
                      <a:gd name="T11" fmla="*/ 1 h 18"/>
                      <a:gd name="T12" fmla="*/ 5 w 18"/>
                      <a:gd name="T13" fmla="*/ 0 h 18"/>
                      <a:gd name="T14" fmla="*/ 7 w 18"/>
                      <a:gd name="T15" fmla="*/ 0 h 18"/>
                      <a:gd name="T16" fmla="*/ 9 w 18"/>
                      <a:gd name="T17" fmla="*/ 0 h 18"/>
                      <a:gd name="T18" fmla="*/ 11 w 18"/>
                      <a:gd name="T19" fmla="*/ 0 h 18"/>
                      <a:gd name="T20" fmla="*/ 12 w 18"/>
                      <a:gd name="T21" fmla="*/ 0 h 18"/>
                      <a:gd name="T22" fmla="*/ 14 w 18"/>
                      <a:gd name="T23" fmla="*/ 1 h 18"/>
                      <a:gd name="T24" fmla="*/ 15 w 18"/>
                      <a:gd name="T25" fmla="*/ 2 h 18"/>
                      <a:gd name="T26" fmla="*/ 16 w 18"/>
                      <a:gd name="T27" fmla="*/ 4 h 18"/>
                      <a:gd name="T28" fmla="*/ 17 w 18"/>
                      <a:gd name="T29" fmla="*/ 5 h 18"/>
                      <a:gd name="T30" fmla="*/ 18 w 18"/>
                      <a:gd name="T31" fmla="*/ 7 h 18"/>
                      <a:gd name="T32" fmla="*/ 18 w 18"/>
                      <a:gd name="T33" fmla="*/ 9 h 18"/>
                      <a:gd name="T34" fmla="*/ 18 w 18"/>
                      <a:gd name="T35" fmla="*/ 11 h 18"/>
                      <a:gd name="T36" fmla="*/ 17 w 18"/>
                      <a:gd name="T37" fmla="*/ 13 h 18"/>
                      <a:gd name="T38" fmla="*/ 16 w 18"/>
                      <a:gd name="T39" fmla="*/ 14 h 18"/>
                      <a:gd name="T40" fmla="*/ 15 w 18"/>
                      <a:gd name="T41" fmla="*/ 15 h 18"/>
                      <a:gd name="T42" fmla="*/ 14 w 18"/>
                      <a:gd name="T43" fmla="*/ 16 h 18"/>
                      <a:gd name="T44" fmla="*/ 12 w 18"/>
                      <a:gd name="T45" fmla="*/ 17 h 18"/>
                      <a:gd name="T46" fmla="*/ 11 w 18"/>
                      <a:gd name="T47" fmla="*/ 18 h 18"/>
                      <a:gd name="T48" fmla="*/ 9 w 18"/>
                      <a:gd name="T49" fmla="*/ 18 h 18"/>
                      <a:gd name="T50" fmla="*/ 7 w 18"/>
                      <a:gd name="T51" fmla="*/ 18 h 18"/>
                      <a:gd name="T52" fmla="*/ 5 w 18"/>
                      <a:gd name="T53" fmla="*/ 17 h 18"/>
                      <a:gd name="T54" fmla="*/ 4 w 18"/>
                      <a:gd name="T55" fmla="*/ 16 h 18"/>
                      <a:gd name="T56" fmla="*/ 2 w 18"/>
                      <a:gd name="T57" fmla="*/ 15 h 18"/>
                      <a:gd name="T58" fmla="*/ 1 w 18"/>
                      <a:gd name="T59" fmla="*/ 14 h 18"/>
                      <a:gd name="T60" fmla="*/ 0 w 18"/>
                      <a:gd name="T61" fmla="*/ 13 h 18"/>
                      <a:gd name="T62" fmla="*/ 0 w 18"/>
                      <a:gd name="T63" fmla="*/ 11 h 18"/>
                      <a:gd name="T64" fmla="*/ 0 w 18"/>
                      <a:gd name="T65" fmla="*/ 9 h 18"/>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8" h="18">
                        <a:moveTo>
                          <a:pt x="0" y="9"/>
                        </a:moveTo>
                        <a:lnTo>
                          <a:pt x="0" y="7"/>
                        </a:lnTo>
                        <a:lnTo>
                          <a:pt x="0" y="5"/>
                        </a:lnTo>
                        <a:lnTo>
                          <a:pt x="1" y="4"/>
                        </a:lnTo>
                        <a:lnTo>
                          <a:pt x="2" y="2"/>
                        </a:lnTo>
                        <a:lnTo>
                          <a:pt x="4" y="1"/>
                        </a:lnTo>
                        <a:lnTo>
                          <a:pt x="5" y="0"/>
                        </a:lnTo>
                        <a:lnTo>
                          <a:pt x="7" y="0"/>
                        </a:lnTo>
                        <a:lnTo>
                          <a:pt x="9" y="0"/>
                        </a:lnTo>
                        <a:lnTo>
                          <a:pt x="11" y="0"/>
                        </a:lnTo>
                        <a:lnTo>
                          <a:pt x="12" y="0"/>
                        </a:lnTo>
                        <a:lnTo>
                          <a:pt x="14" y="1"/>
                        </a:lnTo>
                        <a:lnTo>
                          <a:pt x="15" y="2"/>
                        </a:lnTo>
                        <a:lnTo>
                          <a:pt x="16" y="4"/>
                        </a:lnTo>
                        <a:lnTo>
                          <a:pt x="17" y="5"/>
                        </a:lnTo>
                        <a:lnTo>
                          <a:pt x="18" y="7"/>
                        </a:lnTo>
                        <a:lnTo>
                          <a:pt x="18" y="9"/>
                        </a:lnTo>
                        <a:lnTo>
                          <a:pt x="18" y="11"/>
                        </a:lnTo>
                        <a:lnTo>
                          <a:pt x="17" y="13"/>
                        </a:lnTo>
                        <a:lnTo>
                          <a:pt x="16" y="14"/>
                        </a:lnTo>
                        <a:lnTo>
                          <a:pt x="15" y="15"/>
                        </a:lnTo>
                        <a:lnTo>
                          <a:pt x="14" y="16"/>
                        </a:lnTo>
                        <a:lnTo>
                          <a:pt x="12" y="17"/>
                        </a:lnTo>
                        <a:lnTo>
                          <a:pt x="11" y="18"/>
                        </a:lnTo>
                        <a:lnTo>
                          <a:pt x="9" y="18"/>
                        </a:lnTo>
                        <a:lnTo>
                          <a:pt x="7" y="18"/>
                        </a:lnTo>
                        <a:lnTo>
                          <a:pt x="5" y="17"/>
                        </a:lnTo>
                        <a:lnTo>
                          <a:pt x="4" y="16"/>
                        </a:lnTo>
                        <a:lnTo>
                          <a:pt x="2" y="15"/>
                        </a:lnTo>
                        <a:lnTo>
                          <a:pt x="1" y="14"/>
                        </a:lnTo>
                        <a:lnTo>
                          <a:pt x="0" y="13"/>
                        </a:lnTo>
                        <a:lnTo>
                          <a:pt x="0" y="11"/>
                        </a:lnTo>
                        <a:lnTo>
                          <a:pt x="0" y="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12608" name="Rectangle 84">
                  <a:extLst>
                    <a:ext uri="{FF2B5EF4-FFF2-40B4-BE49-F238E27FC236}">
                      <a16:creationId xmlns:a16="http://schemas.microsoft.com/office/drawing/2014/main" id="{F0EBA591-331C-F73B-5B7D-E237BC677ACC}"/>
                    </a:ext>
                  </a:extLst>
                </p:cNvPr>
                <p:cNvSpPr>
                  <a:spLocks noChangeArrowheads="1"/>
                </p:cNvSpPr>
                <p:nvPr/>
              </p:nvSpPr>
              <p:spPr bwMode="auto">
                <a:xfrm>
                  <a:off x="2691388" y="3906027"/>
                  <a:ext cx="92333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0000"/>
                      </a:solidFill>
                      <a:latin typeface="ＭＳ ゴシック" panose="020B0609070205080204" pitchFamily="49" charset="-128"/>
                      <a:ea typeface="ＭＳ ゴシック" panose="020B0609070205080204" pitchFamily="49" charset="-128"/>
                    </a:rPr>
                    <a:t>ガラス破損・飛散！</a:t>
                  </a:r>
                  <a:endParaRPr lang="ja-JP" altLang="en-US" sz="1800" dirty="0">
                    <a:latin typeface="ＭＳ ゴシック" panose="020B0609070205080204" pitchFamily="49" charset="-128"/>
                    <a:ea typeface="ＭＳ ゴシック" panose="020B0609070205080204" pitchFamily="49" charset="-128"/>
                  </a:endParaRPr>
                </a:p>
              </p:txBody>
            </p:sp>
            <p:grpSp>
              <p:nvGrpSpPr>
                <p:cNvPr id="12609" name="Group 90">
                  <a:extLst>
                    <a:ext uri="{FF2B5EF4-FFF2-40B4-BE49-F238E27FC236}">
                      <a16:creationId xmlns:a16="http://schemas.microsoft.com/office/drawing/2014/main" id="{64DAC172-8B98-AA83-9034-DE0C04C04C89}"/>
                    </a:ext>
                  </a:extLst>
                </p:cNvPr>
                <p:cNvGrpSpPr>
                  <a:grpSpLocks/>
                </p:cNvGrpSpPr>
                <p:nvPr/>
              </p:nvGrpSpPr>
              <p:grpSpPr bwMode="auto">
                <a:xfrm>
                  <a:off x="4382115" y="3249919"/>
                  <a:ext cx="249159" cy="225426"/>
                  <a:chOff x="1525" y="2426"/>
                  <a:chExt cx="157" cy="142"/>
                </a:xfrm>
              </p:grpSpPr>
              <p:sp>
                <p:nvSpPr>
                  <p:cNvPr id="12651" name="Rectangle 91">
                    <a:extLst>
                      <a:ext uri="{FF2B5EF4-FFF2-40B4-BE49-F238E27FC236}">
                        <a16:creationId xmlns:a16="http://schemas.microsoft.com/office/drawing/2014/main" id="{A5D4922F-5E5B-4316-11AF-D08758D95E3B}"/>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652" name="Freeform 92">
                    <a:extLst>
                      <a:ext uri="{FF2B5EF4-FFF2-40B4-BE49-F238E27FC236}">
                        <a16:creationId xmlns:a16="http://schemas.microsoft.com/office/drawing/2014/main" id="{D1B0D9AA-1FA2-7850-18A7-0B77BD8AD9B7}"/>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53" name="Line 93">
                    <a:extLst>
                      <a:ext uri="{FF2B5EF4-FFF2-40B4-BE49-F238E27FC236}">
                        <a16:creationId xmlns:a16="http://schemas.microsoft.com/office/drawing/2014/main" id="{E49287F4-4333-40EB-BB38-137CFBF288BD}"/>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54" name="Line 94">
                    <a:extLst>
                      <a:ext uri="{FF2B5EF4-FFF2-40B4-BE49-F238E27FC236}">
                        <a16:creationId xmlns:a16="http://schemas.microsoft.com/office/drawing/2014/main" id="{56737A01-96F9-897D-DDA3-13ECB1B5EB3F}"/>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55" name="Line 95">
                    <a:extLst>
                      <a:ext uri="{FF2B5EF4-FFF2-40B4-BE49-F238E27FC236}">
                        <a16:creationId xmlns:a16="http://schemas.microsoft.com/office/drawing/2014/main" id="{080F4A48-2B28-2C5E-E94A-6A06B86F7973}"/>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56" name="Rectangle 96">
                    <a:extLst>
                      <a:ext uri="{FF2B5EF4-FFF2-40B4-BE49-F238E27FC236}">
                        <a16:creationId xmlns:a16="http://schemas.microsoft.com/office/drawing/2014/main" id="{DEFA379E-76F1-0F63-D95A-E73B3010D931}"/>
                      </a:ext>
                    </a:extLst>
                  </p:cNvPr>
                  <p:cNvSpPr>
                    <a:spLocks noChangeArrowheads="1"/>
                  </p:cNvSpPr>
                  <p:nvPr/>
                </p:nvSpPr>
                <p:spPr bwMode="auto">
                  <a:xfrm>
                    <a:off x="1525" y="2426"/>
                    <a:ext cx="157" cy="14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657" name="Freeform 97">
                    <a:extLst>
                      <a:ext uri="{FF2B5EF4-FFF2-40B4-BE49-F238E27FC236}">
                        <a16:creationId xmlns:a16="http://schemas.microsoft.com/office/drawing/2014/main" id="{1560AF80-11EE-2B08-9F5E-7EA2B27D1611}"/>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58" name="Line 98">
                    <a:extLst>
                      <a:ext uri="{FF2B5EF4-FFF2-40B4-BE49-F238E27FC236}">
                        <a16:creationId xmlns:a16="http://schemas.microsoft.com/office/drawing/2014/main" id="{A86F1FC3-F9FB-1AE3-9BF6-989D3889CBC9}"/>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59" name="Line 99">
                    <a:extLst>
                      <a:ext uri="{FF2B5EF4-FFF2-40B4-BE49-F238E27FC236}">
                        <a16:creationId xmlns:a16="http://schemas.microsoft.com/office/drawing/2014/main" id="{C09C1BBE-2C1A-CF89-3B16-052F1D301DBC}"/>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60" name="Line 100">
                    <a:extLst>
                      <a:ext uri="{FF2B5EF4-FFF2-40B4-BE49-F238E27FC236}">
                        <a16:creationId xmlns:a16="http://schemas.microsoft.com/office/drawing/2014/main" id="{B59A5818-5820-1BB4-9EFA-730BCED1C853}"/>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12610" name="Rectangle 101">
                  <a:extLst>
                    <a:ext uri="{FF2B5EF4-FFF2-40B4-BE49-F238E27FC236}">
                      <a16:creationId xmlns:a16="http://schemas.microsoft.com/office/drawing/2014/main" id="{D9D47CA3-597C-69CC-F75D-2E9510135423}"/>
                    </a:ext>
                  </a:extLst>
                </p:cNvPr>
                <p:cNvSpPr>
                  <a:spLocks noChangeArrowheads="1"/>
                </p:cNvSpPr>
                <p:nvPr/>
              </p:nvSpPr>
              <p:spPr bwMode="auto">
                <a:xfrm>
                  <a:off x="4687675" y="3307707"/>
                  <a:ext cx="11285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0000"/>
                      </a:solidFill>
                      <a:latin typeface="ＭＳ ゴシック" panose="020B0609070205080204" pitchFamily="49" charset="-128"/>
                      <a:ea typeface="ＭＳ ゴシック" panose="020B0609070205080204" pitchFamily="49" charset="-128"/>
                    </a:rPr>
                    <a:t>転倒・落下・棚挟まれ！</a:t>
                  </a:r>
                  <a:endParaRPr lang="ja-JP" altLang="en-US" sz="1800" dirty="0">
                    <a:solidFill>
                      <a:srgbClr val="FF0000"/>
                    </a:solidFill>
                    <a:latin typeface="ＭＳ ゴシック" panose="020B0609070205080204" pitchFamily="49" charset="-128"/>
                    <a:ea typeface="ＭＳ ゴシック" panose="020B0609070205080204" pitchFamily="49" charset="-128"/>
                  </a:endParaRPr>
                </a:p>
              </p:txBody>
            </p:sp>
            <p:pic>
              <p:nvPicPr>
                <p:cNvPr id="12611" name="Picture 102">
                  <a:extLst>
                    <a:ext uri="{FF2B5EF4-FFF2-40B4-BE49-F238E27FC236}">
                      <a16:creationId xmlns:a16="http://schemas.microsoft.com/office/drawing/2014/main" id="{DEFE5551-A745-15EE-3509-F0E722852CF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17688"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12" name="Picture 103">
                  <a:extLst>
                    <a:ext uri="{FF2B5EF4-FFF2-40B4-BE49-F238E27FC236}">
                      <a16:creationId xmlns:a16="http://schemas.microsoft.com/office/drawing/2014/main" id="{34D715FC-8264-DC7D-4F3C-05D381E2856D}"/>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73675" y="5876925"/>
                  <a:ext cx="4286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613" name="Line 109">
                  <a:extLst>
                    <a:ext uri="{FF2B5EF4-FFF2-40B4-BE49-F238E27FC236}">
                      <a16:creationId xmlns:a16="http://schemas.microsoft.com/office/drawing/2014/main" id="{B1340619-1408-3197-AB53-6CE901D69723}"/>
                    </a:ext>
                  </a:extLst>
                </p:cNvPr>
                <p:cNvSpPr>
                  <a:spLocks noChangeShapeType="1"/>
                </p:cNvSpPr>
                <p:nvPr/>
              </p:nvSpPr>
              <p:spPr bwMode="auto">
                <a:xfrm flipH="1">
                  <a:off x="2041054" y="4252911"/>
                  <a:ext cx="3643" cy="1596447"/>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14" name="Line 115">
                  <a:extLst>
                    <a:ext uri="{FF2B5EF4-FFF2-40B4-BE49-F238E27FC236}">
                      <a16:creationId xmlns:a16="http://schemas.microsoft.com/office/drawing/2014/main" id="{F51AF7C5-9375-F80C-BBC0-7951AF230D8B}"/>
                    </a:ext>
                  </a:extLst>
                </p:cNvPr>
                <p:cNvSpPr>
                  <a:spLocks noChangeShapeType="1"/>
                </p:cNvSpPr>
                <p:nvPr/>
              </p:nvSpPr>
              <p:spPr bwMode="auto">
                <a:xfrm>
                  <a:off x="2044698" y="5413175"/>
                  <a:ext cx="3434887" cy="14878"/>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15" name="Line 116">
                  <a:extLst>
                    <a:ext uri="{FF2B5EF4-FFF2-40B4-BE49-F238E27FC236}">
                      <a16:creationId xmlns:a16="http://schemas.microsoft.com/office/drawing/2014/main" id="{E3ABCFBE-D0A0-E624-1A61-6FB519DC3F2A}"/>
                    </a:ext>
                  </a:extLst>
                </p:cNvPr>
                <p:cNvSpPr>
                  <a:spLocks noChangeShapeType="1"/>
                </p:cNvSpPr>
                <p:nvPr/>
              </p:nvSpPr>
              <p:spPr bwMode="auto">
                <a:xfrm>
                  <a:off x="3068960" y="4252912"/>
                  <a:ext cx="1" cy="1152525"/>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16" name="Rectangle 139">
                  <a:extLst>
                    <a:ext uri="{FF2B5EF4-FFF2-40B4-BE49-F238E27FC236}">
                      <a16:creationId xmlns:a16="http://schemas.microsoft.com/office/drawing/2014/main" id="{F86BE8CB-8A4A-8F3E-AB59-1C5EDD7F0A0A}"/>
                    </a:ext>
                  </a:extLst>
                </p:cNvPr>
                <p:cNvSpPr>
                  <a:spLocks noChangeArrowheads="1"/>
                </p:cNvSpPr>
                <p:nvPr/>
              </p:nvSpPr>
              <p:spPr bwMode="auto">
                <a:xfrm>
                  <a:off x="4861191" y="5499038"/>
                  <a:ext cx="428616" cy="263515"/>
                </a:xfrm>
                <a:prstGeom prst="rect">
                  <a:avLst/>
                </a:prstGeom>
                <a:noFill/>
                <a:ln w="19050">
                  <a:solidFill>
                    <a:srgbClr val="FF0000"/>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en-US" altLang="ja-JP" dirty="0">
                      <a:latin typeface="ＭＳ ゴシック" panose="020B0609070205080204" pitchFamily="49" charset="-128"/>
                      <a:ea typeface="ＭＳ ゴシック" panose="020B0609070205080204" pitchFamily="49" charset="-128"/>
                    </a:rPr>
                    <a:t>AED</a:t>
                  </a:r>
                  <a:endParaRPr lang="ja-JP" altLang="en-US" dirty="0">
                    <a:latin typeface="ＭＳ ゴシック" panose="020B0609070205080204" pitchFamily="49" charset="-128"/>
                    <a:ea typeface="ＭＳ ゴシック" panose="020B0609070205080204" pitchFamily="49" charset="-128"/>
                  </a:endParaRPr>
                </a:p>
              </p:txBody>
            </p:sp>
            <p:sp>
              <p:nvSpPr>
                <p:cNvPr id="12617" name="Line 109">
                  <a:extLst>
                    <a:ext uri="{FF2B5EF4-FFF2-40B4-BE49-F238E27FC236}">
                      <a16:creationId xmlns:a16="http://schemas.microsoft.com/office/drawing/2014/main" id="{C384CB91-3389-CC69-44F5-5AB85CBE45FE}"/>
                    </a:ext>
                  </a:extLst>
                </p:cNvPr>
                <p:cNvSpPr>
                  <a:spLocks noChangeShapeType="1"/>
                </p:cNvSpPr>
                <p:nvPr/>
              </p:nvSpPr>
              <p:spPr bwMode="auto">
                <a:xfrm>
                  <a:off x="5458160" y="4303712"/>
                  <a:ext cx="14288" cy="1538288"/>
                </a:xfrm>
                <a:prstGeom prst="line">
                  <a:avLst/>
                </a:prstGeom>
                <a:noFill/>
                <a:ln w="28575">
                  <a:solidFill>
                    <a:srgbClr val="00B05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nvGrpSpPr>
                <p:cNvPr id="12619" name="Group 90">
                  <a:extLst>
                    <a:ext uri="{FF2B5EF4-FFF2-40B4-BE49-F238E27FC236}">
                      <a16:creationId xmlns:a16="http://schemas.microsoft.com/office/drawing/2014/main" id="{F62C9C1F-DAEF-8A8C-D88D-3B9C6539365B}"/>
                    </a:ext>
                  </a:extLst>
                </p:cNvPr>
                <p:cNvGrpSpPr>
                  <a:grpSpLocks/>
                </p:cNvGrpSpPr>
                <p:nvPr/>
              </p:nvGrpSpPr>
              <p:grpSpPr bwMode="auto">
                <a:xfrm>
                  <a:off x="1467256" y="3307512"/>
                  <a:ext cx="249159" cy="225426"/>
                  <a:chOff x="1525" y="2426"/>
                  <a:chExt cx="157" cy="142"/>
                </a:xfrm>
              </p:grpSpPr>
              <p:sp>
                <p:nvSpPr>
                  <p:cNvPr id="12641" name="Rectangle 91">
                    <a:extLst>
                      <a:ext uri="{FF2B5EF4-FFF2-40B4-BE49-F238E27FC236}">
                        <a16:creationId xmlns:a16="http://schemas.microsoft.com/office/drawing/2014/main" id="{553A2EBC-4B77-6DD5-B8BD-427D4C4B794E}"/>
                      </a:ext>
                    </a:extLst>
                  </p:cNvPr>
                  <p:cNvSpPr>
                    <a:spLocks noChangeArrowheads="1"/>
                  </p:cNvSpPr>
                  <p:nvPr/>
                </p:nvSpPr>
                <p:spPr bwMode="auto">
                  <a:xfrm>
                    <a:off x="1525" y="2426"/>
                    <a:ext cx="157" cy="142"/>
                  </a:xfrm>
                  <a:prstGeom prst="rect">
                    <a:avLst/>
                  </a:prstGeom>
                  <a:solidFill>
                    <a:srgbClr val="FF66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642" name="Freeform 92">
                    <a:extLst>
                      <a:ext uri="{FF2B5EF4-FFF2-40B4-BE49-F238E27FC236}">
                        <a16:creationId xmlns:a16="http://schemas.microsoft.com/office/drawing/2014/main" id="{D4653561-0F2B-4EDF-1760-6225703FEBE8}"/>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3" name="Line 93">
                    <a:extLst>
                      <a:ext uri="{FF2B5EF4-FFF2-40B4-BE49-F238E27FC236}">
                        <a16:creationId xmlns:a16="http://schemas.microsoft.com/office/drawing/2014/main" id="{B5FD8632-68E0-C18B-CE0B-2698A8BC0C14}"/>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4" name="Line 94">
                    <a:extLst>
                      <a:ext uri="{FF2B5EF4-FFF2-40B4-BE49-F238E27FC236}">
                        <a16:creationId xmlns:a16="http://schemas.microsoft.com/office/drawing/2014/main" id="{31ACB71B-D965-0F9B-2BAF-00C9F46AFAA2}"/>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5" name="Line 95">
                    <a:extLst>
                      <a:ext uri="{FF2B5EF4-FFF2-40B4-BE49-F238E27FC236}">
                        <a16:creationId xmlns:a16="http://schemas.microsoft.com/office/drawing/2014/main" id="{B5F5F669-5F7D-C01E-2127-A62B0DA1A9D2}"/>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6" name="Rectangle 96">
                    <a:extLst>
                      <a:ext uri="{FF2B5EF4-FFF2-40B4-BE49-F238E27FC236}">
                        <a16:creationId xmlns:a16="http://schemas.microsoft.com/office/drawing/2014/main" id="{9E6AB742-EC4A-B15A-0515-4F6A8BB157FF}"/>
                      </a:ext>
                    </a:extLst>
                  </p:cNvPr>
                  <p:cNvSpPr>
                    <a:spLocks noChangeArrowheads="1"/>
                  </p:cNvSpPr>
                  <p:nvPr/>
                </p:nvSpPr>
                <p:spPr bwMode="auto">
                  <a:xfrm>
                    <a:off x="1525" y="2426"/>
                    <a:ext cx="157" cy="142"/>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sp>
                <p:nvSpPr>
                  <p:cNvPr id="12647" name="Freeform 97">
                    <a:extLst>
                      <a:ext uri="{FF2B5EF4-FFF2-40B4-BE49-F238E27FC236}">
                        <a16:creationId xmlns:a16="http://schemas.microsoft.com/office/drawing/2014/main" id="{550CC90D-4B8B-0027-F471-7141621DBD4C}"/>
                      </a:ext>
                    </a:extLst>
                  </p:cNvPr>
                  <p:cNvSpPr>
                    <a:spLocks/>
                  </p:cNvSpPr>
                  <p:nvPr/>
                </p:nvSpPr>
                <p:spPr bwMode="auto">
                  <a:xfrm>
                    <a:off x="1541" y="2483"/>
                    <a:ext cx="100" cy="79"/>
                  </a:xfrm>
                  <a:custGeom>
                    <a:avLst/>
                    <a:gdLst>
                      <a:gd name="T0" fmla="*/ 23 w 100"/>
                      <a:gd name="T1" fmla="*/ 0 h 79"/>
                      <a:gd name="T2" fmla="*/ 0 w 100"/>
                      <a:gd name="T3" fmla="*/ 42 h 79"/>
                      <a:gd name="T4" fmla="*/ 77 w 100"/>
                      <a:gd name="T5" fmla="*/ 79 h 79"/>
                      <a:gd name="T6" fmla="*/ 100 w 100"/>
                      <a:gd name="T7" fmla="*/ 38 h 79"/>
                      <a:gd name="T8" fmla="*/ 23 w 100"/>
                      <a:gd name="T9" fmla="*/ 0 h 7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00" h="79">
                        <a:moveTo>
                          <a:pt x="23" y="0"/>
                        </a:moveTo>
                        <a:lnTo>
                          <a:pt x="0" y="42"/>
                        </a:lnTo>
                        <a:lnTo>
                          <a:pt x="77" y="79"/>
                        </a:lnTo>
                        <a:lnTo>
                          <a:pt x="100" y="38"/>
                        </a:lnTo>
                        <a:lnTo>
                          <a:pt x="23"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8" name="Line 98">
                    <a:extLst>
                      <a:ext uri="{FF2B5EF4-FFF2-40B4-BE49-F238E27FC236}">
                        <a16:creationId xmlns:a16="http://schemas.microsoft.com/office/drawing/2014/main" id="{26F576A7-92F0-C554-401C-3AE246837E6F}"/>
                      </a:ext>
                    </a:extLst>
                  </p:cNvPr>
                  <p:cNvSpPr>
                    <a:spLocks noChangeShapeType="1"/>
                  </p:cNvSpPr>
                  <p:nvPr/>
                </p:nvSpPr>
                <p:spPr bwMode="auto">
                  <a:xfrm>
                    <a:off x="1605" y="244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9" name="Line 99">
                    <a:extLst>
                      <a:ext uri="{FF2B5EF4-FFF2-40B4-BE49-F238E27FC236}">
                        <a16:creationId xmlns:a16="http://schemas.microsoft.com/office/drawing/2014/main" id="{F432F85E-8D1B-DCA0-9D5B-A90288300004}"/>
                      </a:ext>
                    </a:extLst>
                  </p:cNvPr>
                  <p:cNvSpPr>
                    <a:spLocks noChangeShapeType="1"/>
                  </p:cNvSpPr>
                  <p:nvPr/>
                </p:nvSpPr>
                <p:spPr bwMode="auto">
                  <a:xfrm>
                    <a:off x="1621" y="2452"/>
                    <a:ext cx="1" cy="50"/>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50" name="Line 100">
                    <a:extLst>
                      <a:ext uri="{FF2B5EF4-FFF2-40B4-BE49-F238E27FC236}">
                        <a16:creationId xmlns:a16="http://schemas.microsoft.com/office/drawing/2014/main" id="{30B157A6-B5B4-940F-2EAA-DB057C3E0812}"/>
                      </a:ext>
                    </a:extLst>
                  </p:cNvPr>
                  <p:cNvSpPr>
                    <a:spLocks noChangeShapeType="1"/>
                  </p:cNvSpPr>
                  <p:nvPr/>
                </p:nvSpPr>
                <p:spPr bwMode="auto">
                  <a:xfrm>
                    <a:off x="1588" y="2431"/>
                    <a:ext cx="1" cy="51"/>
                  </a:xfrm>
                  <a:prstGeom prst="line">
                    <a:avLst/>
                  </a:prstGeom>
                  <a:noFill/>
                  <a:ln w="9525">
                    <a:solidFill>
                      <a:srgbClr val="FFFFFF"/>
                    </a:solidFill>
                    <a:round/>
                    <a:headEnd/>
                    <a:tailEnd/>
                  </a:ln>
                  <a:extLst>
                    <a:ext uri="{909E8E84-426E-40DD-AFC4-6F175D3DCCD1}">
                      <a14:hiddenFill xmlns:a14="http://schemas.microsoft.com/office/drawing/2010/main">
                        <a:noFill/>
                      </a14:hiddenFill>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12620" name="Rectangle 101">
                  <a:extLst>
                    <a:ext uri="{FF2B5EF4-FFF2-40B4-BE49-F238E27FC236}">
                      <a16:creationId xmlns:a16="http://schemas.microsoft.com/office/drawing/2014/main" id="{600C545F-FED2-45A7-E668-9D2FB3E7567E}"/>
                    </a:ext>
                  </a:extLst>
                </p:cNvPr>
                <p:cNvSpPr>
                  <a:spLocks noChangeArrowheads="1"/>
                </p:cNvSpPr>
                <p:nvPr/>
              </p:nvSpPr>
              <p:spPr bwMode="auto">
                <a:xfrm>
                  <a:off x="1772816" y="3365300"/>
                  <a:ext cx="11285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800" dirty="0">
                      <a:solidFill>
                        <a:srgbClr val="FF0000"/>
                      </a:solidFill>
                      <a:latin typeface="ＭＳ ゴシック" panose="020B0609070205080204" pitchFamily="49" charset="-128"/>
                      <a:ea typeface="ＭＳ ゴシック" panose="020B0609070205080204" pitchFamily="49" charset="-128"/>
                    </a:rPr>
                    <a:t>転倒・落下・棚挟まれ！</a:t>
                  </a:r>
                  <a:endParaRPr lang="ja-JP" altLang="en-US" sz="1800" dirty="0">
                    <a:solidFill>
                      <a:srgbClr val="FF0000"/>
                    </a:solidFill>
                    <a:latin typeface="ＭＳ ゴシック" panose="020B0609070205080204" pitchFamily="49" charset="-128"/>
                    <a:ea typeface="ＭＳ ゴシック" panose="020B0609070205080204" pitchFamily="49" charset="-128"/>
                  </a:endParaRPr>
                </a:p>
              </p:txBody>
            </p:sp>
            <p:sp>
              <p:nvSpPr>
                <p:cNvPr id="12621" name="Line 56">
                  <a:extLst>
                    <a:ext uri="{FF2B5EF4-FFF2-40B4-BE49-F238E27FC236}">
                      <a16:creationId xmlns:a16="http://schemas.microsoft.com/office/drawing/2014/main" id="{9313D5E4-41E2-BD2C-2D10-BC98B96A3122}"/>
                    </a:ext>
                  </a:extLst>
                </p:cNvPr>
                <p:cNvSpPr>
                  <a:spLocks noChangeShapeType="1"/>
                </p:cNvSpPr>
                <p:nvPr/>
              </p:nvSpPr>
              <p:spPr bwMode="auto">
                <a:xfrm>
                  <a:off x="2174875" y="5772150"/>
                  <a:ext cx="3095625" cy="1588"/>
                </a:xfrm>
                <a:prstGeom prst="line">
                  <a:avLst/>
                </a:prstGeom>
                <a:noFill/>
                <a:ln w="25400">
                  <a:solidFill>
                    <a:schemeClr val="tx1"/>
                  </a:solidFill>
                  <a:round/>
                  <a:headEnd type="oval" w="med" len="me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34" name="テキスト ボックス 12633">
                  <a:extLst>
                    <a:ext uri="{FF2B5EF4-FFF2-40B4-BE49-F238E27FC236}">
                      <a16:creationId xmlns:a16="http://schemas.microsoft.com/office/drawing/2014/main" id="{6A8F0FE0-78F0-ECD7-DA5A-DE207C501A48}"/>
                    </a:ext>
                  </a:extLst>
                </p:cNvPr>
                <p:cNvSpPr txBox="1"/>
                <p:nvPr/>
              </p:nvSpPr>
              <p:spPr>
                <a:xfrm>
                  <a:off x="2461564" y="4635351"/>
                  <a:ext cx="269165" cy="461665"/>
                </a:xfrm>
                <a:prstGeom prst="rect">
                  <a:avLst/>
                </a:prstGeom>
                <a:solidFill>
                  <a:schemeClr val="bg1">
                    <a:lumMod val="75000"/>
                  </a:schemeClr>
                </a:solidFill>
              </p:spPr>
              <p:txBody>
                <a:bodyPr wrap="square" rtlCol="0" anchor="ctr">
                  <a:spAutoFit/>
                </a:bodyPr>
                <a:lstStyle/>
                <a:p>
                  <a:pPr algn="ctr"/>
                  <a:r>
                    <a:rPr lang="ja-JP" altLang="en-US" sz="800" dirty="0">
                      <a:latin typeface="ＭＳ ゴシック" panose="020B0609070205080204" pitchFamily="49" charset="-128"/>
                      <a:ea typeface="ＭＳ ゴシック" panose="020B0609070205080204" pitchFamily="49" charset="-128"/>
                    </a:rPr>
                    <a:t>営業部</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12635" name="テキスト ボックス 12634">
                  <a:extLst>
                    <a:ext uri="{FF2B5EF4-FFF2-40B4-BE49-F238E27FC236}">
                      <a16:creationId xmlns:a16="http://schemas.microsoft.com/office/drawing/2014/main" id="{35CAA056-00FF-FDC4-7948-4EA7CDEB293C}"/>
                    </a:ext>
                  </a:extLst>
                </p:cNvPr>
                <p:cNvSpPr txBox="1"/>
                <p:nvPr/>
              </p:nvSpPr>
              <p:spPr>
                <a:xfrm>
                  <a:off x="4396056" y="4642891"/>
                  <a:ext cx="269165" cy="461665"/>
                </a:xfrm>
                <a:prstGeom prst="rect">
                  <a:avLst/>
                </a:prstGeom>
                <a:solidFill>
                  <a:schemeClr val="bg1">
                    <a:lumMod val="75000"/>
                  </a:schemeClr>
                </a:solidFill>
              </p:spPr>
              <p:txBody>
                <a:bodyPr wrap="square" rtlCol="0" anchor="ctr">
                  <a:spAutoFit/>
                </a:bodyPr>
                <a:lstStyle/>
                <a:p>
                  <a:pPr algn="ctr"/>
                  <a:r>
                    <a:rPr lang="ja-JP" altLang="en-US" sz="800" dirty="0">
                      <a:latin typeface="ＭＳ ゴシック" panose="020B0609070205080204" pitchFamily="49" charset="-128"/>
                      <a:ea typeface="ＭＳ ゴシック" panose="020B0609070205080204" pitchFamily="49" charset="-128"/>
                    </a:rPr>
                    <a:t>管理部</a:t>
                  </a:r>
                  <a:endParaRPr kumimoji="1" lang="ja-JP" altLang="en-US" sz="800" dirty="0">
                    <a:latin typeface="ＭＳ ゴシック" panose="020B0609070205080204" pitchFamily="49" charset="-128"/>
                    <a:ea typeface="ＭＳ ゴシック" panose="020B0609070205080204" pitchFamily="49" charset="-128"/>
                  </a:endParaRPr>
                </a:p>
              </p:txBody>
            </p:sp>
            <p:sp>
              <p:nvSpPr>
                <p:cNvPr id="12636" name="テキスト ボックス 12635">
                  <a:extLst>
                    <a:ext uri="{FF2B5EF4-FFF2-40B4-BE49-F238E27FC236}">
                      <a16:creationId xmlns:a16="http://schemas.microsoft.com/office/drawing/2014/main" id="{0979A62F-09B8-A504-84C9-0AD099257E5D}"/>
                    </a:ext>
                  </a:extLst>
                </p:cNvPr>
                <p:cNvSpPr txBox="1"/>
                <p:nvPr/>
              </p:nvSpPr>
              <p:spPr>
                <a:xfrm>
                  <a:off x="3402125" y="4638564"/>
                  <a:ext cx="269165" cy="461665"/>
                </a:xfrm>
                <a:prstGeom prst="rect">
                  <a:avLst/>
                </a:prstGeom>
                <a:solidFill>
                  <a:schemeClr val="bg1">
                    <a:lumMod val="75000"/>
                  </a:schemeClr>
                </a:solidFill>
              </p:spPr>
              <p:txBody>
                <a:bodyPr wrap="square" rtlCol="0" anchor="ctr">
                  <a:spAutoFit/>
                </a:bodyPr>
                <a:lstStyle/>
                <a:p>
                  <a:pPr algn="ctr"/>
                  <a:r>
                    <a:rPr kumimoji="1" lang="ja-JP" altLang="en-US" sz="800" dirty="0">
                      <a:latin typeface="ＭＳ ゴシック" panose="020B0609070205080204" pitchFamily="49" charset="-128"/>
                      <a:ea typeface="ＭＳ ゴシック" panose="020B0609070205080204" pitchFamily="49" charset="-128"/>
                    </a:rPr>
                    <a:t>物流部</a:t>
                  </a:r>
                </a:p>
              </p:txBody>
            </p:sp>
            <p:sp>
              <p:nvSpPr>
                <p:cNvPr id="12637" name="Line 116">
                  <a:extLst>
                    <a:ext uri="{FF2B5EF4-FFF2-40B4-BE49-F238E27FC236}">
                      <a16:creationId xmlns:a16="http://schemas.microsoft.com/office/drawing/2014/main" id="{30D43AAD-CE0D-8414-DAC9-14825FFDD52F}"/>
                    </a:ext>
                  </a:extLst>
                </p:cNvPr>
                <p:cNvSpPr>
                  <a:spLocks noChangeShapeType="1"/>
                </p:cNvSpPr>
                <p:nvPr/>
              </p:nvSpPr>
              <p:spPr bwMode="auto">
                <a:xfrm>
                  <a:off x="4056063" y="4256250"/>
                  <a:ext cx="1" cy="1152525"/>
                </a:xfrm>
                <a:prstGeom prst="line">
                  <a:avLst/>
                </a:prstGeom>
                <a:noFill/>
                <a:ln w="28575">
                  <a:solidFill>
                    <a:srgbClr val="00B05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38" name="テキスト ボックス 12637">
                  <a:extLst>
                    <a:ext uri="{FF2B5EF4-FFF2-40B4-BE49-F238E27FC236}">
                      <a16:creationId xmlns:a16="http://schemas.microsoft.com/office/drawing/2014/main" id="{C3B7EAA1-9E99-FF8D-4A44-FA269274E145}"/>
                    </a:ext>
                  </a:extLst>
                </p:cNvPr>
                <p:cNvSpPr txBox="1"/>
                <p:nvPr/>
              </p:nvSpPr>
              <p:spPr>
                <a:xfrm>
                  <a:off x="4752389" y="3566463"/>
                  <a:ext cx="1152298" cy="215444"/>
                </a:xfrm>
                <a:prstGeom prst="rect">
                  <a:avLst/>
                </a:prstGeom>
                <a:solidFill>
                  <a:srgbClr val="00B0F0"/>
                </a:solidFill>
              </p:spPr>
              <p:txBody>
                <a:bodyPr wrap="square" rtlCol="0">
                  <a:spAutoFit/>
                </a:bodyPr>
                <a:lstStyle/>
                <a:p>
                  <a:pPr algn="ctr"/>
                  <a:r>
                    <a:rPr kumimoji="1" lang="ja-JP" altLang="en-US" sz="800" dirty="0">
                      <a:latin typeface="ＭＳ ゴシック" panose="020B0609070205080204" pitchFamily="49" charset="-128"/>
                      <a:ea typeface="ＭＳ ゴシック" panose="020B0609070205080204" pitchFamily="49" charset="-128"/>
                    </a:rPr>
                    <a:t>窓ガラス</a:t>
                  </a:r>
                </a:p>
              </p:txBody>
            </p:sp>
            <p:sp>
              <p:nvSpPr>
                <p:cNvPr id="12639" name="Line 61">
                  <a:extLst>
                    <a:ext uri="{FF2B5EF4-FFF2-40B4-BE49-F238E27FC236}">
                      <a16:creationId xmlns:a16="http://schemas.microsoft.com/office/drawing/2014/main" id="{6E4DBBA3-3F1C-26FF-2EA4-A8925792750F}"/>
                    </a:ext>
                  </a:extLst>
                </p:cNvPr>
                <p:cNvSpPr>
                  <a:spLocks noChangeShapeType="1"/>
                </p:cNvSpPr>
                <p:nvPr/>
              </p:nvSpPr>
              <p:spPr bwMode="auto">
                <a:xfrm flipH="1">
                  <a:off x="4539664" y="3763763"/>
                  <a:ext cx="1439862" cy="1587"/>
                </a:xfrm>
                <a:prstGeom prst="line">
                  <a:avLst/>
                </a:prstGeom>
                <a:noFill/>
                <a:ln w="25400">
                  <a:solidFill>
                    <a:schemeClr val="tx1"/>
                  </a:solidFill>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sp>
              <p:nvSpPr>
                <p:cNvPr id="12640" name="正方形/長方形 12639">
                  <a:extLst>
                    <a:ext uri="{FF2B5EF4-FFF2-40B4-BE49-F238E27FC236}">
                      <a16:creationId xmlns:a16="http://schemas.microsoft.com/office/drawing/2014/main" id="{D65080CE-A59E-0826-1347-17F3F0E72B32}"/>
                    </a:ext>
                  </a:extLst>
                </p:cNvPr>
                <p:cNvSpPr/>
                <p:nvPr/>
              </p:nvSpPr>
              <p:spPr bwMode="auto">
                <a:xfrm>
                  <a:off x="1260474" y="4808984"/>
                  <a:ext cx="312001" cy="942231"/>
                </a:xfrm>
                <a:prstGeom prst="rect">
                  <a:avLst/>
                </a:prstGeom>
                <a:noFill/>
                <a:ln w="19050" cap="flat" cmpd="sng" algn="ctr">
                  <a:solidFill>
                    <a:schemeClr val="tx1"/>
                  </a:solidFill>
                  <a:prstDash val="solid"/>
                  <a:round/>
                  <a:headEnd type="none" w="med" len="med"/>
                  <a:tailEnd type="none" w="med" len="med"/>
                </a:ln>
                <a:effectLst/>
              </p:spPr>
              <p:txBody>
                <a:bodyPr vert="horz" wrap="square" lIns="90000" tIns="46800" rIns="90000" bIns="4680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備品倉庫</a:t>
                  </a:r>
                </a:p>
              </p:txBody>
            </p:sp>
          </p:grpSp>
          <p:sp>
            <p:nvSpPr>
              <p:cNvPr id="54" name="Line 62">
                <a:extLst>
                  <a:ext uri="{FF2B5EF4-FFF2-40B4-BE49-F238E27FC236}">
                    <a16:creationId xmlns:a16="http://schemas.microsoft.com/office/drawing/2014/main" id="{4E9215A0-1DB0-B9E7-8F20-A0A8247D1E6B}"/>
                  </a:ext>
                </a:extLst>
              </p:cNvPr>
              <p:cNvSpPr>
                <a:spLocks noChangeShapeType="1"/>
              </p:cNvSpPr>
              <p:nvPr/>
            </p:nvSpPr>
            <p:spPr bwMode="auto">
              <a:xfrm flipH="1" flipV="1">
                <a:off x="1567074" y="3774064"/>
                <a:ext cx="2539" cy="542920"/>
              </a:xfrm>
              <a:prstGeom prst="line">
                <a:avLst/>
              </a:prstGeom>
              <a:noFill/>
              <a:ln w="254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
          <p:nvSpPr>
            <p:cNvPr id="52" name="Line 63">
              <a:extLst>
                <a:ext uri="{FF2B5EF4-FFF2-40B4-BE49-F238E27FC236}">
                  <a16:creationId xmlns:a16="http://schemas.microsoft.com/office/drawing/2014/main" id="{3139F3BC-1A9C-A017-67A1-8BADD4BE0520}"/>
                </a:ext>
              </a:extLst>
            </p:cNvPr>
            <p:cNvSpPr>
              <a:spLocks noChangeShapeType="1"/>
            </p:cNvSpPr>
            <p:nvPr/>
          </p:nvSpPr>
          <p:spPr bwMode="auto">
            <a:xfrm>
              <a:off x="1597025" y="4619625"/>
              <a:ext cx="1588" cy="1152525"/>
            </a:xfrm>
            <a:prstGeom prst="line">
              <a:avLst/>
            </a:prstGeom>
            <a:noFill/>
            <a:ln w="25400">
              <a:solidFill>
                <a:schemeClr val="tx1"/>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dirty="0">
                <a:latin typeface="ＭＳ ゴシック" panose="020B0609070205080204" pitchFamily="49" charset="-128"/>
                <a:ea typeface="ＭＳ ゴシック" panose="020B0609070205080204" pitchFamily="49" charset="-128"/>
              </a:endParaRPr>
            </a:p>
          </p:txBody>
        </p:sp>
      </p:gr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Group 572">
            <a:extLst>
              <a:ext uri="{FF2B5EF4-FFF2-40B4-BE49-F238E27FC236}">
                <a16:creationId xmlns:a16="http://schemas.microsoft.com/office/drawing/2014/main" id="{0BB1301B-7384-D473-F2D3-959CFBA7F8CB}"/>
              </a:ext>
            </a:extLst>
          </p:cNvPr>
          <p:cNvGraphicFramePr>
            <a:graphicFrameLocks noGrp="1"/>
          </p:cNvGraphicFramePr>
          <p:nvPr>
            <p:extLst>
              <p:ext uri="{D42A27DB-BD31-4B8C-83A1-F6EECF244321}">
                <p14:modId xmlns:p14="http://schemas.microsoft.com/office/powerpoint/2010/main" val="3944396060"/>
              </p:ext>
            </p:extLst>
          </p:nvPr>
        </p:nvGraphicFramePr>
        <p:xfrm>
          <a:off x="184475" y="2434178"/>
          <a:ext cx="6480000" cy="6867557"/>
        </p:xfrm>
        <a:graphic>
          <a:graphicData uri="http://schemas.openxmlformats.org/drawingml/2006/table">
            <a:tbl>
              <a:tblPr/>
              <a:tblGrid>
                <a:gridCol w="2340000">
                  <a:extLst>
                    <a:ext uri="{9D8B030D-6E8A-4147-A177-3AD203B41FA5}">
                      <a16:colId xmlns:a16="http://schemas.microsoft.com/office/drawing/2014/main" val="2620645537"/>
                    </a:ext>
                  </a:extLst>
                </a:gridCol>
                <a:gridCol w="900000">
                  <a:extLst>
                    <a:ext uri="{9D8B030D-6E8A-4147-A177-3AD203B41FA5}">
                      <a16:colId xmlns:a16="http://schemas.microsoft.com/office/drawing/2014/main" val="2674400715"/>
                    </a:ext>
                  </a:extLst>
                </a:gridCol>
                <a:gridCol w="1080000">
                  <a:extLst>
                    <a:ext uri="{9D8B030D-6E8A-4147-A177-3AD203B41FA5}">
                      <a16:colId xmlns:a16="http://schemas.microsoft.com/office/drawing/2014/main" val="583871258"/>
                    </a:ext>
                  </a:extLst>
                </a:gridCol>
                <a:gridCol w="540000">
                  <a:extLst>
                    <a:ext uri="{9D8B030D-6E8A-4147-A177-3AD203B41FA5}">
                      <a16:colId xmlns:a16="http://schemas.microsoft.com/office/drawing/2014/main" val="4054043989"/>
                    </a:ext>
                  </a:extLst>
                </a:gridCol>
                <a:gridCol w="900000">
                  <a:extLst>
                    <a:ext uri="{9D8B030D-6E8A-4147-A177-3AD203B41FA5}">
                      <a16:colId xmlns:a16="http://schemas.microsoft.com/office/drawing/2014/main" val="2110487705"/>
                    </a:ext>
                  </a:extLst>
                </a:gridCol>
                <a:gridCol w="720000">
                  <a:extLst>
                    <a:ext uri="{9D8B030D-6E8A-4147-A177-3AD203B41FA5}">
                      <a16:colId xmlns:a16="http://schemas.microsoft.com/office/drawing/2014/main" val="495736162"/>
                    </a:ext>
                  </a:extLst>
                </a:gridCol>
              </a:tblGrid>
              <a:tr h="39835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備蓄量</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備蓄場所</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要更新</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更新確認</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時期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整備状況チェック</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0451146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従業員分の水</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（１人あたり１日３リットルが目安）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3L×30</a:t>
                      </a:r>
                      <a:r>
                        <a:rPr kumimoji="1" lang="ja-JP" altLang="en-US" sz="1000" b="0" i="0" u="none" strike="noStrike" cap="none" normalizeH="0" baseline="0" dirty="0">
                          <a:ln>
                            <a:noFill/>
                          </a:ln>
                          <a:solidFill>
                            <a:srgbClr val="C00000"/>
                          </a:solidFill>
                          <a:effectLst/>
                          <a:latin typeface="+mn-ea"/>
                          <a:ea typeface="+mn-ea"/>
                        </a:rPr>
                        <a:t>人</a:t>
                      </a:r>
                      <a:r>
                        <a:rPr kumimoji="1" lang="en-US" altLang="ja-JP" sz="1000" b="0" i="0" u="none" strike="noStrike" cap="none" normalizeH="0" baseline="0" dirty="0">
                          <a:ln>
                            <a:noFill/>
                          </a:ln>
                          <a:solidFill>
                            <a:srgbClr val="C00000"/>
                          </a:solidFill>
                          <a:effectLst/>
                          <a:latin typeface="+mn-ea"/>
                          <a:ea typeface="+mn-ea"/>
                        </a:rPr>
                        <a:t>×3</a:t>
                      </a:r>
                      <a:r>
                        <a:rPr kumimoji="1" lang="ja-JP" altLang="en-US" sz="1000" b="0" i="0" u="none" strike="noStrike" cap="none" normalizeH="0" baseline="0" dirty="0">
                          <a:ln>
                            <a:noFill/>
                          </a:ln>
                          <a:solidFill>
                            <a:srgbClr val="C00000"/>
                          </a:solidFill>
                          <a:effectLst/>
                          <a:latin typeface="+mn-ea"/>
                          <a:ea typeface="+mn-ea"/>
                        </a:rPr>
                        <a:t>日分</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372635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食料</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防災食等</a:t>
                      </a:r>
                      <a:r>
                        <a:rPr kumimoji="1" lang="en-US" altLang="ja-JP" sz="1000" b="0" i="0" u="none" strike="noStrike" cap="none" normalizeH="0" baseline="0" dirty="0">
                          <a:ln>
                            <a:noFill/>
                          </a:ln>
                          <a:solidFill>
                            <a:srgbClr val="C00000"/>
                          </a:solidFill>
                          <a:effectLst/>
                          <a:latin typeface="+mn-ea"/>
                          <a:ea typeface="+mn-ea"/>
                        </a:rPr>
                        <a:t>270</a:t>
                      </a:r>
                      <a:r>
                        <a:rPr kumimoji="1" lang="ja-JP" altLang="en-US" sz="1000" b="0" i="0" u="none" strike="noStrike" cap="none" normalizeH="0" baseline="0" dirty="0">
                          <a:ln>
                            <a:noFill/>
                          </a:ln>
                          <a:solidFill>
                            <a:srgbClr val="C00000"/>
                          </a:solidFill>
                          <a:effectLst/>
                          <a:latin typeface="+mn-ea"/>
                          <a:ea typeface="+mn-ea"/>
                        </a:rPr>
                        <a:t>食</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301358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ラジオ（乾電池型、手巻充電型）</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ラジオ</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2</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台</a:t>
                      </a: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予備乾電池　単</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4</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　</a:t>
                      </a:r>
                      <a:r>
                        <a:rPr kumimoji="1" lang="en-US" altLang="ja-JP" sz="1000" b="0" i="0" u="none" strike="noStrike" cap="none" normalizeH="0" baseline="0" dirty="0">
                          <a:ln>
                            <a:noFill/>
                          </a:ln>
                          <a:solidFill>
                            <a:srgbClr val="C00000"/>
                          </a:solidFill>
                          <a:effectLst/>
                          <a:latin typeface="+mn-ea"/>
                          <a:ea typeface="+mn-ea"/>
                          <a:cs typeface="Times New Roman" panose="02020603050405020304" pitchFamily="18" charset="0"/>
                        </a:rPr>
                        <a:t>10</a:t>
                      </a:r>
                      <a:r>
                        <a:rPr kumimoji="1" lang="ja-JP" altLang="en-US" sz="1000" b="0" i="0" u="none" strike="noStrike" cap="none" normalizeH="0" baseline="0" dirty="0">
                          <a:ln>
                            <a:noFill/>
                          </a:ln>
                          <a:solidFill>
                            <a:srgbClr val="C00000"/>
                          </a:solidFill>
                          <a:effectLst/>
                          <a:latin typeface="+mn-ea"/>
                          <a:ea typeface="+mn-ea"/>
                          <a:cs typeface="Times New Roman" panose="02020603050405020304" pitchFamily="18" charset="0"/>
                        </a:rPr>
                        <a:t>個</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13799592"/>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懐中電灯・予備乾電池</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各拠点</a:t>
                      </a:r>
                      <a:r>
                        <a:rPr kumimoji="1" lang="en-US" altLang="ja-JP" sz="1000" b="0" i="0" u="none" strike="noStrike" cap="none" normalizeH="0" baseline="0" dirty="0">
                          <a:ln>
                            <a:noFill/>
                          </a:ln>
                          <a:solidFill>
                            <a:srgbClr val="C00000"/>
                          </a:solidFill>
                          <a:effectLst/>
                          <a:latin typeface="+mn-ea"/>
                          <a:ea typeface="+mn-ea"/>
                        </a:rPr>
                        <a:t>2</a:t>
                      </a:r>
                      <a:r>
                        <a:rPr kumimoji="1" lang="ja-JP" altLang="en-US" sz="1000" b="0" i="0" u="none" strike="noStrike" cap="none" normalizeH="0" baseline="0" dirty="0">
                          <a:ln>
                            <a:noFill/>
                          </a:ln>
                          <a:solidFill>
                            <a:srgbClr val="C00000"/>
                          </a:solidFill>
                          <a:effectLst/>
                          <a:latin typeface="+mn-ea"/>
                          <a:ea typeface="+mn-ea"/>
                        </a:rPr>
                        <a:t>ｾｯﾄ（単</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ｘ</a:t>
                      </a:r>
                      <a:r>
                        <a:rPr kumimoji="1" lang="en-US" altLang="ja-JP" sz="1000" b="0" i="0" u="none" strike="noStrike" cap="none" normalizeH="0" baseline="0" dirty="0">
                          <a:ln>
                            <a:noFill/>
                          </a:ln>
                          <a:solidFill>
                            <a:srgbClr val="C00000"/>
                          </a:solidFill>
                          <a:effectLst/>
                          <a:latin typeface="+mn-ea"/>
                          <a:ea typeface="+mn-ea"/>
                        </a:rPr>
                        <a:t>6</a:t>
                      </a:r>
                      <a:r>
                        <a:rPr kumimoji="1" lang="ja-JP" altLang="en-US" sz="1000" b="0" i="0" u="none" strike="noStrike" cap="none" normalizeH="0" baseline="0" dirty="0">
                          <a:ln>
                            <a:noFill/>
                          </a:ln>
                          <a:solidFill>
                            <a:srgbClr val="C00000"/>
                          </a:solidFill>
                          <a:effectLst/>
                          <a:latin typeface="+mn-ea"/>
                          <a:ea typeface="+mn-ea"/>
                        </a:rPr>
                        <a:t>本）</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1916757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救急箱</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拠点</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cs typeface="Times New Roman" panose="02020603050405020304" pitchFamily="18" charset="0"/>
                        </a:rPr>
                        <a:t>毎年３月</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82754723"/>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衛生用具類（ウェットティッシュ、</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トイレットペーパー等）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常時使用分のみ</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1530796"/>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工具類（バール、ペンチハンマー、シャベル等）</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各拠点</a:t>
                      </a:r>
                      <a:r>
                        <a:rPr kumimoji="1" lang="en-US" altLang="ja-JP" sz="1000" b="0" i="0" u="none" strike="noStrike" cap="none" normalizeH="0" baseline="0" dirty="0">
                          <a:ln>
                            <a:noFill/>
                          </a:ln>
                          <a:solidFill>
                            <a:srgbClr val="C00000"/>
                          </a:solidFill>
                          <a:effectLst/>
                          <a:latin typeface="+mn-ea"/>
                          <a:ea typeface="+mn-ea"/>
                        </a:rPr>
                        <a:t>1</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16133999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ビニールシート・布テープ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0207247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ブルーシート</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10m×10m×5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7673955"/>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簡易トイレ（または、トイレ用</a:t>
                      </a:r>
                      <a:b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ビニール袋・ビニールテープ）</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トイレ</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26659997"/>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毛布</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2667938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スマートフォンの充電器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各拠点</a:t>
                      </a:r>
                      <a:r>
                        <a:rPr kumimoji="1" lang="en-US" altLang="ja-JP" sz="1000" b="0" i="0" u="none" strike="noStrike" cap="none" normalizeH="0" baseline="0" dirty="0">
                          <a:ln>
                            <a:noFill/>
                          </a:ln>
                          <a:solidFill>
                            <a:srgbClr val="C00000"/>
                          </a:solidFill>
                          <a:effectLst/>
                          <a:latin typeface="+mn-ea"/>
                          <a:ea typeface="+mn-ea"/>
                        </a:rPr>
                        <a:t>5</a:t>
                      </a:r>
                      <a:r>
                        <a:rPr kumimoji="1" lang="ja-JP" altLang="en-US" sz="1000" b="0" i="0" u="none" strike="noStrike" cap="none" normalizeH="0" baseline="0" dirty="0">
                          <a:ln>
                            <a:noFill/>
                          </a:ln>
                          <a:solidFill>
                            <a:srgbClr val="C00000"/>
                          </a:solidFill>
                          <a:effectLst/>
                          <a:latin typeface="+mn-ea"/>
                          <a:ea typeface="+mn-ea"/>
                        </a:rPr>
                        <a:t>ｾｯﾄ</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95110299"/>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rPr>
                        <a:t>拡声器</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従業員控室</a:t>
                      </a:r>
                      <a:endParaRPr kumimoji="1" lang="ja-JP" altLang="ja-JP" sz="1000" b="0" i="0" u="none" strike="noStrike" cap="none" normalizeH="0" baseline="0" dirty="0">
                        <a:ln>
                          <a:noFill/>
                        </a:ln>
                        <a:solidFill>
                          <a:srgbClr val="C00000"/>
                        </a:solidFill>
                        <a:effectLst/>
                        <a:latin typeface="+mn-ea"/>
                        <a:ea typeface="+mn-ea"/>
                      </a:endParaRPr>
                    </a:p>
                  </a:txBody>
                  <a:tcPr marL="90000" marR="90000" marT="46787" marB="46787"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C00000"/>
                        </a:solidFill>
                        <a:effectLst/>
                        <a:latin typeface="+mn-ea"/>
                        <a:ea typeface="+mn-ea"/>
                        <a:cs typeface="Times New Roman" panose="02020603050405020304" pitchFamily="18" charset="0"/>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sym typeface="Wingdings" panose="05000000000000000000" pitchFamily="2" charset="2"/>
                        </a:rPr>
                        <a:t>■</a:t>
                      </a:r>
                      <a:endParaRPr kumimoji="1" lang="en-US" altLang="ja-JP" sz="1000" b="0" i="0" u="none" strike="noStrike" cap="none" normalizeH="0" baseline="0" dirty="0">
                        <a:ln>
                          <a:noFill/>
                        </a:ln>
                        <a:solidFill>
                          <a:srgbClr val="C00000"/>
                        </a:solidFill>
                        <a:effectLst/>
                        <a:latin typeface="+mn-ea"/>
                        <a:ea typeface="+mn-ea"/>
                        <a:sym typeface="Wingdings" panose="05000000000000000000" pitchFamily="2" charset="2"/>
                      </a:endParaRPr>
                    </a:p>
                  </a:txBody>
                  <a:tcPr marL="90000" marR="90000" marT="46802" marB="46802"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882138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86838140"/>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1796371"/>
                  </a:ext>
                </a:extLst>
              </a:tr>
              <a:tr h="39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endParaRPr kumimoji="1" lang="ja-JP" altLang="ja-JP" sz="900" b="0" i="0" u="none" strike="noStrike" cap="none" normalizeH="0" baseline="0" dirty="0">
                        <a:ln>
                          <a:noFill/>
                        </a:ln>
                        <a:solidFill>
                          <a:schemeClr val="tx1"/>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cs typeface="Times New Roman" panose="02020603050405020304" pitchFamily="18" charset="0"/>
                        </a:rPr>
                        <a:t>□</a:t>
                      </a: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2815666"/>
                  </a:ext>
                </a:extLst>
              </a:tr>
            </a:tbl>
          </a:graphicData>
        </a:graphic>
      </p:graphicFrame>
      <p:sp>
        <p:nvSpPr>
          <p:cNvPr id="3" name="タイトル 2">
            <a:extLst>
              <a:ext uri="{FF2B5EF4-FFF2-40B4-BE49-F238E27FC236}">
                <a16:creationId xmlns:a16="http://schemas.microsoft.com/office/drawing/2014/main" id="{CB5537CA-A6BD-0E0C-6C41-CAF83B839C14}"/>
              </a:ext>
            </a:extLst>
          </p:cNvPr>
          <p:cNvSpPr>
            <a:spLocks noGrp="1"/>
          </p:cNvSpPr>
          <p:nvPr>
            <p:ph type="ctrTitle"/>
          </p:nvPr>
        </p:nvSpPr>
        <p:spPr/>
        <p:txBody>
          <a:bodyPr/>
          <a:lstStyle/>
          <a:p>
            <a:r>
              <a:rPr lang="en-US" altLang="ja-JP" dirty="0"/>
              <a:t>【</a:t>
            </a:r>
            <a:r>
              <a:rPr lang="ja-JP" altLang="en-US" dirty="0"/>
              <a:t>様式３</a:t>
            </a:r>
            <a:r>
              <a:rPr lang="en-US" altLang="ja-JP" dirty="0"/>
              <a:t>】</a:t>
            </a:r>
            <a:r>
              <a:rPr lang="ja-JP" altLang="en-US" dirty="0"/>
              <a:t>備蓄品リスト　</a:t>
            </a:r>
          </a:p>
        </p:txBody>
      </p:sp>
      <p:sp>
        <p:nvSpPr>
          <p:cNvPr id="4" name="コンテンツ プレースホルダー 3">
            <a:extLst>
              <a:ext uri="{FF2B5EF4-FFF2-40B4-BE49-F238E27FC236}">
                <a16:creationId xmlns:a16="http://schemas.microsoft.com/office/drawing/2014/main" id="{69FADA1D-053A-3697-50D1-B14D38332937}"/>
              </a:ext>
            </a:extLst>
          </p:cNvPr>
          <p:cNvSpPr>
            <a:spLocks noGrp="1"/>
          </p:cNvSpPr>
          <p:nvPr>
            <p:ph sz="quarter" idx="11"/>
          </p:nvPr>
        </p:nvSpPr>
        <p:spPr>
          <a:xfrm>
            <a:off x="148111" y="631825"/>
            <a:ext cx="6552728" cy="1200329"/>
          </a:xfrm>
        </p:spPr>
        <p:txBody>
          <a:bodyPr/>
          <a:lstStyle/>
          <a:p>
            <a:pPr lvl="1"/>
            <a:r>
              <a:rPr lang="ja-JP" altLang="en-US" dirty="0"/>
              <a:t>ポイント</a:t>
            </a:r>
            <a:endParaRPr lang="en-US" altLang="ja-JP" dirty="0"/>
          </a:p>
          <a:p>
            <a:pPr lvl="2"/>
            <a:r>
              <a:rPr lang="ja-JP" altLang="en-US" dirty="0"/>
              <a:t>備蓄品は、災害が発生した際に、その場から避難するために必要なモノ、救援などの応急措置に必要な</a:t>
            </a:r>
            <a:br>
              <a:rPr lang="ja-JP" altLang="en-US" dirty="0"/>
            </a:br>
            <a:r>
              <a:rPr lang="ja-JP" altLang="en-US" dirty="0"/>
              <a:t>モノ、その後生きながらえるために必要なモノといった観点から考えてください。</a:t>
            </a:r>
          </a:p>
          <a:p>
            <a:pPr lvl="2"/>
            <a:r>
              <a:rPr lang="ja-JP" altLang="en-US" dirty="0"/>
              <a:t>水や食料などの備蓄量は、≪人数</a:t>
            </a:r>
            <a:r>
              <a:rPr lang="en-US" altLang="ja-JP" dirty="0"/>
              <a:t>×</a:t>
            </a:r>
            <a:r>
              <a:rPr lang="ja-JP" altLang="en-US" dirty="0"/>
              <a:t>３日分≫が目安といわれています。あなたの会社の予算やスペースの制約もあると思われますが、人命の安全確保の観点からも３日分を目安に確保してください。</a:t>
            </a:r>
          </a:p>
          <a:p>
            <a:pPr lvl="2"/>
            <a:r>
              <a:rPr lang="ja-JP" altLang="en-US" dirty="0"/>
              <a:t>ＢＣＰ対応を行う要員や、帰宅できない従業員を対象とした備蓄品については、特に準備が必要です。</a:t>
            </a:r>
          </a:p>
        </p:txBody>
      </p:sp>
      <p:sp>
        <p:nvSpPr>
          <p:cNvPr id="5" name="スライド番号プレースホルダー 4">
            <a:extLst>
              <a:ext uri="{FF2B5EF4-FFF2-40B4-BE49-F238E27FC236}">
                <a16:creationId xmlns:a16="http://schemas.microsoft.com/office/drawing/2014/main" id="{C952FA43-D268-3F1C-CFBF-3B53CA70F148}"/>
              </a:ext>
            </a:extLst>
          </p:cNvPr>
          <p:cNvSpPr>
            <a:spLocks noGrp="1"/>
          </p:cNvSpPr>
          <p:nvPr>
            <p:ph type="sldNum" sz="quarter" idx="12"/>
          </p:nvPr>
        </p:nvSpPr>
        <p:spPr/>
        <p:txBody>
          <a:bodyPr/>
          <a:lstStyle/>
          <a:p>
            <a:pPr algn="ctr"/>
            <a:fld id="{C7087AB9-DADE-4781-AE92-2E367CAE0F39}" type="slidenum">
              <a:rPr lang="ja-JP" altLang="en-US" smtClean="0"/>
              <a:pPr algn="ctr"/>
              <a:t>26</a:t>
            </a:fld>
            <a:endParaRPr lang="ja-JP" altLang="en-US" dirty="0"/>
          </a:p>
        </p:txBody>
      </p:sp>
      <p:sp>
        <p:nvSpPr>
          <p:cNvPr id="6" name="AutoShape 513">
            <a:extLst>
              <a:ext uri="{FF2B5EF4-FFF2-40B4-BE49-F238E27FC236}">
                <a16:creationId xmlns:a16="http://schemas.microsoft.com/office/drawing/2014/main" id="{7BB97CB6-0295-31DF-063E-E400CE393289}"/>
              </a:ext>
            </a:extLst>
          </p:cNvPr>
          <p:cNvSpPr>
            <a:spLocks noChangeArrowheads="1"/>
          </p:cNvSpPr>
          <p:nvPr/>
        </p:nvSpPr>
        <p:spPr bwMode="auto">
          <a:xfrm>
            <a:off x="260350" y="1928912"/>
            <a:ext cx="2663825" cy="431800"/>
          </a:xfrm>
          <a:prstGeom prst="wedgeRectCallout">
            <a:avLst>
              <a:gd name="adj1" fmla="val 7389"/>
              <a:gd name="adj2" fmla="val 12169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あなたの会社で整備している備蓄品などを、この項目で整理しておきましょう。</a:t>
            </a:r>
          </a:p>
        </p:txBody>
      </p:sp>
      <p:sp>
        <p:nvSpPr>
          <p:cNvPr id="7" name="AutoShape 514">
            <a:extLst>
              <a:ext uri="{FF2B5EF4-FFF2-40B4-BE49-F238E27FC236}">
                <a16:creationId xmlns:a16="http://schemas.microsoft.com/office/drawing/2014/main" id="{EC60FE2F-F694-2869-D09F-75DCEAF629DE}"/>
              </a:ext>
            </a:extLst>
          </p:cNvPr>
          <p:cNvSpPr>
            <a:spLocks noChangeArrowheads="1"/>
          </p:cNvSpPr>
          <p:nvPr/>
        </p:nvSpPr>
        <p:spPr bwMode="auto">
          <a:xfrm>
            <a:off x="3787775" y="1928912"/>
            <a:ext cx="2519363" cy="431800"/>
          </a:xfrm>
          <a:prstGeom prst="wedgeRectCallout">
            <a:avLst>
              <a:gd name="adj1" fmla="val -68119"/>
              <a:gd name="adj2" fmla="val 9487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水や食料などの備蓄量は、</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人数</a:t>
            </a:r>
            <a:r>
              <a:rPr lang="en-US" altLang="ja-JP" b="0" dirty="0">
                <a:latin typeface="ＭＳ ゴシック" panose="020B0609070205080204" pitchFamily="49" charset="-128"/>
                <a:ea typeface="ＭＳ ゴシック" panose="020B0609070205080204" pitchFamily="49" charset="-128"/>
              </a:rPr>
              <a:t>×3</a:t>
            </a:r>
            <a:r>
              <a:rPr lang="ja-JP" altLang="en-US" b="0" dirty="0">
                <a:latin typeface="ＭＳ ゴシック" panose="020B0609070205080204" pitchFamily="49" charset="-128"/>
                <a:ea typeface="ＭＳ ゴシック" panose="020B0609070205080204" pitchFamily="49" charset="-128"/>
              </a:rPr>
              <a:t>日分</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が目安と言われています。</a:t>
            </a:r>
          </a:p>
        </p:txBody>
      </p:sp>
      <p:sp>
        <p:nvSpPr>
          <p:cNvPr id="8" name="AutoShape 516">
            <a:extLst>
              <a:ext uri="{FF2B5EF4-FFF2-40B4-BE49-F238E27FC236}">
                <a16:creationId xmlns:a16="http://schemas.microsoft.com/office/drawing/2014/main" id="{D96C0368-00E0-8AA7-0C52-40A70BE3FAD4}"/>
              </a:ext>
            </a:extLst>
          </p:cNvPr>
          <p:cNvSpPr>
            <a:spLocks noChangeArrowheads="1"/>
          </p:cNvSpPr>
          <p:nvPr/>
        </p:nvSpPr>
        <p:spPr bwMode="auto">
          <a:xfrm>
            <a:off x="4437112" y="5845096"/>
            <a:ext cx="1376363" cy="863600"/>
          </a:xfrm>
          <a:prstGeom prst="wedgeRectCallout">
            <a:avLst>
              <a:gd name="adj1" fmla="val -69149"/>
              <a:gd name="adj2" fmla="val -6948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閉じ込められたヒトの救出等に使用します。閉じ込めのおそれがある場所には特に整備しましょう。</a:t>
            </a:r>
          </a:p>
        </p:txBody>
      </p:sp>
      <p:sp>
        <p:nvSpPr>
          <p:cNvPr id="9" name="AutoShape 512">
            <a:extLst>
              <a:ext uri="{FF2B5EF4-FFF2-40B4-BE49-F238E27FC236}">
                <a16:creationId xmlns:a16="http://schemas.microsoft.com/office/drawing/2014/main" id="{B151DCBA-9E7E-ECDE-7075-46D252AB6559}"/>
              </a:ext>
            </a:extLst>
          </p:cNvPr>
          <p:cNvSpPr>
            <a:spLocks noChangeArrowheads="1"/>
          </p:cNvSpPr>
          <p:nvPr/>
        </p:nvSpPr>
        <p:spPr bwMode="auto">
          <a:xfrm>
            <a:off x="4044642" y="8846085"/>
            <a:ext cx="2519362" cy="431800"/>
          </a:xfrm>
          <a:prstGeom prst="wedgeRectCallout">
            <a:avLst>
              <a:gd name="adj1" fmla="val -45835"/>
              <a:gd name="adj2" fmla="val -162749"/>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様式２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の避難経路図にも備蓄品の保管場所も記入しましょう。</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9668" name="Group 100"/>
          <p:cNvGraphicFramePr>
            <a:graphicFrameLocks noGrp="1"/>
          </p:cNvGraphicFramePr>
          <p:nvPr>
            <p:extLst>
              <p:ext uri="{D42A27DB-BD31-4B8C-83A1-F6EECF244321}">
                <p14:modId xmlns:p14="http://schemas.microsoft.com/office/powerpoint/2010/main" val="1713783421"/>
              </p:ext>
            </p:extLst>
          </p:nvPr>
        </p:nvGraphicFramePr>
        <p:xfrm>
          <a:off x="387518" y="2792760"/>
          <a:ext cx="6011525" cy="2708579"/>
        </p:xfrm>
        <a:graphic>
          <a:graphicData uri="http://schemas.openxmlformats.org/drawingml/2006/table">
            <a:tbl>
              <a:tblPr/>
              <a:tblGrid>
                <a:gridCol w="1980000">
                  <a:extLst>
                    <a:ext uri="{9D8B030D-6E8A-4147-A177-3AD203B41FA5}">
                      <a16:colId xmlns:a16="http://schemas.microsoft.com/office/drawing/2014/main" val="1469765863"/>
                    </a:ext>
                  </a:extLst>
                </a:gridCol>
                <a:gridCol w="3311525">
                  <a:extLst>
                    <a:ext uri="{9D8B030D-6E8A-4147-A177-3AD203B41FA5}">
                      <a16:colId xmlns:a16="http://schemas.microsoft.com/office/drawing/2014/main" val="2080611576"/>
                    </a:ext>
                  </a:extLst>
                </a:gridCol>
                <a:gridCol w="720000">
                  <a:extLst>
                    <a:ext uri="{9D8B030D-6E8A-4147-A177-3AD203B41FA5}">
                      <a16:colId xmlns:a16="http://schemas.microsoft.com/office/drawing/2014/main" val="2756642828"/>
                    </a:ext>
                  </a:extLst>
                </a:gridCol>
              </a:tblGrid>
              <a:tr h="45929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チェックすべき</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箇所・項目</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具体的な対応策</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対応済</a:t>
                      </a:r>
                    </a:p>
                  </a:txBody>
                  <a:tcPr marL="90000" marR="90000" marT="46785" marB="4678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245603817"/>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倉庫内棚エリア</a:t>
                      </a:r>
                      <a:endParaRPr kumimoji="1" lang="en-US" altLang="ja-JP" sz="12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冷蔵・冷凍設備エリア</a:t>
                      </a:r>
                    </a:p>
                  </a:txBody>
                  <a:tcPr marT="45690" marB="456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担当責任者である倉庫長の指示の下、棚の転倒・商品落下が懸念されるため、揺れが落ち着くまで倉庫内への立入を禁止する。安全確認後に片付けを行う。</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71940310"/>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フォークリフト・</a:t>
                      </a:r>
                      <a:endParaRPr kumimoji="1" lang="en-US" altLang="ja-JP" sz="12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荷役機器</a:t>
                      </a:r>
                    </a:p>
                  </a:txBody>
                  <a:tcPr marT="45690" marB="4569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転倒・移動した荷役機器の周辺を立入禁止にし、安全確認後に移動させる。</a:t>
                      </a:r>
                    </a:p>
                  </a:txBody>
                  <a:tcPr marT="45690" marB="45690"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endParaRPr kumimoji="1" lang="en-US" altLang="ja-JP" sz="1200" b="0" i="0" u="none" strike="noStrike" cap="none" normalizeH="0" baseline="0" dirty="0">
                        <a:ln>
                          <a:noFill/>
                        </a:ln>
                        <a:solidFill>
                          <a:srgbClr val="0070C0"/>
                        </a:solidFill>
                        <a:effectLst/>
                        <a:latin typeface="+mn-ea"/>
                        <a:ea typeface="+mn-ea"/>
                      </a:endParaRP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46262178"/>
                  </a:ext>
                </a:extLst>
              </a:tr>
              <a:tr h="7131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ja-JP" sz="1200" b="0" i="0" u="none" strike="noStrike" cap="none" normalizeH="0" baseline="0" dirty="0">
                        <a:ln>
                          <a:noFill/>
                        </a:ln>
                        <a:solidFill>
                          <a:schemeClr val="tx1"/>
                        </a:solidFill>
                        <a:effectLst/>
                        <a:latin typeface="+mn-ea"/>
                        <a:ea typeface="+mn-ea"/>
                      </a:endParaRPr>
                    </a:p>
                  </a:txBody>
                  <a:tcPr marT="45705" marB="45705"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a:t>
                      </a:r>
                    </a:p>
                  </a:txBody>
                  <a:tcPr marT="45705" marB="45705"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60983338"/>
                  </a:ext>
                </a:extLst>
              </a:tr>
            </a:tbl>
          </a:graphicData>
        </a:graphic>
      </p:graphicFrame>
      <p:sp>
        <p:nvSpPr>
          <p:cNvPr id="26653" name="AutoShape 95"/>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ED52AE45-2769-45E1-1C96-606B262022EF}"/>
              </a:ext>
            </a:extLst>
          </p:cNvPr>
          <p:cNvSpPr>
            <a:spLocks noGrp="1"/>
          </p:cNvSpPr>
          <p:nvPr>
            <p:ph type="ctrTitle"/>
          </p:nvPr>
        </p:nvSpPr>
        <p:spPr/>
        <p:txBody>
          <a:bodyPr/>
          <a:lstStyle/>
          <a:p>
            <a:r>
              <a:rPr lang="en-US" altLang="ja-JP" dirty="0"/>
              <a:t>【</a:t>
            </a:r>
            <a:r>
              <a:rPr lang="ja-JP" altLang="en-US" dirty="0"/>
              <a:t>様式４</a:t>
            </a:r>
            <a:r>
              <a:rPr lang="en-US" altLang="ja-JP" dirty="0"/>
              <a:t>】</a:t>
            </a:r>
            <a:r>
              <a:rPr lang="ja-JP" altLang="en-US" dirty="0"/>
              <a:t>二次災害防止用チェックリスト　</a:t>
            </a:r>
          </a:p>
        </p:txBody>
      </p:sp>
      <p:sp>
        <p:nvSpPr>
          <p:cNvPr id="3" name="コンテンツ プレースホルダー 2">
            <a:extLst>
              <a:ext uri="{FF2B5EF4-FFF2-40B4-BE49-F238E27FC236}">
                <a16:creationId xmlns:a16="http://schemas.microsoft.com/office/drawing/2014/main" id="{BA1E345C-596B-B4B5-DA02-621880A7A377}"/>
              </a:ext>
            </a:extLst>
          </p:cNvPr>
          <p:cNvSpPr>
            <a:spLocks noGrp="1"/>
          </p:cNvSpPr>
          <p:nvPr>
            <p:ph sz="quarter" idx="11"/>
          </p:nvPr>
        </p:nvSpPr>
        <p:spPr>
          <a:xfrm>
            <a:off x="148111" y="631825"/>
            <a:ext cx="6552728" cy="1431161"/>
          </a:xfrm>
        </p:spPr>
        <p:txBody>
          <a:bodyPr/>
          <a:lstStyle/>
          <a:p>
            <a:pPr lvl="1"/>
            <a:r>
              <a:rPr lang="ja-JP" altLang="en-US" dirty="0"/>
              <a:t>ポイント</a:t>
            </a:r>
            <a:endParaRPr lang="en-US" altLang="ja-JP" dirty="0"/>
          </a:p>
          <a:p>
            <a:pPr lvl="2"/>
            <a:r>
              <a:rPr lang="ja-JP" altLang="en-US" dirty="0"/>
              <a:t>被災時に、事業所を早期に復旧するためにも、被害は最小限にとどめなければなりません。また、周辺の</a:t>
            </a:r>
            <a:br>
              <a:rPr lang="en-US" altLang="ja-JP" dirty="0"/>
            </a:br>
            <a:r>
              <a:rPr lang="ja-JP" altLang="en-US" dirty="0"/>
              <a:t>住民や他企業へ迷惑をかけないよう、二次災害の防止に努めなければなりません。</a:t>
            </a:r>
          </a:p>
          <a:p>
            <a:pPr lvl="2"/>
            <a:r>
              <a:rPr lang="ja-JP" altLang="en-US" dirty="0"/>
              <a:t>危険物の漏洩や火災発生のおそれがある箇所については、特に十分な措置を行う必要があります。</a:t>
            </a:r>
          </a:p>
          <a:p>
            <a:pPr lvl="2"/>
            <a:r>
              <a:rPr lang="ja-JP" altLang="en-US" dirty="0"/>
              <a:t>地震の場合には、建物崩壊の危険性や火災の発生がなければ、無理に避難する必要はありません。</a:t>
            </a:r>
          </a:p>
          <a:p>
            <a:pPr lvl="2"/>
            <a:r>
              <a:rPr lang="ja-JP" altLang="en-US" dirty="0"/>
              <a:t>避難する際にも、揺れが収まるまでは、まず身の安全を確保することが最優先です。揺れが収まったら、</a:t>
            </a:r>
            <a:br>
              <a:rPr lang="en-US" altLang="ja-JP" dirty="0"/>
            </a:br>
            <a:r>
              <a:rPr lang="ja-JP" altLang="en-US" dirty="0"/>
              <a:t>落ち着いて二次災害を防止する措置を行った後に、避難しましょう。</a:t>
            </a:r>
          </a:p>
        </p:txBody>
      </p:sp>
      <p:sp>
        <p:nvSpPr>
          <p:cNvPr id="4" name="スライド番号プレースホルダー 3">
            <a:extLst>
              <a:ext uri="{FF2B5EF4-FFF2-40B4-BE49-F238E27FC236}">
                <a16:creationId xmlns:a16="http://schemas.microsoft.com/office/drawing/2014/main" id="{3B829951-8534-5D83-6B2E-02BFD9531CC6}"/>
              </a:ext>
            </a:extLst>
          </p:cNvPr>
          <p:cNvSpPr>
            <a:spLocks noGrp="1"/>
          </p:cNvSpPr>
          <p:nvPr>
            <p:ph type="sldNum" sz="quarter" idx="12"/>
          </p:nvPr>
        </p:nvSpPr>
        <p:spPr/>
        <p:txBody>
          <a:bodyPr/>
          <a:lstStyle/>
          <a:p>
            <a:pPr algn="ctr"/>
            <a:fld id="{C7087AB9-DADE-4781-AE92-2E367CAE0F39}" type="slidenum">
              <a:rPr lang="ja-JP" altLang="en-US" smtClean="0"/>
              <a:pPr algn="ctr"/>
              <a:t>27</a:t>
            </a:fld>
            <a:endParaRPr lang="ja-JP" altLang="en-US" dirty="0"/>
          </a:p>
        </p:txBody>
      </p:sp>
      <p:sp>
        <p:nvSpPr>
          <p:cNvPr id="5" name="AutoShape 94">
            <a:extLst>
              <a:ext uri="{FF2B5EF4-FFF2-40B4-BE49-F238E27FC236}">
                <a16:creationId xmlns:a16="http://schemas.microsoft.com/office/drawing/2014/main" id="{0433C317-761D-C27A-C337-9481F9FAB6C4}"/>
              </a:ext>
            </a:extLst>
          </p:cNvPr>
          <p:cNvSpPr>
            <a:spLocks noChangeArrowheads="1"/>
          </p:cNvSpPr>
          <p:nvPr/>
        </p:nvSpPr>
        <p:spPr bwMode="auto">
          <a:xfrm>
            <a:off x="3889374" y="5177550"/>
            <a:ext cx="1944688" cy="431800"/>
          </a:xfrm>
          <a:prstGeom prst="wedgeRectCallout">
            <a:avLst>
              <a:gd name="adj1" fmla="val 53509"/>
              <a:gd name="adj2" fmla="val -17683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」のチェック欄については、被災後に記入します。</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1A0153-1E10-94EB-4C3A-5145FA1F3015}"/>
            </a:ext>
          </a:extLst>
        </p:cNvPr>
        <p:cNvGrpSpPr/>
        <p:nvPr/>
      </p:nvGrpSpPr>
      <p:grpSpPr>
        <a:xfrm>
          <a:off x="0" y="0"/>
          <a:ext cx="0" cy="0"/>
          <a:chOff x="0" y="0"/>
          <a:chExt cx="0" cy="0"/>
        </a:xfrm>
      </p:grpSpPr>
      <p:sp>
        <p:nvSpPr>
          <p:cNvPr id="26653" name="AutoShape 95">
            <a:extLst>
              <a:ext uri="{FF2B5EF4-FFF2-40B4-BE49-F238E27FC236}">
                <a16:creationId xmlns:a16="http://schemas.microsoft.com/office/drawing/2014/main" id="{86B83B65-DC76-11CD-37E1-CF9150BF3B0D}"/>
              </a:ext>
            </a:extLst>
          </p:cNvPr>
          <p:cNvSpPr>
            <a:spLocks noChangeArrowheads="1"/>
          </p:cNvSpPr>
          <p:nvPr/>
        </p:nvSpPr>
        <p:spPr bwMode="auto">
          <a:xfrm>
            <a:off x="5238000" y="33339"/>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2" name="タイトル 1">
            <a:extLst>
              <a:ext uri="{FF2B5EF4-FFF2-40B4-BE49-F238E27FC236}">
                <a16:creationId xmlns:a16="http://schemas.microsoft.com/office/drawing/2014/main" id="{8C7244F6-42B6-6683-B4E1-AA826E3BE29E}"/>
              </a:ext>
            </a:extLst>
          </p:cNvPr>
          <p:cNvSpPr>
            <a:spLocks noGrp="1"/>
          </p:cNvSpPr>
          <p:nvPr>
            <p:ph type="ctrTitle"/>
          </p:nvPr>
        </p:nvSpPr>
        <p:spPr/>
        <p:txBody>
          <a:bodyPr/>
          <a:lstStyle/>
          <a:p>
            <a:r>
              <a:rPr lang="en-US" altLang="ja-JP" dirty="0"/>
              <a:t>【</a:t>
            </a:r>
            <a:r>
              <a:rPr lang="ja-JP" altLang="en-US" dirty="0"/>
              <a:t>様式５</a:t>
            </a:r>
            <a:r>
              <a:rPr lang="en-US" altLang="ja-JP" dirty="0"/>
              <a:t>】</a:t>
            </a:r>
            <a:r>
              <a:rPr lang="ja-JP" altLang="en-US" dirty="0"/>
              <a:t>安否確認チェックシート</a:t>
            </a:r>
          </a:p>
        </p:txBody>
      </p:sp>
      <p:sp>
        <p:nvSpPr>
          <p:cNvPr id="5" name="コンテンツ プレースホルダー 4">
            <a:extLst>
              <a:ext uri="{FF2B5EF4-FFF2-40B4-BE49-F238E27FC236}">
                <a16:creationId xmlns:a16="http://schemas.microsoft.com/office/drawing/2014/main" id="{D8E25174-BF9A-01F7-BD2F-2D1BF3D0927E}"/>
              </a:ext>
            </a:extLst>
          </p:cNvPr>
          <p:cNvSpPr>
            <a:spLocks noGrp="1"/>
          </p:cNvSpPr>
          <p:nvPr>
            <p:ph sz="quarter" idx="11"/>
          </p:nvPr>
        </p:nvSpPr>
        <p:spPr>
          <a:xfrm>
            <a:off x="148111" y="631825"/>
            <a:ext cx="6552728" cy="1969770"/>
          </a:xfrm>
        </p:spPr>
        <p:txBody>
          <a:bodyPr/>
          <a:lstStyle/>
          <a:p>
            <a:pPr lvl="1"/>
            <a:r>
              <a:rPr lang="ja-JP" altLang="en-US" dirty="0"/>
              <a:t>ポイント</a:t>
            </a:r>
            <a:endParaRPr lang="en-US" altLang="ja-JP" dirty="0"/>
          </a:p>
          <a:p>
            <a:pPr lvl="2"/>
            <a:r>
              <a:rPr lang="ja-JP" altLang="en-US" dirty="0"/>
              <a:t>ＢＣＰ対応をスムーズに行うには、被災後の復旧活動において、何よりも人員を確保することが重要です。被災直後に、</a:t>
            </a:r>
            <a:r>
              <a:rPr lang="ja-JP" altLang="en-US" b="1" u="sng" dirty="0"/>
              <a:t>速やかに役員及び従業員の安否確認ができるよう、従業員リストを作成しておきましょう。</a:t>
            </a:r>
            <a:endParaRPr lang="en-US" altLang="ja-JP" b="1" u="sng" dirty="0"/>
          </a:p>
          <a:p>
            <a:pPr lvl="2"/>
            <a:r>
              <a:rPr lang="ja-JP" altLang="en-US" dirty="0"/>
              <a:t>被災時において、雇用形態は関係ありません。</a:t>
            </a:r>
            <a:r>
              <a:rPr lang="ja-JP" altLang="en-US" b="1" u="sng" dirty="0"/>
              <a:t>役員・職員だけでなく、パートやアルバイトの情報も記載しましょう。</a:t>
            </a:r>
            <a:endParaRPr lang="en-US" altLang="ja-JP" b="1" u="sng" dirty="0"/>
          </a:p>
          <a:p>
            <a:pPr lvl="2"/>
            <a:r>
              <a:rPr lang="ja-JP" altLang="en-US" dirty="0"/>
              <a:t>既に、防災計画等で作成済みの場合には、それを活用してください。</a:t>
            </a:r>
            <a:endParaRPr lang="en-US" altLang="ja-JP" dirty="0"/>
          </a:p>
          <a:p>
            <a:pPr lvl="2"/>
            <a:r>
              <a:rPr lang="ja-JP" altLang="en-US" dirty="0"/>
              <a:t>電話がつながりにくいことが想定されます。電話だけではなく、メールアドレスなどについても、連絡先を</a:t>
            </a:r>
            <a:br>
              <a:rPr lang="ja-JP" altLang="en-US" dirty="0"/>
            </a:br>
            <a:r>
              <a:rPr lang="ja-JP" altLang="en-US" dirty="0"/>
              <a:t>複数把握しておきましょう。</a:t>
            </a:r>
          </a:p>
          <a:p>
            <a:pPr lvl="2"/>
            <a:r>
              <a:rPr lang="ja-JP" altLang="en-US" dirty="0"/>
              <a:t>従業員本人のみならず、その家族の安否についても確認しましょう。家族の怪我などの状況によっては、</a:t>
            </a:r>
            <a:br>
              <a:rPr lang="en-US" altLang="ja-JP" dirty="0"/>
            </a:br>
            <a:r>
              <a:rPr lang="ja-JP" altLang="en-US" dirty="0"/>
              <a:t>家族への対応を優先させることも考えられます。</a:t>
            </a:r>
          </a:p>
        </p:txBody>
      </p:sp>
      <p:graphicFrame>
        <p:nvGraphicFramePr>
          <p:cNvPr id="6" name="Group 716">
            <a:extLst>
              <a:ext uri="{FF2B5EF4-FFF2-40B4-BE49-F238E27FC236}">
                <a16:creationId xmlns:a16="http://schemas.microsoft.com/office/drawing/2014/main" id="{F3F9D9F8-06AC-081D-5B5F-F6FCD8C934A2}"/>
              </a:ext>
            </a:extLst>
          </p:cNvPr>
          <p:cNvGraphicFramePr>
            <a:graphicFrameLocks noGrp="1"/>
          </p:cNvGraphicFramePr>
          <p:nvPr>
            <p:extLst>
              <p:ext uri="{D42A27DB-BD31-4B8C-83A1-F6EECF244321}">
                <p14:modId xmlns:p14="http://schemas.microsoft.com/office/powerpoint/2010/main" val="1264057079"/>
              </p:ext>
            </p:extLst>
          </p:nvPr>
        </p:nvGraphicFramePr>
        <p:xfrm>
          <a:off x="185108" y="4878888"/>
          <a:ext cx="6372000" cy="4641986"/>
        </p:xfrm>
        <a:graphic>
          <a:graphicData uri="http://schemas.openxmlformats.org/drawingml/2006/table">
            <a:tbl>
              <a:tblPr/>
              <a:tblGrid>
                <a:gridCol w="252000">
                  <a:extLst>
                    <a:ext uri="{9D8B030D-6E8A-4147-A177-3AD203B41FA5}">
                      <a16:colId xmlns:a16="http://schemas.microsoft.com/office/drawing/2014/main" val="1509270831"/>
                    </a:ext>
                  </a:extLst>
                </a:gridCol>
                <a:gridCol w="720000">
                  <a:extLst>
                    <a:ext uri="{9D8B030D-6E8A-4147-A177-3AD203B41FA5}">
                      <a16:colId xmlns:a16="http://schemas.microsoft.com/office/drawing/2014/main" val="3997976420"/>
                    </a:ext>
                  </a:extLst>
                </a:gridCol>
                <a:gridCol w="720000">
                  <a:extLst>
                    <a:ext uri="{9D8B030D-6E8A-4147-A177-3AD203B41FA5}">
                      <a16:colId xmlns:a16="http://schemas.microsoft.com/office/drawing/2014/main" val="644754498"/>
                    </a:ext>
                  </a:extLst>
                </a:gridCol>
                <a:gridCol w="720000">
                  <a:extLst>
                    <a:ext uri="{9D8B030D-6E8A-4147-A177-3AD203B41FA5}">
                      <a16:colId xmlns:a16="http://schemas.microsoft.com/office/drawing/2014/main" val="1495613744"/>
                    </a:ext>
                  </a:extLst>
                </a:gridCol>
                <a:gridCol w="540000">
                  <a:extLst>
                    <a:ext uri="{9D8B030D-6E8A-4147-A177-3AD203B41FA5}">
                      <a16:colId xmlns:a16="http://schemas.microsoft.com/office/drawing/2014/main" val="2028305482"/>
                    </a:ext>
                  </a:extLst>
                </a:gridCol>
                <a:gridCol w="1260000">
                  <a:extLst>
                    <a:ext uri="{9D8B030D-6E8A-4147-A177-3AD203B41FA5}">
                      <a16:colId xmlns:a16="http://schemas.microsoft.com/office/drawing/2014/main" val="3472432111"/>
                    </a:ext>
                  </a:extLst>
                </a:gridCol>
                <a:gridCol w="1260000">
                  <a:extLst>
                    <a:ext uri="{9D8B030D-6E8A-4147-A177-3AD203B41FA5}">
                      <a16:colId xmlns:a16="http://schemas.microsoft.com/office/drawing/2014/main" val="1349920658"/>
                    </a:ext>
                  </a:extLst>
                </a:gridCol>
                <a:gridCol w="360000">
                  <a:extLst>
                    <a:ext uri="{9D8B030D-6E8A-4147-A177-3AD203B41FA5}">
                      <a16:colId xmlns:a16="http://schemas.microsoft.com/office/drawing/2014/main" val="2074368978"/>
                    </a:ext>
                  </a:extLst>
                </a:gridCol>
                <a:gridCol w="540000">
                  <a:extLst>
                    <a:ext uri="{9D8B030D-6E8A-4147-A177-3AD203B41FA5}">
                      <a16:colId xmlns:a16="http://schemas.microsoft.com/office/drawing/2014/main" val="4182657740"/>
                    </a:ext>
                  </a:extLst>
                </a:gridCol>
              </a:tblGrid>
              <a:tr h="21699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NO</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あらかじめ記入する箇所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確認事項</a:t>
                      </a:r>
                    </a:p>
                  </a:txBody>
                  <a:tcPr marL="36000" marR="36000" marT="36000" marB="36000" anchor="ctr" anchorCtr="1" horzOverflow="overflow">
                    <a:lnL w="12700" cap="flat" cmpd="sng" algn="ctr">
                      <a:solidFill>
                        <a:schemeClr val="tx1"/>
                      </a:solidFill>
                      <a:prstDash val="solid"/>
                      <a:round/>
                      <a:headEnd type="none" w="med" len="med"/>
                      <a:tailEnd type="none" w="med" len="med"/>
                    </a:lnL>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dirty="0"/>
                    </a:p>
                  </a:txBody>
                  <a:tcPr marL="36000" marR="36000" marT="36000" marB="36000" anchor="ctr" anchorCtr="1"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tc hMerge="1">
                  <a:txBody>
                    <a:bodyPr/>
                    <a:lstStyle/>
                    <a:p>
                      <a:endParaRPr kumimoji="1" lang="ja-JP" altLang="en-US"/>
                    </a:p>
                  </a:txBody>
                  <a:tcPr/>
                </a:tc>
                <a:extLst>
                  <a:ext uri="{0D108BD9-81ED-4DB2-BD59-A6C34878D82A}">
                    <a16:rowId xmlns:a16="http://schemas.microsoft.com/office/drawing/2014/main" val="140480570"/>
                  </a:ext>
                </a:extLst>
              </a:tr>
              <a:tr h="497667">
                <a:tc v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部署</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従業員氏名</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キーとなる</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スキル・</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役職等</a:t>
                      </a:r>
                      <a:endPar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確認</a:t>
                      </a:r>
                      <a:endParaRPr kumimoji="1" lang="en-US" altLang="ja-JP"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Times New Roman" panose="02020603050405020304" pitchFamily="18" charset="0"/>
                        </a:rPr>
                        <a:t>年月日</a:t>
                      </a:r>
                    </a:p>
                  </a:txBody>
                  <a:tcPr marL="36000" marR="36000" marT="36000" marB="3600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従業員・家族の</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安否状況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家屋の</a:t>
                      </a: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被害状況</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出社</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可否</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現在の居場所</a:t>
                      </a:r>
                    </a:p>
                  </a:txBody>
                  <a:tcPr marL="36000" marR="36000" marT="36000" marB="36000" anchor="ctr" anchorCtr="1"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2381795090"/>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846994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1436776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3</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祖母：骨折</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105015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4</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0159589"/>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5</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〇〇課</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課長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被害無し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5976798"/>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6</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会社</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13038407"/>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7</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ｼｽﾃﾑ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管理</a:t>
                      </a: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軽微な損傷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33030395"/>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8</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〇〇部</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C00000"/>
                          </a:solidFill>
                          <a:effectLst/>
                          <a:latin typeface="+mn-ea"/>
                          <a:ea typeface="+mn-ea"/>
                        </a:rPr>
                        <a:t>部長</a:t>
                      </a: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倒壊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51012392"/>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9</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負傷者無し</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半壊</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自宅</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73284653"/>
                  </a:ext>
                </a:extLst>
              </a:tr>
              <a:tr h="304694">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10</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C0000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800" b="0" i="0" u="none" strike="noStrike" cap="none" normalizeH="0" baseline="0" dirty="0">
                        <a:ln>
                          <a:noFill/>
                        </a:ln>
                        <a:solidFill>
                          <a:srgbClr val="C00000"/>
                        </a:solidFill>
                        <a:effectLst/>
                        <a:latin typeface="+mn-ea"/>
                        <a:ea typeface="+mn-ea"/>
                      </a:endParaRPr>
                    </a:p>
                  </a:txBody>
                  <a:tcPr marL="90000" marR="90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800" b="0" i="0" u="none" strike="noStrike" cap="none" normalizeH="0" baseline="0" dirty="0">
                          <a:ln>
                            <a:noFill/>
                          </a:ln>
                          <a:solidFill>
                            <a:srgbClr val="0070C0"/>
                          </a:solidFill>
                          <a:effectLst/>
                          <a:latin typeface="+mn-ea"/>
                          <a:ea typeface="+mn-ea"/>
                        </a:rPr>
                        <a:t>○/○/○</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長女：火傷</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半焼</a:t>
                      </a:r>
                    </a:p>
                  </a:txBody>
                  <a:tcPr marL="36000" marR="36000" marT="46805" marB="4680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不可</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800" b="0" i="0" u="none" strike="noStrike" cap="none" normalizeH="0" baseline="0" dirty="0">
                          <a:ln>
                            <a:noFill/>
                          </a:ln>
                          <a:solidFill>
                            <a:srgbClr val="0070C0"/>
                          </a:solidFill>
                          <a:effectLst/>
                          <a:latin typeface="+mn-ea"/>
                          <a:ea typeface="+mn-ea"/>
                        </a:rPr>
                        <a:t>出張先</a:t>
                      </a:r>
                      <a:endParaRPr kumimoji="1" lang="ja-JP" altLang="ja-JP" sz="800" b="0" i="0" u="none" strike="noStrike" cap="none" normalizeH="0" baseline="0" dirty="0">
                        <a:ln>
                          <a:noFill/>
                        </a:ln>
                        <a:solidFill>
                          <a:srgbClr val="0070C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99867372"/>
                  </a:ext>
                </a:extLst>
              </a:tr>
              <a:tr h="784306">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例</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総務部</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田中一郎</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課長</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XX</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管理者</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25/4/1</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本人：かすり傷</a:t>
                      </a:r>
                    </a:p>
                    <a:p>
                      <a:pPr marL="0" marR="0" lvl="0" indent="0" algn="l"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長男：打撲傷</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建物少し傾く。</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家具転倒。</a:t>
                      </a:r>
                      <a:endPar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ガラス散乱。</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可</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自宅</a:t>
                      </a:r>
                    </a:p>
                  </a:txBody>
                  <a:tcPr marL="36000" marR="36000" marT="36000" marB="3600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E6E6E6"/>
                    </a:solidFill>
                  </a:tcPr>
                </a:tc>
                <a:extLst>
                  <a:ext uri="{0D108BD9-81ED-4DB2-BD59-A6C34878D82A}">
                    <a16:rowId xmlns:a16="http://schemas.microsoft.com/office/drawing/2014/main" val="279051799"/>
                  </a:ext>
                </a:extLst>
              </a:tr>
            </a:tbl>
          </a:graphicData>
        </a:graphic>
      </p:graphicFrame>
      <p:graphicFrame>
        <p:nvGraphicFramePr>
          <p:cNvPr id="9" name="Group 714">
            <a:extLst>
              <a:ext uri="{FF2B5EF4-FFF2-40B4-BE49-F238E27FC236}">
                <a16:creationId xmlns:a16="http://schemas.microsoft.com/office/drawing/2014/main" id="{15794F41-12A1-D6DB-C0F0-69BFE0BFD6E3}"/>
              </a:ext>
            </a:extLst>
          </p:cNvPr>
          <p:cNvGraphicFramePr>
            <a:graphicFrameLocks noGrp="1"/>
          </p:cNvGraphicFramePr>
          <p:nvPr>
            <p:extLst>
              <p:ext uri="{D42A27DB-BD31-4B8C-83A1-F6EECF244321}">
                <p14:modId xmlns:p14="http://schemas.microsoft.com/office/powerpoint/2010/main" val="3372525531"/>
              </p:ext>
            </p:extLst>
          </p:nvPr>
        </p:nvGraphicFramePr>
        <p:xfrm>
          <a:off x="148111" y="2741987"/>
          <a:ext cx="6472125" cy="1371160"/>
        </p:xfrm>
        <a:graphic>
          <a:graphicData uri="http://schemas.openxmlformats.org/drawingml/2006/table">
            <a:tbl>
              <a:tblPr/>
              <a:tblGrid>
                <a:gridCol w="1487612">
                  <a:extLst>
                    <a:ext uri="{9D8B030D-6E8A-4147-A177-3AD203B41FA5}">
                      <a16:colId xmlns:a16="http://schemas.microsoft.com/office/drawing/2014/main" val="3667742566"/>
                    </a:ext>
                  </a:extLst>
                </a:gridCol>
                <a:gridCol w="276065">
                  <a:extLst>
                    <a:ext uri="{9D8B030D-6E8A-4147-A177-3AD203B41FA5}">
                      <a16:colId xmlns:a16="http://schemas.microsoft.com/office/drawing/2014/main" val="581945186"/>
                    </a:ext>
                  </a:extLst>
                </a:gridCol>
                <a:gridCol w="1260000">
                  <a:extLst>
                    <a:ext uri="{9D8B030D-6E8A-4147-A177-3AD203B41FA5}">
                      <a16:colId xmlns:a16="http://schemas.microsoft.com/office/drawing/2014/main" val="3125378744"/>
                    </a:ext>
                  </a:extLst>
                </a:gridCol>
                <a:gridCol w="757800">
                  <a:extLst>
                    <a:ext uri="{9D8B030D-6E8A-4147-A177-3AD203B41FA5}">
                      <a16:colId xmlns:a16="http://schemas.microsoft.com/office/drawing/2014/main" val="3776757102"/>
                    </a:ext>
                  </a:extLst>
                </a:gridCol>
                <a:gridCol w="540000">
                  <a:extLst>
                    <a:ext uri="{9D8B030D-6E8A-4147-A177-3AD203B41FA5}">
                      <a16:colId xmlns:a16="http://schemas.microsoft.com/office/drawing/2014/main" val="1029141853"/>
                    </a:ext>
                  </a:extLst>
                </a:gridCol>
                <a:gridCol w="2150648">
                  <a:extLst>
                    <a:ext uri="{9D8B030D-6E8A-4147-A177-3AD203B41FA5}">
                      <a16:colId xmlns:a16="http://schemas.microsoft.com/office/drawing/2014/main" val="3874628971"/>
                    </a:ext>
                  </a:extLst>
                </a:gridCol>
              </a:tblGrid>
              <a:tr h="207358">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安否確認手段</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1.</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携帯メールによる一斉確認（メーリングリスト）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967860122"/>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2.</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連絡網による電話・メールでの確認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52581230"/>
                  </a:ext>
                </a:extLst>
              </a:tr>
              <a:tr h="207358">
                <a:tc vMerge="1">
                  <a:txBody>
                    <a:body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3.</a:t>
                      </a: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C00000"/>
                          </a:solidFill>
                          <a:effectLst/>
                          <a:uLnTx/>
                          <a:uFillTx/>
                          <a:latin typeface="+mn-ea"/>
                          <a:ea typeface="+mn-ea"/>
                          <a:cs typeface="+mn-cs"/>
                        </a:rPr>
                        <a:t>災害用伝言板による確認</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60449323"/>
                  </a:ext>
                </a:extLst>
              </a:tr>
              <a:tr h="20735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安否確認</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実施基準</a:t>
                      </a:r>
                    </a:p>
                  </a:txBody>
                  <a:tcPr marL="90000" marR="90000" marT="46754" marB="46754"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愛知県内</a:t>
                      </a: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で、震度</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５強</a:t>
                      </a:r>
                      <a:endParaRPr kumimoji="1" lang="ja-JP" altLang="ja-JP" sz="1200" b="0" i="0" u="none" strike="noStrike" cap="none" normalizeH="0" baseline="0" dirty="0">
                        <a:ln>
                          <a:noFill/>
                        </a:ln>
                        <a:solidFill>
                          <a:srgbClr val="C00000"/>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以上の地震が発生したとき</a:t>
                      </a:r>
                      <a:endParaRPr kumimoji="1" lang="ja-JP" altLang="ja-JP" sz="1200" b="0" i="0" u="none" strike="noStrike" cap="none" normalizeH="0" baseline="0" dirty="0">
                        <a:ln>
                          <a:noFill/>
                        </a:ln>
                        <a:solidFill>
                          <a:schemeClr val="tx1"/>
                        </a:solidFill>
                        <a:effectLst/>
                        <a:latin typeface="+mn-ea"/>
                        <a:ea typeface="+mn-ea"/>
                      </a:endParaRP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04912776"/>
                  </a:ext>
                </a:extLst>
              </a:tr>
              <a:tr h="207358">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T="45676" marB="45676"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gridSpan="4">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rgbClr val="C00000"/>
                          </a:solidFill>
                          <a:effectLst/>
                          <a:latin typeface="+mn-ea"/>
                          <a:ea typeface="+mn-ea"/>
                        </a:rPr>
                        <a:t>その他社長が必要と判断した場合</a:t>
                      </a:r>
                    </a:p>
                  </a:txBody>
                  <a:tcPr marL="36000" marR="36000" marT="36000" marB="36000"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623126637"/>
                  </a:ext>
                </a:extLst>
              </a:tr>
            </a:tbl>
          </a:graphicData>
        </a:graphic>
      </p:graphicFrame>
      <p:sp>
        <p:nvSpPr>
          <p:cNvPr id="14" name="コンテンツ プレースホルダー 4">
            <a:extLst>
              <a:ext uri="{FF2B5EF4-FFF2-40B4-BE49-F238E27FC236}">
                <a16:creationId xmlns:a16="http://schemas.microsoft.com/office/drawing/2014/main" id="{F10F4EED-5A8C-56E2-DAEF-4B9CC7CD75E9}"/>
              </a:ext>
            </a:extLst>
          </p:cNvPr>
          <p:cNvSpPr txBox="1">
            <a:spLocks/>
          </p:cNvSpPr>
          <p:nvPr/>
        </p:nvSpPr>
        <p:spPr>
          <a:xfrm>
            <a:off x="188640" y="4520952"/>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lgn="r">
              <a:buNone/>
            </a:pPr>
            <a:r>
              <a:rPr lang="en-US" altLang="ja-JP" sz="1000" b="0" dirty="0"/>
              <a:t>(</a:t>
            </a:r>
            <a:r>
              <a:rPr lang="en-US" altLang="ja-JP" sz="1000" b="0" dirty="0">
                <a:solidFill>
                  <a:srgbClr val="C00000"/>
                </a:solidFill>
              </a:rPr>
              <a:t>XX</a:t>
            </a:r>
            <a:r>
              <a:rPr lang="ja-JP" altLang="en-US" sz="1000" b="0" dirty="0">
                <a:solidFill>
                  <a:srgbClr val="C00000"/>
                </a:solidFill>
              </a:rPr>
              <a:t>年</a:t>
            </a:r>
            <a:r>
              <a:rPr lang="en-US" altLang="ja-JP" sz="1000" b="0" dirty="0">
                <a:solidFill>
                  <a:srgbClr val="C00000"/>
                </a:solidFill>
              </a:rPr>
              <a:t>XX</a:t>
            </a:r>
            <a:r>
              <a:rPr lang="ja-JP" altLang="en-US" sz="1000" b="0" dirty="0">
                <a:solidFill>
                  <a:srgbClr val="C00000"/>
                </a:solidFill>
              </a:rPr>
              <a:t>月</a:t>
            </a:r>
            <a:r>
              <a:rPr lang="en-US" altLang="ja-JP" sz="1000" b="0" dirty="0">
                <a:solidFill>
                  <a:srgbClr val="C00000"/>
                </a:solidFill>
              </a:rPr>
              <a:t>XX</a:t>
            </a:r>
            <a:r>
              <a:rPr lang="ja-JP" altLang="en-US" sz="1000" b="0" dirty="0">
                <a:solidFill>
                  <a:srgbClr val="C00000"/>
                </a:solidFill>
              </a:rPr>
              <a:t>日</a:t>
            </a:r>
            <a:r>
              <a:rPr lang="ja-JP" altLang="en-US" sz="1000" b="0" dirty="0"/>
              <a:t>更新</a:t>
            </a:r>
            <a:r>
              <a:rPr lang="en-US" altLang="ja-JP" sz="1000" b="0" dirty="0"/>
              <a:t>)</a:t>
            </a:r>
            <a:endParaRPr lang="ja-JP" altLang="en-US" sz="1000" b="0" dirty="0"/>
          </a:p>
        </p:txBody>
      </p:sp>
      <p:sp>
        <p:nvSpPr>
          <p:cNvPr id="15" name="コンテンツ プレースホルダー 4">
            <a:extLst>
              <a:ext uri="{FF2B5EF4-FFF2-40B4-BE49-F238E27FC236}">
                <a16:creationId xmlns:a16="http://schemas.microsoft.com/office/drawing/2014/main" id="{0FB451ED-B802-DCDB-E4EE-C4C7768A03BC}"/>
              </a:ext>
            </a:extLst>
          </p:cNvPr>
          <p:cNvSpPr txBox="1">
            <a:spLocks/>
          </p:cNvSpPr>
          <p:nvPr/>
        </p:nvSpPr>
        <p:spPr>
          <a:xfrm>
            <a:off x="147609" y="4131295"/>
            <a:ext cx="6552728" cy="461665"/>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6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3">
              <a:spcAft>
                <a:spcPts val="0"/>
              </a:spcAft>
            </a:pPr>
            <a:r>
              <a:rPr lang="ja-JP" altLang="en-US" b="0" dirty="0"/>
              <a:t>従業員全員を対象に、定期的に安否確認の訓練を実施しましょう。</a:t>
            </a:r>
          </a:p>
          <a:p>
            <a:pPr lvl="3">
              <a:spcAft>
                <a:spcPts val="0"/>
              </a:spcAft>
            </a:pPr>
            <a:r>
              <a:rPr lang="ja-JP" altLang="en-US" b="0" dirty="0"/>
              <a:t>安否確認を行う際には、</a:t>
            </a:r>
            <a:r>
              <a:rPr lang="en-US" altLang="ja-JP" b="0" dirty="0"/>
              <a:t>【</a:t>
            </a:r>
            <a:r>
              <a:rPr lang="ja-JP" altLang="en-US" b="0" dirty="0"/>
              <a:t>様式６</a:t>
            </a:r>
            <a:r>
              <a:rPr lang="en-US" altLang="ja-JP" b="0" dirty="0"/>
              <a:t>】</a:t>
            </a:r>
            <a:r>
              <a:rPr lang="ja-JP" altLang="en-US" b="0" dirty="0"/>
              <a:t>の「従業員連絡先リスト・連絡網」を活用してください。</a:t>
            </a:r>
          </a:p>
          <a:p>
            <a:pPr lvl="3">
              <a:spcAft>
                <a:spcPts val="0"/>
              </a:spcAft>
            </a:pPr>
            <a:r>
              <a:rPr lang="ja-JP" altLang="en-US" b="0" dirty="0"/>
              <a:t>必要な情報を</a:t>
            </a:r>
            <a:r>
              <a:rPr lang="en-US" altLang="ja-JP" b="0" dirty="0"/>
              <a:t>【</a:t>
            </a:r>
            <a:r>
              <a:rPr lang="ja-JP" altLang="en-US" b="0" dirty="0"/>
              <a:t>様式１２</a:t>
            </a:r>
            <a:r>
              <a:rPr lang="en-US" altLang="ja-JP" b="0" dirty="0"/>
              <a:t>】</a:t>
            </a:r>
            <a:r>
              <a:rPr lang="ja-JP" altLang="en-US" b="0" dirty="0"/>
              <a:t>の「従業員携帯カード」に記載し、従業員全員に携帯させてください。</a:t>
            </a:r>
          </a:p>
        </p:txBody>
      </p:sp>
      <p:sp>
        <p:nvSpPr>
          <p:cNvPr id="3" name="スライド番号プレースホルダー 2">
            <a:extLst>
              <a:ext uri="{FF2B5EF4-FFF2-40B4-BE49-F238E27FC236}">
                <a16:creationId xmlns:a16="http://schemas.microsoft.com/office/drawing/2014/main" id="{86144B0F-86D0-6943-73EC-4B40154C3252}"/>
              </a:ext>
            </a:extLst>
          </p:cNvPr>
          <p:cNvSpPr>
            <a:spLocks noGrp="1"/>
          </p:cNvSpPr>
          <p:nvPr>
            <p:ph type="sldNum" sz="quarter" idx="12"/>
          </p:nvPr>
        </p:nvSpPr>
        <p:spPr/>
        <p:txBody>
          <a:bodyPr/>
          <a:lstStyle/>
          <a:p>
            <a:pPr algn="ctr"/>
            <a:fld id="{C7087AB9-DADE-4781-AE92-2E367CAE0F39}" type="slidenum">
              <a:rPr lang="ja-JP" altLang="en-US" smtClean="0"/>
              <a:pPr algn="ctr"/>
              <a:t>28</a:t>
            </a:fld>
            <a:endParaRPr lang="ja-JP" altLang="en-US" dirty="0"/>
          </a:p>
        </p:txBody>
      </p:sp>
      <p:sp>
        <p:nvSpPr>
          <p:cNvPr id="7" name="AutoShape 94">
            <a:extLst>
              <a:ext uri="{FF2B5EF4-FFF2-40B4-BE49-F238E27FC236}">
                <a16:creationId xmlns:a16="http://schemas.microsoft.com/office/drawing/2014/main" id="{C64E1B6B-431B-3E31-8CE0-276CF8CAB14B}"/>
              </a:ext>
            </a:extLst>
          </p:cNvPr>
          <p:cNvSpPr>
            <a:spLocks noChangeArrowheads="1"/>
          </p:cNvSpPr>
          <p:nvPr/>
        </p:nvSpPr>
        <p:spPr bwMode="auto">
          <a:xfrm>
            <a:off x="4998035" y="3944010"/>
            <a:ext cx="1589905" cy="431800"/>
          </a:xfrm>
          <a:prstGeom prst="wedgeRectCallout">
            <a:avLst>
              <a:gd name="adj1" fmla="val -41838"/>
              <a:gd name="adj2" fmla="val 146692"/>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」の欄については、</a:t>
            </a:r>
            <a:endParaRPr lang="en-US" altLang="ja-JP" b="0" dirty="0">
              <a:latin typeface="ＭＳ ゴシック" panose="020B0609070205080204" pitchFamily="49" charset="-128"/>
              <a:ea typeface="ＭＳ ゴシック" panose="020B0609070205080204" pitchFamily="49" charset="-128"/>
            </a:endParaRPr>
          </a:p>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被災後に記入します。</a:t>
            </a:r>
          </a:p>
        </p:txBody>
      </p:sp>
    </p:spTree>
    <p:extLst>
      <p:ext uri="{BB962C8B-B14F-4D97-AF65-F5344CB8AC3E}">
        <p14:creationId xmlns:p14="http://schemas.microsoft.com/office/powerpoint/2010/main" val="26080533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タイトル 7">
            <a:extLst>
              <a:ext uri="{FF2B5EF4-FFF2-40B4-BE49-F238E27FC236}">
                <a16:creationId xmlns:a16="http://schemas.microsoft.com/office/drawing/2014/main" id="{886013A2-0D3A-A36E-6412-68F2E1A20A09}"/>
              </a:ext>
            </a:extLst>
          </p:cNvPr>
          <p:cNvSpPr>
            <a:spLocks noGrp="1"/>
          </p:cNvSpPr>
          <p:nvPr>
            <p:ph type="ctrTitle"/>
          </p:nvPr>
        </p:nvSpPr>
        <p:spPr/>
        <p:txBody>
          <a:bodyPr/>
          <a:lstStyle/>
          <a:p>
            <a:r>
              <a:rPr lang="ja-JP" altLang="en-US" dirty="0"/>
              <a:t>１．ＢＣＰ基本方針の決定</a:t>
            </a:r>
          </a:p>
        </p:txBody>
      </p:sp>
      <p:sp>
        <p:nvSpPr>
          <p:cNvPr id="22" name="コンテンツ プレースホルダー 21">
            <a:extLst>
              <a:ext uri="{FF2B5EF4-FFF2-40B4-BE49-F238E27FC236}">
                <a16:creationId xmlns:a16="http://schemas.microsoft.com/office/drawing/2014/main" id="{0699B616-0CE8-C3CF-35C5-7545F05C03F7}"/>
              </a:ext>
            </a:extLst>
          </p:cNvPr>
          <p:cNvSpPr>
            <a:spLocks noGrp="1"/>
          </p:cNvSpPr>
          <p:nvPr>
            <p:ph sz="quarter" idx="11"/>
          </p:nvPr>
        </p:nvSpPr>
        <p:spPr/>
        <p:txBody>
          <a:bodyPr/>
          <a:lstStyle/>
          <a:p>
            <a:pPr lvl="1"/>
            <a:r>
              <a:rPr lang="ja-JP" altLang="en-US" dirty="0"/>
              <a:t>ポイント</a:t>
            </a:r>
          </a:p>
          <a:p>
            <a:pPr lvl="2"/>
            <a:r>
              <a:rPr lang="ja-JP" altLang="en-US" b="1" u="sng" dirty="0"/>
              <a:t>経営者として、従業員や取引先に向け、あなたの会社がＢＣＰを策定する目的を意思表明してください。</a:t>
            </a:r>
            <a:endParaRPr lang="en-US" altLang="ja-JP" b="1" u="sng" dirty="0"/>
          </a:p>
          <a:p>
            <a:pPr lvl="2"/>
            <a:r>
              <a:rPr lang="ja-JP" altLang="en-US" dirty="0"/>
              <a:t>以下の方針・観点を確認し、該当する方針にチェックしてください。</a:t>
            </a:r>
          </a:p>
        </p:txBody>
      </p:sp>
      <p:graphicFrame>
        <p:nvGraphicFramePr>
          <p:cNvPr id="2" name="Group 465">
            <a:extLst>
              <a:ext uri="{FF2B5EF4-FFF2-40B4-BE49-F238E27FC236}">
                <a16:creationId xmlns:a16="http://schemas.microsoft.com/office/drawing/2014/main" id="{4371EAEF-AFC1-D71F-F797-F40FA4173FEE}"/>
              </a:ext>
            </a:extLst>
          </p:cNvPr>
          <p:cNvGraphicFramePr>
            <a:graphicFrameLocks noGrp="1"/>
          </p:cNvGraphicFramePr>
          <p:nvPr>
            <p:extLst>
              <p:ext uri="{D42A27DB-BD31-4B8C-83A1-F6EECF244321}">
                <p14:modId xmlns:p14="http://schemas.microsoft.com/office/powerpoint/2010/main" val="584713935"/>
              </p:ext>
            </p:extLst>
          </p:nvPr>
        </p:nvGraphicFramePr>
        <p:xfrm>
          <a:off x="306112" y="2936776"/>
          <a:ext cx="6300000" cy="3960000"/>
        </p:xfrm>
        <a:graphic>
          <a:graphicData uri="http://schemas.openxmlformats.org/drawingml/2006/table">
            <a:tbl>
              <a:tblPr/>
              <a:tblGrid>
                <a:gridCol w="540000">
                  <a:extLst>
                    <a:ext uri="{9D8B030D-6E8A-4147-A177-3AD203B41FA5}">
                      <a16:colId xmlns:a16="http://schemas.microsoft.com/office/drawing/2014/main" val="4099300653"/>
                    </a:ext>
                  </a:extLst>
                </a:gridCol>
                <a:gridCol w="5760000">
                  <a:extLst>
                    <a:ext uri="{9D8B030D-6E8A-4147-A177-3AD203B41FA5}">
                      <a16:colId xmlns:a16="http://schemas.microsoft.com/office/drawing/2014/main" val="1998046336"/>
                    </a:ext>
                  </a:extLst>
                </a:gridCol>
              </a:tblGrid>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ﾁｪｯｸ</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基本方針</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945334275"/>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従業員及びその家族の安全を守る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従業員及びその家族の安否状況をまず把握する。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966724423"/>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顧客（来訪者）の安全と安心を守る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地震が起きてもお客様の安全（避難）を最優先する。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25798779"/>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顧客からの信用を守る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被災した際にも速やかに復旧可能な体制を整備し、お客様に影響を及ぼすことのないよう努める。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00938604"/>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従業員の雇用を維持する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災害発生後も現在の事業規模を必ず維持する。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2447456"/>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地域社会に貢献する</a:t>
                      </a:r>
                      <a:endParaRPr kumimoji="1" lang="en-US" altLang="ja-JP" sz="14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0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帰宅困難者や住民をできるだけ支援する。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0991322"/>
                  </a:ext>
                </a:extLst>
              </a:tr>
              <a:tr h="612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rPr>
                        <a:t>■</a:t>
                      </a:r>
                      <a:endParaRPr kumimoji="1" lang="en-US" altLang="ja-JP" sz="14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sym typeface="Wingdings" panose="05000000000000000000" pitchFamily="2" charset="2"/>
                      </a:endParaRPr>
                    </a:p>
                  </a:txBody>
                  <a:tcPr marL="36000" marR="36000" marT="36006" marB="36006" anchor="ctr" anchorCtr="1"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defRPr/>
                      </a:pPr>
                      <a:r>
                        <a:rPr kumimoji="1" lang="ja-JP" altLang="en-US" sz="14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被災後も得意先への商品供給をいち早く再開し、地域のサプライチェーンを支える。</a:t>
                      </a:r>
                    </a:p>
                  </a:txBody>
                  <a:tcPr marL="36000" marR="36000" marT="36006" marB="36006"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53142685"/>
                  </a:ext>
                </a:extLst>
              </a:tr>
            </a:tbl>
          </a:graphicData>
        </a:graphic>
      </p:graphicFrame>
      <p:sp>
        <p:nvSpPr>
          <p:cNvPr id="7173" name="Text Box 551"/>
          <p:cNvSpPr txBox="1">
            <a:spLocks noChangeArrowheads="1"/>
          </p:cNvSpPr>
          <p:nvPr/>
        </p:nvSpPr>
        <p:spPr bwMode="auto">
          <a:xfrm>
            <a:off x="306112" y="2536666"/>
            <a:ext cx="626427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b="0" dirty="0">
                <a:latin typeface="ＭＳ ゴシック" panose="020B0609070205080204" pitchFamily="49" charset="-128"/>
                <a:ea typeface="ＭＳ ゴシック" panose="020B0609070205080204" pitchFamily="49" charset="-128"/>
              </a:rPr>
              <a:t>当社は、大規模地震等の災害が発生した場合でも、以下の方針に基づき策定したＢＣＰに則り、</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事業の継続・早期復旧に取り組みます。</a:t>
            </a:r>
          </a:p>
        </p:txBody>
      </p:sp>
      <p:sp>
        <p:nvSpPr>
          <p:cNvPr id="7218" name="Text Box 747"/>
          <p:cNvSpPr txBox="1">
            <a:spLocks noChangeArrowheads="1"/>
          </p:cNvSpPr>
          <p:nvPr/>
        </p:nvSpPr>
        <p:spPr bwMode="auto">
          <a:xfrm>
            <a:off x="287605" y="7292530"/>
            <a:ext cx="6318507" cy="548484"/>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Aft>
                <a:spcPts val="600"/>
              </a:spcAft>
            </a:pPr>
            <a:r>
              <a:rPr lang="ja-JP" altLang="en-US" sz="1400" u="sng" dirty="0">
                <a:latin typeface="ＭＳ ゴシック" panose="020B0609070205080204" pitchFamily="49" charset="-128"/>
                <a:ea typeface="ＭＳ ゴシック" panose="020B0609070205080204" pitchFamily="49" charset="-128"/>
              </a:rPr>
              <a:t>災害時に他企業等と連携して対応する場合の共通の方針</a:t>
            </a:r>
          </a:p>
          <a:p>
            <a:pPr eaLnBrk="1" hangingPunct="1">
              <a:spcAft>
                <a:spcPts val="600"/>
              </a:spcAft>
            </a:pP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具体的な対応方針がある場合には、以下に記入しましょう</a:t>
            </a:r>
            <a:r>
              <a:rPr lang="ja-JP" altLang="en-US" b="0" dirty="0">
                <a:solidFill>
                  <a:srgbClr val="808080"/>
                </a:solidFill>
                <a:latin typeface="ＭＳ ゴシック" panose="020B0609070205080204" pitchFamily="49" charset="-128"/>
                <a:ea typeface="ＭＳ ゴシック" panose="020B0609070205080204" pitchFamily="49" charset="-128"/>
              </a:rPr>
              <a:t>。</a:t>
            </a:r>
          </a:p>
        </p:txBody>
      </p:sp>
      <p:grpSp>
        <p:nvGrpSpPr>
          <p:cNvPr id="7221" name="Group 767"/>
          <p:cNvGrpSpPr>
            <a:grpSpLocks/>
          </p:cNvGrpSpPr>
          <p:nvPr/>
        </p:nvGrpSpPr>
        <p:grpSpPr bwMode="auto">
          <a:xfrm>
            <a:off x="5143003" y="104206"/>
            <a:ext cx="1584325" cy="314325"/>
            <a:chOff x="2675" y="4828"/>
            <a:chExt cx="998" cy="198"/>
          </a:xfrm>
        </p:grpSpPr>
        <p:sp>
          <p:nvSpPr>
            <p:cNvPr id="7225" name="AutoShape 768"/>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7226" name="Picture 769"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ext Box 523">
            <a:extLst>
              <a:ext uri="{FF2B5EF4-FFF2-40B4-BE49-F238E27FC236}">
                <a16:creationId xmlns:a16="http://schemas.microsoft.com/office/drawing/2014/main" id="{4E9945F5-8A2F-CF9F-216A-2880E9638B48}"/>
              </a:ext>
            </a:extLst>
          </p:cNvPr>
          <p:cNvSpPr txBox="1">
            <a:spLocks noChangeArrowheads="1"/>
          </p:cNvSpPr>
          <p:nvPr/>
        </p:nvSpPr>
        <p:spPr bwMode="auto">
          <a:xfrm>
            <a:off x="306112" y="1888014"/>
            <a:ext cx="6300000"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1" lang="en-US" altLang="ja-JP" sz="1800" i="0" u="none" strike="noStrike" kern="1200" cap="none" spc="0" normalizeH="0" baseline="0" noProof="0" dirty="0">
                <a:ln>
                  <a:noFill/>
                </a:ln>
                <a:solidFill>
                  <a:prstClr val="black"/>
                </a:solidFill>
                <a:effectLst/>
                <a:uLnTx/>
                <a:uFillTx/>
                <a:latin typeface="ＭＳ ゴシック"/>
                <a:ea typeface="ＭＳ ゴシック"/>
                <a:cs typeface="+mn-cs"/>
              </a:rPr>
              <a:t>『</a:t>
            </a:r>
            <a:r>
              <a:rPr kumimoji="1" lang="ja-JP" altLang="en-US" sz="1800" i="0" strike="noStrike" kern="1200" cap="none" spc="0" normalizeH="0" baseline="0" noProof="0" dirty="0">
                <a:ln>
                  <a:noFill/>
                </a:ln>
                <a:solidFill>
                  <a:srgbClr val="C00000"/>
                </a:solidFill>
                <a:effectLst/>
                <a:uLnTx/>
                <a:uFillTx/>
                <a:latin typeface="ＭＳ ゴシック"/>
                <a:ea typeface="ＭＳ ゴシック"/>
                <a:cs typeface="+mn-cs"/>
              </a:rPr>
              <a:t>　株式会社○○　</a:t>
            </a:r>
            <a:r>
              <a:rPr kumimoji="1" lang="zh-TW" altLang="en-US" sz="1800" i="0" u="none" strike="noStrike" kern="1200" cap="none" spc="0" normalizeH="0" baseline="0" noProof="0" dirty="0">
                <a:ln>
                  <a:noFill/>
                </a:ln>
                <a:solidFill>
                  <a:prstClr val="black"/>
                </a:solidFill>
                <a:effectLst/>
                <a:uLnTx/>
                <a:uFillTx/>
                <a:latin typeface="ＭＳ ゴシック"/>
                <a:ea typeface="ＭＳ ゴシック"/>
                <a:cs typeface="+mn-cs"/>
              </a:rPr>
              <a:t>ＢＣＰ基本方針</a:t>
            </a:r>
            <a:r>
              <a:rPr kumimoji="1" lang="en-US" altLang="zh-TW" sz="1800" i="0" u="none" strike="noStrike" kern="1200" cap="none" spc="0" normalizeH="0" baseline="0" noProof="0" dirty="0">
                <a:ln>
                  <a:noFill/>
                </a:ln>
                <a:solidFill>
                  <a:prstClr val="black"/>
                </a:solidFill>
                <a:effectLst/>
                <a:uLnTx/>
                <a:uFillTx/>
                <a:latin typeface="ＭＳ ゴシック"/>
                <a:ea typeface="ＭＳ ゴシック"/>
                <a:cs typeface="+mn-cs"/>
              </a:rPr>
              <a:t>』</a:t>
            </a:r>
            <a:endParaRPr kumimoji="1" lang="ja-JP" altLang="en-US" sz="1800" i="0" u="none" strike="noStrike" kern="1200" cap="none" spc="0" normalizeH="0" baseline="0" noProof="0" dirty="0">
              <a:ln>
                <a:noFill/>
              </a:ln>
              <a:solidFill>
                <a:prstClr val="black"/>
              </a:solidFill>
              <a:effectLst/>
              <a:uLnTx/>
              <a:uFillTx/>
              <a:latin typeface="ＭＳ ゴシック"/>
              <a:ea typeface="ＭＳ ゴシック"/>
              <a:cs typeface="+mn-cs"/>
            </a:endParaRPr>
          </a:p>
        </p:txBody>
      </p:sp>
      <p:sp>
        <p:nvSpPr>
          <p:cNvPr id="5" name="Text Box 523">
            <a:extLst>
              <a:ext uri="{FF2B5EF4-FFF2-40B4-BE49-F238E27FC236}">
                <a16:creationId xmlns:a16="http://schemas.microsoft.com/office/drawing/2014/main" id="{29697A9C-5CA0-FF20-B36D-EAA75F09A151}"/>
              </a:ext>
            </a:extLst>
          </p:cNvPr>
          <p:cNvSpPr txBox="1">
            <a:spLocks noChangeArrowheads="1"/>
          </p:cNvSpPr>
          <p:nvPr/>
        </p:nvSpPr>
        <p:spPr bwMode="auto">
          <a:xfrm>
            <a:off x="306113" y="7864565"/>
            <a:ext cx="6299999" cy="849931"/>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oAutofit/>
          </a:bodyPr>
          <a:lstStyle>
            <a:lvl1pPr marL="85725" indent="-85725">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indent="0" eaLnBrk="1" hangingPunct="1">
              <a:spcAft>
                <a:spcPts val="600"/>
              </a:spcAft>
            </a:pPr>
            <a:r>
              <a:rPr lang="ja-JP" altLang="en-US" sz="1100" b="0" dirty="0">
                <a:solidFill>
                  <a:srgbClr val="C00000"/>
                </a:solidFill>
                <a:latin typeface="ＭＳ ゴシック" panose="020B0609070205080204" pitchFamily="49" charset="-128"/>
                <a:ea typeface="ＭＳ ゴシック" panose="020B0609070205080204" pitchFamily="49" charset="-128"/>
              </a:rPr>
              <a:t>災害発生時には仕入先・得意先・同業他社と速やかに被災状況を共有し、商品の融通・配送の代替手配・在庫情報の共有等の相互協力により早期復旧を目指す。</a:t>
            </a:r>
          </a:p>
        </p:txBody>
      </p:sp>
      <p:sp>
        <p:nvSpPr>
          <p:cNvPr id="3" name="スライド番号プレースホルダー 2">
            <a:extLst>
              <a:ext uri="{FF2B5EF4-FFF2-40B4-BE49-F238E27FC236}">
                <a16:creationId xmlns:a16="http://schemas.microsoft.com/office/drawing/2014/main" id="{7749AA16-C7DD-D9E3-E129-D0D1D4B17C89}"/>
              </a:ext>
            </a:extLst>
          </p:cNvPr>
          <p:cNvSpPr>
            <a:spLocks noGrp="1"/>
          </p:cNvSpPr>
          <p:nvPr>
            <p:ph type="sldNum" sz="quarter" idx="12"/>
          </p:nvPr>
        </p:nvSpPr>
        <p:spPr/>
        <p:txBody>
          <a:bodyPr/>
          <a:lstStyle/>
          <a:p>
            <a:pPr algn="ctr"/>
            <a:fld id="{C7087AB9-DADE-4781-AE92-2E367CAE0F39}" type="slidenum">
              <a:rPr lang="ja-JP" altLang="en-US" smtClean="0"/>
              <a:pPr algn="ctr"/>
              <a:t>2</a:t>
            </a:fld>
            <a:endParaRPr lang="ja-JP" altLang="en-US" dirty="0"/>
          </a:p>
        </p:txBody>
      </p:sp>
      <p:sp>
        <p:nvSpPr>
          <p:cNvPr id="7" name="AutoShape 772">
            <a:extLst>
              <a:ext uri="{FF2B5EF4-FFF2-40B4-BE49-F238E27FC236}">
                <a16:creationId xmlns:a16="http://schemas.microsoft.com/office/drawing/2014/main" id="{3BB78E14-1B77-4410-0ECF-8C95C002C251}"/>
              </a:ext>
            </a:extLst>
          </p:cNvPr>
          <p:cNvSpPr>
            <a:spLocks noChangeArrowheads="1"/>
          </p:cNvSpPr>
          <p:nvPr/>
        </p:nvSpPr>
        <p:spPr bwMode="auto">
          <a:xfrm>
            <a:off x="306112" y="1550888"/>
            <a:ext cx="2435225" cy="285750"/>
          </a:xfrm>
          <a:prstGeom prst="wedgeRectCallout">
            <a:avLst>
              <a:gd name="adj1" fmla="val -40220"/>
              <a:gd name="adj2" fmla="val 433333"/>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該当する方針を、チェックしましょう。</a:t>
            </a:r>
          </a:p>
        </p:txBody>
      </p:sp>
      <p:sp>
        <p:nvSpPr>
          <p:cNvPr id="9" name="AutoShape 449">
            <a:extLst>
              <a:ext uri="{FF2B5EF4-FFF2-40B4-BE49-F238E27FC236}">
                <a16:creationId xmlns:a16="http://schemas.microsoft.com/office/drawing/2014/main" id="{ECEC0F62-A914-E4E6-6C9B-1EC20EEDDF7B}"/>
              </a:ext>
            </a:extLst>
          </p:cNvPr>
          <p:cNvSpPr>
            <a:spLocks noChangeArrowheads="1"/>
          </p:cNvSpPr>
          <p:nvPr/>
        </p:nvSpPr>
        <p:spPr bwMode="auto">
          <a:xfrm>
            <a:off x="5116514" y="7102023"/>
            <a:ext cx="1484312" cy="431800"/>
          </a:xfrm>
          <a:prstGeom prst="wedgeRectCallout">
            <a:avLst>
              <a:gd name="adj1" fmla="val -54387"/>
              <a:gd name="adj2" fmla="val -131619"/>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他に観点のある場合</a:t>
            </a:r>
          </a:p>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は書き加えましょう。</a:t>
            </a:r>
          </a:p>
        </p:txBody>
      </p:sp>
      <p:sp>
        <p:nvSpPr>
          <p:cNvPr id="10" name="AutoShape 431">
            <a:extLst>
              <a:ext uri="{FF2B5EF4-FFF2-40B4-BE49-F238E27FC236}">
                <a16:creationId xmlns:a16="http://schemas.microsoft.com/office/drawing/2014/main" id="{1BA53A11-6CC4-BCD9-82A0-1D6B97BC9D7F}"/>
              </a:ext>
            </a:extLst>
          </p:cNvPr>
          <p:cNvSpPr>
            <a:spLocks noChangeArrowheads="1"/>
          </p:cNvSpPr>
          <p:nvPr/>
        </p:nvSpPr>
        <p:spPr bwMode="auto">
          <a:xfrm>
            <a:off x="287605" y="8831492"/>
            <a:ext cx="6330684" cy="3143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square" lIns="90000" tIns="46800" rIns="90000" bIns="46800" anchor="ctr"/>
          <a:lstStyle>
            <a:lvl1pPr>
              <a:defRPr kumimoji="1" sz="1000">
                <a:solidFill>
                  <a:schemeClr val="tx1"/>
                </a:solidFill>
                <a:latin typeface="Arial" panose="020B0604020202020204" pitchFamily="34" charset="0"/>
                <a:ea typeface="HG丸ｺﾞｼｯｸM-PRO" panose="020F0600000000000000" pitchFamily="50" charset="-128"/>
              </a:defRPr>
            </a:lvl1pPr>
            <a:lvl2pPr marL="742950" indent="-285750">
              <a:defRPr kumimoji="1" sz="1000">
                <a:solidFill>
                  <a:schemeClr val="tx1"/>
                </a:solidFill>
                <a:latin typeface="Arial" panose="020B0604020202020204" pitchFamily="34" charset="0"/>
                <a:ea typeface="HG丸ｺﾞｼｯｸM-PRO" panose="020F0600000000000000" pitchFamily="50" charset="-128"/>
              </a:defRPr>
            </a:lvl2pPr>
            <a:lvl3pPr marL="1143000" indent="-228600">
              <a:defRPr kumimoji="1" sz="1000">
                <a:solidFill>
                  <a:schemeClr val="tx1"/>
                </a:solidFill>
                <a:latin typeface="Arial" panose="020B0604020202020204" pitchFamily="34" charset="0"/>
                <a:ea typeface="HG丸ｺﾞｼｯｸM-PRO" panose="020F0600000000000000" pitchFamily="50" charset="-128"/>
              </a:defRPr>
            </a:lvl3pPr>
            <a:lvl4pPr marL="1600200" indent="-228600">
              <a:defRPr kumimoji="1" sz="1000">
                <a:solidFill>
                  <a:schemeClr val="tx1"/>
                </a:solidFill>
                <a:latin typeface="Arial" panose="020B0604020202020204" pitchFamily="34" charset="0"/>
                <a:ea typeface="HG丸ｺﾞｼｯｸM-PRO" panose="020F0600000000000000" pitchFamily="50" charset="-128"/>
              </a:defRPr>
            </a:lvl4pPr>
            <a:lvl5pPr marL="2057400" indent="-228600">
              <a:defRPr kumimoji="1" sz="1000">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a:solidFill>
                  <a:schemeClr val="tx1"/>
                </a:solidFill>
                <a:latin typeface="Arial" panose="020B0604020202020204" pitchFamily="34" charset="0"/>
                <a:ea typeface="HG丸ｺﾞｼｯｸM-PRO" panose="020F0600000000000000" pitchFamily="50" charset="-128"/>
              </a:defRPr>
            </a:lvl9pPr>
          </a:lstStyle>
          <a:p>
            <a:pPr lvl="0" eaLnBrk="1" hangingPunct="1">
              <a:defRPr/>
            </a:pPr>
            <a:r>
              <a:rPr lang="ja-JP" altLang="en-US" b="0" dirty="0">
                <a:latin typeface="ＭＳ ゴシック" panose="020B0609070205080204" pitchFamily="49" charset="-128"/>
                <a:ea typeface="ＭＳ ゴシック" panose="020B0609070205080204" pitchFamily="49" charset="-128"/>
              </a:rPr>
              <a:t>ここで決定した方針は、これ以降のＢＣＰを作る過程で常に意識して取り組んでください。</a:t>
            </a:r>
            <a:endPar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endParaRPr>
          </a:p>
        </p:txBody>
      </p:sp>
      <p:sp>
        <p:nvSpPr>
          <p:cNvPr id="14" name="AutoShape 771">
            <a:extLst>
              <a:ext uri="{FF2B5EF4-FFF2-40B4-BE49-F238E27FC236}">
                <a16:creationId xmlns:a16="http://schemas.microsoft.com/office/drawing/2014/main" id="{93F52291-28E8-737B-FABD-CF4C432807E9}"/>
              </a:ext>
            </a:extLst>
          </p:cNvPr>
          <p:cNvSpPr>
            <a:spLocks noChangeArrowheads="1"/>
          </p:cNvSpPr>
          <p:nvPr/>
        </p:nvSpPr>
        <p:spPr bwMode="auto">
          <a:xfrm>
            <a:off x="2899338" y="1447614"/>
            <a:ext cx="1893888" cy="285750"/>
          </a:xfrm>
          <a:prstGeom prst="wedgeRectCallout">
            <a:avLst>
              <a:gd name="adj1" fmla="val -39690"/>
              <a:gd name="adj2" fmla="val 1072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1" lang="ja-JP" altLang="en-US" sz="1000" b="0" i="0" u="none" strike="noStrike" kern="1200" cap="none" spc="0" normalizeH="0" baseline="0" noProof="0" dirty="0">
                <a:ln>
                  <a:noFill/>
                </a:ln>
                <a:effectLst/>
                <a:uLnTx/>
                <a:uFillTx/>
                <a:latin typeface="ＭＳ ゴシック" panose="020B0609070205080204" pitchFamily="49" charset="-128"/>
                <a:ea typeface="ＭＳ ゴシック" panose="020B0609070205080204" pitchFamily="49" charset="-128"/>
                <a:cs typeface="+mn-cs"/>
              </a:rPr>
              <a:t>会社名を記入してください。</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C650B19-1809-C462-438A-8DAE0015AA73}"/>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CEFF1962-67F4-A1CB-BF05-5EA1BBAE4AD4}"/>
              </a:ext>
            </a:extLst>
          </p:cNvPr>
          <p:cNvSpPr>
            <a:spLocks noGrp="1"/>
          </p:cNvSpPr>
          <p:nvPr>
            <p:ph type="ctrTitle"/>
          </p:nvPr>
        </p:nvSpPr>
        <p:spPr/>
        <p:txBody>
          <a:bodyPr/>
          <a:lstStyle/>
          <a:p>
            <a:r>
              <a:rPr lang="en-US" altLang="ja-JP" dirty="0"/>
              <a:t>【</a:t>
            </a:r>
            <a:r>
              <a:rPr lang="ja-JP" altLang="en-US" dirty="0"/>
              <a:t>様式６</a:t>
            </a:r>
            <a:r>
              <a:rPr lang="en-US" altLang="ja-JP" dirty="0"/>
              <a:t>】</a:t>
            </a:r>
            <a:r>
              <a:rPr lang="ja-JP" altLang="en-US" dirty="0"/>
              <a:t>従業員連絡網</a:t>
            </a:r>
          </a:p>
        </p:txBody>
      </p:sp>
      <p:sp>
        <p:nvSpPr>
          <p:cNvPr id="14" name="コンテンツ プレースホルダー 13">
            <a:extLst>
              <a:ext uri="{FF2B5EF4-FFF2-40B4-BE49-F238E27FC236}">
                <a16:creationId xmlns:a16="http://schemas.microsoft.com/office/drawing/2014/main" id="{A8EC04C5-FF54-76FC-AED6-9B4F4B822EC6}"/>
              </a:ext>
            </a:extLst>
          </p:cNvPr>
          <p:cNvSpPr>
            <a:spLocks noGrp="1"/>
          </p:cNvSpPr>
          <p:nvPr>
            <p:ph sz="quarter" idx="11"/>
          </p:nvPr>
        </p:nvSpPr>
        <p:spPr>
          <a:xfrm>
            <a:off x="148111" y="631825"/>
            <a:ext cx="6552728" cy="246221"/>
          </a:xfrm>
        </p:spPr>
        <p:txBody>
          <a:bodyPr/>
          <a:lstStyle/>
          <a:p>
            <a:pPr marL="0" lvl="2" indent="0" algn="r">
              <a:buNone/>
            </a:pPr>
            <a:r>
              <a:rPr lang="ja-JP" altLang="en-US" dirty="0"/>
              <a:t>（</a:t>
            </a:r>
            <a:r>
              <a:rPr lang="en-US" altLang="ja-JP" dirty="0">
                <a:solidFill>
                  <a:srgbClr val="C00000"/>
                </a:solidFill>
              </a:rPr>
              <a:t> XX</a:t>
            </a:r>
            <a:r>
              <a:rPr lang="ja-JP" altLang="en-US" dirty="0">
                <a:solidFill>
                  <a:srgbClr val="C00000"/>
                </a:solidFill>
              </a:rPr>
              <a:t>年</a:t>
            </a:r>
            <a:r>
              <a:rPr lang="en-US" altLang="ja-JP" dirty="0">
                <a:solidFill>
                  <a:srgbClr val="C00000"/>
                </a:solidFill>
              </a:rPr>
              <a:t>XX</a:t>
            </a:r>
            <a:r>
              <a:rPr lang="ja-JP" altLang="en-US" dirty="0">
                <a:solidFill>
                  <a:srgbClr val="C00000"/>
                </a:solidFill>
              </a:rPr>
              <a:t>月</a:t>
            </a:r>
            <a:r>
              <a:rPr lang="en-US" altLang="ja-JP" dirty="0">
                <a:solidFill>
                  <a:srgbClr val="C00000"/>
                </a:solidFill>
              </a:rPr>
              <a:t>XX</a:t>
            </a:r>
            <a:r>
              <a:rPr lang="ja-JP" altLang="en-US" dirty="0">
                <a:solidFill>
                  <a:srgbClr val="C00000"/>
                </a:solidFill>
              </a:rPr>
              <a:t>日</a:t>
            </a:r>
            <a:r>
              <a:rPr lang="ja-JP" altLang="en-US" dirty="0"/>
              <a:t>更新）</a:t>
            </a:r>
            <a:r>
              <a:rPr lang="en-US" altLang="ja-JP" sz="800" dirty="0"/>
              <a:t>※</a:t>
            </a:r>
            <a:r>
              <a:rPr lang="ja-JP" altLang="en-US" sz="800" dirty="0"/>
              <a:t>定期的に更新しましょう。</a:t>
            </a:r>
            <a:endParaRPr lang="ja-JP" altLang="en-US" dirty="0"/>
          </a:p>
        </p:txBody>
      </p:sp>
      <p:sp>
        <p:nvSpPr>
          <p:cNvPr id="2" name="スライド番号プレースホルダー 1">
            <a:extLst>
              <a:ext uri="{FF2B5EF4-FFF2-40B4-BE49-F238E27FC236}">
                <a16:creationId xmlns:a16="http://schemas.microsoft.com/office/drawing/2014/main" id="{3BA86D6F-0C19-7D71-5DAE-D1025354BB06}"/>
              </a:ext>
            </a:extLst>
          </p:cNvPr>
          <p:cNvSpPr>
            <a:spLocks noGrp="1"/>
          </p:cNvSpPr>
          <p:nvPr>
            <p:ph type="sldNum" sz="quarter" idx="12"/>
          </p:nvPr>
        </p:nvSpPr>
        <p:spPr/>
        <p:txBody>
          <a:bodyPr/>
          <a:lstStyle/>
          <a:p>
            <a:pPr algn="ctr"/>
            <a:fld id="{C7087AB9-DADE-4781-AE92-2E367CAE0F39}" type="slidenum">
              <a:rPr lang="ja-JP" altLang="en-US" smtClean="0"/>
              <a:pPr algn="ctr"/>
              <a:t>29</a:t>
            </a:fld>
            <a:endParaRPr lang="ja-JP" altLang="en-US" dirty="0"/>
          </a:p>
        </p:txBody>
      </p:sp>
      <p:cxnSp>
        <p:nvCxnSpPr>
          <p:cNvPr id="3" name="コネクタ: カギ線 17">
            <a:extLst>
              <a:ext uri="{FF2B5EF4-FFF2-40B4-BE49-F238E27FC236}">
                <a16:creationId xmlns:a16="http://schemas.microsoft.com/office/drawing/2014/main" id="{21789179-0B39-6754-61FF-3DE3BDE80797}"/>
              </a:ext>
            </a:extLst>
          </p:cNvPr>
          <p:cNvCxnSpPr>
            <a:cxnSpLocks/>
            <a:stCxn id="30" idx="2"/>
            <a:endCxn id="29" idx="0"/>
          </p:cNvCxnSpPr>
          <p:nvPr/>
        </p:nvCxnSpPr>
        <p:spPr bwMode="auto">
          <a:xfrm>
            <a:off x="5692208" y="3856792"/>
            <a:ext cx="0" cy="2395025"/>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 name="コネクタ: カギ線 17">
            <a:extLst>
              <a:ext uri="{FF2B5EF4-FFF2-40B4-BE49-F238E27FC236}">
                <a16:creationId xmlns:a16="http://schemas.microsoft.com/office/drawing/2014/main" id="{3A8348C9-4954-068F-1AA6-3C5D3BCF4485}"/>
              </a:ext>
            </a:extLst>
          </p:cNvPr>
          <p:cNvCxnSpPr>
            <a:cxnSpLocks/>
            <a:stCxn id="11" idx="2"/>
            <a:endCxn id="32" idx="0"/>
          </p:cNvCxnSpPr>
          <p:nvPr/>
        </p:nvCxnSpPr>
        <p:spPr bwMode="auto">
          <a:xfrm flipH="1">
            <a:off x="1111515" y="3849761"/>
            <a:ext cx="7046" cy="2402056"/>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 name="コネクタ: カギ線 6">
            <a:extLst>
              <a:ext uri="{FF2B5EF4-FFF2-40B4-BE49-F238E27FC236}">
                <a16:creationId xmlns:a16="http://schemas.microsoft.com/office/drawing/2014/main" id="{19ECD2E3-92B5-121C-52EC-3D2E64715C13}"/>
              </a:ext>
            </a:extLst>
          </p:cNvPr>
          <p:cNvCxnSpPr>
            <a:cxnSpLocks/>
            <a:stCxn id="30" idx="0"/>
            <a:endCxn id="11" idx="0"/>
          </p:cNvCxnSpPr>
          <p:nvPr/>
        </p:nvCxnSpPr>
        <p:spPr bwMode="auto">
          <a:xfrm rot="16200000" flipV="1">
            <a:off x="3401870" y="643413"/>
            <a:ext cx="7031" cy="4573647"/>
          </a:xfrm>
          <a:prstGeom prst="bentConnector3">
            <a:avLst>
              <a:gd name="adj1" fmla="val 3351316"/>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 name="コネクタ: カギ線 17">
            <a:extLst>
              <a:ext uri="{FF2B5EF4-FFF2-40B4-BE49-F238E27FC236}">
                <a16:creationId xmlns:a16="http://schemas.microsoft.com/office/drawing/2014/main" id="{92CD22E4-F442-BB7F-D380-389198297A6A}"/>
              </a:ext>
            </a:extLst>
          </p:cNvPr>
          <p:cNvCxnSpPr>
            <a:cxnSpLocks/>
            <a:stCxn id="10" idx="2"/>
            <a:endCxn id="15" idx="0"/>
          </p:cNvCxnSpPr>
          <p:nvPr/>
        </p:nvCxnSpPr>
        <p:spPr bwMode="auto">
          <a:xfrm>
            <a:off x="3403862" y="1973217"/>
            <a:ext cx="14090" cy="6006490"/>
          </a:xfrm>
          <a:prstGeom prst="straightConnector1">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9" name="表 8">
            <a:extLst>
              <a:ext uri="{FF2B5EF4-FFF2-40B4-BE49-F238E27FC236}">
                <a16:creationId xmlns:a16="http://schemas.microsoft.com/office/drawing/2014/main" id="{46F97755-D4DD-8C5B-D93A-23A5BDBECB1D}"/>
              </a:ext>
            </a:extLst>
          </p:cNvPr>
          <p:cNvGraphicFramePr>
            <a:graphicFrameLocks noGrp="1"/>
          </p:cNvGraphicFramePr>
          <p:nvPr>
            <p:extLst>
              <p:ext uri="{D42A27DB-BD31-4B8C-83A1-F6EECF244321}">
                <p14:modId xmlns:p14="http://schemas.microsoft.com/office/powerpoint/2010/main" val="2862267991"/>
              </p:ext>
            </p:extLst>
          </p:nvPr>
        </p:nvGraphicFramePr>
        <p:xfrm>
          <a:off x="93231" y="113657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0" name="表 9">
            <a:extLst>
              <a:ext uri="{FF2B5EF4-FFF2-40B4-BE49-F238E27FC236}">
                <a16:creationId xmlns:a16="http://schemas.microsoft.com/office/drawing/2014/main" id="{947F390F-518C-9CD5-6294-524533CB1A91}"/>
              </a:ext>
            </a:extLst>
          </p:cNvPr>
          <p:cNvGraphicFramePr>
            <a:graphicFrameLocks noGrp="1"/>
          </p:cNvGraphicFramePr>
          <p:nvPr>
            <p:extLst>
              <p:ext uri="{D42A27DB-BD31-4B8C-83A1-F6EECF244321}">
                <p14:modId xmlns:p14="http://schemas.microsoft.com/office/powerpoint/2010/main" val="879649461"/>
              </p:ext>
            </p:extLst>
          </p:nvPr>
        </p:nvGraphicFramePr>
        <p:xfrm>
          <a:off x="2413862" y="113657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1" name="表 10">
            <a:extLst>
              <a:ext uri="{FF2B5EF4-FFF2-40B4-BE49-F238E27FC236}">
                <a16:creationId xmlns:a16="http://schemas.microsoft.com/office/drawing/2014/main" id="{DD0E7525-F14E-DD32-978E-9E839A442B86}"/>
              </a:ext>
            </a:extLst>
          </p:cNvPr>
          <p:cNvGraphicFramePr>
            <a:graphicFrameLocks noGrp="1"/>
          </p:cNvGraphicFramePr>
          <p:nvPr>
            <p:extLst>
              <p:ext uri="{D42A27DB-BD31-4B8C-83A1-F6EECF244321}">
                <p14:modId xmlns:p14="http://schemas.microsoft.com/office/powerpoint/2010/main" val="450070628"/>
              </p:ext>
            </p:extLst>
          </p:nvPr>
        </p:nvGraphicFramePr>
        <p:xfrm>
          <a:off x="128561"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2" name="表 11">
            <a:extLst>
              <a:ext uri="{FF2B5EF4-FFF2-40B4-BE49-F238E27FC236}">
                <a16:creationId xmlns:a16="http://schemas.microsoft.com/office/drawing/2014/main" id="{DE3E7C16-1E68-355D-35AB-5308D51470E3}"/>
              </a:ext>
            </a:extLst>
          </p:cNvPr>
          <p:cNvGraphicFramePr>
            <a:graphicFrameLocks noGrp="1"/>
          </p:cNvGraphicFramePr>
          <p:nvPr>
            <p:extLst>
              <p:ext uri="{D42A27DB-BD31-4B8C-83A1-F6EECF244321}">
                <p14:modId xmlns:p14="http://schemas.microsoft.com/office/powerpoint/2010/main" val="602050185"/>
              </p:ext>
            </p:extLst>
          </p:nvPr>
        </p:nvGraphicFramePr>
        <p:xfrm>
          <a:off x="2427952" y="2926721"/>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5" name="表 14">
            <a:extLst>
              <a:ext uri="{FF2B5EF4-FFF2-40B4-BE49-F238E27FC236}">
                <a16:creationId xmlns:a16="http://schemas.microsoft.com/office/drawing/2014/main" id="{A8FF4C87-A089-950F-266B-A7E51F077FE1}"/>
              </a:ext>
            </a:extLst>
          </p:cNvPr>
          <p:cNvGraphicFramePr>
            <a:graphicFrameLocks noGrp="1"/>
          </p:cNvGraphicFramePr>
          <p:nvPr>
            <p:extLst>
              <p:ext uri="{D42A27DB-BD31-4B8C-83A1-F6EECF244321}">
                <p14:modId xmlns:p14="http://schemas.microsoft.com/office/powerpoint/2010/main" val="2993244023"/>
              </p:ext>
            </p:extLst>
          </p:nvPr>
        </p:nvGraphicFramePr>
        <p:xfrm>
          <a:off x="2427952" y="7979707"/>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総務　○○部長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16" name="表 15">
            <a:extLst>
              <a:ext uri="{FF2B5EF4-FFF2-40B4-BE49-F238E27FC236}">
                <a16:creationId xmlns:a16="http://schemas.microsoft.com/office/drawing/2014/main" id="{F724433C-F6C4-660A-0190-067EE580BBC5}"/>
              </a:ext>
            </a:extLst>
          </p:cNvPr>
          <p:cNvGraphicFramePr>
            <a:graphicFrameLocks noGrp="1"/>
          </p:cNvGraphicFramePr>
          <p:nvPr>
            <p:extLst>
              <p:ext uri="{D42A27DB-BD31-4B8C-83A1-F6EECF244321}">
                <p14:modId xmlns:p14="http://schemas.microsoft.com/office/powerpoint/2010/main" val="3643215613"/>
              </p:ext>
            </p:extLst>
          </p:nvPr>
        </p:nvGraphicFramePr>
        <p:xfrm>
          <a:off x="4788856" y="797431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○○社長</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sp>
        <p:nvSpPr>
          <p:cNvPr id="17" name="二等辺三角形 16">
            <a:extLst>
              <a:ext uri="{FF2B5EF4-FFF2-40B4-BE49-F238E27FC236}">
                <a16:creationId xmlns:a16="http://schemas.microsoft.com/office/drawing/2014/main" id="{D03697D2-0E55-B522-81FB-23596A9E99FC}"/>
              </a:ext>
            </a:extLst>
          </p:cNvPr>
          <p:cNvSpPr/>
          <p:nvPr/>
        </p:nvSpPr>
        <p:spPr bwMode="auto">
          <a:xfrm rot="5400000">
            <a:off x="1820756" y="1475573"/>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sp>
        <p:nvSpPr>
          <p:cNvPr id="19" name="二等辺三角形 18">
            <a:extLst>
              <a:ext uri="{FF2B5EF4-FFF2-40B4-BE49-F238E27FC236}">
                <a16:creationId xmlns:a16="http://schemas.microsoft.com/office/drawing/2014/main" id="{04783338-BD44-979F-0756-E141E5205C4F}"/>
              </a:ext>
            </a:extLst>
          </p:cNvPr>
          <p:cNvSpPr/>
          <p:nvPr/>
        </p:nvSpPr>
        <p:spPr bwMode="auto">
          <a:xfrm rot="5400000">
            <a:off x="4149566" y="8307091"/>
            <a:ext cx="867120" cy="18912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0" i="0" u="none" strike="noStrike" cap="none" normalizeH="0" baseline="0" dirty="0">
              <a:ln>
                <a:noFill/>
              </a:ln>
              <a:solidFill>
                <a:schemeClr val="tx1"/>
              </a:solidFill>
              <a:effectLst/>
              <a:latin typeface="+mn-ea"/>
              <a:ea typeface="+mn-ea"/>
            </a:endParaRPr>
          </a:p>
        </p:txBody>
      </p:sp>
      <p:graphicFrame>
        <p:nvGraphicFramePr>
          <p:cNvPr id="21" name="表 20">
            <a:extLst>
              <a:ext uri="{FF2B5EF4-FFF2-40B4-BE49-F238E27FC236}">
                <a16:creationId xmlns:a16="http://schemas.microsoft.com/office/drawing/2014/main" id="{143B9EA2-2A0C-5489-94B8-084D643131EC}"/>
              </a:ext>
            </a:extLst>
          </p:cNvPr>
          <p:cNvGraphicFramePr>
            <a:graphicFrameLocks noGrp="1"/>
          </p:cNvGraphicFramePr>
          <p:nvPr>
            <p:extLst>
              <p:ext uri="{D42A27DB-BD31-4B8C-83A1-F6EECF244321}">
                <p14:modId xmlns:p14="http://schemas.microsoft.com/office/powerpoint/2010/main" val="1406582179"/>
              </p:ext>
            </p:extLst>
          </p:nvPr>
        </p:nvGraphicFramePr>
        <p:xfrm>
          <a:off x="2413861"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2" name="表 21">
            <a:extLst>
              <a:ext uri="{FF2B5EF4-FFF2-40B4-BE49-F238E27FC236}">
                <a16:creationId xmlns:a16="http://schemas.microsoft.com/office/drawing/2014/main" id="{E3228B56-2078-CBEC-A90E-6641CBC34224}"/>
              </a:ext>
            </a:extLst>
          </p:cNvPr>
          <p:cNvGraphicFramePr>
            <a:graphicFrameLocks noGrp="1"/>
          </p:cNvGraphicFramePr>
          <p:nvPr>
            <p:extLst>
              <p:ext uri="{D42A27DB-BD31-4B8C-83A1-F6EECF244321}">
                <p14:modId xmlns:p14="http://schemas.microsoft.com/office/powerpoint/2010/main" val="189601108"/>
              </p:ext>
            </p:extLst>
          </p:nvPr>
        </p:nvGraphicFramePr>
        <p:xfrm>
          <a:off x="2420907"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6" name="表 25">
            <a:extLst>
              <a:ext uri="{FF2B5EF4-FFF2-40B4-BE49-F238E27FC236}">
                <a16:creationId xmlns:a16="http://schemas.microsoft.com/office/drawing/2014/main" id="{700AE769-0C4A-1E68-2CF2-7A73C8187DDF}"/>
              </a:ext>
            </a:extLst>
          </p:cNvPr>
          <p:cNvGraphicFramePr>
            <a:graphicFrameLocks noGrp="1"/>
          </p:cNvGraphicFramePr>
          <p:nvPr>
            <p:extLst>
              <p:ext uri="{D42A27DB-BD31-4B8C-83A1-F6EECF244321}">
                <p14:modId xmlns:p14="http://schemas.microsoft.com/office/powerpoint/2010/main" val="1445500531"/>
              </p:ext>
            </p:extLst>
          </p:nvPr>
        </p:nvGraphicFramePr>
        <p:xfrm>
          <a:off x="2420907" y="4039138"/>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7" name="表 26">
            <a:extLst>
              <a:ext uri="{FF2B5EF4-FFF2-40B4-BE49-F238E27FC236}">
                <a16:creationId xmlns:a16="http://schemas.microsoft.com/office/drawing/2014/main" id="{D0DFD5EF-7AF9-8F93-7D19-343FC0879226}"/>
              </a:ext>
            </a:extLst>
          </p:cNvPr>
          <p:cNvGraphicFramePr>
            <a:graphicFrameLocks noGrp="1"/>
          </p:cNvGraphicFramePr>
          <p:nvPr>
            <p:extLst>
              <p:ext uri="{D42A27DB-BD31-4B8C-83A1-F6EECF244321}">
                <p14:modId xmlns:p14="http://schemas.microsoft.com/office/powerpoint/2010/main" val="2038304541"/>
              </p:ext>
            </p:extLst>
          </p:nvPr>
        </p:nvGraphicFramePr>
        <p:xfrm>
          <a:off x="4704724"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8" name="表 27">
            <a:extLst>
              <a:ext uri="{FF2B5EF4-FFF2-40B4-BE49-F238E27FC236}">
                <a16:creationId xmlns:a16="http://schemas.microsoft.com/office/drawing/2014/main" id="{6A28431D-5FE8-05DB-9894-7AFB48F81927}"/>
              </a:ext>
            </a:extLst>
          </p:cNvPr>
          <p:cNvGraphicFramePr>
            <a:graphicFrameLocks noGrp="1"/>
          </p:cNvGraphicFramePr>
          <p:nvPr>
            <p:extLst>
              <p:ext uri="{D42A27DB-BD31-4B8C-83A1-F6EECF244321}">
                <p14:modId xmlns:p14="http://schemas.microsoft.com/office/powerpoint/2010/main" val="3807987330"/>
              </p:ext>
            </p:extLst>
          </p:nvPr>
        </p:nvGraphicFramePr>
        <p:xfrm>
          <a:off x="4702208"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29" name="表 28">
            <a:extLst>
              <a:ext uri="{FF2B5EF4-FFF2-40B4-BE49-F238E27FC236}">
                <a16:creationId xmlns:a16="http://schemas.microsoft.com/office/drawing/2014/main" id="{5CA45A94-C7CC-95A3-F10A-0FA90C41A525}"/>
              </a:ext>
            </a:extLst>
          </p:cNvPr>
          <p:cNvGraphicFramePr>
            <a:graphicFrameLocks noGrp="1"/>
          </p:cNvGraphicFramePr>
          <p:nvPr>
            <p:extLst>
              <p:ext uri="{D42A27DB-BD31-4B8C-83A1-F6EECF244321}">
                <p14:modId xmlns:p14="http://schemas.microsoft.com/office/powerpoint/2010/main" val="4057635821"/>
              </p:ext>
            </p:extLst>
          </p:nvPr>
        </p:nvGraphicFramePr>
        <p:xfrm>
          <a:off x="4702208"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0" name="表 29">
            <a:extLst>
              <a:ext uri="{FF2B5EF4-FFF2-40B4-BE49-F238E27FC236}">
                <a16:creationId xmlns:a16="http://schemas.microsoft.com/office/drawing/2014/main" id="{ACC4176D-4098-CA05-29B1-D8FAD14B7808}"/>
              </a:ext>
            </a:extLst>
          </p:cNvPr>
          <p:cNvGraphicFramePr>
            <a:graphicFrameLocks noGrp="1"/>
          </p:cNvGraphicFramePr>
          <p:nvPr>
            <p:extLst>
              <p:ext uri="{D42A27DB-BD31-4B8C-83A1-F6EECF244321}">
                <p14:modId xmlns:p14="http://schemas.microsoft.com/office/powerpoint/2010/main" val="2026494575"/>
              </p:ext>
            </p:extLst>
          </p:nvPr>
        </p:nvGraphicFramePr>
        <p:xfrm>
          <a:off x="4702208" y="2933752"/>
          <a:ext cx="1980000" cy="9230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○○部長</a:t>
                      </a:r>
                      <a:endPar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endParaRP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90000" marR="90000" marT="46800" marB="468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cxnSp>
        <p:nvCxnSpPr>
          <p:cNvPr id="31" name="コネクタ: カギ線 30">
            <a:extLst>
              <a:ext uri="{FF2B5EF4-FFF2-40B4-BE49-F238E27FC236}">
                <a16:creationId xmlns:a16="http://schemas.microsoft.com/office/drawing/2014/main" id="{9E49526E-40E5-E5C3-C3D9-1DCDA4B6E22B}"/>
              </a:ext>
            </a:extLst>
          </p:cNvPr>
          <p:cNvCxnSpPr>
            <a:cxnSpLocks/>
            <a:stCxn id="29" idx="2"/>
            <a:endCxn id="32" idx="2"/>
          </p:cNvCxnSpPr>
          <p:nvPr/>
        </p:nvCxnSpPr>
        <p:spPr bwMode="auto">
          <a:xfrm rot="5400000">
            <a:off x="3401862" y="4828591"/>
            <a:ext cx="12700" cy="4580693"/>
          </a:xfrm>
          <a:prstGeom prst="bentConnector3">
            <a:avLst>
              <a:gd name="adj1" fmla="val 1800000"/>
            </a:avLst>
          </a:prstGeom>
          <a:solidFill>
            <a:schemeClr val="bg1"/>
          </a:solidFill>
          <a:ln w="2857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aphicFrame>
        <p:nvGraphicFramePr>
          <p:cNvPr id="32" name="表 31">
            <a:extLst>
              <a:ext uri="{FF2B5EF4-FFF2-40B4-BE49-F238E27FC236}">
                <a16:creationId xmlns:a16="http://schemas.microsoft.com/office/drawing/2014/main" id="{367B589F-13B2-DFA8-AEDE-C84000E2B042}"/>
              </a:ext>
            </a:extLst>
          </p:cNvPr>
          <p:cNvGraphicFramePr>
            <a:graphicFrameLocks noGrp="1"/>
          </p:cNvGraphicFramePr>
          <p:nvPr>
            <p:extLst>
              <p:ext uri="{D42A27DB-BD31-4B8C-83A1-F6EECF244321}">
                <p14:modId xmlns:p14="http://schemas.microsoft.com/office/powerpoint/2010/main" val="4873817"/>
              </p:ext>
            </p:extLst>
          </p:nvPr>
        </p:nvGraphicFramePr>
        <p:xfrm>
          <a:off x="121515" y="6251817"/>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 ○○</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3" name="表 32">
            <a:extLst>
              <a:ext uri="{FF2B5EF4-FFF2-40B4-BE49-F238E27FC236}">
                <a16:creationId xmlns:a16="http://schemas.microsoft.com/office/drawing/2014/main" id="{CC98D1E4-E229-B495-0FC2-AC0369BDBE50}"/>
              </a:ext>
            </a:extLst>
          </p:cNvPr>
          <p:cNvGraphicFramePr>
            <a:graphicFrameLocks noGrp="1"/>
          </p:cNvGraphicFramePr>
          <p:nvPr>
            <p:extLst>
              <p:ext uri="{D42A27DB-BD31-4B8C-83A1-F6EECF244321}">
                <p14:modId xmlns:p14="http://schemas.microsoft.com/office/powerpoint/2010/main" val="2588822136"/>
              </p:ext>
            </p:extLst>
          </p:nvPr>
        </p:nvGraphicFramePr>
        <p:xfrm>
          <a:off x="128561" y="5093992"/>
          <a:ext cx="1980000" cy="86712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○○主任</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10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4" name="表 33">
            <a:extLst>
              <a:ext uri="{FF2B5EF4-FFF2-40B4-BE49-F238E27FC236}">
                <a16:creationId xmlns:a16="http://schemas.microsoft.com/office/drawing/2014/main" id="{C25AD835-C60D-8D4C-253E-529F9002F798}"/>
              </a:ext>
            </a:extLst>
          </p:cNvPr>
          <p:cNvGraphicFramePr>
            <a:graphicFrameLocks noGrp="1"/>
          </p:cNvGraphicFramePr>
          <p:nvPr>
            <p:extLst>
              <p:ext uri="{D42A27DB-BD31-4B8C-83A1-F6EECF244321}">
                <p14:modId xmlns:p14="http://schemas.microsoft.com/office/powerpoint/2010/main" val="1998086269"/>
              </p:ext>
            </p:extLst>
          </p:nvPr>
        </p:nvGraphicFramePr>
        <p:xfrm>
          <a:off x="121515" y="4028931"/>
          <a:ext cx="1980000" cy="836640"/>
        </p:xfrm>
        <a:graphic>
          <a:graphicData uri="http://schemas.openxmlformats.org/drawingml/2006/table">
            <a:tbl>
              <a:tblPr/>
              <a:tblGrid>
                <a:gridCol w="900000">
                  <a:extLst>
                    <a:ext uri="{9D8B030D-6E8A-4147-A177-3AD203B41FA5}">
                      <a16:colId xmlns:a16="http://schemas.microsoft.com/office/drawing/2014/main" val="2916611737"/>
                    </a:ext>
                  </a:extLst>
                </a:gridCol>
                <a:gridCol w="1080000">
                  <a:extLst>
                    <a:ext uri="{9D8B030D-6E8A-4147-A177-3AD203B41FA5}">
                      <a16:colId xmlns:a16="http://schemas.microsoft.com/office/drawing/2014/main" val="2487132557"/>
                    </a:ext>
                  </a:extLst>
                </a:gridCol>
              </a:tblGrid>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氏名</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役職</a:t>
                      </a: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○○課長</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3299342225"/>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自宅電話番号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774197317"/>
                  </a:ext>
                </a:extLst>
              </a:tr>
              <a:tr h="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携帯電話番号</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2962825405"/>
                  </a:ext>
                </a:extLst>
              </a:tr>
              <a:tr h="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ﾒｰﾙｱﾄﾞﾚｽ</a:t>
                      </a:r>
                      <a:endParaRPr kumimoji="1" lang="ja-JP"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1" lang="en-US" altLang="ja-JP" sz="9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***@***.ne.jp</a:t>
                      </a:r>
                    </a:p>
                  </a:txBody>
                  <a:tcPr marL="36000" marR="36000" marT="0" marB="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252489443"/>
                  </a:ext>
                </a:extLst>
              </a:tr>
            </a:tbl>
          </a:graphicData>
        </a:graphic>
      </p:graphicFrame>
      <p:graphicFrame>
        <p:nvGraphicFramePr>
          <p:cNvPr id="35" name="表 34">
            <a:extLst>
              <a:ext uri="{FF2B5EF4-FFF2-40B4-BE49-F238E27FC236}">
                <a16:creationId xmlns:a16="http://schemas.microsoft.com/office/drawing/2014/main" id="{6EA5E5C7-80D5-32F8-0942-AEEE90213165}"/>
              </a:ext>
            </a:extLst>
          </p:cNvPr>
          <p:cNvGraphicFramePr>
            <a:graphicFrameLocks noGrp="1"/>
          </p:cNvGraphicFramePr>
          <p:nvPr>
            <p:extLst>
              <p:ext uri="{D42A27DB-BD31-4B8C-83A1-F6EECF244321}">
                <p14:modId xmlns:p14="http://schemas.microsoft.com/office/powerpoint/2010/main" val="3768710923"/>
              </p:ext>
            </p:extLst>
          </p:nvPr>
        </p:nvGraphicFramePr>
        <p:xfrm>
          <a:off x="494731" y="8974378"/>
          <a:ext cx="5865363" cy="360000"/>
        </p:xfrm>
        <a:graphic>
          <a:graphicData uri="http://schemas.openxmlformats.org/drawingml/2006/table">
            <a:tbl>
              <a:tblPr/>
              <a:tblGrid>
                <a:gridCol w="1425575">
                  <a:extLst>
                    <a:ext uri="{9D8B030D-6E8A-4147-A177-3AD203B41FA5}">
                      <a16:colId xmlns:a16="http://schemas.microsoft.com/office/drawing/2014/main" val="1316363118"/>
                    </a:ext>
                  </a:extLst>
                </a:gridCol>
                <a:gridCol w="1800000">
                  <a:extLst>
                    <a:ext uri="{9D8B030D-6E8A-4147-A177-3AD203B41FA5}">
                      <a16:colId xmlns:a16="http://schemas.microsoft.com/office/drawing/2014/main" val="3739061872"/>
                    </a:ext>
                  </a:extLst>
                </a:gridCol>
                <a:gridCol w="839788">
                  <a:extLst>
                    <a:ext uri="{9D8B030D-6E8A-4147-A177-3AD203B41FA5}">
                      <a16:colId xmlns:a16="http://schemas.microsoft.com/office/drawing/2014/main" val="2810470226"/>
                    </a:ext>
                  </a:extLst>
                </a:gridCol>
                <a:gridCol w="1800000">
                  <a:extLst>
                    <a:ext uri="{9D8B030D-6E8A-4147-A177-3AD203B41FA5}">
                      <a16:colId xmlns:a16="http://schemas.microsoft.com/office/drawing/2014/main" val="2485003246"/>
                    </a:ext>
                  </a:extLst>
                </a:gridCol>
              </a:tblGrid>
              <a:tr h="360000">
                <a:tc>
                  <a:txBody>
                    <a:bodyPr/>
                    <a:lstStyle/>
                    <a:p>
                      <a:pPr marL="0" marR="0" lvl="0" indent="0" algn="r" defTabSz="1279525"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本社　電話番号：</a:t>
                      </a: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a:t>
                      </a:r>
                    </a:p>
                  </a:txBody>
                  <a:tcPr marL="0" marR="0" marT="36000" marB="36000" anchor="ctr" horzOverflow="overflow">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algn="ct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FAX</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番号：</a:t>
                      </a:r>
                      <a:endParaRPr kumimoji="1" lang="ja-JP" altLang="en-US" sz="1000" dirty="0">
                        <a:solidFill>
                          <a:srgbClr val="C00000"/>
                        </a:solidFill>
                        <a:latin typeface="ＭＳ ゴシック" panose="020B0609070205080204" pitchFamily="49" charset="-128"/>
                        <a:ea typeface="ＭＳ ゴシック" panose="020B0609070205080204" pitchFamily="49" charset="-128"/>
                      </a:endParaRPr>
                    </a:p>
                  </a:txBody>
                  <a:tcPr marL="0" marR="0" marT="36000" marB="3600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000-000-0000</a:t>
                      </a:r>
                    </a:p>
                  </a:txBody>
                  <a:tcPr marL="0" marR="0" marT="36000" marB="36000" anchor="ctr" horzOverflow="overflow">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360910"/>
                  </a:ext>
                </a:extLst>
              </a:tr>
            </a:tbl>
          </a:graphicData>
        </a:graphic>
      </p:graphicFrame>
    </p:spTree>
    <p:extLst>
      <p:ext uri="{BB962C8B-B14F-4D97-AF65-F5344CB8AC3E}">
        <p14:creationId xmlns:p14="http://schemas.microsoft.com/office/powerpoint/2010/main" val="72572396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4095" name="Group 127"/>
          <p:cNvGraphicFramePr>
            <a:graphicFrameLocks noGrp="1"/>
          </p:cNvGraphicFramePr>
          <p:nvPr>
            <p:extLst>
              <p:ext uri="{D42A27DB-BD31-4B8C-83A1-F6EECF244321}">
                <p14:modId xmlns:p14="http://schemas.microsoft.com/office/powerpoint/2010/main" val="3469606512"/>
              </p:ext>
            </p:extLst>
          </p:nvPr>
        </p:nvGraphicFramePr>
        <p:xfrm>
          <a:off x="422262" y="2313308"/>
          <a:ext cx="6013475" cy="3164163"/>
        </p:xfrm>
        <a:graphic>
          <a:graphicData uri="http://schemas.openxmlformats.org/drawingml/2006/table">
            <a:tbl>
              <a:tblPr/>
              <a:tblGrid>
                <a:gridCol w="2340000">
                  <a:extLst>
                    <a:ext uri="{9D8B030D-6E8A-4147-A177-3AD203B41FA5}">
                      <a16:colId xmlns:a16="http://schemas.microsoft.com/office/drawing/2014/main" val="3725244131"/>
                    </a:ext>
                  </a:extLst>
                </a:gridCol>
                <a:gridCol w="3673475">
                  <a:extLst>
                    <a:ext uri="{9D8B030D-6E8A-4147-A177-3AD203B41FA5}">
                      <a16:colId xmlns:a16="http://schemas.microsoft.com/office/drawing/2014/main" val="3802682717"/>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地域貢献策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具体的な地域貢献の内容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4180556699"/>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共同防災訓練への参加</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（平時）</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地域の防災訓練に積極的に参加し、平時から地域と連携して地域防災に取り組む。</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9061708"/>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初期消火活動</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（発災直後）</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事業所周辺で火災が発生した場合には、初期消火に協力し、周辺地域の安全確保に努める。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10776752"/>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片付け</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（発災から数日間）</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kern="1200" cap="none" normalizeH="0" baseline="0" dirty="0">
                          <a:ln>
                            <a:noFill/>
                          </a:ln>
                          <a:solidFill>
                            <a:srgbClr val="C00000"/>
                          </a:solidFill>
                          <a:effectLst/>
                          <a:latin typeface="+mn-ea"/>
                          <a:ea typeface="ＭＳ Ｐゴシック" panose="020B0600070205080204" pitchFamily="50" charset="-128"/>
                          <a:cs typeface="+mn-cs"/>
                        </a:rPr>
                        <a:t>事業所</a:t>
                      </a:r>
                      <a:r>
                        <a:rPr kumimoji="1" lang="ja-JP" altLang="en-US" sz="1200" b="0" i="0" u="none" strike="noStrike" cap="none" normalizeH="0" baseline="0" dirty="0">
                          <a:ln>
                            <a:noFill/>
                          </a:ln>
                          <a:solidFill>
                            <a:srgbClr val="C00000"/>
                          </a:solidFill>
                          <a:effectLst/>
                          <a:latin typeface="+mn-ea"/>
                          <a:ea typeface="+mn-ea"/>
                        </a:rPr>
                        <a:t>周辺で、被災建物の片付け等の活動に協力し、周辺地域の復旧活動に貢献する。</a:t>
                      </a: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638411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mn-ea"/>
                        <a:ea typeface="+mn-ea"/>
                      </a:endParaRP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rgbClr val="C00000"/>
                        </a:solidFill>
                        <a:effectLst/>
                        <a:latin typeface="+mn-ea"/>
                        <a:ea typeface="+mn-ea"/>
                      </a:endParaRPr>
                    </a:p>
                  </a:txBody>
                  <a:tcPr marT="45713" marB="4571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24229580"/>
                  </a:ext>
                </a:extLst>
              </a:tr>
            </a:tbl>
          </a:graphicData>
        </a:graphic>
      </p:graphicFrame>
      <p:grpSp>
        <p:nvGrpSpPr>
          <p:cNvPr id="29723" name="Group 106"/>
          <p:cNvGrpSpPr>
            <a:grpSpLocks/>
          </p:cNvGrpSpPr>
          <p:nvPr/>
        </p:nvGrpSpPr>
        <p:grpSpPr bwMode="auto">
          <a:xfrm>
            <a:off x="5124995" y="109601"/>
            <a:ext cx="1584325" cy="314325"/>
            <a:chOff x="2675" y="4828"/>
            <a:chExt cx="998" cy="198"/>
          </a:xfrm>
        </p:grpSpPr>
        <p:sp>
          <p:nvSpPr>
            <p:cNvPr id="29725" name="AutoShape 107"/>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29726" name="Picture 108"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EAA4D2E0-9B9E-1452-4C8A-B02E7A96DF95}"/>
              </a:ext>
            </a:extLst>
          </p:cNvPr>
          <p:cNvSpPr>
            <a:spLocks noGrp="1"/>
          </p:cNvSpPr>
          <p:nvPr>
            <p:ph type="ctrTitle"/>
          </p:nvPr>
        </p:nvSpPr>
        <p:spPr/>
        <p:txBody>
          <a:bodyPr/>
          <a:lstStyle/>
          <a:p>
            <a:r>
              <a:rPr lang="en-US" altLang="ja-JP" dirty="0"/>
              <a:t>【</a:t>
            </a:r>
            <a:r>
              <a:rPr lang="ja-JP" altLang="en-US" dirty="0"/>
              <a:t>様式７</a:t>
            </a:r>
            <a:r>
              <a:rPr lang="en-US" altLang="ja-JP" dirty="0"/>
              <a:t>】</a:t>
            </a:r>
            <a:r>
              <a:rPr lang="ja-JP" altLang="en-US" dirty="0"/>
              <a:t>地域貢献策一覧</a:t>
            </a:r>
          </a:p>
        </p:txBody>
      </p:sp>
      <p:sp>
        <p:nvSpPr>
          <p:cNvPr id="3" name="コンテンツ プレースホルダー 2">
            <a:extLst>
              <a:ext uri="{FF2B5EF4-FFF2-40B4-BE49-F238E27FC236}">
                <a16:creationId xmlns:a16="http://schemas.microsoft.com/office/drawing/2014/main" id="{B7EC04C8-29E2-68F8-DBE5-40DB0B6B5338}"/>
              </a:ext>
            </a:extLst>
          </p:cNvPr>
          <p:cNvSpPr>
            <a:spLocks noGrp="1"/>
          </p:cNvSpPr>
          <p:nvPr>
            <p:ph sz="quarter" idx="11"/>
          </p:nvPr>
        </p:nvSpPr>
        <p:spPr>
          <a:xfrm>
            <a:off x="148111" y="631825"/>
            <a:ext cx="6552728" cy="1084912"/>
          </a:xfrm>
        </p:spPr>
        <p:txBody>
          <a:bodyPr/>
          <a:lstStyle/>
          <a:p>
            <a:pPr lvl="1"/>
            <a:r>
              <a:rPr lang="ja-JP" altLang="en-US" dirty="0"/>
              <a:t>ポイント</a:t>
            </a:r>
            <a:endParaRPr lang="en-US" altLang="ja-JP" dirty="0"/>
          </a:p>
          <a:p>
            <a:pPr lvl="2"/>
            <a:r>
              <a:rPr lang="ja-JP" altLang="en-US" dirty="0"/>
              <a:t>企業は、人道的な面からも、被災時の地域貢献が求められています。</a:t>
            </a:r>
            <a:endParaRPr lang="en-US" altLang="ja-JP" dirty="0"/>
          </a:p>
          <a:p>
            <a:pPr lvl="2"/>
            <a:r>
              <a:rPr lang="ja-JP" altLang="en-US" dirty="0"/>
              <a:t>初動対応での人命救助を疎かにしたことで非難を浴びた事例もあります。また、事業を再開するにあたっては、地域と共に復旧に向けた活動を行うなど、周囲とのバランスも大切です。</a:t>
            </a:r>
          </a:p>
          <a:p>
            <a:pPr lvl="2"/>
            <a:r>
              <a:rPr lang="ja-JP" altLang="en-US" dirty="0"/>
              <a:t>ＣＳＲ（企業の社会的責任）の観点からも、地域貢献には積極的に取り組みましょう。</a:t>
            </a:r>
          </a:p>
        </p:txBody>
      </p:sp>
      <p:sp>
        <p:nvSpPr>
          <p:cNvPr id="4" name="スライド番号プレースホルダー 3">
            <a:extLst>
              <a:ext uri="{FF2B5EF4-FFF2-40B4-BE49-F238E27FC236}">
                <a16:creationId xmlns:a16="http://schemas.microsoft.com/office/drawing/2014/main" id="{D952A432-7064-1BCA-6F57-6AFBDBB287D1}"/>
              </a:ext>
            </a:extLst>
          </p:cNvPr>
          <p:cNvSpPr>
            <a:spLocks noGrp="1"/>
          </p:cNvSpPr>
          <p:nvPr>
            <p:ph type="sldNum" sz="quarter" idx="12"/>
          </p:nvPr>
        </p:nvSpPr>
        <p:spPr/>
        <p:txBody>
          <a:bodyPr/>
          <a:lstStyle/>
          <a:p>
            <a:pPr algn="ctr"/>
            <a:fld id="{C7087AB9-DADE-4781-AE92-2E367CAE0F39}" type="slidenum">
              <a:rPr lang="ja-JP" altLang="en-US" smtClean="0"/>
              <a:pPr algn="ctr"/>
              <a:t>30</a:t>
            </a:fld>
            <a:endParaRPr lang="ja-JP" altLang="en-US" dirty="0"/>
          </a:p>
        </p:txBody>
      </p:sp>
      <p:sp>
        <p:nvSpPr>
          <p:cNvPr id="5" name="AutoShape 126">
            <a:extLst>
              <a:ext uri="{FF2B5EF4-FFF2-40B4-BE49-F238E27FC236}">
                <a16:creationId xmlns:a16="http://schemas.microsoft.com/office/drawing/2014/main" id="{DF7A043A-B0CB-43D9-637D-4A6CC476A77B}"/>
              </a:ext>
            </a:extLst>
          </p:cNvPr>
          <p:cNvSpPr>
            <a:spLocks noChangeArrowheads="1"/>
          </p:cNvSpPr>
          <p:nvPr/>
        </p:nvSpPr>
        <p:spPr bwMode="auto">
          <a:xfrm>
            <a:off x="747317" y="1745033"/>
            <a:ext cx="2715330" cy="536152"/>
          </a:xfrm>
          <a:prstGeom prst="wedgeRectCallout">
            <a:avLst>
              <a:gd name="adj1" fmla="val 2671"/>
              <a:gd name="adj2" fmla="val 71644"/>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地域貢献策として取り組む項目を挙げましょう。</a:t>
            </a:r>
          </a:p>
          <a:p>
            <a:pPr eaLnBrk="1" hangingPunct="1"/>
            <a:r>
              <a:rPr lang="ja-JP" altLang="en-US" sz="900" b="0" dirty="0">
                <a:latin typeface="ＭＳ ゴシック" panose="020B0609070205080204" pitchFamily="49" charset="-128"/>
                <a:ea typeface="ＭＳ ゴシック" panose="020B0609070205080204" pitchFamily="49" charset="-128"/>
              </a:rPr>
              <a:t>どの時点で、何ができるのかを整理すると、</a:t>
            </a:r>
            <a:br>
              <a:rPr lang="en-US" altLang="ja-JP" sz="900" b="0" dirty="0">
                <a:latin typeface="ＭＳ ゴシック" panose="020B0609070205080204" pitchFamily="49" charset="-128"/>
                <a:ea typeface="ＭＳ ゴシック" panose="020B0609070205080204" pitchFamily="49" charset="-128"/>
              </a:rPr>
            </a:br>
            <a:r>
              <a:rPr lang="ja-JP" altLang="en-US" sz="900" b="0" dirty="0">
                <a:latin typeface="ＭＳ ゴシック" panose="020B0609070205080204" pitchFamily="49" charset="-128"/>
                <a:ea typeface="ＭＳ ゴシック" panose="020B0609070205080204" pitchFamily="49" charset="-128"/>
              </a:rPr>
              <a:t>貢献策が考えやすくなります。</a:t>
            </a:r>
          </a:p>
        </p:txBody>
      </p:sp>
      <p:sp>
        <p:nvSpPr>
          <p:cNvPr id="6" name="AutoShape 125">
            <a:extLst>
              <a:ext uri="{FF2B5EF4-FFF2-40B4-BE49-F238E27FC236}">
                <a16:creationId xmlns:a16="http://schemas.microsoft.com/office/drawing/2014/main" id="{983E8C75-7534-DCF5-A4F1-430EBCBE410F}"/>
              </a:ext>
            </a:extLst>
          </p:cNvPr>
          <p:cNvSpPr>
            <a:spLocks noChangeArrowheads="1"/>
          </p:cNvSpPr>
          <p:nvPr/>
        </p:nvSpPr>
        <p:spPr bwMode="auto">
          <a:xfrm>
            <a:off x="4732527" y="1704433"/>
            <a:ext cx="2016125" cy="576263"/>
          </a:xfrm>
          <a:prstGeom prst="wedgeRectCallout">
            <a:avLst>
              <a:gd name="adj1" fmla="val 541"/>
              <a:gd name="adj2" fmla="val 95181"/>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地域貢献策の具体的な取組みに</a:t>
            </a:r>
          </a:p>
          <a:p>
            <a:pPr eaLnBrk="1" hangingPunct="1"/>
            <a:r>
              <a:rPr lang="ja-JP" altLang="en-US" sz="900" b="0" dirty="0">
                <a:latin typeface="ＭＳ ゴシック" panose="020B0609070205080204" pitchFamily="49" charset="-128"/>
                <a:ea typeface="ＭＳ ゴシック" panose="020B0609070205080204" pitchFamily="49" charset="-128"/>
              </a:rPr>
              <a:t>ついて、明確にしておきましょう。従業員への周知も大切です。</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5" name="Line 801"/>
          <p:cNvSpPr>
            <a:spLocks noChangeShapeType="1"/>
          </p:cNvSpPr>
          <p:nvPr/>
        </p:nvSpPr>
        <p:spPr bwMode="auto">
          <a:xfrm>
            <a:off x="893763" y="3317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6" name="Line 802"/>
          <p:cNvSpPr>
            <a:spLocks noChangeShapeType="1"/>
          </p:cNvSpPr>
          <p:nvPr/>
        </p:nvSpPr>
        <p:spPr bwMode="auto">
          <a:xfrm>
            <a:off x="893763" y="58420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7" name="Line 807"/>
          <p:cNvSpPr>
            <a:spLocks noChangeShapeType="1"/>
          </p:cNvSpPr>
          <p:nvPr/>
        </p:nvSpPr>
        <p:spPr bwMode="auto">
          <a:xfrm>
            <a:off x="3175000" y="108902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8" name="Line 808"/>
          <p:cNvSpPr>
            <a:spLocks noChangeShapeType="1"/>
          </p:cNvSpPr>
          <p:nvPr/>
        </p:nvSpPr>
        <p:spPr bwMode="auto">
          <a:xfrm>
            <a:off x="3175000"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29" name="Line 809"/>
          <p:cNvSpPr>
            <a:spLocks noChangeShapeType="1"/>
          </p:cNvSpPr>
          <p:nvPr/>
        </p:nvSpPr>
        <p:spPr bwMode="auto">
          <a:xfrm>
            <a:off x="3973513" y="13414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0" name="Line 810"/>
          <p:cNvSpPr>
            <a:spLocks noChangeShapeType="1"/>
          </p:cNvSpPr>
          <p:nvPr/>
        </p:nvSpPr>
        <p:spPr bwMode="auto">
          <a:xfrm>
            <a:off x="3973513"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1" name="Line 811"/>
          <p:cNvSpPr>
            <a:spLocks noChangeShapeType="1"/>
          </p:cNvSpPr>
          <p:nvPr/>
        </p:nvSpPr>
        <p:spPr bwMode="auto">
          <a:xfrm>
            <a:off x="5095875" y="15938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2" name="Line 976"/>
          <p:cNvSpPr>
            <a:spLocks noChangeShapeType="1"/>
          </p:cNvSpPr>
          <p:nvPr/>
        </p:nvSpPr>
        <p:spPr bwMode="auto">
          <a:xfrm>
            <a:off x="893763" y="2098675"/>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3" name="Line 977"/>
          <p:cNvSpPr>
            <a:spLocks noChangeShapeType="1"/>
          </p:cNvSpPr>
          <p:nvPr/>
        </p:nvSpPr>
        <p:spPr bwMode="auto">
          <a:xfrm>
            <a:off x="893763" y="235108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4" name="Line 982"/>
          <p:cNvSpPr>
            <a:spLocks noChangeShapeType="1"/>
          </p:cNvSpPr>
          <p:nvPr/>
        </p:nvSpPr>
        <p:spPr bwMode="auto">
          <a:xfrm>
            <a:off x="3175000" y="2855913"/>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5" name="Line 1104"/>
          <p:cNvSpPr>
            <a:spLocks noChangeShapeType="1"/>
          </p:cNvSpPr>
          <p:nvPr/>
        </p:nvSpPr>
        <p:spPr bwMode="auto">
          <a:xfrm>
            <a:off x="893763" y="3360738"/>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30736" name="Line 1105"/>
          <p:cNvSpPr>
            <a:spLocks noChangeShapeType="1"/>
          </p:cNvSpPr>
          <p:nvPr/>
        </p:nvSpPr>
        <p:spPr bwMode="auto">
          <a:xfrm>
            <a:off x="893763" y="3613150"/>
            <a:ext cx="0" cy="0"/>
          </a:xfrm>
          <a:prstGeom prst="line">
            <a:avLst/>
          </a:prstGeom>
          <a:noFill/>
          <a:ln w="12700" cap="rnd">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タイトル 4">
            <a:extLst>
              <a:ext uri="{FF2B5EF4-FFF2-40B4-BE49-F238E27FC236}">
                <a16:creationId xmlns:a16="http://schemas.microsoft.com/office/drawing/2014/main" id="{D5570039-CC13-7053-2BE0-256B9D298BBF}"/>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１</a:t>
            </a:r>
            <a:r>
              <a:rPr lang="en-US" altLang="ja-JP" dirty="0"/>
              <a:t>】</a:t>
            </a:r>
            <a:r>
              <a:rPr lang="ja-JP" altLang="en-US" dirty="0"/>
              <a:t>被災状況調査シート（自社用）</a:t>
            </a:r>
          </a:p>
        </p:txBody>
      </p:sp>
      <p:sp>
        <p:nvSpPr>
          <p:cNvPr id="7" name="AutoShape 95">
            <a:extLst>
              <a:ext uri="{FF2B5EF4-FFF2-40B4-BE49-F238E27FC236}">
                <a16:creationId xmlns:a16="http://schemas.microsoft.com/office/drawing/2014/main" id="{86B1C7E6-71C9-A133-4BB6-F0ACBD411D52}"/>
              </a:ext>
            </a:extLst>
          </p:cNvPr>
          <p:cNvSpPr>
            <a:spLocks noChangeArrowheads="1"/>
          </p:cNvSpPr>
          <p:nvPr/>
        </p:nvSpPr>
        <p:spPr bwMode="auto">
          <a:xfrm>
            <a:off x="5238000" y="236536"/>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
        <p:nvSpPr>
          <p:cNvPr id="3" name="スライド番号プレースホルダー 2">
            <a:extLst>
              <a:ext uri="{FF2B5EF4-FFF2-40B4-BE49-F238E27FC236}">
                <a16:creationId xmlns:a16="http://schemas.microsoft.com/office/drawing/2014/main" id="{A9C98FA6-DB94-2C41-F6AF-525422FC3A60}"/>
              </a:ext>
            </a:extLst>
          </p:cNvPr>
          <p:cNvSpPr>
            <a:spLocks noGrp="1"/>
          </p:cNvSpPr>
          <p:nvPr>
            <p:ph type="sldNum" sz="quarter" idx="12"/>
          </p:nvPr>
        </p:nvSpPr>
        <p:spPr/>
        <p:txBody>
          <a:bodyPr/>
          <a:lstStyle/>
          <a:p>
            <a:pPr algn="ctr"/>
            <a:fld id="{C7087AB9-DADE-4781-AE92-2E367CAE0F39}" type="slidenum">
              <a:rPr lang="ja-JP" altLang="en-US" smtClean="0"/>
              <a:pPr algn="ctr"/>
              <a:t>31</a:t>
            </a:fld>
            <a:endParaRPr lang="ja-JP" altLang="en-US" dirty="0"/>
          </a:p>
        </p:txBody>
      </p:sp>
      <p:graphicFrame>
        <p:nvGraphicFramePr>
          <p:cNvPr id="4" name="Group 1591">
            <a:extLst>
              <a:ext uri="{FF2B5EF4-FFF2-40B4-BE49-F238E27FC236}">
                <a16:creationId xmlns:a16="http://schemas.microsoft.com/office/drawing/2014/main" id="{5D132229-3A20-AB7E-DFAD-341EC98A3E87}"/>
              </a:ext>
            </a:extLst>
          </p:cNvPr>
          <p:cNvGraphicFramePr>
            <a:graphicFrameLocks noGrp="1"/>
          </p:cNvGraphicFramePr>
          <p:nvPr>
            <p:extLst>
              <p:ext uri="{D42A27DB-BD31-4B8C-83A1-F6EECF244321}">
                <p14:modId xmlns:p14="http://schemas.microsoft.com/office/powerpoint/2010/main" val="3573346552"/>
              </p:ext>
            </p:extLst>
          </p:nvPr>
        </p:nvGraphicFramePr>
        <p:xfrm>
          <a:off x="44624" y="858156"/>
          <a:ext cx="6747765" cy="8198556"/>
        </p:xfrm>
        <a:graphic>
          <a:graphicData uri="http://schemas.openxmlformats.org/drawingml/2006/table">
            <a:tbl>
              <a:tblPr/>
              <a:tblGrid>
                <a:gridCol w="563494">
                  <a:extLst>
                    <a:ext uri="{9D8B030D-6E8A-4147-A177-3AD203B41FA5}">
                      <a16:colId xmlns:a16="http://schemas.microsoft.com/office/drawing/2014/main" val="1802737686"/>
                    </a:ext>
                  </a:extLst>
                </a:gridCol>
                <a:gridCol w="134336">
                  <a:extLst>
                    <a:ext uri="{9D8B030D-6E8A-4147-A177-3AD203B41FA5}">
                      <a16:colId xmlns:a16="http://schemas.microsoft.com/office/drawing/2014/main" val="2096795357"/>
                    </a:ext>
                  </a:extLst>
                </a:gridCol>
                <a:gridCol w="801255">
                  <a:extLst>
                    <a:ext uri="{9D8B030D-6E8A-4147-A177-3AD203B41FA5}">
                      <a16:colId xmlns:a16="http://schemas.microsoft.com/office/drawing/2014/main" val="2491000418"/>
                    </a:ext>
                  </a:extLst>
                </a:gridCol>
                <a:gridCol w="179817">
                  <a:extLst>
                    <a:ext uri="{9D8B030D-6E8A-4147-A177-3AD203B41FA5}">
                      <a16:colId xmlns:a16="http://schemas.microsoft.com/office/drawing/2014/main" val="4060217446"/>
                    </a:ext>
                  </a:extLst>
                </a:gridCol>
                <a:gridCol w="221266">
                  <a:extLst>
                    <a:ext uri="{9D8B030D-6E8A-4147-A177-3AD203B41FA5}">
                      <a16:colId xmlns:a16="http://schemas.microsoft.com/office/drawing/2014/main" val="3175391438"/>
                    </a:ext>
                  </a:extLst>
                </a:gridCol>
                <a:gridCol w="179817">
                  <a:extLst>
                    <a:ext uri="{9D8B030D-6E8A-4147-A177-3AD203B41FA5}">
                      <a16:colId xmlns:a16="http://schemas.microsoft.com/office/drawing/2014/main" val="3833965475"/>
                    </a:ext>
                  </a:extLst>
                </a:gridCol>
                <a:gridCol w="285750">
                  <a:extLst>
                    <a:ext uri="{9D8B030D-6E8A-4147-A177-3AD203B41FA5}">
                      <a16:colId xmlns:a16="http://schemas.microsoft.com/office/drawing/2014/main" val="3006542752"/>
                    </a:ext>
                  </a:extLst>
                </a:gridCol>
                <a:gridCol w="285750">
                  <a:extLst>
                    <a:ext uri="{9D8B030D-6E8A-4147-A177-3AD203B41FA5}">
                      <a16:colId xmlns:a16="http://schemas.microsoft.com/office/drawing/2014/main" val="1481258552"/>
                    </a:ext>
                  </a:extLst>
                </a:gridCol>
                <a:gridCol w="648000">
                  <a:extLst>
                    <a:ext uri="{9D8B030D-6E8A-4147-A177-3AD203B41FA5}">
                      <a16:colId xmlns:a16="http://schemas.microsoft.com/office/drawing/2014/main" val="2572828095"/>
                    </a:ext>
                  </a:extLst>
                </a:gridCol>
                <a:gridCol w="352280">
                  <a:extLst>
                    <a:ext uri="{9D8B030D-6E8A-4147-A177-3AD203B41FA5}">
                      <a16:colId xmlns:a16="http://schemas.microsoft.com/office/drawing/2014/main" val="2353338759"/>
                    </a:ext>
                  </a:extLst>
                </a:gridCol>
                <a:gridCol w="648000">
                  <a:extLst>
                    <a:ext uri="{9D8B030D-6E8A-4147-A177-3AD203B41FA5}">
                      <a16:colId xmlns:a16="http://schemas.microsoft.com/office/drawing/2014/main" val="631494812"/>
                    </a:ext>
                  </a:extLst>
                </a:gridCol>
                <a:gridCol w="144000">
                  <a:extLst>
                    <a:ext uri="{9D8B030D-6E8A-4147-A177-3AD203B41FA5}">
                      <a16:colId xmlns:a16="http://schemas.microsoft.com/office/drawing/2014/main" val="1354655064"/>
                    </a:ext>
                  </a:extLst>
                </a:gridCol>
                <a:gridCol w="396000">
                  <a:extLst>
                    <a:ext uri="{9D8B030D-6E8A-4147-A177-3AD203B41FA5}">
                      <a16:colId xmlns:a16="http://schemas.microsoft.com/office/drawing/2014/main" val="1978188542"/>
                    </a:ext>
                  </a:extLst>
                </a:gridCol>
                <a:gridCol w="936000">
                  <a:extLst>
                    <a:ext uri="{9D8B030D-6E8A-4147-A177-3AD203B41FA5}">
                      <a16:colId xmlns:a16="http://schemas.microsoft.com/office/drawing/2014/main" val="980812280"/>
                    </a:ext>
                  </a:extLst>
                </a:gridCol>
                <a:gridCol w="972000">
                  <a:extLst>
                    <a:ext uri="{9D8B030D-6E8A-4147-A177-3AD203B41FA5}">
                      <a16:colId xmlns:a16="http://schemas.microsoft.com/office/drawing/2014/main" val="1639326039"/>
                    </a:ext>
                  </a:extLst>
                </a:gridCol>
              </a:tblGrid>
              <a:tr h="396874">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施設名</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本店・支店倉庫</a:t>
                      </a:r>
                      <a:endParaRPr kumimoji="1" lang="zh-TW" altLang="en-US" sz="1200" b="0" i="0" u="none" strike="noStrike" cap="none" normalizeH="0" baseline="0" dirty="0">
                        <a:ln>
                          <a:noFill/>
                        </a:ln>
                        <a:solidFill>
                          <a:srgbClr val="0070C0"/>
                        </a:solidFill>
                        <a:effectLst/>
                        <a:latin typeface="+mn-ea"/>
                        <a:ea typeface="+mn-ea"/>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場所</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dirty="0"/>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70C0"/>
                          </a:solidFill>
                          <a:effectLst/>
                          <a:uLnTx/>
                          <a:uFillTx/>
                          <a:latin typeface="+mn-ea"/>
                          <a:ea typeface="+mn-ea"/>
                          <a:cs typeface="+mn-cs"/>
                        </a:rPr>
                        <a:t>半田</a:t>
                      </a:r>
                      <a:endParaRPr kumimoji="1" lang="ja-JP" altLang="ja-JP" sz="1200" b="0" i="0" u="none" strike="noStrike" kern="1200" cap="none" spc="0" normalizeH="0" baseline="0" noProof="0" dirty="0">
                        <a:ln>
                          <a:noFill/>
                        </a:ln>
                        <a:solidFill>
                          <a:srgbClr val="0070C0"/>
                        </a:solidFill>
                        <a:effectLst/>
                        <a:uLnTx/>
                        <a:uFillTx/>
                        <a:latin typeface="+mn-ea"/>
                        <a:ea typeface="+mn-ea"/>
                        <a:cs typeface="+mn-cs"/>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hMerge="1">
                  <a:txBody>
                    <a:bodyPr/>
                    <a:lstStyle/>
                    <a:p>
                      <a:endParaRPr kumimoji="1" lang="ja-JP" altLang="en-US"/>
                    </a:p>
                  </a:txBody>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900" b="0" i="0" u="none" strike="noStrike" kern="1200" cap="none" spc="0" normalizeH="0" baseline="0" noProof="0" dirty="0">
                          <a:ln>
                            <a:noFill/>
                          </a:ln>
                          <a:solidFill>
                            <a:srgbClr val="000000"/>
                          </a:solidFill>
                          <a:effectLst/>
                          <a:uLnTx/>
                          <a:uFillTx/>
                          <a:latin typeface="+mn-ea"/>
                          <a:ea typeface="+mn-ea"/>
                          <a:cs typeface="Times New Roman" panose="02020603050405020304" pitchFamily="18" charset="0"/>
                        </a:rPr>
                        <a:t>確認者</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lumMod val="85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a:t>
                      </a: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FFFFFF"/>
                    </a:solidFill>
                  </a:tcPr>
                </a:tc>
                <a:extLst>
                  <a:ext uri="{0D108BD9-81ED-4DB2-BD59-A6C34878D82A}">
                    <a16:rowId xmlns:a16="http://schemas.microsoft.com/office/drawing/2014/main" val="781913041"/>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チェック項目</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gridSpan="1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異常の有無、被害状況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endParaRPr kumimoji="1" lang="ja-JP" altLang="en-US"/>
                    </a:p>
                  </a:txBody>
                  <a:tcPr>
                    <a:lnL w="9525" cap="flat" cmpd="sng" algn="ctr">
                      <a:solidFill>
                        <a:schemeClr val="tx1"/>
                      </a:solidFill>
                      <a:prstDash val="solid"/>
                      <a:round/>
                      <a:headEnd type="none" w="med" len="med"/>
                      <a:tailEnd type="none" w="med" len="med"/>
                    </a:lnL>
                    <a:lnT w="9525" cap="flat" cmpd="sng" algn="ctr">
                      <a:solidFill>
                        <a:schemeClr val="tx1"/>
                      </a:solidFill>
                      <a:prstDash val="solid"/>
                      <a:round/>
                      <a:headEnd type="none" w="med" len="med"/>
                      <a:tailEnd type="none" w="med" len="med"/>
                    </a:lnT>
                  </a:tcPr>
                </a:tc>
                <a:tc hMerge="1">
                  <a:txBody>
                    <a:bodyPr/>
                    <a:lstStyle/>
                    <a:p>
                      <a:endParaRPr kumimoji="1" lang="ja-JP" altLang="en-US"/>
                    </a:p>
                  </a:txBody>
                  <a:tcPr>
                    <a:lnL w="9525"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1" lang="ja-JP" altLang="en-US" sz="900" b="0" i="0" u="none" strike="noStrike" cap="none" normalizeH="0" baseline="0" dirty="0">
                        <a:ln>
                          <a:noFill/>
                        </a:ln>
                        <a:solidFill>
                          <a:schemeClr val="tx1"/>
                        </a:solidFill>
                        <a:effectLst/>
                        <a:latin typeface="Arial" panose="020B0604020202020204" pitchFamily="34" charset="0"/>
                        <a:ea typeface="MS UI Gothic" panose="020B0600070205080204" pitchFamily="50" charset="-128"/>
                        <a:cs typeface="Times New Roman" panose="02020603050405020304" pitchFamily="18" charset="0"/>
                      </a:endParaRPr>
                    </a:p>
                  </a:txBody>
                  <a:tcPr marL="90000" marR="90000" marT="46800" marB="468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extLst>
                  <a:ext uri="{0D108BD9-81ED-4DB2-BD59-A6C34878D82A}">
                    <a16:rowId xmlns:a16="http://schemas.microsoft.com/office/drawing/2014/main" val="1596947398"/>
                  </a:ext>
                </a:extLst>
              </a:tr>
              <a:tr h="288000">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人的被害の有無</a:t>
                      </a:r>
                      <a:endParaRPr kumimoji="1" lang="ja-JP" altLang="en-US" sz="900" b="0" i="0" u="none" strike="noStrike" cap="none" normalizeH="0" baseline="0" dirty="0">
                        <a:ln>
                          <a:noFill/>
                        </a:ln>
                        <a:solidFill>
                          <a:schemeClr val="tx1"/>
                        </a:solidFill>
                        <a:effectLst/>
                        <a:latin typeface="+mn-ea"/>
                        <a:ea typeface="+mn-ea"/>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a:t>
                      </a:r>
                      <a:endParaRPr lang="ja-JP" altLang="en-US" sz="900" b="0" i="0" u="none" strike="noStrike" dirty="0">
                        <a:solidFill>
                          <a:srgbClr val="000000"/>
                        </a:solidFill>
                        <a:effectLst/>
                        <a:latin typeface="+mn-ea"/>
                        <a:ea typeface="+mn-ea"/>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軽傷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１</a:t>
                      </a:r>
                      <a:r>
                        <a:rPr lang="ja-JP" altLang="en-US" sz="900" b="0" i="0" u="none" strike="noStrike" dirty="0">
                          <a:solidFill>
                            <a:schemeClr val="tx1"/>
                          </a:solidFill>
                          <a:effectLst/>
                          <a:latin typeface="+mn-ea"/>
                          <a:ea typeface="+mn-ea"/>
                        </a:rPr>
                        <a:t>人</a:t>
                      </a:r>
                      <a:r>
                        <a:rPr lang="en-US" altLang="ja-JP" sz="900" b="0" i="0" u="none" strike="noStrike" dirty="0">
                          <a:solidFill>
                            <a:schemeClr val="tx1"/>
                          </a:solidFill>
                          <a:effectLst/>
                          <a:latin typeface="+mn-ea"/>
                          <a:ea typeface="+mn-ea"/>
                        </a:rPr>
                        <a:t>)</a:t>
                      </a:r>
                      <a:endParaRPr kumimoji="1" lang="ja-JP" altLang="en-US" u="none" dirty="0">
                        <a:latin typeface="+mn-ea"/>
                        <a:ea typeface="+mn-ea"/>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重傷</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０</a:t>
                      </a:r>
                      <a:r>
                        <a:rPr kumimoji="1" lang="ja-JP" altLang="en-US" sz="900" b="0" i="0" u="none" strike="noStrike" kern="1200" cap="none" spc="0" normalizeH="0" baseline="0" noProof="0" dirty="0">
                          <a:ln>
                            <a:noFill/>
                          </a:ln>
                          <a:solidFill>
                            <a:srgbClr val="000000"/>
                          </a:solidFill>
                          <a:effectLst/>
                          <a:uLnTx/>
                          <a:uFillTx/>
                          <a:latin typeface="+mn-ea"/>
                          <a:ea typeface="+mn-ea"/>
                          <a:cs typeface="+mn-cs"/>
                        </a:rPr>
                        <a:t>人</a:t>
                      </a:r>
                      <a:r>
                        <a:rPr kumimoji="1" lang="en-US" altLang="ja-JP" sz="900" b="0" i="0" u="none" strike="noStrike" kern="1200" cap="none" spc="0" normalizeH="0" baseline="0" noProof="0" dirty="0">
                          <a:ln>
                            <a:noFill/>
                          </a:ln>
                          <a:solidFill>
                            <a:srgbClr val="000000"/>
                          </a:solidFill>
                          <a:effectLst/>
                          <a:uLnTx/>
                          <a:uFillTx/>
                          <a:latin typeface="+mn-ea"/>
                          <a:ea typeface="+mn-ea"/>
                          <a:cs typeface="+mn-cs"/>
                        </a:rPr>
                        <a:t>)</a:t>
                      </a:r>
                      <a:endParaRPr kumimoji="1" lang="ja-JP" altLang="en-US" sz="1800" b="0" i="0" u="none" strike="noStrike" kern="1200" cap="none" spc="0" normalizeH="0" baseline="0" noProof="0" dirty="0">
                        <a:ln>
                          <a:noFill/>
                        </a:ln>
                        <a:solidFill>
                          <a:srgbClr val="000000"/>
                        </a:solidFill>
                        <a:effectLst/>
                        <a:uLnTx/>
                        <a:uFillTx/>
                        <a:latin typeface="+mn-ea"/>
                        <a:ea typeface="+mn-ea"/>
                        <a:cs typeface="+mn-cs"/>
                      </a:endParaRPr>
                    </a:p>
                  </a:txBody>
                  <a:tcPr marL="0" marR="0" marT="36000" marB="36000" anchor="ctr">
                    <a:lnL w="12700" cmpd="sng">
                      <a:noFill/>
                      <a:prstDash val="solid"/>
                    </a:lnL>
                    <a:lnR w="12700" cap="flat" cmpd="sng" algn="ctr">
                      <a:no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mn-ea"/>
                          <a:ea typeface="+mn-ea"/>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kumimoji="1" lang="ja-JP" altLang="en-US" sz="900" b="0" i="0" u="none" strike="noStrike" cap="none" normalizeH="0" baseline="0" dirty="0">
                          <a:ln>
                            <a:noFill/>
                          </a:ln>
                          <a:solidFill>
                            <a:srgbClr val="0070C0"/>
                          </a:solidFill>
                          <a:effectLst/>
                          <a:latin typeface="+mn-ea"/>
                          <a:ea typeface="+mn-ea"/>
                          <a:cs typeface="Times New Roman" panose="02020603050405020304" pitchFamily="18" charset="0"/>
                        </a:rPr>
                        <a:t>安否不明２　　　</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565885193"/>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施設</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外壁（</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3</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5685529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柱（</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5</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箇所）</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65573639"/>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天井パネル</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2956805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窓ガラス</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５枚割れ、床面に散乱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9327258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床スラブ</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一部沈下、クラック発生多数</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966251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一部破損</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ほぼ全壊</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28933295"/>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設備</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車両等</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キャビネット①</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154637070"/>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キャビネット②</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287214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キャビネット③</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70826624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倉庫の棚</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A</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区画</a:t>
                      </a:r>
                      <a:endPar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0400665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倉庫の棚</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B</a:t>
                      </a: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区画</a:t>
                      </a: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87345037"/>
                  </a:ext>
                </a:extLst>
              </a:tr>
              <a:tr h="288000">
                <a:tc row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什器</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a:t>
                      </a:r>
                      <a:b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b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備品</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2538313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事務机</a:t>
                      </a: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418060251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管理部</a:t>
                      </a:r>
                      <a:r>
                        <a:rPr kumimoji="1" lang="en-US"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rPr>
                        <a:t>PC</a:t>
                      </a:r>
                      <a:endParaRPr kumimoji="1" lang="ja-JP" altLang="en-US"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endParaRP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kumimoji="1" lang="ja-JP" altLang="en-US" sz="900" b="0" i="0" u="none" strike="noStrike" cap="none" normalizeH="0" baseline="0" dirty="0">
                          <a:ln>
                            <a:noFill/>
                          </a:ln>
                          <a:solidFill>
                            <a:srgbClr val="0070C0"/>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6198032"/>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413372251"/>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3515863"/>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576090040"/>
                  </a:ext>
                </a:extLst>
              </a:tr>
              <a:tr h="288000">
                <a:tc rowSpan="5">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仕掛品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原材料</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商品等</a:t>
                      </a:r>
                      <a:endParaRPr kumimoji="1" lang="ja-JP" altLang="en-US" sz="900" dirty="0"/>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1"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498843026"/>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917323385"/>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移動・転倒</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破損・故障</a:t>
                      </a: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その他</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2">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2378237574"/>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322212044"/>
                  </a:ext>
                </a:extLst>
              </a:tr>
              <a:tr h="313682">
                <a:tc vMerge="1">
                  <a:txBody>
                    <a:bodyPr/>
                    <a:lstStyle/>
                    <a:p>
                      <a:endParaRPr kumimoji="1" lang="ja-JP" altLang="en-US" dirty="0"/>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1493290690"/>
                  </a:ext>
                </a:extLst>
              </a:tr>
              <a:tr h="288000">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その他</a:t>
                      </a:r>
                    </a:p>
                  </a:txBody>
                  <a:tcPr marL="0" marR="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DDDDDD"/>
                    </a:solidFill>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702841078"/>
                  </a:ext>
                </a:extLst>
              </a:tr>
              <a:tr h="288000">
                <a:tc vMerge="1">
                  <a:txBody>
                    <a:bodyPr/>
                    <a:lstStyle/>
                    <a:p>
                      <a:endParaRPr kumimoji="1" lang="ja-JP" altLang="en-US"/>
                    </a:p>
                  </a:txBody>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ＭＳ 明朝" panose="02020609040205080304" pitchFamily="17" charset="-128"/>
                        <a:ea typeface="ＭＳ 明朝" panose="02020609040205080304" pitchFamily="17" charset="-128"/>
                      </a:endParaRPr>
                    </a:p>
                  </a:txBody>
                  <a:tcPr marL="36000" marR="36000" marT="36000" marB="36000"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ＭＳ ゴシック" panose="020B0609070205080204" pitchFamily="49" charset="-128"/>
                          <a:ea typeface="ＭＳ ゴシック" panose="020B0609070205080204" pitchFamily="49" charset="-128"/>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　　　　　　　　　　　　　</a:t>
                      </a:r>
                      <a:r>
                        <a:rPr lang="en-US" altLang="ja-JP" sz="900" b="0" i="0" u="none" strike="noStrike" dirty="0">
                          <a:solidFill>
                            <a:schemeClr val="tx1"/>
                          </a:solidFill>
                          <a:effectLst/>
                          <a:latin typeface="ＭＳ ゴシック" panose="020B0609070205080204" pitchFamily="49" charset="-128"/>
                          <a:ea typeface="ＭＳ ゴシック" panose="020B0609070205080204" pitchFamily="49" charset="-128"/>
                        </a:rPr>
                        <a:t>)</a:t>
                      </a:r>
                      <a:endPar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ＭＳ ゴシック" panose="020B0609070205080204" pitchFamily="49" charset="-128"/>
                          <a:ea typeface="ＭＳ ゴシック" panose="020B0609070205080204" pitchFamily="49" charset="-128"/>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r>
                        <a:rPr lang="ja-JP" altLang="en-US" sz="900" b="0" i="0" u="none" strike="noStrike" dirty="0">
                          <a:solidFill>
                            <a:schemeClr val="tx1"/>
                          </a:solidFill>
                          <a:effectLst/>
                          <a:latin typeface="ＭＳ 明朝" panose="02020609040205080304" pitchFamily="17" charset="-128"/>
                          <a:ea typeface="ＭＳ 明朝" panose="02020609040205080304" pitchFamily="17" charset="-128"/>
                        </a:rPr>
                        <a:t>　　　　　　　　　　　   　　　　　</a:t>
                      </a:r>
                      <a:r>
                        <a:rPr lang="en-US" altLang="ja-JP" sz="900" b="0" i="0" u="none" strike="noStrike" dirty="0">
                          <a:solidFill>
                            <a:schemeClr val="tx1"/>
                          </a:solidFill>
                          <a:effectLst/>
                          <a:latin typeface="ＭＳ 明朝" panose="02020609040205080304" pitchFamily="17" charset="-128"/>
                          <a:ea typeface="ＭＳ 明朝" panose="02020609040205080304" pitchFamily="17" charset="-128"/>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602701782"/>
                  </a:ext>
                </a:extLst>
              </a:tr>
              <a:tr h="288000">
                <a:tc vMerge="1">
                  <a:txBody>
                    <a:bodyPr/>
                    <a:lstStyle/>
                    <a:p>
                      <a:endParaRPr kumimoji="1" lang="ja-JP" altLang="en-US"/>
                    </a:p>
                  </a:txBody>
                  <a:tcPr>
                    <a:lnT w="9525" cap="flat" cmpd="sng" algn="ctr">
                      <a:solidFill>
                        <a:schemeClr val="tx1"/>
                      </a:solidFill>
                      <a:prstDash val="solid"/>
                      <a:round/>
                      <a:headEnd type="none" w="med" len="med"/>
                      <a:tailEnd type="none" w="med" len="med"/>
                    </a:lnT>
                  </a:tcPr>
                </a:tc>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900" b="0" i="0" u="none" strike="noStrike" cap="none" normalizeH="0" baseline="0" dirty="0">
                        <a:ln>
                          <a:noFill/>
                        </a:ln>
                        <a:solidFill>
                          <a:srgbClr val="0070C0"/>
                        </a:solidFill>
                        <a:effectLst/>
                        <a:latin typeface="+mn-ea"/>
                        <a:ea typeface="+mn-ea"/>
                      </a:endParaRPr>
                    </a:p>
                  </a:txBody>
                  <a:tcPr marL="36000" marR="36000" marT="36000" marB="36000" anchor="ctr"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900" b="0" i="0" u="none" strike="noStrike" cap="none" normalizeH="0" baseline="0" dirty="0">
                          <a:ln>
                            <a:noFill/>
                          </a:ln>
                          <a:solidFill>
                            <a:schemeClr val="tx1"/>
                          </a:solidFill>
                          <a:effectLst/>
                          <a:latin typeface="+mn-ea"/>
                          <a:ea typeface="+mn-ea"/>
                          <a:cs typeface="Times New Roman" panose="02020603050405020304" pitchFamily="18" charset="0"/>
                        </a:rPr>
                        <a:t>□</a:t>
                      </a:r>
                      <a:endPar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0" marR="0" marT="36000" marB="3600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900" b="0" i="0" u="none" strike="noStrike" cap="none" normalizeH="0" baseline="0" dirty="0">
                          <a:ln>
                            <a:noFill/>
                          </a:ln>
                          <a:solidFill>
                            <a:schemeClr val="tx1"/>
                          </a:solidFill>
                          <a:effectLst/>
                          <a:latin typeface="+mn-ea"/>
                          <a:ea typeface="+mn-ea"/>
                          <a:cs typeface="Times New Roman" panose="02020603050405020304" pitchFamily="18" charset="0"/>
                        </a:rPr>
                        <a:t>無</a:t>
                      </a:r>
                    </a:p>
                  </a:txBody>
                  <a:tcPr marL="0" marR="0" marT="36000" marB="3600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ctr" rtl="0" fontAlgn="ctr">
                        <a:buNone/>
                      </a:pPr>
                      <a:r>
                        <a:rPr lang="ja-JP" altLang="en-US" sz="900" b="0" i="0" u="none" strike="noStrike" dirty="0">
                          <a:solidFill>
                            <a:srgbClr val="000000"/>
                          </a:solidFill>
                          <a:effectLst/>
                          <a:latin typeface="+mn-ea"/>
                          <a:ea typeface="+mn-ea"/>
                        </a:rPr>
                        <a:t>□</a:t>
                      </a:r>
                    </a:p>
                  </a:txBody>
                  <a:tcPr marL="0" marR="0" marT="36000" marB="3600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l" rtl="0" fontAlgn="ctr">
                        <a:buNone/>
                      </a:pPr>
                      <a:r>
                        <a:rPr lang="ja-JP" altLang="en-US" sz="900" b="0" i="0" u="none" strike="noStrike" dirty="0">
                          <a:solidFill>
                            <a:srgbClr val="000000"/>
                          </a:solidFill>
                          <a:effectLst/>
                          <a:latin typeface="+mn-ea"/>
                          <a:ea typeface="+mn-ea"/>
                        </a:rPr>
                        <a:t>有：</a:t>
                      </a:r>
                    </a:p>
                  </a:txBody>
                  <a:tcPr marL="0" marR="0" marT="36000" marB="36000" anchor="ctr">
                    <a:lnL w="952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endParaRPr lang="ja-JP" altLang="en-US" sz="900" b="0" i="0" u="none" strike="noStrike" dirty="0">
                        <a:solidFill>
                          <a:schemeClr val="tx1"/>
                        </a:solidFill>
                        <a:effectLst/>
                        <a:latin typeface="+mn-ea"/>
                        <a:ea typeface="+mn-ea"/>
                      </a:endParaRPr>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dirty="0"/>
                    </a:p>
                  </a:txBody>
                  <a:tcPr marL="0" marR="0" marT="36000" marB="36000" anchor="ctr">
                    <a:lnL w="12700" cmpd="sng">
                      <a:noFill/>
                      <a:prstDash val="soli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r" rtl="0" fontAlgn="ctr">
                        <a:buNone/>
                      </a:pPr>
                      <a:r>
                        <a:rPr lang="ja-JP" altLang="en-US"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gridSpan="3">
                  <a:txBody>
                    <a:bodyPr/>
                    <a:lstStyle/>
                    <a:p>
                      <a:pPr algn="l" rtl="0" fontAlgn="ctr">
                        <a:buNone/>
                      </a:pPr>
                      <a:r>
                        <a:rPr lang="en-US" altLang="ja-JP" sz="900" b="0" i="0" u="none" strike="noStrike" dirty="0">
                          <a:solidFill>
                            <a:schemeClr val="tx1"/>
                          </a:solidFill>
                          <a:effectLst/>
                          <a:latin typeface="+mn-ea"/>
                          <a:ea typeface="+mn-ea"/>
                        </a:rPr>
                        <a:t>(</a:t>
                      </a:r>
                      <a:r>
                        <a:rPr lang="ja-JP" altLang="en-US" sz="900" b="0" i="0" u="none" strike="noStrike" dirty="0">
                          <a:solidFill>
                            <a:schemeClr val="tx1"/>
                          </a:solidFill>
                          <a:effectLst/>
                          <a:latin typeface="+mn-ea"/>
                          <a:ea typeface="+mn-ea"/>
                        </a:rPr>
                        <a:t>　　　　　　　　　　　   　　　　　</a:t>
                      </a:r>
                      <a:r>
                        <a:rPr lang="en-US" altLang="ja-JP" sz="900" b="0" i="0" u="none" strike="noStrike" dirty="0">
                          <a:solidFill>
                            <a:schemeClr val="tx1"/>
                          </a:solidFill>
                          <a:effectLst/>
                          <a:latin typeface="+mn-ea"/>
                          <a:ea typeface="+mn-ea"/>
                        </a:rPr>
                        <a:t>)</a:t>
                      </a:r>
                    </a:p>
                  </a:txBody>
                  <a:tcPr marL="0" marR="0" marT="36000" marB="36000" anchor="ctr">
                    <a:lnL w="12700" cap="flat" cmpd="sng" algn="ctr">
                      <a:no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dirty="0"/>
                    </a:p>
                  </a:txBody>
                  <a:tcPr marL="0" marR="0" marT="36000" marB="36000" anchor="ctr">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bg1"/>
                    </a:solidFill>
                  </a:tcPr>
                </a:tc>
                <a:tc hMerge="1">
                  <a:txBody>
                    <a:bodyPr/>
                    <a:lstStyle/>
                    <a:p>
                      <a:endParaRPr kumimoji="1" lang="ja-JP" altLang="en-US"/>
                    </a:p>
                  </a:txBody>
                  <a:tcPr/>
                </a:tc>
                <a:extLst>
                  <a:ext uri="{0D108BD9-81ED-4DB2-BD59-A6C34878D82A}">
                    <a16:rowId xmlns:a16="http://schemas.microsoft.com/office/drawing/2014/main" val="3093455608"/>
                  </a:ext>
                </a:extLst>
              </a:tr>
            </a:tbl>
          </a:graphicData>
        </a:graphic>
      </p:graphicFrame>
      <p:sp>
        <p:nvSpPr>
          <p:cNvPr id="6" name="AutoShape 1585">
            <a:extLst>
              <a:ext uri="{FF2B5EF4-FFF2-40B4-BE49-F238E27FC236}">
                <a16:creationId xmlns:a16="http://schemas.microsoft.com/office/drawing/2014/main" id="{BB6D12FC-8D72-D80A-CE16-E5A7D9CDF174}"/>
              </a:ext>
            </a:extLst>
          </p:cNvPr>
          <p:cNvSpPr>
            <a:spLocks noChangeArrowheads="1"/>
          </p:cNvSpPr>
          <p:nvPr/>
        </p:nvSpPr>
        <p:spPr bwMode="auto">
          <a:xfrm>
            <a:off x="4437112" y="7257256"/>
            <a:ext cx="1800225" cy="431800"/>
          </a:xfrm>
          <a:prstGeom prst="wedgeRectCallout">
            <a:avLst>
              <a:gd name="adj1" fmla="val -52731"/>
              <a:gd name="adj2" fmla="val -92645"/>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8" name="AutoShape 1583">
            <a:extLst>
              <a:ext uri="{FF2B5EF4-FFF2-40B4-BE49-F238E27FC236}">
                <a16:creationId xmlns:a16="http://schemas.microsoft.com/office/drawing/2014/main" id="{0E40A8F3-3BD2-E260-4032-D81370AA6BF4}"/>
              </a:ext>
            </a:extLst>
          </p:cNvPr>
          <p:cNvSpPr>
            <a:spLocks noChangeArrowheads="1"/>
          </p:cNvSpPr>
          <p:nvPr/>
        </p:nvSpPr>
        <p:spPr bwMode="auto">
          <a:xfrm>
            <a:off x="3372592" y="9090795"/>
            <a:ext cx="3386137" cy="431800"/>
          </a:xfrm>
          <a:prstGeom prst="wedgeRectCallout">
            <a:avLst>
              <a:gd name="adj1" fmla="val -10667"/>
              <a:gd name="adj2" fmla="val -8088"/>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被災状況を確認する必要のある場所の数に応じて、必要と思われる枚数を事前に用意しておきましょう。</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075135A1-930D-D33E-26C3-7C771C177FF9}"/>
              </a:ext>
            </a:extLst>
          </p:cNvPr>
          <p:cNvSpPr>
            <a:spLocks noGrp="1"/>
          </p:cNvSpPr>
          <p:nvPr>
            <p:ph type="ctrTitle"/>
          </p:nvPr>
        </p:nvSpPr>
        <p:spPr/>
        <p:txBody>
          <a:bodyPr/>
          <a:lstStyle/>
          <a:p>
            <a:r>
              <a:rPr lang="en-US" altLang="ja-JP" dirty="0"/>
              <a:t>【</a:t>
            </a:r>
            <a:r>
              <a:rPr lang="ja-JP" altLang="en-US" dirty="0"/>
              <a:t>様式８</a:t>
            </a:r>
            <a:r>
              <a:rPr lang="en-US" altLang="ja-JP" dirty="0"/>
              <a:t>-</a:t>
            </a:r>
            <a:r>
              <a:rPr lang="ja-JP" altLang="en-US" dirty="0"/>
              <a:t>２</a:t>
            </a:r>
            <a:r>
              <a:rPr lang="en-US" altLang="ja-JP" dirty="0"/>
              <a:t>】</a:t>
            </a:r>
            <a:r>
              <a:rPr lang="ja-JP" altLang="en-US" dirty="0"/>
              <a:t>被災状況調査シート（取引先用）</a:t>
            </a:r>
          </a:p>
        </p:txBody>
      </p:sp>
      <p:sp>
        <p:nvSpPr>
          <p:cNvPr id="2" name="スライド番号プレースホルダー 1">
            <a:extLst>
              <a:ext uri="{FF2B5EF4-FFF2-40B4-BE49-F238E27FC236}">
                <a16:creationId xmlns:a16="http://schemas.microsoft.com/office/drawing/2014/main" id="{18C77B79-1F79-D0A4-19F4-6B8A42706601}"/>
              </a:ext>
            </a:extLst>
          </p:cNvPr>
          <p:cNvSpPr>
            <a:spLocks noGrp="1"/>
          </p:cNvSpPr>
          <p:nvPr>
            <p:ph type="sldNum" sz="quarter" idx="12"/>
          </p:nvPr>
        </p:nvSpPr>
        <p:spPr/>
        <p:txBody>
          <a:bodyPr/>
          <a:lstStyle/>
          <a:p>
            <a:pPr algn="ctr"/>
            <a:fld id="{C7087AB9-DADE-4781-AE92-2E367CAE0F39}" type="slidenum">
              <a:rPr lang="ja-JP" altLang="en-US" smtClean="0"/>
              <a:pPr algn="ctr"/>
              <a:t>32</a:t>
            </a:fld>
            <a:endParaRPr lang="ja-JP" altLang="en-US" dirty="0"/>
          </a:p>
        </p:txBody>
      </p:sp>
      <p:graphicFrame>
        <p:nvGraphicFramePr>
          <p:cNvPr id="4" name="Group 573">
            <a:extLst>
              <a:ext uri="{FF2B5EF4-FFF2-40B4-BE49-F238E27FC236}">
                <a16:creationId xmlns:a16="http://schemas.microsoft.com/office/drawing/2014/main" id="{20234E2E-45E3-5787-CCBE-803D5C7A92D0}"/>
              </a:ext>
            </a:extLst>
          </p:cNvPr>
          <p:cNvGraphicFramePr>
            <a:graphicFrameLocks noGrp="1"/>
          </p:cNvGraphicFramePr>
          <p:nvPr>
            <p:extLst>
              <p:ext uri="{D42A27DB-BD31-4B8C-83A1-F6EECF244321}">
                <p14:modId xmlns:p14="http://schemas.microsoft.com/office/powerpoint/2010/main" val="1646645862"/>
              </p:ext>
            </p:extLst>
          </p:nvPr>
        </p:nvGraphicFramePr>
        <p:xfrm>
          <a:off x="279400" y="690563"/>
          <a:ext cx="6299200" cy="8782048"/>
        </p:xfrm>
        <a:graphic>
          <a:graphicData uri="http://schemas.openxmlformats.org/drawingml/2006/table">
            <a:tbl>
              <a:tblPr/>
              <a:tblGrid>
                <a:gridCol w="695325">
                  <a:extLst>
                    <a:ext uri="{9D8B030D-6E8A-4147-A177-3AD203B41FA5}">
                      <a16:colId xmlns:a16="http://schemas.microsoft.com/office/drawing/2014/main" val="288664361"/>
                    </a:ext>
                  </a:extLst>
                </a:gridCol>
                <a:gridCol w="1169988">
                  <a:extLst>
                    <a:ext uri="{9D8B030D-6E8A-4147-A177-3AD203B41FA5}">
                      <a16:colId xmlns:a16="http://schemas.microsoft.com/office/drawing/2014/main" val="2128438283"/>
                    </a:ext>
                  </a:extLst>
                </a:gridCol>
                <a:gridCol w="1870075">
                  <a:extLst>
                    <a:ext uri="{9D8B030D-6E8A-4147-A177-3AD203B41FA5}">
                      <a16:colId xmlns:a16="http://schemas.microsoft.com/office/drawing/2014/main" val="2802052238"/>
                    </a:ext>
                  </a:extLst>
                </a:gridCol>
                <a:gridCol w="1125537">
                  <a:extLst>
                    <a:ext uri="{9D8B030D-6E8A-4147-A177-3AD203B41FA5}">
                      <a16:colId xmlns:a16="http://schemas.microsoft.com/office/drawing/2014/main" val="121874050"/>
                    </a:ext>
                  </a:extLst>
                </a:gridCol>
                <a:gridCol w="1438275">
                  <a:extLst>
                    <a:ext uri="{9D8B030D-6E8A-4147-A177-3AD203B41FA5}">
                      <a16:colId xmlns:a16="http://schemas.microsoft.com/office/drawing/2014/main" val="3450770445"/>
                    </a:ext>
                  </a:extLst>
                </a:gridCol>
              </a:tblGrid>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会社名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スーパー〇〇</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392018501"/>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住所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愛知県岡崎市○○○　○ｰ○ｰ○</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164183318"/>
                  </a:ext>
                </a:extLst>
              </a:tr>
              <a:tr h="276475">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代表</a:t>
                      </a: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a:t>
                      </a:r>
                      <a:endParaRPr kumimoji="1" lang="en-US" altLang="ja-JP"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731620365"/>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第１</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営業部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42504469"/>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8141328"/>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40432871"/>
                  </a:ext>
                </a:extLst>
              </a:tr>
              <a:tr h="276475">
                <a:tc row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第２</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連絡先</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部門</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管理部</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担当者名</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 ○○</a:t>
                      </a:r>
                      <a:r>
                        <a:rPr kumimoji="1" lang="ja-JP" altLang="en-US" sz="1000" b="0" i="0" u="none" strike="noStrike" cap="none" normalizeH="0" baseline="0" dirty="0">
                          <a:ln>
                            <a:noFill/>
                          </a:ln>
                          <a:solidFill>
                            <a:srgbClr val="C00000"/>
                          </a:solidFill>
                          <a:effectLst/>
                          <a:latin typeface="+mn-ea"/>
                          <a:ea typeface="+mn-ea"/>
                        </a:rPr>
                        <a:t>様</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19955731"/>
                  </a:ext>
                </a:extLst>
              </a:tr>
              <a:tr h="27647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電話番号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携帯電話等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000-0000-0000</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28437469"/>
                  </a:ext>
                </a:extLst>
              </a:tr>
              <a:tr h="245995">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000000"/>
                          </a:solidFill>
                          <a:effectLst/>
                          <a:latin typeface="+mn-ea"/>
                          <a:ea typeface="+mn-ea"/>
                          <a:cs typeface="Times New Roman" panose="02020603050405020304" pitchFamily="18" charset="0"/>
                        </a:rPr>
                        <a:t>Fax</a:t>
                      </a: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番号</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000-000-0000</a:t>
                      </a:r>
                    </a:p>
                  </a:txBody>
                  <a:tcPr marL="90000" marR="90000" marT="46795" marB="46795"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メールアドレス</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1" lang="en-US" altLang="ja-JP" sz="1000" b="0" i="0" u="none" strike="noStrike" cap="none" normalizeH="0" baseline="0" dirty="0">
                          <a:ln>
                            <a:noFill/>
                          </a:ln>
                          <a:solidFill>
                            <a:srgbClr val="C00000"/>
                          </a:solidFill>
                          <a:effectLst/>
                          <a:latin typeface="+mn-ea"/>
                          <a:ea typeface="+mn-ea"/>
                        </a:rPr>
                        <a:t>***@***.ne.jp</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7001080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現在の被災状況</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・停電。</a:t>
                      </a:r>
                    </a:p>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・従業員の安否確認中。</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678221683"/>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今後の対応方針</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marL="88900" indent="-88900">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・従業員の安否確認結果を基に、参集要員を選定。</a:t>
                      </a:r>
                    </a:p>
                    <a:p>
                      <a:pPr marL="88900" marR="0" lvl="0" indent="-8890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・その後詳細な復旧スケジュールを検討後、関係する取引先企業へ配布予定。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188640081"/>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製品・サービスの復旧予定</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・一週間以内に店内の設備の復旧・調整を完了予定。</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2862916885"/>
                  </a:ext>
                </a:extLst>
              </a:tr>
              <a:tr h="1581063">
                <a:tc grid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備考</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1" lang="ja-JP" altLang="en-US" sz="1000" b="0" i="0" u="none" strike="noStrike" cap="none" normalizeH="0" baseline="0" dirty="0">
                          <a:ln>
                            <a:noFill/>
                          </a:ln>
                          <a:solidFill>
                            <a:srgbClr val="000000"/>
                          </a:solidFill>
                          <a:effectLst/>
                          <a:latin typeface="+mn-ea"/>
                          <a:ea typeface="+mn-ea"/>
                          <a:cs typeface="Times New Roman" panose="02020603050405020304" pitchFamily="18" charset="0"/>
                        </a:rPr>
                        <a:t>（自社の対応方針等）</a:t>
                      </a:r>
                      <a:endParaRPr kumimoji="1" lang="ja-JP" altLang="en-US" sz="1000" b="0" i="0" u="none" strike="noStrike" cap="none" normalizeH="0" baseline="0" dirty="0">
                        <a:ln>
                          <a:noFill/>
                        </a:ln>
                        <a:solidFill>
                          <a:schemeClr val="tx1"/>
                        </a:solidFill>
                        <a:effectLst/>
                        <a:latin typeface="+mn-ea"/>
                        <a:ea typeface="+mn-ea"/>
                        <a:cs typeface="Times New Roman" panose="02020603050405020304" pitchFamily="18" charset="0"/>
                      </a:endParaRPr>
                    </a:p>
                  </a:txBody>
                  <a:tcPr marL="90000" marR="90000" marT="46798" marB="46798"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0070C0"/>
                          </a:solidFill>
                          <a:effectLst/>
                          <a:latin typeface="+mn-ea"/>
                          <a:ea typeface="+mn-ea"/>
                        </a:rPr>
                        <a:t>・復旧時期を逐次確認する。</a:t>
                      </a:r>
                    </a:p>
                  </a:txBody>
                  <a:tcPr marL="90000" marR="90000" marT="46795" marB="46795"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321536185"/>
                  </a:ext>
                </a:extLst>
              </a:tr>
            </a:tbl>
          </a:graphicData>
        </a:graphic>
      </p:graphicFrame>
      <p:sp>
        <p:nvSpPr>
          <p:cNvPr id="6" name="AutoShape 566">
            <a:extLst>
              <a:ext uri="{FF2B5EF4-FFF2-40B4-BE49-F238E27FC236}">
                <a16:creationId xmlns:a16="http://schemas.microsoft.com/office/drawing/2014/main" id="{03270F49-189C-C80C-40B9-76BC5A10E2B6}"/>
              </a:ext>
            </a:extLst>
          </p:cNvPr>
          <p:cNvSpPr>
            <a:spLocks noChangeArrowheads="1"/>
          </p:cNvSpPr>
          <p:nvPr/>
        </p:nvSpPr>
        <p:spPr bwMode="auto">
          <a:xfrm>
            <a:off x="4510086" y="4079946"/>
            <a:ext cx="1800225" cy="431800"/>
          </a:xfrm>
          <a:prstGeom prst="wedgeRectCallout">
            <a:avLst>
              <a:gd name="adj1" fmla="val -87653"/>
              <a:gd name="adj2" fmla="val -74264"/>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a:t>
            </a:r>
            <a:r>
              <a:rPr lang="ja-JP" altLang="en-US" dirty="0">
                <a:solidFill>
                  <a:srgbClr val="0070C0"/>
                </a:solidFill>
                <a:latin typeface="ＭＳ ゴシック" panose="020B0609070205080204" pitchFamily="49" charset="-128"/>
                <a:ea typeface="ＭＳ ゴシック" panose="020B0609070205080204" pitchFamily="49" charset="-128"/>
              </a:rPr>
              <a:t>青字</a:t>
            </a:r>
            <a:r>
              <a:rPr lang="ja-JP" altLang="en-US" b="0" dirty="0">
                <a:latin typeface="ＭＳ ゴシック" panose="020B0609070205080204" pitchFamily="49" charset="-128"/>
                <a:ea typeface="ＭＳ ゴシック" panose="020B0609070205080204" pitchFamily="49" charset="-128"/>
              </a:rPr>
              <a:t>」の箇所については、被災後に記入します。</a:t>
            </a:r>
          </a:p>
        </p:txBody>
      </p:sp>
      <p:sp>
        <p:nvSpPr>
          <p:cNvPr id="7" name="AutoShape 564">
            <a:extLst>
              <a:ext uri="{FF2B5EF4-FFF2-40B4-BE49-F238E27FC236}">
                <a16:creationId xmlns:a16="http://schemas.microsoft.com/office/drawing/2014/main" id="{F23B8778-E6A5-FF93-8145-9784D9A055C5}"/>
              </a:ext>
            </a:extLst>
          </p:cNvPr>
          <p:cNvSpPr>
            <a:spLocks noChangeArrowheads="1"/>
          </p:cNvSpPr>
          <p:nvPr/>
        </p:nvSpPr>
        <p:spPr bwMode="auto">
          <a:xfrm>
            <a:off x="4149724" y="9404166"/>
            <a:ext cx="2520950" cy="433388"/>
          </a:xfrm>
          <a:prstGeom prst="wedgeRectCallout">
            <a:avLst>
              <a:gd name="adj1" fmla="val -23111"/>
              <a:gd name="adj2" fmla="val 19231"/>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ＭＳ ゴシック" panose="020B0609070205080204" pitchFamily="49" charset="-128"/>
                <a:ea typeface="ＭＳ ゴシック" panose="020B0609070205080204" pitchFamily="49" charset="-128"/>
              </a:rPr>
              <a:t>主要取引先の数に応じて、必要と思われる枚数を事前に用意しておきましょう。</a:t>
            </a:r>
          </a:p>
        </p:txBody>
      </p:sp>
      <p:sp>
        <p:nvSpPr>
          <p:cNvPr id="5" name="AutoShape 95">
            <a:extLst>
              <a:ext uri="{FF2B5EF4-FFF2-40B4-BE49-F238E27FC236}">
                <a16:creationId xmlns:a16="http://schemas.microsoft.com/office/drawing/2014/main" id="{831A9537-108D-86AC-3548-2712FA758D0C}"/>
              </a:ext>
            </a:extLst>
          </p:cNvPr>
          <p:cNvSpPr>
            <a:spLocks noChangeArrowheads="1"/>
          </p:cNvSpPr>
          <p:nvPr/>
        </p:nvSpPr>
        <p:spPr bwMode="auto">
          <a:xfrm>
            <a:off x="5238000" y="308544"/>
            <a:ext cx="1620000" cy="540000"/>
          </a:xfrm>
          <a:prstGeom prst="star16">
            <a:avLst>
              <a:gd name="adj" fmla="val 41245"/>
            </a:avLst>
          </a:prstGeom>
          <a:solidFill>
            <a:srgbClr val="FFFF99"/>
          </a:solidFill>
          <a:ln w="9525">
            <a:solidFill>
              <a:srgbClr val="FF6600"/>
            </a:solidFill>
            <a:miter lim="800000"/>
            <a:headEnd/>
            <a:tailEnd/>
          </a:ln>
          <a:effectLst>
            <a:outerShdw dist="35921" dir="2700000" algn="ctr" rotWithShape="0">
              <a:schemeClr val="bg2"/>
            </a:outerShdw>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b="0" dirty="0">
                <a:latin typeface="ＭＳ ゴシック" panose="020B0609070205080204" pitchFamily="49" charset="-128"/>
                <a:ea typeface="ＭＳ ゴシック" panose="020B0609070205080204" pitchFamily="49" charset="-128"/>
              </a:rPr>
              <a:t>この様式は災害</a:t>
            </a:r>
          </a:p>
          <a:p>
            <a:pPr algn="ctr" eaLnBrk="1" hangingPunct="1"/>
            <a:r>
              <a:rPr lang="ja-JP" altLang="en-US" b="0" dirty="0">
                <a:latin typeface="ＭＳ ゴシック" panose="020B0609070205080204" pitchFamily="49" charset="-128"/>
                <a:ea typeface="ＭＳ ゴシック" panose="020B0609070205080204" pitchFamily="49" charset="-128"/>
              </a:rPr>
              <a:t>発生後も記入します</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5632" name="Group 4496"/>
          <p:cNvGraphicFramePr>
            <a:graphicFrameLocks noGrp="1"/>
          </p:cNvGraphicFramePr>
          <p:nvPr>
            <p:extLst>
              <p:ext uri="{D42A27DB-BD31-4B8C-83A1-F6EECF244321}">
                <p14:modId xmlns:p14="http://schemas.microsoft.com/office/powerpoint/2010/main" val="3513358413"/>
              </p:ext>
            </p:extLst>
          </p:nvPr>
        </p:nvGraphicFramePr>
        <p:xfrm>
          <a:off x="205131" y="2049231"/>
          <a:ext cx="6443030" cy="7208616"/>
        </p:xfrm>
        <a:graphic>
          <a:graphicData uri="http://schemas.openxmlformats.org/drawingml/2006/table">
            <a:tbl>
              <a:tblPr/>
              <a:tblGrid>
                <a:gridCol w="925830">
                  <a:extLst>
                    <a:ext uri="{9D8B030D-6E8A-4147-A177-3AD203B41FA5}">
                      <a16:colId xmlns:a16="http://schemas.microsoft.com/office/drawing/2014/main" val="552340483"/>
                    </a:ext>
                  </a:extLst>
                </a:gridCol>
                <a:gridCol w="989013">
                  <a:extLst>
                    <a:ext uri="{9D8B030D-6E8A-4147-A177-3AD203B41FA5}">
                      <a16:colId xmlns:a16="http://schemas.microsoft.com/office/drawing/2014/main" val="2570914972"/>
                    </a:ext>
                  </a:extLst>
                </a:gridCol>
                <a:gridCol w="1200150">
                  <a:extLst>
                    <a:ext uri="{9D8B030D-6E8A-4147-A177-3AD203B41FA5}">
                      <a16:colId xmlns:a16="http://schemas.microsoft.com/office/drawing/2014/main" val="3060684018"/>
                    </a:ext>
                  </a:extLst>
                </a:gridCol>
                <a:gridCol w="808037">
                  <a:extLst>
                    <a:ext uri="{9D8B030D-6E8A-4147-A177-3AD203B41FA5}">
                      <a16:colId xmlns:a16="http://schemas.microsoft.com/office/drawing/2014/main" val="3802489109"/>
                    </a:ext>
                  </a:extLst>
                </a:gridCol>
                <a:gridCol w="1260000">
                  <a:extLst>
                    <a:ext uri="{9D8B030D-6E8A-4147-A177-3AD203B41FA5}">
                      <a16:colId xmlns:a16="http://schemas.microsoft.com/office/drawing/2014/main" val="1883747547"/>
                    </a:ext>
                  </a:extLst>
                </a:gridCol>
                <a:gridCol w="1260000">
                  <a:extLst>
                    <a:ext uri="{9D8B030D-6E8A-4147-A177-3AD203B41FA5}">
                      <a16:colId xmlns:a16="http://schemas.microsoft.com/office/drawing/2014/main" val="4238530150"/>
                    </a:ext>
                  </a:extLst>
                </a:gridCol>
              </a:tblGrid>
              <a:tr h="20002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項目</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相手先</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連絡先①</a:t>
                      </a:r>
                    </a:p>
                  </a:txBody>
                  <a:tcP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連絡先②</a:t>
                      </a:r>
                    </a:p>
                  </a:txBody>
                  <a:tcPr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09513025"/>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重要拠点</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第一拠点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本店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190005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第二拠点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支店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18100941"/>
                  </a:ext>
                </a:extLst>
              </a:tr>
              <a:tr h="180975">
                <a:tc vMerge="1">
                  <a:txBody>
                    <a:bodyPr/>
                    <a:lstStyle/>
                    <a:p>
                      <a:endParaRPr kumimoji="1" lang="ja-JP" altLang="en-US"/>
                    </a:p>
                  </a:txBody>
                  <a:tcPr>
                    <a:lnT w="12700" cap="flat" cmpd="sng" algn="ctr">
                      <a:solidFill>
                        <a:schemeClr val="tx1"/>
                      </a:solidFill>
                      <a:prstDash val="solid"/>
                      <a:round/>
                      <a:headEnd type="none" w="med" len="med"/>
                      <a:tailEnd type="none" w="med" len="med"/>
                    </a:lnT>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541922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協力会社</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派遣会社等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上位ｻﾌﾟﾗｲﾔ</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食品工業</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610776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代替生産先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フーズ</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88571404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ja-JP" sz="900" b="0"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85454109"/>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設備・車両</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警備会社</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警備</a:t>
                      </a: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株</a:t>
                      </a: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65659335"/>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フォークリフト</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レンタリース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52294670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什器</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ファシリティーズ</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44397490"/>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原材料・商品</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サプライヤー</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254584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702801570"/>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endParaRPr kumimoji="1" lang="ja-JP" altLang="en-US"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42053377"/>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倉庫業者</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物流業者等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運送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951891493"/>
                  </a:ext>
                </a:extLst>
              </a:tr>
              <a:tr h="27622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出荷</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通運</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423575578"/>
                  </a:ext>
                </a:extLst>
              </a:tr>
              <a:tr h="180975">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ｼｽﾃﾑ・ﾃﾞｰﾀ</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データサーバ</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株</a:t>
                      </a: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9796630"/>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銀行</a:t>
                      </a:r>
                      <a:endParaRPr kumimoji="1" lang="en-US" altLang="ja-JP"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保険会社等</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銀行</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88854536"/>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金融機関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信用金庫</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17757219"/>
                  </a:ext>
                </a:extLst>
              </a:tr>
              <a:tr h="180975">
                <a:tc rowSpan="5">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ライフライン</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電気</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中部電力</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499093"/>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上水道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半田市水道局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69765387"/>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下水道</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半田市下水道局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0925759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東邦ガス</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89531826"/>
                  </a:ext>
                </a:extLst>
              </a:tr>
              <a:tr h="180975">
                <a:tc vMerge="1">
                  <a:txBody>
                    <a:bodyPr/>
                    <a:lstStyle/>
                    <a:p>
                      <a:endParaRPr kumimoji="1" lang="ja-JP" altLang="en-US" dirty="0"/>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電話・通信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NTT</a:t>
                      </a:r>
                      <a:r>
                        <a:rPr kumimoji="1" lang="ja-JP" altLang="en-US" sz="900" b="0" i="0" u="none" strike="noStrike" cap="none" normalizeH="0" baseline="0" dirty="0">
                          <a:ln>
                            <a:noFill/>
                          </a:ln>
                          <a:solidFill>
                            <a:srgbClr val="C00000"/>
                          </a:solidFill>
                          <a:effectLst/>
                          <a:latin typeface="+mn-ea"/>
                          <a:ea typeface="+mn-ea"/>
                        </a:rPr>
                        <a:t>西日本</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60142583"/>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官公庁</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商工会議所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939229612"/>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消防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消防署</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42379956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行政</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局</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25500405"/>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組合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同業種組合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工業組合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17061119"/>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地域組合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r>
                        <a:rPr kumimoji="1" lang="ja-JP" altLang="en-US" sz="900" b="0" i="0" u="none" strike="noStrike" cap="none" normalizeH="0" baseline="0" dirty="0">
                          <a:ln>
                            <a:noFill/>
                          </a:ln>
                          <a:solidFill>
                            <a:srgbClr val="C00000"/>
                          </a:solidFill>
                          <a:effectLst/>
                          <a:latin typeface="+mn-ea"/>
                          <a:ea typeface="+mn-ea"/>
                        </a:rPr>
                        <a:t>工業団地組合</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848577646"/>
                  </a:ext>
                </a:extLst>
              </a:tr>
              <a:tr h="180975">
                <a:tc rowSpan="3">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取引先</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仕入先①</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〇〇食品㈱</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957124955"/>
                  </a:ext>
                </a:extLst>
              </a:tr>
              <a:tr h="241911">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仕入先②</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〇〇商会</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135191344"/>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仕入先③</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○○物産</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34008891"/>
                  </a:ext>
                </a:extLst>
              </a:tr>
              <a:tr h="180975">
                <a:tc rowSpan="2">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その他</a:t>
                      </a:r>
                    </a:p>
                  </a:txBody>
                  <a:tcPr horzOverflow="overflow">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顧客①</a:t>
                      </a:r>
                      <a:endParaRPr kumimoji="1" lang="en-US" altLang="ja-JP" sz="900" b="0" i="0" u="none" strike="noStrike" cap="none" normalizeH="0" baseline="0" dirty="0">
                        <a:ln>
                          <a:noFill/>
                        </a:ln>
                        <a:solidFill>
                          <a:srgbClr val="C00000"/>
                        </a:solidFill>
                        <a:effectLst/>
                        <a:latin typeface="+mn-ea"/>
                        <a:ea typeface="+mn-ea"/>
                      </a:endParaRP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〇〇スーパー</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390755808"/>
                  </a:ext>
                </a:extLst>
              </a:tr>
              <a:tr h="180975">
                <a:tc vMerge="1">
                  <a:txBody>
                    <a:bodyPr/>
                    <a:lstStyle/>
                    <a:p>
                      <a:endParaRPr kumimoji="1" lang="ja-JP" altLang="en-US"/>
                    </a:p>
                  </a:txBody>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顧客②</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○○フーズ</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ja-JP" altLang="en-US" sz="900" b="0" i="0" u="none" strike="noStrike" cap="none" normalizeH="0" baseline="0" dirty="0">
                          <a:ln>
                            <a:noFill/>
                          </a:ln>
                          <a:solidFill>
                            <a:srgbClr val="C00000"/>
                          </a:solidFill>
                          <a:effectLst/>
                          <a:latin typeface="+mn-ea"/>
                          <a:ea typeface="+mn-ea"/>
                        </a:rPr>
                        <a:t>電話</a:t>
                      </a:r>
                    </a:p>
                  </a:txBody>
                  <a:tcPr marL="36000" marR="36000" marT="36000" marB="36000"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defTabSz="1279525">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marL="639763" defTabSz="1279525">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marL="1279525" defTabSz="1279525">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marL="1920875" defTabSz="1279525">
                        <a:spcBef>
                          <a:spcPct val="20000"/>
                        </a:spcBef>
                        <a:defRPr kumimoji="1">
                          <a:solidFill>
                            <a:schemeClr val="tx1"/>
                          </a:solidFill>
                          <a:latin typeface="Arial" panose="020B0604020202020204" pitchFamily="34" charset="0"/>
                          <a:ea typeface="ＭＳ Ｐゴシック" panose="020B0600070205080204" pitchFamily="50" charset="-128"/>
                        </a:defRPr>
                      </a:lvl4pPr>
                      <a:lvl5pPr marL="2560638" defTabSz="1279525">
                        <a:spcBef>
                          <a:spcPct val="20000"/>
                        </a:spcBef>
                        <a:defRPr kumimoji="1">
                          <a:solidFill>
                            <a:schemeClr val="tx1"/>
                          </a:solidFill>
                          <a:latin typeface="Arial" panose="020B0604020202020204" pitchFamily="34" charset="0"/>
                          <a:ea typeface="ＭＳ Ｐゴシック" panose="020B0600070205080204" pitchFamily="50" charset="-128"/>
                        </a:defRPr>
                      </a:lvl5pPr>
                      <a:lvl6pPr marL="30178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marL="34750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marL="39322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marL="4389438" defTabSz="1279525"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1279525" rtl="0" eaLnBrk="1" fontAlgn="base" latinLnBrk="0" hangingPunct="1">
                        <a:lnSpc>
                          <a:spcPct val="100000"/>
                        </a:lnSpc>
                        <a:spcBef>
                          <a:spcPct val="20000"/>
                        </a:spcBef>
                        <a:spcAft>
                          <a:spcPct val="0"/>
                        </a:spcAft>
                        <a:buClrTx/>
                        <a:buSzTx/>
                        <a:buFontTx/>
                        <a:buNone/>
                        <a:tabLst/>
                      </a:pPr>
                      <a:r>
                        <a:rPr kumimoji="1" lang="en-US" altLang="ja-JP" sz="900" b="0" i="0" u="none" strike="noStrike" cap="none" normalizeH="0" baseline="0" dirty="0">
                          <a:ln>
                            <a:noFill/>
                          </a:ln>
                          <a:solidFill>
                            <a:srgbClr val="C00000"/>
                          </a:solidFill>
                          <a:effectLst/>
                          <a:latin typeface="+mn-ea"/>
                          <a:ea typeface="+mn-ea"/>
                        </a:rPr>
                        <a:t>000-000-0000</a:t>
                      </a:r>
                    </a:p>
                  </a:txBody>
                  <a:tcPr marL="36000" marR="36000" marT="36000" marB="36000" horzOverflow="overflow">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05832377"/>
                  </a:ext>
                </a:extLst>
              </a:tr>
            </a:tbl>
          </a:graphicData>
        </a:graphic>
      </p:graphicFrame>
      <p:sp>
        <p:nvSpPr>
          <p:cNvPr id="2" name="タイトル 1">
            <a:extLst>
              <a:ext uri="{FF2B5EF4-FFF2-40B4-BE49-F238E27FC236}">
                <a16:creationId xmlns:a16="http://schemas.microsoft.com/office/drawing/2014/main" id="{EC56AAD0-E68C-5DBB-77FF-2486C8C9BF00}"/>
              </a:ext>
            </a:extLst>
          </p:cNvPr>
          <p:cNvSpPr>
            <a:spLocks noGrp="1"/>
          </p:cNvSpPr>
          <p:nvPr>
            <p:ph type="ctrTitle"/>
          </p:nvPr>
        </p:nvSpPr>
        <p:spPr/>
        <p:txBody>
          <a:bodyPr/>
          <a:lstStyle/>
          <a:p>
            <a:r>
              <a:rPr lang="en-US" altLang="ja-JP" dirty="0"/>
              <a:t>【</a:t>
            </a:r>
            <a:r>
              <a:rPr lang="ja-JP" altLang="en-US" dirty="0"/>
              <a:t>様式９</a:t>
            </a:r>
            <a:r>
              <a:rPr lang="en-US" altLang="ja-JP" dirty="0"/>
              <a:t>】</a:t>
            </a:r>
            <a:r>
              <a:rPr lang="ja-JP" altLang="en-US" dirty="0"/>
              <a:t>主要連絡先リスト</a:t>
            </a:r>
          </a:p>
        </p:txBody>
      </p:sp>
      <p:sp>
        <p:nvSpPr>
          <p:cNvPr id="4" name="コンテンツ プレースホルダー 3">
            <a:extLst>
              <a:ext uri="{FF2B5EF4-FFF2-40B4-BE49-F238E27FC236}">
                <a16:creationId xmlns:a16="http://schemas.microsoft.com/office/drawing/2014/main" id="{C69550ED-983F-C0F2-FEED-E56C161F2C64}"/>
              </a:ext>
            </a:extLst>
          </p:cNvPr>
          <p:cNvSpPr>
            <a:spLocks noGrp="1"/>
          </p:cNvSpPr>
          <p:nvPr>
            <p:ph sz="quarter" idx="11"/>
          </p:nvPr>
        </p:nvSpPr>
        <p:spPr>
          <a:xfrm>
            <a:off x="148111" y="631825"/>
            <a:ext cx="6552728" cy="1007968"/>
          </a:xfrm>
        </p:spPr>
        <p:txBody>
          <a:bodyPr/>
          <a:lstStyle/>
          <a:p>
            <a:pPr lvl="1"/>
            <a:r>
              <a:rPr lang="ja-JP" altLang="en-US" dirty="0"/>
              <a:t>ポイント</a:t>
            </a:r>
            <a:endParaRPr lang="en-US" altLang="ja-JP" dirty="0"/>
          </a:p>
          <a:p>
            <a:pPr lvl="2"/>
            <a:r>
              <a:rPr lang="ja-JP" altLang="en-US" dirty="0"/>
              <a:t>災害・事故発生時には、関係各社とお互いの被災状況や重要業務の復旧、再開などについて情報共有する必要があります。</a:t>
            </a:r>
          </a:p>
          <a:p>
            <a:pPr lvl="2"/>
            <a:r>
              <a:rPr lang="ja-JP" altLang="en-US" dirty="0"/>
              <a:t>また、経営資源に自社で解決できない被害が発生した場合には、修理業者や代替業者などを速やかに確保するなどの対応が必要です。あらかじめ、どこに、どのような手段で連絡するのかを整理しましょう。</a:t>
            </a:r>
          </a:p>
        </p:txBody>
      </p:sp>
      <p:sp>
        <p:nvSpPr>
          <p:cNvPr id="7" name="コンテンツ プレースホルダー 13">
            <a:extLst>
              <a:ext uri="{FF2B5EF4-FFF2-40B4-BE49-F238E27FC236}">
                <a16:creationId xmlns:a16="http://schemas.microsoft.com/office/drawing/2014/main" id="{CD3B08D5-E930-4992-4604-85C33D98B2F1}"/>
              </a:ext>
            </a:extLst>
          </p:cNvPr>
          <p:cNvSpPr txBox="1">
            <a:spLocks/>
          </p:cNvSpPr>
          <p:nvPr/>
        </p:nvSpPr>
        <p:spPr>
          <a:xfrm>
            <a:off x="148111" y="1784648"/>
            <a:ext cx="6552728" cy="24622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lvl="2" indent="0" algn="r">
              <a:buFont typeface="Arial" panose="020B0604020202020204" pitchFamily="34" charset="0"/>
              <a:buNone/>
            </a:pPr>
            <a:r>
              <a:rPr lang="ja-JP" altLang="en-US" b="0" dirty="0"/>
              <a:t>（</a:t>
            </a:r>
            <a:r>
              <a:rPr lang="en-US" altLang="ja-JP" b="0" dirty="0">
                <a:solidFill>
                  <a:srgbClr val="C00000"/>
                </a:solidFill>
              </a:rPr>
              <a:t>XX</a:t>
            </a:r>
            <a:r>
              <a:rPr lang="ja-JP" altLang="en-US" b="0" dirty="0">
                <a:solidFill>
                  <a:srgbClr val="C00000"/>
                </a:solidFill>
              </a:rPr>
              <a:t>年</a:t>
            </a:r>
            <a:r>
              <a:rPr lang="en-US" altLang="ja-JP" b="0" dirty="0">
                <a:solidFill>
                  <a:srgbClr val="C00000"/>
                </a:solidFill>
              </a:rPr>
              <a:t>XX</a:t>
            </a:r>
            <a:r>
              <a:rPr lang="ja-JP" altLang="en-US" b="0" dirty="0">
                <a:solidFill>
                  <a:srgbClr val="C00000"/>
                </a:solidFill>
              </a:rPr>
              <a:t>月</a:t>
            </a:r>
            <a:r>
              <a:rPr lang="en-US" altLang="ja-JP" b="0" dirty="0">
                <a:solidFill>
                  <a:srgbClr val="C00000"/>
                </a:solidFill>
              </a:rPr>
              <a:t>XX</a:t>
            </a:r>
            <a:r>
              <a:rPr lang="ja-JP" altLang="en-US" b="0" dirty="0">
                <a:solidFill>
                  <a:srgbClr val="C00000"/>
                </a:solidFill>
              </a:rPr>
              <a:t>日</a:t>
            </a:r>
            <a:r>
              <a:rPr lang="ja-JP" altLang="en-US" b="0" dirty="0"/>
              <a:t>更新）</a:t>
            </a:r>
            <a:r>
              <a:rPr lang="en-US" altLang="ja-JP" sz="800" b="0" dirty="0"/>
              <a:t>※</a:t>
            </a:r>
            <a:r>
              <a:rPr lang="ja-JP" altLang="en-US" sz="800" b="0" dirty="0"/>
              <a:t>定期的に更新しましょう。</a:t>
            </a:r>
            <a:endParaRPr lang="ja-JP" altLang="en-US" b="0" dirty="0"/>
          </a:p>
        </p:txBody>
      </p:sp>
      <p:sp>
        <p:nvSpPr>
          <p:cNvPr id="3" name="スライド番号プレースホルダー 2">
            <a:extLst>
              <a:ext uri="{FF2B5EF4-FFF2-40B4-BE49-F238E27FC236}">
                <a16:creationId xmlns:a16="http://schemas.microsoft.com/office/drawing/2014/main" id="{6FF45227-CA54-3E5E-9E25-00A1AAB66E50}"/>
              </a:ext>
            </a:extLst>
          </p:cNvPr>
          <p:cNvSpPr>
            <a:spLocks noGrp="1"/>
          </p:cNvSpPr>
          <p:nvPr>
            <p:ph type="sldNum" sz="quarter" idx="12"/>
          </p:nvPr>
        </p:nvSpPr>
        <p:spPr/>
        <p:txBody>
          <a:bodyPr/>
          <a:lstStyle/>
          <a:p>
            <a:pPr algn="ctr"/>
            <a:fld id="{C7087AB9-DADE-4781-AE92-2E367CAE0F39}" type="slidenum">
              <a:rPr lang="ja-JP" altLang="en-US" smtClean="0"/>
              <a:pPr algn="ctr"/>
              <a:t>33</a:t>
            </a:fld>
            <a:endParaRPr lang="ja-JP" altLang="en-US"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688BA18D-8896-5C26-7A31-01B362E5B7AD}"/>
              </a:ext>
            </a:extLst>
          </p:cNvPr>
          <p:cNvSpPr>
            <a:spLocks noGrp="1"/>
          </p:cNvSpPr>
          <p:nvPr>
            <p:ph sz="quarter" idx="11"/>
          </p:nvPr>
        </p:nvSpPr>
        <p:spPr>
          <a:xfrm>
            <a:off x="148111" y="631825"/>
            <a:ext cx="6552728" cy="1238801"/>
          </a:xfrm>
        </p:spPr>
        <p:txBody>
          <a:bodyPr/>
          <a:lstStyle/>
          <a:p>
            <a:pPr lvl="1"/>
            <a:r>
              <a:rPr lang="ja-JP" altLang="en-US" dirty="0"/>
              <a:t>ポイント</a:t>
            </a:r>
          </a:p>
          <a:p>
            <a:pPr lvl="2"/>
            <a:r>
              <a:rPr lang="ja-JP" altLang="en-US" dirty="0"/>
              <a:t>被害が広く県内に及ぶような広域災害の場合には、過去の災害の例を見ても、あなたの会社の対応だけでは早期に復旧できない場合があります。</a:t>
            </a:r>
          </a:p>
          <a:p>
            <a:pPr lvl="2"/>
            <a:r>
              <a:rPr lang="ja-JP" altLang="en-US" b="1" u="sng" dirty="0"/>
              <a:t>取引先企業や同業他社との共助などを、あらかじめ検討しておくと有効です。日頃の組合の会合、定例の研修会などで培ったネットワークが、震災時の代替生産、応援要員派遣など、共助の足がかりになります。</a:t>
            </a:r>
          </a:p>
          <a:p>
            <a:pPr lvl="2"/>
            <a:r>
              <a:rPr lang="ja-JP" altLang="en-US" dirty="0"/>
              <a:t>（参考）の①～③の視点から、どのような連携対応策があるのかを検討しましょう。　</a:t>
            </a:r>
          </a:p>
        </p:txBody>
      </p:sp>
      <p:graphicFrame>
        <p:nvGraphicFramePr>
          <p:cNvPr id="85077" name="Group 85"/>
          <p:cNvGraphicFramePr>
            <a:graphicFrameLocks noGrp="1"/>
          </p:cNvGraphicFramePr>
          <p:nvPr>
            <p:extLst>
              <p:ext uri="{D42A27DB-BD31-4B8C-83A1-F6EECF244321}">
                <p14:modId xmlns:p14="http://schemas.microsoft.com/office/powerpoint/2010/main" val="2436486188"/>
              </p:ext>
            </p:extLst>
          </p:nvPr>
        </p:nvGraphicFramePr>
        <p:xfrm>
          <a:off x="508237" y="1924875"/>
          <a:ext cx="5832475" cy="2444163"/>
        </p:xfrm>
        <a:graphic>
          <a:graphicData uri="http://schemas.openxmlformats.org/drawingml/2006/table">
            <a:tbl>
              <a:tblPr/>
              <a:tblGrid>
                <a:gridCol w="2089150">
                  <a:extLst>
                    <a:ext uri="{9D8B030D-6E8A-4147-A177-3AD203B41FA5}">
                      <a16:colId xmlns:a16="http://schemas.microsoft.com/office/drawing/2014/main" val="456581219"/>
                    </a:ext>
                  </a:extLst>
                </a:gridCol>
                <a:gridCol w="3743325">
                  <a:extLst>
                    <a:ext uri="{9D8B030D-6E8A-4147-A177-3AD203B41FA5}">
                      <a16:colId xmlns:a16="http://schemas.microsoft.com/office/drawing/2014/main" val="2175249321"/>
                    </a:ext>
                  </a:extLst>
                </a:gridCol>
              </a:tblGrid>
              <a:tr h="284163">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連携対応策の具体的な内容</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4066585871"/>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mn-ea"/>
                          <a:ea typeface="+mn-ea"/>
                        </a:rPr>
                        <a:t>情報共有</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indent="0"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近隣地域内の卸売業○○とともに、被害・復旧状況・在庫情報の共有を行う約束あり。</a:t>
                      </a:r>
                    </a:p>
                  </a:txBody>
                  <a:tcPr marT="45709" marB="45709"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3803163"/>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商品の融通・代替調達</a:t>
                      </a:r>
                      <a:endParaRPr kumimoji="1" lang="ja-JP" altLang="ja-JP"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仕入先が被災した場合、同業他社や代替仕入先との間で商品の融通・共同調達を検討する。</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81455177"/>
                  </a:ext>
                </a:extLst>
              </a:tr>
              <a:tr h="72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7557856"/>
                  </a:ext>
                </a:extLst>
              </a:tr>
            </a:tbl>
          </a:graphicData>
        </a:graphic>
      </p:graphicFrame>
      <p:grpSp>
        <p:nvGrpSpPr>
          <p:cNvPr id="33819" name="Group 81"/>
          <p:cNvGrpSpPr>
            <a:grpSpLocks/>
          </p:cNvGrpSpPr>
          <p:nvPr/>
        </p:nvGrpSpPr>
        <p:grpSpPr bwMode="auto">
          <a:xfrm>
            <a:off x="4998615" y="133213"/>
            <a:ext cx="1584325" cy="314325"/>
            <a:chOff x="2675" y="4828"/>
            <a:chExt cx="998" cy="198"/>
          </a:xfrm>
        </p:grpSpPr>
        <p:sp>
          <p:nvSpPr>
            <p:cNvPr id="33822" name="AutoShape 82"/>
            <p:cNvSpPr>
              <a:spLocks noChangeArrowheads="1"/>
            </p:cNvSpPr>
            <p:nvPr/>
          </p:nvSpPr>
          <p:spPr bwMode="auto">
            <a:xfrm>
              <a:off x="2675" y="4828"/>
              <a:ext cx="998" cy="198"/>
            </a:xfrm>
            <a:prstGeom prst="roundRect">
              <a:avLst>
                <a:gd name="adj" fmla="val 16667"/>
              </a:avLst>
            </a:prstGeom>
            <a:solidFill>
              <a:schemeClr val="bg1"/>
            </a:solidFill>
            <a:ln w="19050">
              <a:solidFill>
                <a:srgbClr val="0000FF"/>
              </a:solidFill>
              <a:round/>
              <a:headEnd/>
              <a:tailEnd/>
            </a:ln>
            <a:effectLst>
              <a:outerShdw dist="17961" dir="2700000" algn="ctr" rotWithShape="0">
                <a:schemeClr val="bg2"/>
              </a:outerShdw>
            </a:effectLst>
          </p:spPr>
          <p:txBody>
            <a:bodyPr>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1200" b="0" dirty="0">
                  <a:solidFill>
                    <a:srgbClr val="0066FF"/>
                  </a:solidFill>
                  <a:latin typeface="ＭＳ ゴシック" panose="020B0609070205080204" pitchFamily="49" charset="-128"/>
                  <a:ea typeface="ＭＳ ゴシック" panose="020B0609070205080204" pitchFamily="49" charset="-128"/>
                </a:rPr>
                <a:t>連携が有効！</a:t>
              </a:r>
            </a:p>
          </p:txBody>
        </p:sp>
        <p:pic>
          <p:nvPicPr>
            <p:cNvPr id="33823" name="Picture 83" descr="j030543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87" y="4828"/>
              <a:ext cx="234" cy="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タイトル 1">
            <a:extLst>
              <a:ext uri="{FF2B5EF4-FFF2-40B4-BE49-F238E27FC236}">
                <a16:creationId xmlns:a16="http://schemas.microsoft.com/office/drawing/2014/main" id="{855101D5-C0B1-CFB8-F723-7E71FEC3F10D}"/>
              </a:ext>
            </a:extLst>
          </p:cNvPr>
          <p:cNvSpPr>
            <a:spLocks noGrp="1"/>
          </p:cNvSpPr>
          <p:nvPr>
            <p:ph type="ctrTitle"/>
          </p:nvPr>
        </p:nvSpPr>
        <p:spPr/>
        <p:txBody>
          <a:bodyPr/>
          <a:lstStyle/>
          <a:p>
            <a:r>
              <a:rPr lang="en-US" altLang="ja-JP" dirty="0"/>
              <a:t>【</a:t>
            </a:r>
            <a:r>
              <a:rPr lang="ja-JP" altLang="en-US" dirty="0"/>
              <a:t>様式１０</a:t>
            </a:r>
            <a:r>
              <a:rPr lang="en-US" altLang="ja-JP" dirty="0"/>
              <a:t>】</a:t>
            </a:r>
            <a:r>
              <a:rPr lang="ja-JP" altLang="en-US" dirty="0"/>
              <a:t>連携対応策一覧</a:t>
            </a:r>
          </a:p>
        </p:txBody>
      </p:sp>
      <p:sp>
        <p:nvSpPr>
          <p:cNvPr id="4" name="コンテンツ プレースホルダー 2">
            <a:extLst>
              <a:ext uri="{FF2B5EF4-FFF2-40B4-BE49-F238E27FC236}">
                <a16:creationId xmlns:a16="http://schemas.microsoft.com/office/drawing/2014/main" id="{82B6308A-5538-7D6A-2D67-A18CE8A09D1C}"/>
              </a:ext>
            </a:extLst>
          </p:cNvPr>
          <p:cNvSpPr txBox="1">
            <a:spLocks/>
          </p:cNvSpPr>
          <p:nvPr/>
        </p:nvSpPr>
        <p:spPr>
          <a:xfrm>
            <a:off x="148111" y="4928240"/>
            <a:ext cx="6434829" cy="3993401"/>
          </a:xfrm>
          <a:prstGeom prst="rect">
            <a:avLst/>
          </a:prstGeom>
          <a:ln w="38100">
            <a:solidFill>
              <a:srgbClr val="0070C0"/>
            </a:solidFill>
          </a:ln>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indent="0">
              <a:buNone/>
            </a:pPr>
            <a:r>
              <a:rPr lang="ja-JP" altLang="en-US" dirty="0"/>
              <a:t>（参考）</a:t>
            </a:r>
            <a:br>
              <a:rPr lang="en-US" altLang="ja-JP" dirty="0"/>
            </a:br>
            <a:endParaRPr lang="en-US" altLang="ja-JP" dirty="0"/>
          </a:p>
          <a:p>
            <a:pPr lvl="1" indent="0">
              <a:buNone/>
            </a:pPr>
            <a:r>
              <a:rPr lang="ja-JP" altLang="en-US" dirty="0"/>
              <a:t>①　近隣企業との共助</a:t>
            </a:r>
          </a:p>
          <a:p>
            <a:pPr lvl="2"/>
            <a:r>
              <a:rPr lang="ja-JP" altLang="en-US" b="0" dirty="0"/>
              <a:t>平時における共同防災訓練や共同備蓄などを行い、近隣企業との交流を持つことが非常に重要です。</a:t>
            </a:r>
            <a:endParaRPr lang="en-US" altLang="ja-JP" b="0" dirty="0"/>
          </a:p>
          <a:p>
            <a:pPr lvl="3"/>
            <a:r>
              <a:rPr lang="ja-JP" altLang="en-US" b="0" dirty="0"/>
              <a:t>災害時における初期消火や救命活動の支援など</a:t>
            </a:r>
          </a:p>
          <a:p>
            <a:pPr lvl="3"/>
            <a:r>
              <a:rPr lang="ja-JP" altLang="en-US" b="0" dirty="0"/>
              <a:t>ライフラインの被害状況把握や、復旧情報の共有、それらに関する業者の共同手配など</a:t>
            </a:r>
            <a:endParaRPr lang="en-US" altLang="ja-JP" b="0" dirty="0"/>
          </a:p>
          <a:p>
            <a:pPr lvl="1" indent="0">
              <a:buNone/>
            </a:pPr>
            <a:endParaRPr lang="en-US" altLang="ja-JP" dirty="0"/>
          </a:p>
          <a:p>
            <a:pPr lvl="1" indent="0">
              <a:buNone/>
            </a:pPr>
            <a:r>
              <a:rPr lang="ja-JP" altLang="en-US" dirty="0"/>
              <a:t>②　同業他社との共助</a:t>
            </a:r>
            <a:endParaRPr lang="ja-JP" altLang="en-US" b="0" dirty="0"/>
          </a:p>
          <a:p>
            <a:pPr lvl="2"/>
            <a:r>
              <a:rPr lang="ja-JP" altLang="en-US" b="0" dirty="0"/>
              <a:t>日頃からのネットワーク、信頼関係が重要ですので、普段からの取引や組合活動の中で、「勉強会」</a:t>
            </a:r>
            <a:br>
              <a:rPr lang="en-US" altLang="ja-JP" b="0" dirty="0"/>
            </a:br>
            <a:r>
              <a:rPr lang="ja-JP" altLang="en-US" b="0" dirty="0"/>
              <a:t>「セミナー」などの機会を通じて、話し合うことも重要です。</a:t>
            </a:r>
          </a:p>
          <a:p>
            <a:pPr lvl="3"/>
            <a:r>
              <a:rPr lang="ja-JP" altLang="en-US" b="0" dirty="0"/>
              <a:t>施設、設備、要員の応援や一時的な生産請負など</a:t>
            </a:r>
            <a:endParaRPr lang="en-US" altLang="ja-JP" b="0" dirty="0"/>
          </a:p>
          <a:p>
            <a:pPr lvl="1"/>
            <a:endParaRPr lang="en-US" altLang="ja-JP" b="0" dirty="0"/>
          </a:p>
          <a:p>
            <a:pPr lvl="1" indent="0">
              <a:buNone/>
            </a:pPr>
            <a:r>
              <a:rPr lang="ja-JP" altLang="en-US" dirty="0"/>
              <a:t>③　サプライチェーンにおける共助</a:t>
            </a:r>
            <a:endParaRPr lang="en-US" altLang="ja-JP" dirty="0"/>
          </a:p>
          <a:p>
            <a:pPr lvl="2"/>
            <a:r>
              <a:rPr lang="ja-JP" altLang="en-US" b="0" dirty="0"/>
              <a:t>企業は、少なからずサプライチェーンの中に組み込まれています。</a:t>
            </a:r>
          </a:p>
          <a:p>
            <a:pPr lvl="2"/>
            <a:r>
              <a:rPr lang="ja-JP" altLang="en-US" b="0" dirty="0"/>
              <a:t>ＢＣＰをまとめていく上でも、重要な供給先、仕入先企業など各種取引先との関係を考慮・想定しながら整理していくことが重要です。</a:t>
            </a:r>
          </a:p>
          <a:p>
            <a:pPr lvl="2"/>
            <a:r>
              <a:rPr lang="ja-JP" altLang="en-US" b="0" dirty="0"/>
              <a:t>また、被災時においては、サプライチェーンの中でのあなたの会社の重要性・存在感が、その後の復旧や支援に大きくかかわってきます。ここで作成したＢＣＰを取引先へ伝えるなど積極的にアピールすることであなたの会社の存在感も高まります。</a:t>
            </a:r>
          </a:p>
          <a:p>
            <a:pPr lvl="3"/>
            <a:r>
              <a:rPr lang="ja-JP" altLang="en-US" b="0" dirty="0"/>
              <a:t>上位サプライヤーとの事前協議、応援要請など　</a:t>
            </a:r>
          </a:p>
        </p:txBody>
      </p:sp>
      <p:sp>
        <p:nvSpPr>
          <p:cNvPr id="5" name="スライド番号プレースホルダー 4">
            <a:extLst>
              <a:ext uri="{FF2B5EF4-FFF2-40B4-BE49-F238E27FC236}">
                <a16:creationId xmlns:a16="http://schemas.microsoft.com/office/drawing/2014/main" id="{30A7FC23-EE1C-9089-5A68-90E281E54454}"/>
              </a:ext>
            </a:extLst>
          </p:cNvPr>
          <p:cNvSpPr>
            <a:spLocks noGrp="1"/>
          </p:cNvSpPr>
          <p:nvPr>
            <p:ph type="sldNum" sz="quarter" idx="12"/>
          </p:nvPr>
        </p:nvSpPr>
        <p:spPr/>
        <p:txBody>
          <a:bodyPr/>
          <a:lstStyle/>
          <a:p>
            <a:pPr algn="ctr"/>
            <a:fld id="{C7087AB9-DADE-4781-AE92-2E367CAE0F39}" type="slidenum">
              <a:rPr lang="ja-JP" altLang="en-US" smtClean="0"/>
              <a:pPr algn="ctr"/>
              <a:t>34</a:t>
            </a:fld>
            <a:endParaRPr lang="ja-JP" altLang="en-US" dirty="0"/>
          </a:p>
        </p:txBody>
      </p:sp>
      <p:sp>
        <p:nvSpPr>
          <p:cNvPr id="6" name="AutoShape 87">
            <a:extLst>
              <a:ext uri="{FF2B5EF4-FFF2-40B4-BE49-F238E27FC236}">
                <a16:creationId xmlns:a16="http://schemas.microsoft.com/office/drawing/2014/main" id="{D801543A-2C40-3691-4915-94AA90E7618A}"/>
              </a:ext>
            </a:extLst>
          </p:cNvPr>
          <p:cNvSpPr>
            <a:spLocks noChangeArrowheads="1"/>
          </p:cNvSpPr>
          <p:nvPr/>
        </p:nvSpPr>
        <p:spPr bwMode="auto">
          <a:xfrm>
            <a:off x="981075" y="3513138"/>
            <a:ext cx="1727845" cy="504825"/>
          </a:xfrm>
          <a:prstGeom prst="wedgeRectCallout">
            <a:avLst>
              <a:gd name="adj1" fmla="val -36273"/>
              <a:gd name="adj2" fmla="val -11100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連携対応策として取り組む項目を記入してください。</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oup 449">
            <a:extLst>
              <a:ext uri="{FF2B5EF4-FFF2-40B4-BE49-F238E27FC236}">
                <a16:creationId xmlns:a16="http://schemas.microsoft.com/office/drawing/2014/main" id="{752D6BF1-D4B5-3C7D-08FC-2558CE52EC82}"/>
              </a:ext>
            </a:extLst>
          </p:cNvPr>
          <p:cNvGraphicFramePr>
            <a:graphicFrameLocks noGrp="1"/>
          </p:cNvGraphicFramePr>
          <p:nvPr>
            <p:extLst>
              <p:ext uri="{D42A27DB-BD31-4B8C-83A1-F6EECF244321}">
                <p14:modId xmlns:p14="http://schemas.microsoft.com/office/powerpoint/2010/main" val="3759827328"/>
              </p:ext>
            </p:extLst>
          </p:nvPr>
        </p:nvGraphicFramePr>
        <p:xfrm>
          <a:off x="253211" y="1702310"/>
          <a:ext cx="6336000" cy="3933574"/>
        </p:xfrm>
        <a:graphic>
          <a:graphicData uri="http://schemas.openxmlformats.org/drawingml/2006/table">
            <a:tbl>
              <a:tblPr/>
              <a:tblGrid>
                <a:gridCol w="1080000">
                  <a:extLst>
                    <a:ext uri="{9D8B030D-6E8A-4147-A177-3AD203B41FA5}">
                      <a16:colId xmlns:a16="http://schemas.microsoft.com/office/drawing/2014/main" val="2163036074"/>
                    </a:ext>
                  </a:extLst>
                </a:gridCol>
                <a:gridCol w="648000">
                  <a:extLst>
                    <a:ext uri="{9D8B030D-6E8A-4147-A177-3AD203B41FA5}">
                      <a16:colId xmlns:a16="http://schemas.microsoft.com/office/drawing/2014/main" val="205307629"/>
                    </a:ext>
                  </a:extLst>
                </a:gridCol>
                <a:gridCol w="1080000">
                  <a:extLst>
                    <a:ext uri="{9D8B030D-6E8A-4147-A177-3AD203B41FA5}">
                      <a16:colId xmlns:a16="http://schemas.microsoft.com/office/drawing/2014/main" val="3870143267"/>
                    </a:ext>
                  </a:extLst>
                </a:gridCol>
                <a:gridCol w="900000">
                  <a:extLst>
                    <a:ext uri="{9D8B030D-6E8A-4147-A177-3AD203B41FA5}">
                      <a16:colId xmlns:a16="http://schemas.microsoft.com/office/drawing/2014/main" val="1236317780"/>
                    </a:ext>
                  </a:extLst>
                </a:gridCol>
                <a:gridCol w="648000">
                  <a:extLst>
                    <a:ext uri="{9D8B030D-6E8A-4147-A177-3AD203B41FA5}">
                      <a16:colId xmlns:a16="http://schemas.microsoft.com/office/drawing/2014/main" val="2296760656"/>
                    </a:ext>
                  </a:extLst>
                </a:gridCol>
                <a:gridCol w="1080000">
                  <a:extLst>
                    <a:ext uri="{9D8B030D-6E8A-4147-A177-3AD203B41FA5}">
                      <a16:colId xmlns:a16="http://schemas.microsoft.com/office/drawing/2014/main" val="2840961059"/>
                    </a:ext>
                  </a:extLst>
                </a:gridCol>
                <a:gridCol w="900000">
                  <a:extLst>
                    <a:ext uri="{9D8B030D-6E8A-4147-A177-3AD203B41FA5}">
                      <a16:colId xmlns:a16="http://schemas.microsoft.com/office/drawing/2014/main" val="2411451688"/>
                    </a:ext>
                  </a:extLst>
                </a:gridCol>
              </a:tblGrid>
              <a:tr h="243807">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情報・文書名</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p>
                      <a:pPr marL="0" marR="0" lvl="0" indent="0" algn="ctr"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担当部署</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担当者</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バックアップ手段（可能な場合に記入）</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hMerge="1">
                  <a:txBody>
                    <a:bodyPr/>
                    <a:lstStyle/>
                    <a:p>
                      <a:endParaRPr kumimoji="1" lang="ja-JP" altLang="en-US"/>
                    </a:p>
                  </a:txBody>
                  <a:tcPr/>
                </a:tc>
                <a:tc hMerge="1">
                  <a:txBody>
                    <a:bodyPr/>
                    <a:lstStyle/>
                    <a:p>
                      <a:endParaRPr kumimoji="1" lang="ja-JP" altLang="en-US"/>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3205632087"/>
                  </a:ext>
                </a:extLst>
              </a:tr>
              <a:tr h="243807">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形式</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保管先</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2"/>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頻度</a:t>
                      </a:r>
                    </a:p>
                  </a:txBody>
                  <a:tcPr marL="36000" marR="36000" marT="45707" marB="45707"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lnTlToBr>
                      <a:noFill/>
                    </a:lnTlToBr>
                    <a:lnBlToTr>
                      <a:noFill/>
                    </a:lnBlToTr>
                    <a:solidFill>
                      <a:schemeClr val="bg2"/>
                    </a:solidFill>
                  </a:tcPr>
                </a:tc>
                <a:extLst>
                  <a:ext uri="{0D108BD9-81ED-4DB2-BD59-A6C34878D82A}">
                    <a16:rowId xmlns:a16="http://schemas.microsoft.com/office/drawing/2014/main" val="253121758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cap="none" normalizeH="0" baseline="0" dirty="0">
                          <a:ln>
                            <a:noFill/>
                          </a:ln>
                          <a:solidFill>
                            <a:srgbClr val="C00000"/>
                          </a:solidFill>
                          <a:effectLst/>
                          <a:latin typeface="+mn-ea"/>
                          <a:ea typeface="+mn-ea"/>
                        </a:rPr>
                        <a:t>納品書・請求書等</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本店・支店</a:t>
                      </a:r>
                      <a:endParaRPr kumimoji="1" lang="en-US"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キャビネット</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営業部長</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ストレージ</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a:t>
                      </a:r>
                      <a:r>
                        <a:rPr kumimoji="1" lang="en-US" altLang="ja-JP" sz="1000" b="0" i="0" u="none" strike="noStrike" cap="none" normalizeH="0" baseline="0" dirty="0">
                          <a:ln>
                            <a:noFill/>
                          </a:ln>
                          <a:solidFill>
                            <a:srgbClr val="C00000"/>
                          </a:solidFill>
                          <a:effectLst/>
                          <a:latin typeface="+mn-ea"/>
                          <a:ea typeface="+mn-ea"/>
                        </a:rPr>
                        <a:t>3</a:t>
                      </a:r>
                      <a:r>
                        <a:rPr kumimoji="1" lang="ja-JP" altLang="en-US" sz="1000" b="0" i="0" u="none" strike="noStrike" cap="none" normalizeH="0" baseline="0" dirty="0">
                          <a:ln>
                            <a:noFill/>
                          </a:ln>
                          <a:solidFill>
                            <a:srgbClr val="C00000"/>
                          </a:solidFill>
                          <a:effectLst/>
                          <a:latin typeface="+mn-ea"/>
                          <a:ea typeface="+mn-ea"/>
                        </a:rPr>
                        <a:t>か月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23773645"/>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顧客情報</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業務サーバー</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営業部長</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クラウドサービスに移行予定</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rowSpan="2" hMerge="1">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41481054"/>
                  </a:ext>
                </a:extLst>
              </a:tr>
              <a:tr h="3600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受発注・在庫管理データ</a:t>
                      </a:r>
                    </a:p>
                  </a:txBody>
                  <a:tcPr marL="36000" marR="36000" marT="36000" marB="36000"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データ</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業務サーバー</a:t>
                      </a:r>
                      <a:endParaRPr kumimoji="1" lang="ja-JP" altLang="ja-JP" sz="10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倉庫長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gridSpan="3" vMerge="1">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hMerge="1" vMerge="1">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35919765"/>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人事労務</a:t>
                      </a: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データ</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労務」</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労務課</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○○課長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53289192"/>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経費精算</a:t>
                      </a: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データ</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システム</a:t>
                      </a:r>
                      <a:endParaRPr kumimoji="1" lang="ja-JP"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クラウド</a:t>
                      </a:r>
                      <a:endParaRPr kumimoji="1" lang="en-US" altLang="ja-JP" sz="1000" b="0" i="0" u="none" strike="noStrike" kern="1200" cap="none" normalizeH="0" baseline="0" dirty="0">
                        <a:ln>
                          <a:noFill/>
                        </a:ln>
                        <a:solidFill>
                          <a:srgbClr val="C00000"/>
                        </a:solidFill>
                        <a:effectLst/>
                        <a:latin typeface="+mn-ea"/>
                        <a:ea typeface="+mn-ea"/>
                        <a:cs typeface="+mn-cs"/>
                      </a:endParaRPr>
                    </a:p>
                    <a:p>
                      <a:pPr marL="0" marR="0" lvl="0" indent="0" algn="l" defTabSz="914400" rtl="0" eaLnBrk="1" fontAlgn="base" latinLnBrk="0" hangingPunct="1">
                        <a:lnSpc>
                          <a:spcPct val="100000"/>
                        </a:lnSpc>
                        <a:spcBef>
                          <a:spcPts val="0"/>
                        </a:spcBef>
                        <a:spcAft>
                          <a:spcPct val="0"/>
                        </a:spcAft>
                        <a:buClrTx/>
                        <a:buSzTx/>
                        <a:buFontTx/>
                        <a:buNone/>
                        <a:tabLst/>
                        <a:defRPr/>
                      </a:pPr>
                      <a:r>
                        <a:rPr kumimoji="1" lang="ja-JP" altLang="en-US" sz="1000" b="0" i="0" u="none" strike="noStrike" kern="1200" cap="none" normalizeH="0" baseline="0" dirty="0">
                          <a:ln>
                            <a:noFill/>
                          </a:ln>
                          <a:solidFill>
                            <a:srgbClr val="C00000"/>
                          </a:solidFill>
                          <a:effectLst/>
                          <a:latin typeface="+mn-ea"/>
                          <a:ea typeface="+mn-ea"/>
                          <a:cs typeface="+mn-cs"/>
                        </a:rPr>
                        <a:t>「</a:t>
                      </a:r>
                      <a:r>
                        <a:rPr kumimoji="1" lang="en-US" altLang="ja-JP" sz="1000" b="0" i="0" u="none" strike="noStrike" kern="1200" cap="none" normalizeH="0" baseline="0" dirty="0">
                          <a:ln>
                            <a:noFill/>
                          </a:ln>
                          <a:solidFill>
                            <a:srgbClr val="C00000"/>
                          </a:solidFill>
                          <a:effectLst/>
                          <a:latin typeface="+mn-ea"/>
                          <a:ea typeface="+mn-ea"/>
                          <a:cs typeface="+mn-cs"/>
                        </a:rPr>
                        <a:t>○○</a:t>
                      </a:r>
                      <a:r>
                        <a:rPr kumimoji="1" lang="ja-JP" altLang="en-US" sz="1000" b="0" i="0" u="none" strike="noStrike" kern="1200" cap="none" normalizeH="0" baseline="0" dirty="0">
                          <a:ln>
                            <a:noFill/>
                          </a:ln>
                          <a:solidFill>
                            <a:srgbClr val="C00000"/>
                          </a:solidFill>
                          <a:effectLst/>
                          <a:latin typeface="+mn-ea"/>
                          <a:ea typeface="+mn-ea"/>
                          <a:cs typeface="+mn-cs"/>
                        </a:rPr>
                        <a:t>精算」</a:t>
                      </a:r>
                      <a:endParaRPr kumimoji="1" lang="ja-JP" altLang="ja-JP" sz="1000" b="0" i="0" u="none" strike="noStrike" kern="1200" cap="none" normalizeH="0" baseline="0" dirty="0">
                        <a:ln>
                          <a:noFill/>
                        </a:ln>
                        <a:solidFill>
                          <a:srgbClr val="C00000"/>
                        </a:solidFill>
                        <a:effectLst/>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3212017"/>
                  </a:ext>
                </a:extLst>
              </a:tr>
              <a:tr h="360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a:t>
                      </a:r>
                      <a:r>
                        <a:rPr kumimoji="1" lang="ja-JP" altLang="en-US" sz="1000" b="0" i="0" u="none" strike="noStrike" kern="1200" cap="none" normalizeH="0" baseline="0" dirty="0">
                          <a:ln>
                            <a:noFill/>
                          </a:ln>
                          <a:solidFill>
                            <a:srgbClr val="C00000"/>
                          </a:solidFill>
                          <a:effectLst/>
                          <a:latin typeface="+mn-ea"/>
                          <a:ea typeface="ＭＳ Ｐゴシック" panose="020B0600070205080204" pitchFamily="50" charset="-128"/>
                          <a:cs typeface="+mn-cs"/>
                        </a:rPr>
                        <a:t>データ</a:t>
                      </a:r>
                      <a:endParaRPr kumimoji="1" lang="en-US"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00" b="0" i="0" u="none" strike="noStrike" kern="1200" cap="none" spc="0" normalizeH="0" baseline="0" noProof="0" dirty="0">
                          <a:ln>
                            <a:noFill/>
                          </a:ln>
                          <a:solidFill>
                            <a:srgbClr val="C00000"/>
                          </a:solidFill>
                          <a:effectLst/>
                          <a:uLnTx/>
                          <a:uFillTx/>
                          <a:latin typeface="+mn-ea"/>
                          <a:ea typeface="+mn-ea"/>
                          <a:cs typeface="+mn-cs"/>
                        </a:rPr>
                        <a:t>データ</a:t>
                      </a:r>
                      <a:endParaRPr kumimoji="1" lang="en-US" altLang="ja-JP" sz="1000" b="0" i="0" u="none" strike="noStrike" kern="1200" cap="none" spc="0" normalizeH="0" baseline="0" noProof="0" dirty="0">
                        <a:ln>
                          <a:noFill/>
                        </a:ln>
                        <a:solidFill>
                          <a:srgbClr val="C00000"/>
                        </a:solidFill>
                        <a:effectLst/>
                        <a:uLnTx/>
                        <a:uFillTx/>
                        <a:latin typeface="+mn-ea"/>
                        <a:ea typeface="+mn-ea"/>
                        <a:cs typeface="+mn-cs"/>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業務サーバ</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「○○会計」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経理部</a:t>
                      </a:r>
                      <a:endParaRPr kumimoji="1" lang="en-US" altLang="ja-JP" sz="100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○○部長</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紙</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総務部書庫</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ct val="0"/>
                        </a:spcAft>
                        <a:buClrTx/>
                        <a:buSzTx/>
                        <a:buFontTx/>
                        <a:buNone/>
                        <a:tabLst/>
                      </a:pPr>
                      <a:r>
                        <a:rPr kumimoji="1" lang="ja-JP" altLang="en-US" sz="1000" b="0" i="0" u="none" strike="noStrike" cap="none" normalizeH="0" baseline="0" dirty="0">
                          <a:ln>
                            <a:noFill/>
                          </a:ln>
                          <a:solidFill>
                            <a:srgbClr val="C00000"/>
                          </a:solidFill>
                          <a:effectLst/>
                          <a:latin typeface="+mn-ea"/>
                          <a:ea typeface="+mn-ea"/>
                        </a:rPr>
                        <a:t>１回／月</a:t>
                      </a: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57580256"/>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19557318"/>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5756879"/>
                  </a:ext>
                </a:extLst>
              </a:tr>
              <a:tr h="360000">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ts val="0"/>
                        </a:spcBef>
                        <a:spcAft>
                          <a:spcPct val="0"/>
                        </a:spcAft>
                        <a:buClrTx/>
                        <a:buSzTx/>
                        <a:buFontTx/>
                        <a:buNone/>
                        <a:tabLst/>
                      </a:pPr>
                      <a:endParaRPr kumimoji="1" lang="ja-JP" altLang="ja-JP" sz="1000" b="0" i="0" u="none" strike="noStrike" cap="none" normalizeH="0" baseline="0" dirty="0">
                        <a:ln>
                          <a:noFill/>
                        </a:ln>
                        <a:solidFill>
                          <a:srgbClr val="C00000"/>
                        </a:solidFill>
                        <a:effectLst/>
                        <a:latin typeface="+mn-ea"/>
                        <a:ea typeface="+mn-ea"/>
                      </a:endParaRPr>
                    </a:p>
                  </a:txBody>
                  <a:tcPr marL="36000" marR="36000" marT="36000" marB="36000" anchor="ctr"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91009202"/>
                  </a:ext>
                </a:extLst>
              </a:tr>
            </a:tbl>
          </a:graphicData>
        </a:graphic>
      </p:graphicFrame>
      <p:sp>
        <p:nvSpPr>
          <p:cNvPr id="5" name="タイトル 4">
            <a:extLst>
              <a:ext uri="{FF2B5EF4-FFF2-40B4-BE49-F238E27FC236}">
                <a16:creationId xmlns:a16="http://schemas.microsoft.com/office/drawing/2014/main" id="{E07B8421-BF6E-1D9D-F864-5791346C71FC}"/>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4AC94B14-1C79-B881-1831-63267A7CDE62}"/>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大量のデータや文書のバックアップには、コストや手間がかかります。特に、被災時において不可欠となるデータ・文書は何かを十分整理し、適切にバックアップを図りましょう。</a:t>
            </a:r>
          </a:p>
          <a:p>
            <a:pPr lvl="2"/>
            <a:r>
              <a:rPr lang="ja-JP" altLang="en-US" dirty="0"/>
              <a:t>情報システムやデータへの依存度が高い場合には、別途バックアップデータでの業務再開手順などを</a:t>
            </a:r>
            <a:br>
              <a:rPr lang="ja-JP" altLang="en-US" dirty="0"/>
            </a:br>
            <a:r>
              <a:rPr lang="ja-JP" altLang="en-US" dirty="0"/>
              <a:t>マニュアル化しておく必要があります。</a:t>
            </a:r>
          </a:p>
        </p:txBody>
      </p:sp>
      <p:sp>
        <p:nvSpPr>
          <p:cNvPr id="2" name="スライド番号プレースホルダー 1">
            <a:extLst>
              <a:ext uri="{FF2B5EF4-FFF2-40B4-BE49-F238E27FC236}">
                <a16:creationId xmlns:a16="http://schemas.microsoft.com/office/drawing/2014/main" id="{67858DC4-F145-9EF0-A0EB-431096BA6D19}"/>
              </a:ext>
            </a:extLst>
          </p:cNvPr>
          <p:cNvSpPr>
            <a:spLocks noGrp="1"/>
          </p:cNvSpPr>
          <p:nvPr>
            <p:ph type="sldNum" sz="quarter" idx="12"/>
          </p:nvPr>
        </p:nvSpPr>
        <p:spPr/>
        <p:txBody>
          <a:bodyPr/>
          <a:lstStyle/>
          <a:p>
            <a:pPr algn="ctr"/>
            <a:fld id="{C7087AB9-DADE-4781-AE92-2E367CAE0F39}" type="slidenum">
              <a:rPr lang="ja-JP" altLang="en-US" smtClean="0"/>
              <a:pPr algn="ctr"/>
              <a:t>35</a:t>
            </a:fld>
            <a:endParaRPr lang="ja-JP" altLang="en-US" dirty="0"/>
          </a:p>
        </p:txBody>
      </p:sp>
      <p:sp>
        <p:nvSpPr>
          <p:cNvPr id="9" name="AutoShape 448">
            <a:extLst>
              <a:ext uri="{FF2B5EF4-FFF2-40B4-BE49-F238E27FC236}">
                <a16:creationId xmlns:a16="http://schemas.microsoft.com/office/drawing/2014/main" id="{6E7D6AD5-A788-E351-2220-F6C6772EF743}"/>
              </a:ext>
            </a:extLst>
          </p:cNvPr>
          <p:cNvSpPr>
            <a:spLocks noChangeArrowheads="1"/>
          </p:cNvSpPr>
          <p:nvPr/>
        </p:nvSpPr>
        <p:spPr bwMode="auto">
          <a:xfrm>
            <a:off x="764704" y="5358439"/>
            <a:ext cx="4464496" cy="216024"/>
          </a:xfrm>
          <a:prstGeom prst="wedgeRectCallout">
            <a:avLst>
              <a:gd name="adj1" fmla="val -43243"/>
              <a:gd name="adj2" fmla="val -24712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sz="900" b="0" dirty="0">
                <a:latin typeface="ＭＳ ゴシック" panose="020B0609070205080204" pitchFamily="49" charset="-128"/>
                <a:ea typeface="ＭＳ ゴシック" panose="020B0609070205080204" pitchFamily="49" charset="-128"/>
              </a:rPr>
              <a:t>重要なデータごとに、保管場所やバックアップ手段などを決めて記入しましょう。</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502676-9084-9935-82C0-670BD56817E7}"/>
            </a:ext>
          </a:extLst>
        </p:cNvPr>
        <p:cNvGrpSpPr/>
        <p:nvPr/>
      </p:nvGrpSpPr>
      <p:grpSpPr>
        <a:xfrm>
          <a:off x="0" y="0"/>
          <a:ext cx="0" cy="0"/>
          <a:chOff x="0" y="0"/>
          <a:chExt cx="0" cy="0"/>
        </a:xfrm>
      </p:grpSpPr>
      <p:sp>
        <p:nvSpPr>
          <p:cNvPr id="5" name="タイトル 4">
            <a:extLst>
              <a:ext uri="{FF2B5EF4-FFF2-40B4-BE49-F238E27FC236}">
                <a16:creationId xmlns:a16="http://schemas.microsoft.com/office/drawing/2014/main" id="{82334E61-1D9D-CAF2-2A42-44F24310D26F}"/>
              </a:ext>
            </a:extLst>
          </p:cNvPr>
          <p:cNvSpPr>
            <a:spLocks noGrp="1"/>
          </p:cNvSpPr>
          <p:nvPr>
            <p:ph type="ctrTitle"/>
          </p:nvPr>
        </p:nvSpPr>
        <p:spPr/>
        <p:txBody>
          <a:bodyPr/>
          <a:lstStyle/>
          <a:p>
            <a:r>
              <a:rPr lang="en-US" altLang="ja-JP" dirty="0"/>
              <a:t>【</a:t>
            </a:r>
            <a:r>
              <a:rPr lang="ja-JP" altLang="en-US" dirty="0"/>
              <a:t>様式１１</a:t>
            </a:r>
            <a:r>
              <a:rPr lang="en-US" altLang="ja-JP" dirty="0"/>
              <a:t>】</a:t>
            </a:r>
            <a:r>
              <a:rPr lang="ja-JP" altLang="en-US" dirty="0"/>
              <a:t>重要な情報のバックアップ</a:t>
            </a:r>
          </a:p>
        </p:txBody>
      </p:sp>
      <p:sp>
        <p:nvSpPr>
          <p:cNvPr id="6" name="コンテンツ プレースホルダー 5">
            <a:extLst>
              <a:ext uri="{FF2B5EF4-FFF2-40B4-BE49-F238E27FC236}">
                <a16:creationId xmlns:a16="http://schemas.microsoft.com/office/drawing/2014/main" id="{8EBEB567-6E41-4E31-3A06-50D698EA74FA}"/>
              </a:ext>
            </a:extLst>
          </p:cNvPr>
          <p:cNvSpPr>
            <a:spLocks noGrp="1"/>
          </p:cNvSpPr>
          <p:nvPr>
            <p:ph sz="quarter" idx="11"/>
          </p:nvPr>
        </p:nvSpPr>
        <p:spPr>
          <a:xfrm>
            <a:off x="148111" y="631825"/>
            <a:ext cx="6552728" cy="3893374"/>
          </a:xfrm>
        </p:spPr>
        <p:txBody>
          <a:bodyPr/>
          <a:lstStyle/>
          <a:p>
            <a:r>
              <a:rPr lang="ja-JP" altLang="en-US" dirty="0"/>
              <a:t>（参考）バックアップ手段の例</a:t>
            </a:r>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endParaRPr lang="en-US" altLang="ja-JP" dirty="0"/>
          </a:p>
          <a:p>
            <a:r>
              <a:rPr lang="ja-JP" altLang="en-US" dirty="0"/>
              <a:t>（参考）企業規模別コスト比較</a:t>
            </a:r>
          </a:p>
        </p:txBody>
      </p:sp>
      <p:sp>
        <p:nvSpPr>
          <p:cNvPr id="2" name="スライド番号プレースホルダー 1">
            <a:extLst>
              <a:ext uri="{FF2B5EF4-FFF2-40B4-BE49-F238E27FC236}">
                <a16:creationId xmlns:a16="http://schemas.microsoft.com/office/drawing/2014/main" id="{416D6A30-91C5-C918-85BC-F7BB6A8447BE}"/>
              </a:ext>
            </a:extLst>
          </p:cNvPr>
          <p:cNvSpPr>
            <a:spLocks noGrp="1"/>
          </p:cNvSpPr>
          <p:nvPr>
            <p:ph type="sldNum" sz="quarter" idx="12"/>
          </p:nvPr>
        </p:nvSpPr>
        <p:spPr/>
        <p:txBody>
          <a:bodyPr/>
          <a:lstStyle/>
          <a:p>
            <a:pPr algn="ctr"/>
            <a:fld id="{C7087AB9-DADE-4781-AE92-2E367CAE0F39}" type="slidenum">
              <a:rPr lang="ja-JP" altLang="en-US" smtClean="0"/>
              <a:pPr algn="ctr"/>
              <a:t>36</a:t>
            </a:fld>
            <a:endParaRPr lang="ja-JP" altLang="en-US" dirty="0"/>
          </a:p>
        </p:txBody>
      </p:sp>
      <p:sp>
        <p:nvSpPr>
          <p:cNvPr id="3" name="コンテンツ プレースホルダー 5">
            <a:extLst>
              <a:ext uri="{FF2B5EF4-FFF2-40B4-BE49-F238E27FC236}">
                <a16:creationId xmlns:a16="http://schemas.microsoft.com/office/drawing/2014/main" id="{CD61D525-4ED1-7496-3B05-50E0CD1A2B69}"/>
              </a:ext>
            </a:extLst>
          </p:cNvPr>
          <p:cNvSpPr txBox="1">
            <a:spLocks/>
          </p:cNvSpPr>
          <p:nvPr/>
        </p:nvSpPr>
        <p:spPr>
          <a:xfrm>
            <a:off x="148110" y="7545288"/>
            <a:ext cx="6552728" cy="1931298"/>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lvl="1"/>
            <a:r>
              <a:rPr lang="ja-JP" altLang="en-US" dirty="0"/>
              <a:t>注意点</a:t>
            </a:r>
            <a:endParaRPr lang="en-US" altLang="ja-JP" dirty="0"/>
          </a:p>
          <a:p>
            <a:pPr lvl="2"/>
            <a:r>
              <a:rPr lang="ja-JP" altLang="en-US" b="0" dirty="0"/>
              <a:t>上記はあくまで目安です。</a:t>
            </a:r>
          </a:p>
          <a:p>
            <a:pPr lvl="2"/>
            <a:r>
              <a:rPr lang="ja-JP" altLang="en-US" b="0" dirty="0"/>
              <a:t>製品・サービスの種類・機能・ユーザー数・契約内容により、上記の範囲を大きく超える場合があります。</a:t>
            </a:r>
          </a:p>
          <a:p>
            <a:pPr lvl="2"/>
            <a:r>
              <a:rPr lang="ja-JP" altLang="en-US" b="0" dirty="0"/>
              <a:t>クラウドストレージは個人向けの無料プランがありますが、複数人での業務利用には有料プランが必要になる場合がほとんどです。</a:t>
            </a:r>
          </a:p>
          <a:p>
            <a:pPr lvl="2"/>
            <a:r>
              <a:rPr lang="ja-JP" altLang="en-US" b="0" dirty="0"/>
              <a:t>クラウド業務システムは導入するシステムの数だけ費用が加算されます。自社に必要なシステムを見極めた上で導入を検討してください。</a:t>
            </a:r>
          </a:p>
          <a:p>
            <a:pPr lvl="2"/>
            <a:r>
              <a:rPr lang="ja-JP" altLang="en-US" b="0" spc="-10" dirty="0"/>
              <a:t>詳しくは、中小機構の相談窓口（よろず支援拠点）、または最寄りの商工会・商工会議所にご相談ください。</a:t>
            </a:r>
          </a:p>
          <a:p>
            <a:pPr marL="0" lvl="2" indent="0">
              <a:buNone/>
            </a:pPr>
            <a:r>
              <a:rPr lang="ja-JP" altLang="en-US" b="0" dirty="0"/>
              <a:t>　 よろず支援拠点（無料・全国</a:t>
            </a:r>
            <a:r>
              <a:rPr lang="en-US" altLang="ja-JP" b="0" dirty="0"/>
              <a:t>47</a:t>
            </a:r>
            <a:r>
              <a:rPr lang="ja-JP" altLang="en-US" b="0" dirty="0"/>
              <a:t>都道府県設置）：</a:t>
            </a:r>
            <a:r>
              <a:rPr lang="en-US" altLang="ja-JP" b="0" dirty="0"/>
              <a:t>https://yorozu.smrj.go.jp/</a:t>
            </a:r>
            <a:endParaRPr lang="ja-JP" altLang="en-US" b="0" dirty="0"/>
          </a:p>
        </p:txBody>
      </p:sp>
      <p:graphicFrame>
        <p:nvGraphicFramePr>
          <p:cNvPr id="10" name="表 9">
            <a:extLst>
              <a:ext uri="{FF2B5EF4-FFF2-40B4-BE49-F238E27FC236}">
                <a16:creationId xmlns:a16="http://schemas.microsoft.com/office/drawing/2014/main" id="{93A21462-A8E9-571D-7A36-A828F2825E76}"/>
              </a:ext>
            </a:extLst>
          </p:cNvPr>
          <p:cNvGraphicFramePr>
            <a:graphicFrameLocks noGrp="1"/>
          </p:cNvGraphicFramePr>
          <p:nvPr>
            <p:extLst>
              <p:ext uri="{D42A27DB-BD31-4B8C-83A1-F6EECF244321}">
                <p14:modId xmlns:p14="http://schemas.microsoft.com/office/powerpoint/2010/main" val="3200685711"/>
              </p:ext>
            </p:extLst>
          </p:nvPr>
        </p:nvGraphicFramePr>
        <p:xfrm>
          <a:off x="252305" y="4448944"/>
          <a:ext cx="6344380" cy="2965858"/>
        </p:xfrm>
        <a:graphic>
          <a:graphicData uri="http://schemas.openxmlformats.org/drawingml/2006/table">
            <a:tbl>
              <a:tblPr/>
              <a:tblGrid>
                <a:gridCol w="2024380">
                  <a:extLst>
                    <a:ext uri="{9D8B030D-6E8A-4147-A177-3AD203B41FA5}">
                      <a16:colId xmlns:a16="http://schemas.microsoft.com/office/drawing/2014/main" val="124251500"/>
                    </a:ext>
                  </a:extLst>
                </a:gridCol>
                <a:gridCol w="1440000">
                  <a:extLst>
                    <a:ext uri="{9D8B030D-6E8A-4147-A177-3AD203B41FA5}">
                      <a16:colId xmlns:a16="http://schemas.microsoft.com/office/drawing/2014/main" val="1599763644"/>
                    </a:ext>
                  </a:extLst>
                </a:gridCol>
                <a:gridCol w="1440000">
                  <a:extLst>
                    <a:ext uri="{9D8B030D-6E8A-4147-A177-3AD203B41FA5}">
                      <a16:colId xmlns:a16="http://schemas.microsoft.com/office/drawing/2014/main" val="1032621072"/>
                    </a:ext>
                  </a:extLst>
                </a:gridCol>
                <a:gridCol w="1440000">
                  <a:extLst>
                    <a:ext uri="{9D8B030D-6E8A-4147-A177-3AD203B41FA5}">
                      <a16:colId xmlns:a16="http://schemas.microsoft.com/office/drawing/2014/main" val="604874086"/>
                    </a:ext>
                  </a:extLst>
                </a:gridCol>
              </a:tblGrid>
              <a:tr h="135699">
                <a:tc>
                  <a:txBody>
                    <a:bodyPr/>
                    <a:lstStyle/>
                    <a:p>
                      <a:pPr algn="ctr" fontAlgn="b">
                        <a:buNone/>
                      </a:pPr>
                      <a:r>
                        <a:rPr lang="ja-JP" sz="1000" b="1" dirty="0">
                          <a:solidFill>
                            <a:srgbClr val="111827"/>
                          </a:solidFill>
                          <a:effectLst/>
                          <a:latin typeface="+mn-ea"/>
                          <a:ea typeface="+mn-ea"/>
                        </a:rPr>
                        <a:t>手段</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従業員50人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従業員100人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1000" b="1" dirty="0">
                          <a:solidFill>
                            <a:srgbClr val="111827"/>
                          </a:solidFill>
                          <a:effectLst/>
                          <a:latin typeface="+mn-ea"/>
                          <a:ea typeface="+mn-ea"/>
                        </a:rPr>
                        <a:t>従業員300人</a:t>
                      </a:r>
                    </a:p>
                  </a:txBody>
                  <a:tcPr marL="39778" marR="39778" marT="19889" marB="19889"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3138558"/>
                  </a:ext>
                </a:extLst>
              </a:tr>
              <a:tr h="193856">
                <a:tc>
                  <a:txBody>
                    <a:bodyPr/>
                    <a:lstStyle/>
                    <a:p>
                      <a:pPr algn="l" fontAlgn="base">
                        <a:buNone/>
                      </a:pPr>
                      <a:r>
                        <a:rPr lang="ja-JP" sz="1000" dirty="0">
                          <a:effectLst/>
                          <a:latin typeface="+mn-ea"/>
                          <a:ea typeface="+mn-ea"/>
                        </a:rPr>
                        <a:t>現地保管</a:t>
                      </a:r>
                      <a:endParaRPr lang="en-US" altLang="ja-JP" sz="1000" dirty="0">
                        <a:effectLst/>
                        <a:latin typeface="+mn-ea"/>
                        <a:ea typeface="+mn-ea"/>
                      </a:endParaRPr>
                    </a:p>
                    <a:p>
                      <a:pPr algn="l" fontAlgn="base">
                        <a:buNone/>
                      </a:pPr>
                      <a:r>
                        <a:rPr lang="ja-JP" sz="1000" dirty="0">
                          <a:effectLst/>
                          <a:latin typeface="+mn-ea"/>
                          <a:ea typeface="+mn-ea"/>
                        </a:rPr>
                        <a:t>(耐火金庫</a:t>
                      </a:r>
                      <a:r>
                        <a:rPr lang="ja-JP" altLang="en-US" sz="1000" dirty="0">
                          <a:effectLst/>
                          <a:latin typeface="+mn-ea"/>
                          <a:ea typeface="+mn-ea"/>
                        </a:rPr>
                        <a:t>の購入</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302037431"/>
                  </a:ext>
                </a:extLst>
              </a:tr>
              <a:tr h="193856">
                <a:tc>
                  <a:txBody>
                    <a:bodyPr/>
                    <a:lstStyle/>
                    <a:p>
                      <a:pPr algn="l" fontAlgn="base">
                        <a:buNone/>
                      </a:pPr>
                      <a:r>
                        <a:rPr lang="ja-JP" sz="1000" dirty="0">
                          <a:effectLst/>
                          <a:latin typeface="+mn-ea"/>
                          <a:ea typeface="+mn-ea"/>
                        </a:rPr>
                        <a:t>遠隔地保管</a:t>
                      </a:r>
                      <a:endParaRPr lang="ja-JP" altLang="en-US" sz="1000" dirty="0">
                        <a:effectLst/>
                        <a:latin typeface="+mn-ea"/>
                        <a:ea typeface="+mn-ea"/>
                      </a:endParaRPr>
                    </a:p>
                    <a:p>
                      <a:pPr algn="l" fontAlgn="base">
                        <a:buNone/>
                      </a:pPr>
                      <a:r>
                        <a:rPr lang="ja-JP" sz="1000" dirty="0">
                          <a:effectLst/>
                          <a:latin typeface="+mn-ea"/>
                          <a:ea typeface="+mn-ea"/>
                        </a:rPr>
                        <a:t>(貸金庫</a:t>
                      </a:r>
                      <a:r>
                        <a:rPr lang="ja-JP" altLang="en-US" sz="1000" dirty="0">
                          <a:effectLst/>
                          <a:latin typeface="+mn-ea"/>
                          <a:ea typeface="+mn-ea"/>
                        </a:rPr>
                        <a:t>等の契約</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1.5万～3万円/年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3万～6万円/年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7.5万～15万円/年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44239086"/>
                  </a:ext>
                </a:extLst>
              </a:tr>
              <a:tr h="178252">
                <a:tc>
                  <a:txBody>
                    <a:bodyPr/>
                    <a:lstStyle/>
                    <a:p>
                      <a:pPr algn="l" fontAlgn="base">
                        <a:buNone/>
                      </a:pPr>
                      <a:r>
                        <a:rPr 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(USB</a:t>
                      </a:r>
                      <a:r>
                        <a:rPr lang="ja-JP" altLang="en-US" sz="1000" dirty="0">
                          <a:effectLst/>
                          <a:latin typeface="+mn-ea"/>
                          <a:ea typeface="+mn-ea"/>
                        </a:rPr>
                        <a:t>メモリ等の購入</a:t>
                      </a:r>
                      <a:r>
                        <a:rPr lang="en-US" altLang="ja-JP" sz="1000" dirty="0">
                          <a:effectLst/>
                          <a:latin typeface="+mn-ea"/>
                          <a:ea typeface="+mn-ea"/>
                        </a:rPr>
                        <a:t>)</a:t>
                      </a:r>
                      <a:endParaRPr 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0.1万～1万円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0.2万～2万円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a:effectLst/>
                          <a:latin typeface="+mn-ea"/>
                          <a:ea typeface="+mn-ea"/>
                        </a:rPr>
                        <a:t>0.5万～5万円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616784667"/>
                  </a:ext>
                </a:extLst>
              </a:tr>
              <a:tr h="178252">
                <a:tc>
                  <a:txBody>
                    <a:bodyPr/>
                    <a:lstStyle/>
                    <a:p>
                      <a:pPr algn="l" fontAlgn="base">
                        <a:buNone/>
                      </a:pPr>
                      <a:r>
                        <a:rPr lang="ja-JP" altLang="ja-JP" sz="1000" dirty="0">
                          <a:effectLst/>
                          <a:latin typeface="+mn-ea"/>
                          <a:ea typeface="+mn-ea"/>
                        </a:rPr>
                        <a:t>外部記録媒体</a:t>
                      </a:r>
                      <a:endParaRPr lang="ja-JP" altLang="en-US" sz="1000" dirty="0">
                        <a:effectLst/>
                        <a:latin typeface="+mn-ea"/>
                        <a:ea typeface="+mn-ea"/>
                      </a:endParaRPr>
                    </a:p>
                    <a:p>
                      <a:pPr algn="l" fontAlgn="base">
                        <a:buNone/>
                      </a:pPr>
                      <a:r>
                        <a:rPr lang="en-US" altLang="ja-JP" sz="1000" dirty="0">
                          <a:effectLst/>
                          <a:latin typeface="+mn-ea"/>
                          <a:ea typeface="+mn-ea"/>
                        </a:rPr>
                        <a:t>(</a:t>
                      </a:r>
                      <a:r>
                        <a:rPr lang="ja-JP" altLang="ja-JP" sz="1000" dirty="0">
                          <a:effectLst/>
                          <a:latin typeface="+mn-ea"/>
                          <a:ea typeface="+mn-ea"/>
                        </a:rPr>
                        <a:t>外付けHDD</a:t>
                      </a:r>
                      <a:r>
                        <a:rPr lang="ja-JP" altLang="en-US" sz="1000" dirty="0">
                          <a:effectLst/>
                          <a:latin typeface="+mn-ea"/>
                          <a:ea typeface="+mn-ea"/>
                        </a:rPr>
                        <a:t>等の購入</a:t>
                      </a:r>
                      <a:r>
                        <a:rPr lang="en-US" altLang="ja-JP" sz="1000" dirty="0">
                          <a:effectLst/>
                          <a:latin typeface="+mn-ea"/>
                          <a:ea typeface="+mn-ea"/>
                        </a:rPr>
                        <a:t>)</a:t>
                      </a:r>
                      <a:endParaRPr lang="ja-JP" altLang="ja-JP" sz="10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1万～10万円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2万～20万円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5万～50万円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459773684"/>
                  </a:ext>
                </a:extLst>
              </a:tr>
              <a:tr h="310170">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100112361"/>
                  </a:ext>
                </a:extLst>
              </a:tr>
              <a:tr h="193856">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(会計)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3.6</a:t>
                      </a:r>
                      <a:r>
                        <a:rPr lang="ja-JP" sz="1000" dirty="0">
                          <a:effectLst/>
                          <a:latin typeface="+mn-ea"/>
                          <a:ea typeface="+mn-ea"/>
                        </a:rPr>
                        <a:t>万～</a:t>
                      </a:r>
                      <a:r>
                        <a:rPr lang="en-US" altLang="ja-JP" sz="1000" dirty="0">
                          <a:effectLst/>
                          <a:latin typeface="+mn-ea"/>
                          <a:ea typeface="+mn-ea"/>
                        </a:rPr>
                        <a:t>12</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7.2</a:t>
                      </a:r>
                      <a:r>
                        <a:rPr lang="ja-JP" sz="1000" dirty="0">
                          <a:effectLst/>
                          <a:latin typeface="+mn-ea"/>
                          <a:ea typeface="+mn-ea"/>
                        </a:rPr>
                        <a:t>万～</a:t>
                      </a:r>
                      <a:r>
                        <a:rPr lang="en-US" altLang="ja-JP" sz="1000" dirty="0">
                          <a:effectLst/>
                          <a:latin typeface="+mn-ea"/>
                          <a:ea typeface="+mn-ea"/>
                        </a:rPr>
                        <a:t>24</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18</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759173708"/>
                  </a:ext>
                </a:extLst>
              </a:tr>
              <a:tr h="346299">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(勤怠・労務管理)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30</a:t>
                      </a:r>
                      <a:r>
                        <a:rPr lang="ja-JP" sz="1000" dirty="0">
                          <a:effectLst/>
                          <a:latin typeface="+mn-ea"/>
                          <a:ea typeface="+mn-ea"/>
                        </a:rPr>
                        <a:t>万～</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en-US" altLang="ja-JP" sz="1000" dirty="0">
                          <a:effectLst/>
                          <a:latin typeface="+mn-ea"/>
                          <a:ea typeface="+mn-ea"/>
                        </a:rPr>
                        <a:t>60</a:t>
                      </a:r>
                      <a:r>
                        <a:rPr lang="ja-JP" sz="1000" dirty="0">
                          <a:effectLst/>
                          <a:latin typeface="+mn-ea"/>
                          <a:ea typeface="+mn-ea"/>
                        </a:rPr>
                        <a:t>万～1</a:t>
                      </a:r>
                      <a:r>
                        <a:rPr lang="en-US" altLang="ja-JP" sz="1000" dirty="0">
                          <a:effectLst/>
                          <a:latin typeface="+mn-ea"/>
                          <a:ea typeface="+mn-ea"/>
                        </a:rPr>
                        <a:t>20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1000" dirty="0">
                          <a:effectLst/>
                          <a:latin typeface="+mn-ea"/>
                          <a:ea typeface="+mn-ea"/>
                        </a:rPr>
                        <a:t>1</a:t>
                      </a:r>
                      <a:r>
                        <a:rPr lang="en-US" altLang="ja-JP" sz="1000" dirty="0">
                          <a:effectLst/>
                          <a:latin typeface="+mn-ea"/>
                          <a:ea typeface="+mn-ea"/>
                        </a:rPr>
                        <a:t>80</a:t>
                      </a:r>
                      <a:r>
                        <a:rPr lang="ja-JP" sz="1000" dirty="0">
                          <a:effectLst/>
                          <a:latin typeface="+mn-ea"/>
                          <a:ea typeface="+mn-ea"/>
                        </a:rPr>
                        <a:t>万～3</a:t>
                      </a:r>
                      <a:r>
                        <a:rPr lang="en-US" altLang="ja-JP" sz="1000" dirty="0">
                          <a:effectLst/>
                          <a:latin typeface="+mn-ea"/>
                          <a:ea typeface="+mn-ea"/>
                        </a:rPr>
                        <a:t>60</a:t>
                      </a:r>
                      <a:r>
                        <a:rPr lang="ja-JP" sz="1000" dirty="0">
                          <a:effectLst/>
                          <a:latin typeface="+mn-ea"/>
                          <a:ea typeface="+mn-ea"/>
                        </a:rPr>
                        <a:t>万円/年</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974757321"/>
                  </a:ext>
                </a:extLst>
              </a:tr>
            </a:tbl>
          </a:graphicData>
        </a:graphic>
      </p:graphicFrame>
      <p:graphicFrame>
        <p:nvGraphicFramePr>
          <p:cNvPr id="4" name="表 3">
            <a:extLst>
              <a:ext uri="{FF2B5EF4-FFF2-40B4-BE49-F238E27FC236}">
                <a16:creationId xmlns:a16="http://schemas.microsoft.com/office/drawing/2014/main" id="{2865F1D5-B18A-4C86-AEB9-3085DDBCB919}"/>
              </a:ext>
            </a:extLst>
          </p:cNvPr>
          <p:cNvGraphicFramePr>
            <a:graphicFrameLocks noGrp="1"/>
          </p:cNvGraphicFramePr>
          <p:nvPr>
            <p:extLst>
              <p:ext uri="{D42A27DB-BD31-4B8C-83A1-F6EECF244321}">
                <p14:modId xmlns:p14="http://schemas.microsoft.com/office/powerpoint/2010/main" val="1087850472"/>
              </p:ext>
            </p:extLst>
          </p:nvPr>
        </p:nvGraphicFramePr>
        <p:xfrm>
          <a:off x="252305" y="992560"/>
          <a:ext cx="6344380" cy="2951944"/>
        </p:xfrm>
        <a:graphic>
          <a:graphicData uri="http://schemas.openxmlformats.org/drawingml/2006/table">
            <a:tbl>
              <a:tblPr/>
              <a:tblGrid>
                <a:gridCol w="1232479">
                  <a:extLst>
                    <a:ext uri="{9D8B030D-6E8A-4147-A177-3AD203B41FA5}">
                      <a16:colId xmlns:a16="http://schemas.microsoft.com/office/drawing/2014/main" val="899934685"/>
                    </a:ext>
                  </a:extLst>
                </a:gridCol>
                <a:gridCol w="1849079">
                  <a:extLst>
                    <a:ext uri="{9D8B030D-6E8A-4147-A177-3AD203B41FA5}">
                      <a16:colId xmlns:a16="http://schemas.microsoft.com/office/drawing/2014/main" val="2676713565"/>
                    </a:ext>
                  </a:extLst>
                </a:gridCol>
                <a:gridCol w="1631411">
                  <a:extLst>
                    <a:ext uri="{9D8B030D-6E8A-4147-A177-3AD203B41FA5}">
                      <a16:colId xmlns:a16="http://schemas.microsoft.com/office/drawing/2014/main" val="2153589952"/>
                    </a:ext>
                  </a:extLst>
                </a:gridCol>
                <a:gridCol w="1631411">
                  <a:extLst>
                    <a:ext uri="{9D8B030D-6E8A-4147-A177-3AD203B41FA5}">
                      <a16:colId xmlns:a16="http://schemas.microsoft.com/office/drawing/2014/main" val="300772179"/>
                    </a:ext>
                  </a:extLst>
                </a:gridCol>
              </a:tblGrid>
              <a:tr h="143029">
                <a:tc>
                  <a:txBody>
                    <a:bodyPr/>
                    <a:lstStyle/>
                    <a:p>
                      <a:pPr algn="ctr" fontAlgn="b">
                        <a:buNone/>
                      </a:pPr>
                      <a:r>
                        <a:rPr lang="ja-JP" altLang="en-US" sz="900" b="1" dirty="0">
                          <a:solidFill>
                            <a:srgbClr val="111827"/>
                          </a:solidFill>
                          <a:effectLst/>
                          <a:latin typeface="+mn-ea"/>
                          <a:ea typeface="+mn-ea"/>
                        </a:rPr>
                        <a:t>手段</a:t>
                      </a:r>
                      <a:endParaRPr lang="ja-JP" sz="900" b="1" dirty="0">
                        <a:solidFill>
                          <a:srgbClr val="111827"/>
                        </a:solidFill>
                        <a:effectLst/>
                        <a:latin typeface="+mn-ea"/>
                        <a:ea typeface="+mn-ea"/>
                      </a:endParaRP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概要</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メリット</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algn="ctr" fontAlgn="b">
                        <a:buNone/>
                      </a:pPr>
                      <a:r>
                        <a:rPr lang="ja-JP" sz="900" b="1" dirty="0">
                          <a:solidFill>
                            <a:srgbClr val="111827"/>
                          </a:solidFill>
                          <a:effectLst/>
                          <a:latin typeface="+mn-ea"/>
                          <a:ea typeface="+mn-ea"/>
                        </a:rPr>
                        <a:t>注意点</a:t>
                      </a:r>
                    </a:p>
                  </a:txBody>
                  <a:tcPr marL="25864" marR="25864" marT="12932" marB="12932"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2991932009"/>
                  </a:ext>
                </a:extLst>
              </a:tr>
              <a:tr h="441235">
                <a:tc>
                  <a:txBody>
                    <a:bodyPr/>
                    <a:lstStyle/>
                    <a:p>
                      <a:pPr algn="l" fontAlgn="base">
                        <a:buNone/>
                      </a:pPr>
                      <a:r>
                        <a:rPr lang="ja-JP" sz="900" dirty="0">
                          <a:effectLst/>
                          <a:latin typeface="+mn-ea"/>
                          <a:ea typeface="+mn-ea"/>
                        </a:rPr>
                        <a:t>現地保管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耐火金庫等</a:t>
                      </a:r>
                      <a:r>
                        <a:rPr lang="en-US" altLang="ja-JP" sz="9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重要書類や記録媒体を耐火金庫</a:t>
                      </a:r>
                      <a:r>
                        <a:rPr lang="ja-JP" altLang="en-US" sz="900" dirty="0">
                          <a:effectLst/>
                          <a:latin typeface="+mn-ea"/>
                          <a:ea typeface="+mn-ea"/>
                        </a:rPr>
                        <a:t>や書庫</a:t>
                      </a:r>
                      <a:r>
                        <a:rPr lang="ja-JP" sz="900" dirty="0">
                          <a:effectLst/>
                          <a:latin typeface="+mn-ea"/>
                          <a:ea typeface="+mn-ea"/>
                        </a:rPr>
                        <a:t>等に保管する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ja-JP" sz="900" dirty="0">
                          <a:effectLst/>
                          <a:latin typeface="+mn-ea"/>
                          <a:ea typeface="+mn-ea"/>
                        </a:rPr>
                        <a:t>比較的安価</a:t>
                      </a:r>
                      <a:r>
                        <a:rPr lang="ja-JP" altLang="en-US" sz="900" dirty="0">
                          <a:effectLst/>
                          <a:latin typeface="+mn-ea"/>
                          <a:ea typeface="+mn-ea"/>
                        </a:rPr>
                        <a:t>で</a:t>
                      </a:r>
                      <a:r>
                        <a:rPr lang="ja-JP" altLang="ja-JP" sz="900" dirty="0">
                          <a:effectLst/>
                          <a:latin typeface="+mn-ea"/>
                          <a:ea typeface="+mn-ea"/>
                        </a:rPr>
                        <a:t>持ち出し可能。</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建物倒壊・津波時は消失</a:t>
                      </a:r>
                      <a:r>
                        <a:rPr lang="ja-JP" altLang="en-US" sz="900" dirty="0">
                          <a:effectLst/>
                          <a:latin typeface="+mn-ea"/>
                          <a:ea typeface="+mn-ea"/>
                        </a:rPr>
                        <a:t>ﾘｽｸ</a:t>
                      </a:r>
                      <a:r>
                        <a:rPr lang="ja-JP" sz="900" dirty="0">
                          <a:effectLst/>
                          <a:latin typeface="+mn-ea"/>
                          <a:ea typeface="+mn-ea"/>
                        </a:rPr>
                        <a:t>あり</a:t>
                      </a:r>
                      <a:r>
                        <a:rPr lang="ja-JP" altLang="en-US" sz="900" dirty="0">
                          <a:effectLst/>
                          <a:latin typeface="+mn-ea"/>
                          <a:ea typeface="+mn-ea"/>
                        </a:rPr>
                        <a:t>。</a:t>
                      </a:r>
                      <a:r>
                        <a:rPr lang="ja-JP" sz="900" dirty="0">
                          <a:effectLst/>
                          <a:latin typeface="+mn-ea"/>
                          <a:ea typeface="+mn-ea"/>
                        </a:rPr>
                        <a:t>単独での利用は不十分</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698689090"/>
                  </a:ext>
                </a:extLst>
              </a:tr>
              <a:tr h="320898">
                <a:tc>
                  <a:txBody>
                    <a:bodyPr/>
                    <a:lstStyle/>
                    <a:p>
                      <a:pPr algn="l" fontAlgn="base">
                        <a:buNone/>
                      </a:pPr>
                      <a:r>
                        <a:rPr lang="ja-JP" sz="900" dirty="0">
                          <a:effectLst/>
                          <a:latin typeface="+mn-ea"/>
                          <a:ea typeface="+mn-ea"/>
                        </a:rPr>
                        <a:t>遠隔地保管</a:t>
                      </a:r>
                      <a:endParaRPr lang="en-US" altLang="ja-JP" sz="900" dirty="0">
                        <a:effectLst/>
                        <a:latin typeface="+mn-ea"/>
                        <a:ea typeface="+mn-ea"/>
                      </a:endParaRPr>
                    </a:p>
                    <a:p>
                      <a:pPr algn="l" fontAlgn="base">
                        <a:buNone/>
                      </a:pPr>
                      <a:r>
                        <a:rPr lang="en-US" altLang="ja-JP" sz="900" dirty="0">
                          <a:effectLst/>
                          <a:latin typeface="+mn-ea"/>
                          <a:ea typeface="+mn-ea"/>
                        </a:rPr>
                        <a:t>(</a:t>
                      </a:r>
                      <a:r>
                        <a:rPr lang="ja-JP" altLang="en-US" sz="900" dirty="0">
                          <a:effectLst/>
                          <a:latin typeface="+mn-ea"/>
                          <a:ea typeface="+mn-ea"/>
                        </a:rPr>
                        <a:t>別拠点、</a:t>
                      </a:r>
                      <a:r>
                        <a:rPr lang="ja-JP" sz="900" dirty="0">
                          <a:effectLst/>
                          <a:latin typeface="+mn-ea"/>
                          <a:ea typeface="+mn-ea"/>
                        </a:rPr>
                        <a:t>貸金庫等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金融機関の貸金庫や</a:t>
                      </a:r>
                      <a:r>
                        <a:rPr lang="ja-JP" altLang="en-US" sz="900" dirty="0">
                          <a:effectLst/>
                          <a:latin typeface="+mn-ea"/>
                          <a:ea typeface="+mn-ea"/>
                        </a:rPr>
                        <a:t>別</a:t>
                      </a:r>
                      <a:r>
                        <a:rPr lang="ja-JP" sz="900" dirty="0">
                          <a:effectLst/>
                          <a:latin typeface="+mn-ea"/>
                          <a:ea typeface="+mn-ea"/>
                        </a:rPr>
                        <a:t>拠点に書類・記録媒体を保管する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自社</a:t>
                      </a:r>
                      <a:r>
                        <a:rPr lang="ja-JP" sz="900" dirty="0">
                          <a:effectLst/>
                          <a:latin typeface="+mn-ea"/>
                          <a:ea typeface="+mn-ea"/>
                        </a:rPr>
                        <a:t>が被災した場合も保全できる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緊急時にすぐ取り出せない場合がある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89219199"/>
                  </a:ext>
                </a:extLst>
              </a:tr>
              <a:tr h="561572">
                <a:tc>
                  <a:txBody>
                    <a:bodyPr/>
                    <a:lstStyle/>
                    <a:p>
                      <a:pPr algn="l" fontAlgn="base">
                        <a:buNone/>
                      </a:pPr>
                      <a:r>
                        <a:rPr lang="ja-JP" sz="900" dirty="0">
                          <a:effectLst/>
                          <a:latin typeface="+mn-ea"/>
                          <a:ea typeface="+mn-ea"/>
                        </a:rPr>
                        <a:t>外部記録媒体</a:t>
                      </a:r>
                      <a:endParaRPr lang="en-US" altLang="ja-JP" sz="900" dirty="0">
                        <a:effectLst/>
                        <a:latin typeface="+mn-ea"/>
                        <a:ea typeface="+mn-ea"/>
                      </a:endParaRPr>
                    </a:p>
                    <a:p>
                      <a:pPr algn="l" fontAlgn="base">
                        <a:buNone/>
                      </a:pPr>
                      <a:r>
                        <a:rPr lang="en-US" altLang="ja-JP" sz="900" dirty="0">
                          <a:effectLst/>
                          <a:latin typeface="+mn-ea"/>
                          <a:ea typeface="+mn-ea"/>
                        </a:rPr>
                        <a:t>(</a:t>
                      </a:r>
                      <a:r>
                        <a:rPr lang="ja-JP" sz="900" dirty="0">
                          <a:effectLst/>
                          <a:latin typeface="+mn-ea"/>
                          <a:ea typeface="+mn-ea"/>
                        </a:rPr>
                        <a:t>USB・外付けHDD等</a:t>
                      </a:r>
                      <a:r>
                        <a:rPr lang="en-US" altLang="ja-JP"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定期的に</a:t>
                      </a:r>
                      <a:r>
                        <a:rPr lang="ja-JP" altLang="en-US" sz="900" dirty="0">
                          <a:effectLst/>
                          <a:latin typeface="+mn-ea"/>
                          <a:ea typeface="+mn-ea"/>
                        </a:rPr>
                        <a:t>データ</a:t>
                      </a:r>
                      <a:r>
                        <a:rPr lang="ja-JP" sz="900" dirty="0">
                          <a:effectLst/>
                          <a:latin typeface="+mn-ea"/>
                          <a:ea typeface="+mn-ea"/>
                        </a:rPr>
                        <a:t>を</a:t>
                      </a:r>
                      <a:r>
                        <a:rPr lang="ja-JP" altLang="en-US" sz="900" dirty="0">
                          <a:effectLst/>
                          <a:latin typeface="+mn-ea"/>
                          <a:ea typeface="+mn-ea"/>
                        </a:rPr>
                        <a:t>コピー</a:t>
                      </a:r>
                      <a:r>
                        <a:rPr lang="ja-JP" sz="900" dirty="0">
                          <a:effectLst/>
                          <a:latin typeface="+mn-ea"/>
                          <a:ea typeface="+mn-ea"/>
                        </a:rPr>
                        <a:t>して保管する</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比較的安価</a:t>
                      </a:r>
                      <a:r>
                        <a:rPr lang="ja-JP" altLang="en-US" sz="900" dirty="0">
                          <a:effectLst/>
                          <a:latin typeface="+mn-ea"/>
                          <a:ea typeface="+mn-ea"/>
                        </a:rPr>
                        <a:t>で</a:t>
                      </a:r>
                      <a:r>
                        <a:rPr lang="ja-JP" sz="900" dirty="0">
                          <a:effectLst/>
                          <a:latin typeface="+mn-ea"/>
                          <a:ea typeface="+mn-ea"/>
                        </a:rPr>
                        <a:t>持ち出し可能。ネットワークから切り離して保管することでウイルス感染対策にも有効</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sz="900" dirty="0">
                          <a:effectLst/>
                          <a:latin typeface="+mn-ea"/>
                          <a:ea typeface="+mn-ea"/>
                        </a:rPr>
                        <a:t>媒体の紛失・破損</a:t>
                      </a:r>
                      <a:r>
                        <a:rPr lang="ja-JP" altLang="en-US" sz="900" dirty="0">
                          <a:effectLst/>
                          <a:latin typeface="+mn-ea"/>
                          <a:ea typeface="+mn-ea"/>
                        </a:rPr>
                        <a:t>ﾘｽｸがある</a:t>
                      </a:r>
                      <a:r>
                        <a:rPr lang="ja-JP" sz="900" dirty="0">
                          <a:effectLst/>
                          <a:latin typeface="+mn-ea"/>
                          <a:ea typeface="+mn-ea"/>
                        </a:rPr>
                        <a:t>。定期的な更新・交換が必要</a:t>
                      </a:r>
                      <a:r>
                        <a:rPr lang="ja-JP" altLang="en-US" sz="900" dirty="0">
                          <a:effectLst/>
                          <a:latin typeface="+mn-ea"/>
                          <a:ea typeface="+mn-ea"/>
                        </a:rPr>
                        <a:t>。</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959075365"/>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ストレージ</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fontAlgn="base">
                        <a:buNone/>
                      </a:pPr>
                      <a:r>
                        <a:rPr lang="ja-JP" altLang="en-US" sz="900" dirty="0">
                          <a:effectLst/>
                          <a:latin typeface="+mn-ea"/>
                          <a:ea typeface="+mn-ea"/>
                        </a:rPr>
                        <a:t>ファイルをインターネット上に保存・共有する。</a:t>
                      </a:r>
                      <a:r>
                        <a:rPr lang="en-US" altLang="ja-JP" sz="900" dirty="0">
                          <a:effectLst/>
                          <a:latin typeface="+mn-ea"/>
                          <a:ea typeface="+mn-ea"/>
                        </a:rPr>
                        <a:t>PC</a:t>
                      </a:r>
                      <a:r>
                        <a:rPr lang="ja-JP" altLang="en-US" sz="900" dirty="0">
                          <a:effectLst/>
                          <a:latin typeface="+mn-ea"/>
                          <a:ea typeface="+mn-ea"/>
                        </a:rPr>
                        <a:t>やサーバーのデータを自動でバックアップできる。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PC・サーバーが破損してもデータを失わ</a:t>
                      </a:r>
                      <a:r>
                        <a:rPr lang="ja-JP" altLang="en-US" sz="900" dirty="0">
                          <a:effectLst/>
                          <a:latin typeface="+mn-ea"/>
                          <a:ea typeface="+mn-ea"/>
                        </a:rPr>
                        <a:t>ない。</a:t>
                      </a:r>
                      <a:endParaRPr lang="en-US"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rowSpan="2">
                  <a:txBody>
                    <a:bodyPr/>
                    <a:lstStyle/>
                    <a:p>
                      <a:pPr algn="l" fontAlgn="base">
                        <a:buNone/>
                      </a:pPr>
                      <a:r>
                        <a:rPr lang="ja-JP" sz="900" dirty="0">
                          <a:effectLst/>
                          <a:latin typeface="+mn-ea"/>
                          <a:ea typeface="+mn-ea"/>
                        </a:rPr>
                        <a:t>通信</a:t>
                      </a:r>
                      <a:r>
                        <a:rPr lang="ja-JP" altLang="en-US" sz="900" dirty="0">
                          <a:effectLst/>
                          <a:latin typeface="+mn-ea"/>
                          <a:ea typeface="+mn-ea"/>
                        </a:rPr>
                        <a:t>環境や</a:t>
                      </a:r>
                      <a:r>
                        <a:rPr lang="en-US" altLang="ja-JP" sz="900" dirty="0">
                          <a:effectLst/>
                          <a:latin typeface="+mn-ea"/>
                          <a:ea typeface="+mn-ea"/>
                        </a:rPr>
                        <a:t>PC</a:t>
                      </a:r>
                      <a:r>
                        <a:rPr lang="ja-JP" altLang="en-US" sz="900" dirty="0">
                          <a:effectLst/>
                          <a:latin typeface="+mn-ea"/>
                          <a:ea typeface="+mn-ea"/>
                        </a:rPr>
                        <a:t>などのﾃﾞﾊﾞｲｽが必要。</a:t>
                      </a:r>
                      <a:r>
                        <a:rPr lang="ja-JP" sz="900" dirty="0">
                          <a:effectLst/>
                          <a:latin typeface="+mn-ea"/>
                          <a:ea typeface="+mn-ea"/>
                        </a:rPr>
                        <a:t>月額費用が継続的に発生する</a:t>
                      </a:r>
                      <a:r>
                        <a:rPr lang="ja-JP" altLang="en-US" sz="900" dirty="0">
                          <a:effectLst/>
                          <a:latin typeface="+mn-ea"/>
                          <a:ea typeface="+mn-ea"/>
                        </a:rPr>
                        <a:t>ものが多い</a:t>
                      </a:r>
                      <a:r>
                        <a:rPr lang="ja-JP" sz="900" dirty="0">
                          <a:effectLst/>
                          <a:latin typeface="+mn-ea"/>
                          <a:ea typeface="+mn-ea"/>
                        </a:rPr>
                        <a:t>。</a:t>
                      </a:r>
                      <a:br>
                        <a:rPr lang="en-US" altLang="ja-JP" sz="900" dirty="0">
                          <a:effectLst/>
                          <a:latin typeface="+mn-ea"/>
                          <a:ea typeface="+mn-ea"/>
                        </a:rPr>
                      </a:br>
                      <a:r>
                        <a:rPr lang="ja-JP" altLang="en-US" sz="900" dirty="0">
                          <a:effectLst/>
                          <a:latin typeface="+mn-ea"/>
                          <a:ea typeface="+mn-ea"/>
                        </a:rPr>
                        <a:t>ｻｰﾋﾞｽ</a:t>
                      </a:r>
                      <a:r>
                        <a:rPr lang="ja-JP" sz="900" dirty="0">
                          <a:effectLst/>
                          <a:latin typeface="+mn-ea"/>
                          <a:ea typeface="+mn-ea"/>
                        </a:rPr>
                        <a:t>障害時は業務停止</a:t>
                      </a:r>
                      <a:r>
                        <a:rPr lang="ja-JP" altLang="en-US" sz="900" dirty="0">
                          <a:effectLst/>
                          <a:latin typeface="+mn-ea"/>
                          <a:ea typeface="+mn-ea"/>
                        </a:rPr>
                        <a:t>ﾘｽｸがある。</a:t>
                      </a:r>
                      <a:endParaRPr 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3958653943"/>
                  </a:ext>
                </a:extLst>
              </a:tr>
              <a:tr h="561572">
                <a:tc>
                  <a:txBody>
                    <a:bodyPr/>
                    <a:lstStyle/>
                    <a:p>
                      <a:pPr algn="l" fontAlgn="base">
                        <a:buNone/>
                      </a:pPr>
                      <a:r>
                        <a:rPr lang="ja-JP" sz="1000" dirty="0">
                          <a:effectLst/>
                          <a:latin typeface="+mn-ea"/>
                          <a:ea typeface="+mn-ea"/>
                        </a:rPr>
                        <a:t>クラウドサービス</a:t>
                      </a:r>
                      <a:endParaRPr lang="en-US" altLang="ja-JP" sz="1000" dirty="0">
                        <a:effectLst/>
                        <a:latin typeface="+mn-ea"/>
                        <a:ea typeface="+mn-ea"/>
                      </a:endParaRPr>
                    </a:p>
                    <a:p>
                      <a:pPr algn="l" fontAlgn="base">
                        <a:buNone/>
                      </a:pPr>
                      <a:r>
                        <a:rPr lang="ja-JP" sz="1000" dirty="0">
                          <a:effectLst/>
                          <a:latin typeface="+mn-ea"/>
                          <a:ea typeface="+mn-ea"/>
                        </a:rPr>
                        <a:t>(</a:t>
                      </a:r>
                      <a:r>
                        <a:rPr lang="ja-JP" altLang="en-US" sz="1000" dirty="0">
                          <a:effectLst/>
                          <a:latin typeface="+mn-ea"/>
                          <a:ea typeface="+mn-ea"/>
                        </a:rPr>
                        <a:t>業務システム</a:t>
                      </a:r>
                      <a:r>
                        <a:rPr lang="ja-JP" sz="1000" dirty="0">
                          <a:effectLst/>
                          <a:latin typeface="+mn-ea"/>
                          <a:ea typeface="+mn-ea"/>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会計・労務・生産・受発注等の業務管理をクラウド上で行う。</a:t>
                      </a:r>
                      <a:endParaRPr lang="en-US" altLang="ja-JP" sz="900" dirty="0">
                        <a:effectLst/>
                        <a:latin typeface="+mn-ea"/>
                        <a:ea typeface="+mn-ea"/>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ja-JP" altLang="en-US" sz="900" dirty="0">
                          <a:effectLst/>
                          <a:latin typeface="+mn-ea"/>
                          <a:ea typeface="+mn-ea"/>
                        </a:rPr>
                        <a:t>業務データが自動的にクラウド上に保存される。</a:t>
                      </a:r>
                      <a:endParaRPr lang="ja-JP" altLang="ja-JP" sz="900" dirty="0">
                        <a:effectLst/>
                        <a:latin typeface="+mn-ea"/>
                        <a:ea typeface="+mn-ea"/>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vMerge="1">
                  <a:txBody>
                    <a:bodyPr/>
                    <a:lstStyle/>
                    <a:p>
                      <a:endParaRPr kumimoji="1" lang="ja-JP" altLang="en-US"/>
                    </a:p>
                  </a:txBody>
                  <a:tcPr/>
                </a:tc>
                <a:tc vMerge="1">
                  <a:txBody>
                    <a:bodyPr/>
                    <a:lstStyle/>
                    <a:p>
                      <a:endParaRPr kumimoji="1" lang="ja-JP" altLang="en-US"/>
                    </a:p>
                  </a:txBody>
                  <a:tcPr/>
                </a:tc>
                <a:extLst>
                  <a:ext uri="{0D108BD9-81ED-4DB2-BD59-A6C34878D82A}">
                    <a16:rowId xmlns:a16="http://schemas.microsoft.com/office/drawing/2014/main" val="2826968502"/>
                  </a:ext>
                </a:extLst>
              </a:tr>
            </a:tbl>
          </a:graphicData>
        </a:graphic>
      </p:graphicFrame>
    </p:spTree>
    <p:extLst>
      <p:ext uri="{BB962C8B-B14F-4D97-AF65-F5344CB8AC3E}">
        <p14:creationId xmlns:p14="http://schemas.microsoft.com/office/powerpoint/2010/main" val="311367807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8" name="Text Box 18"/>
          <p:cNvSpPr txBox="1">
            <a:spLocks noChangeArrowheads="1"/>
          </p:cNvSpPr>
          <p:nvPr/>
        </p:nvSpPr>
        <p:spPr bwMode="auto">
          <a:xfrm>
            <a:off x="1557338" y="3873500"/>
            <a:ext cx="3600450" cy="1510286"/>
          </a:xfrm>
          <a:prstGeom prst="rect">
            <a:avLst/>
          </a:prstGeom>
          <a:solidFill>
            <a:schemeClr val="bg1"/>
          </a:solidFill>
          <a:ln>
            <a:noFill/>
          </a:ln>
          <a:effectLst/>
          <a:extLs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r>
              <a:rPr lang="ja-JP" altLang="en-US" sz="6000" dirty="0">
                <a:solidFill>
                  <a:schemeClr val="bg1">
                    <a:lumMod val="50000"/>
                  </a:schemeClr>
                </a:solidFill>
                <a:latin typeface="ＭＳ ゴシック" panose="020B0609070205080204" pitchFamily="49" charset="-128"/>
                <a:ea typeface="ＭＳ ゴシック" panose="020B0609070205080204" pitchFamily="49" charset="-128"/>
              </a:rPr>
              <a:t>別途作成</a:t>
            </a:r>
          </a:p>
          <a:p>
            <a:pPr algn="ctr" eaLnBrk="1" hangingPunct="1"/>
            <a:r>
              <a:rPr lang="ja-JP" altLang="en-US" sz="3200" dirty="0">
                <a:solidFill>
                  <a:schemeClr val="bg1">
                    <a:lumMod val="50000"/>
                  </a:schemeClr>
                </a:solidFill>
                <a:latin typeface="ＭＳ ゴシック" panose="020B0609070205080204" pitchFamily="49" charset="-128"/>
                <a:ea typeface="ＭＳ ゴシック" panose="020B0609070205080204" pitchFamily="49" charset="-128"/>
              </a:rPr>
              <a:t>（別ファイル）</a:t>
            </a:r>
          </a:p>
        </p:txBody>
      </p:sp>
      <p:sp>
        <p:nvSpPr>
          <p:cNvPr id="2" name="タイトル 1">
            <a:extLst>
              <a:ext uri="{FF2B5EF4-FFF2-40B4-BE49-F238E27FC236}">
                <a16:creationId xmlns:a16="http://schemas.microsoft.com/office/drawing/2014/main" id="{2146DBDE-5C37-912C-099F-BB66BB2D2A51}"/>
              </a:ext>
            </a:extLst>
          </p:cNvPr>
          <p:cNvSpPr>
            <a:spLocks noGrp="1"/>
          </p:cNvSpPr>
          <p:nvPr>
            <p:ph type="ctrTitle"/>
          </p:nvPr>
        </p:nvSpPr>
        <p:spPr/>
        <p:txBody>
          <a:bodyPr/>
          <a:lstStyle/>
          <a:p>
            <a:r>
              <a:rPr lang="en-US" altLang="ja-JP" dirty="0"/>
              <a:t>【</a:t>
            </a:r>
            <a:r>
              <a:rPr lang="ja-JP" altLang="en-US" dirty="0"/>
              <a:t>様式１２</a:t>
            </a:r>
            <a:r>
              <a:rPr lang="en-US" altLang="ja-JP" dirty="0"/>
              <a:t>】</a:t>
            </a:r>
            <a:r>
              <a:rPr lang="ja-JP" altLang="en-US" dirty="0"/>
              <a:t>従業員携帯カード</a:t>
            </a:r>
          </a:p>
        </p:txBody>
      </p:sp>
      <p:sp>
        <p:nvSpPr>
          <p:cNvPr id="3" name="コンテンツ プレースホルダー 2">
            <a:extLst>
              <a:ext uri="{FF2B5EF4-FFF2-40B4-BE49-F238E27FC236}">
                <a16:creationId xmlns:a16="http://schemas.microsoft.com/office/drawing/2014/main" id="{26588926-5F3E-674D-E4B8-1E1690333CB1}"/>
              </a:ext>
            </a:extLst>
          </p:cNvPr>
          <p:cNvSpPr>
            <a:spLocks noGrp="1"/>
          </p:cNvSpPr>
          <p:nvPr>
            <p:ph sz="quarter" idx="11"/>
          </p:nvPr>
        </p:nvSpPr>
        <p:spPr/>
        <p:txBody>
          <a:bodyPr/>
          <a:lstStyle/>
          <a:p>
            <a:pPr lvl="1"/>
            <a:r>
              <a:rPr lang="ja-JP" altLang="en-US" dirty="0"/>
              <a:t>ポイント</a:t>
            </a:r>
            <a:endParaRPr lang="en-US" altLang="ja-JP" dirty="0"/>
          </a:p>
          <a:p>
            <a:pPr lvl="2"/>
            <a:r>
              <a:rPr lang="ja-JP" altLang="en-US" dirty="0"/>
              <a:t>各部署、各従業員が、被災時の連絡先や自分のやるべきことについて記入しましょう。</a:t>
            </a:r>
          </a:p>
          <a:p>
            <a:pPr lvl="2"/>
            <a:r>
              <a:rPr lang="ja-JP" altLang="en-US" dirty="0"/>
              <a:t>記入したものは、定期入れや財布に収め常に、携行するようにしてください。</a:t>
            </a:r>
          </a:p>
        </p:txBody>
      </p:sp>
      <p:sp>
        <p:nvSpPr>
          <p:cNvPr id="4" name="スライド番号プレースホルダー 3">
            <a:extLst>
              <a:ext uri="{FF2B5EF4-FFF2-40B4-BE49-F238E27FC236}">
                <a16:creationId xmlns:a16="http://schemas.microsoft.com/office/drawing/2014/main" id="{47A3E7B4-1C0D-28EA-87EE-D306D8F739C0}"/>
              </a:ext>
            </a:extLst>
          </p:cNvPr>
          <p:cNvSpPr>
            <a:spLocks noGrp="1"/>
          </p:cNvSpPr>
          <p:nvPr>
            <p:ph type="sldNum" sz="quarter" idx="12"/>
          </p:nvPr>
        </p:nvSpPr>
        <p:spPr/>
        <p:txBody>
          <a:bodyPr/>
          <a:lstStyle/>
          <a:p>
            <a:pPr algn="ctr"/>
            <a:fld id="{C7087AB9-DADE-4781-AE92-2E367CAE0F39}" type="slidenum">
              <a:rPr lang="ja-JP" altLang="en-US" smtClean="0"/>
              <a:pPr algn="ctr"/>
              <a:t>37</a:t>
            </a:fld>
            <a:endParaRPr lang="ja-JP" altLang="en-US"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1172" name="Group 100"/>
          <p:cNvGraphicFramePr>
            <a:graphicFrameLocks noGrp="1"/>
          </p:cNvGraphicFramePr>
          <p:nvPr>
            <p:extLst>
              <p:ext uri="{D42A27DB-BD31-4B8C-83A1-F6EECF244321}">
                <p14:modId xmlns:p14="http://schemas.microsoft.com/office/powerpoint/2010/main" val="2168149091"/>
              </p:ext>
            </p:extLst>
          </p:nvPr>
        </p:nvGraphicFramePr>
        <p:xfrm>
          <a:off x="1052513" y="4232275"/>
          <a:ext cx="4714900" cy="3684588"/>
        </p:xfrm>
        <a:graphic>
          <a:graphicData uri="http://schemas.openxmlformats.org/drawingml/2006/table">
            <a:tbl>
              <a:tblPr/>
              <a:tblGrid>
                <a:gridCol w="720000">
                  <a:extLst>
                    <a:ext uri="{9D8B030D-6E8A-4147-A177-3AD203B41FA5}">
                      <a16:colId xmlns:a16="http://schemas.microsoft.com/office/drawing/2014/main" val="4235601171"/>
                    </a:ext>
                  </a:extLst>
                </a:gridCol>
                <a:gridCol w="180000">
                  <a:extLst>
                    <a:ext uri="{9D8B030D-6E8A-4147-A177-3AD203B41FA5}">
                      <a16:colId xmlns:a16="http://schemas.microsoft.com/office/drawing/2014/main" val="939831996"/>
                    </a:ext>
                  </a:extLst>
                </a:gridCol>
                <a:gridCol w="540000">
                  <a:extLst>
                    <a:ext uri="{9D8B030D-6E8A-4147-A177-3AD203B41FA5}">
                      <a16:colId xmlns:a16="http://schemas.microsoft.com/office/drawing/2014/main" val="258576584"/>
                    </a:ext>
                  </a:extLst>
                </a:gridCol>
                <a:gridCol w="180000">
                  <a:extLst>
                    <a:ext uri="{9D8B030D-6E8A-4147-A177-3AD203B41FA5}">
                      <a16:colId xmlns:a16="http://schemas.microsoft.com/office/drawing/2014/main" val="1130636994"/>
                    </a:ext>
                  </a:extLst>
                </a:gridCol>
                <a:gridCol w="540000">
                  <a:extLst>
                    <a:ext uri="{9D8B030D-6E8A-4147-A177-3AD203B41FA5}">
                      <a16:colId xmlns:a16="http://schemas.microsoft.com/office/drawing/2014/main" val="1184238443"/>
                    </a:ext>
                  </a:extLst>
                </a:gridCol>
                <a:gridCol w="180000">
                  <a:extLst>
                    <a:ext uri="{9D8B030D-6E8A-4147-A177-3AD203B41FA5}">
                      <a16:colId xmlns:a16="http://schemas.microsoft.com/office/drawing/2014/main" val="3343137181"/>
                    </a:ext>
                  </a:extLst>
                </a:gridCol>
                <a:gridCol w="2374900">
                  <a:extLst>
                    <a:ext uri="{9D8B030D-6E8A-4147-A177-3AD203B41FA5}">
                      <a16:colId xmlns:a16="http://schemas.microsoft.com/office/drawing/2014/main" val="1836158603"/>
                    </a:ext>
                  </a:extLst>
                </a:gridCol>
              </a:tblGrid>
              <a:tr h="396875">
                <a:tc gridSpan="7">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承認欄（作成・点検・更新時に記載）</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537672576"/>
                  </a:ext>
                </a:extLst>
              </a:tr>
              <a:tr h="376238">
                <a:tc gridSpan="6">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承認日</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承認者</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solidFill>
                      <a:srgbClr val="EAEAEA"/>
                    </a:solidFill>
                  </a:tcPr>
                </a:tc>
                <a:extLst>
                  <a:ext uri="{0D108BD9-81ED-4DB2-BD59-A6C34878D82A}">
                    <a16:rowId xmlns:a16="http://schemas.microsoft.com/office/drawing/2014/main" val="592229441"/>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rgbClr val="C00000"/>
                          </a:solidFill>
                          <a:effectLst/>
                          <a:latin typeface="ＭＳ 明朝" panose="02020609040205080304" pitchFamily="17" charset="-128"/>
                          <a:ea typeface="ＭＳ 明朝" panose="02020609040205080304" pitchFamily="17" charset="-128"/>
                        </a:rPr>
                        <a:t>○○</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a:t>
                      </a:r>
                      <a:r>
                        <a:rPr kumimoji="1" lang="ja-JP" altLang="en-US" sz="1200" b="0" i="0" u="none" strike="noStrike" cap="none" normalizeH="0" baseline="0" dirty="0">
                          <a:ln>
                            <a:noFill/>
                          </a:ln>
                          <a:solidFill>
                            <a:srgbClr val="C00000"/>
                          </a:solidFill>
                          <a:effectLst/>
                          <a:latin typeface="ＭＳ Ｐゴシック" panose="020B0600070205080204" pitchFamily="50" charset="-128"/>
                          <a:ea typeface="ＭＳ 明朝" panose="02020609040205080304" pitchFamily="17" charset="-128"/>
                        </a:rPr>
                        <a:t>　○○</a:t>
                      </a: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00235000"/>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9209976"/>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807357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0572799"/>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68550795"/>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58641998"/>
                  </a:ext>
                </a:extLst>
              </a:tr>
              <a:tr h="415925">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年</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月</a:t>
                      </a: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0" marR="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日</a:t>
                      </a:r>
                    </a:p>
                  </a:txBody>
                  <a:tcPr marL="0" marR="0" anchor="ctr" horzOverflow="overflow">
                    <a:lnL w="12700" cap="flat" cmpd="sng" algn="ctr">
                      <a:no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74941594"/>
                  </a:ext>
                </a:extLst>
              </a:tr>
            </a:tbl>
          </a:graphicData>
        </a:graphic>
      </p:graphicFrame>
      <p:sp>
        <p:nvSpPr>
          <p:cNvPr id="2" name="AutoShape 33">
            <a:extLst>
              <a:ext uri="{FF2B5EF4-FFF2-40B4-BE49-F238E27FC236}">
                <a16:creationId xmlns:a16="http://schemas.microsoft.com/office/drawing/2014/main" id="{DF6BE29A-11E9-3F7E-635C-14E35B5395E7}"/>
              </a:ext>
            </a:extLst>
          </p:cNvPr>
          <p:cNvSpPr>
            <a:spLocks noChangeArrowheads="1"/>
          </p:cNvSpPr>
          <p:nvPr/>
        </p:nvSpPr>
        <p:spPr bwMode="auto">
          <a:xfrm>
            <a:off x="4724400" y="4160911"/>
            <a:ext cx="1800944" cy="288851"/>
          </a:xfrm>
          <a:prstGeom prst="wedgeRectCallout">
            <a:avLst>
              <a:gd name="adj1" fmla="val -53306"/>
              <a:gd name="adj2" fmla="val 102380"/>
            </a:avLst>
          </a:prstGeom>
          <a:solidFill>
            <a:schemeClr val="accent4">
              <a:lumMod val="20000"/>
              <a:lumOff val="80000"/>
            </a:schemeClr>
          </a:solidFill>
          <a:ln w="9525">
            <a:solidFill>
              <a:schemeClr val="bg1">
                <a:lumMod val="50000"/>
              </a:schemeClr>
            </a:solidFill>
            <a:miter lim="800000"/>
            <a:headEnd/>
            <a:tailEnd/>
          </a:ln>
          <a:effectLst/>
        </p:spPr>
        <p:txBody>
          <a:bodyPr lIns="90000" tIns="46800" rIns="90000" bIns="46800"/>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spcBef>
                <a:spcPct val="10000"/>
              </a:spcBef>
            </a:pPr>
            <a:r>
              <a:rPr lang="ja-JP" altLang="en-US" b="0" dirty="0">
                <a:latin typeface="+mn-ea"/>
                <a:ea typeface="+mn-ea"/>
              </a:rPr>
              <a:t>経営者が承認してください。</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タイトル 2">
            <a:extLst>
              <a:ext uri="{FF2B5EF4-FFF2-40B4-BE49-F238E27FC236}">
                <a16:creationId xmlns:a16="http://schemas.microsoft.com/office/drawing/2014/main" id="{6FFA2CA0-39A9-B056-09F3-DCB0A68F2D7E}"/>
              </a:ext>
            </a:extLst>
          </p:cNvPr>
          <p:cNvSpPr>
            <a:spLocks noGrp="1"/>
          </p:cNvSpPr>
          <p:nvPr>
            <p:ph type="ctrTitle"/>
          </p:nvPr>
        </p:nvSpPr>
        <p:spPr/>
        <p:txBody>
          <a:bodyPr/>
          <a:lstStyle/>
          <a:p>
            <a:r>
              <a:rPr lang="ja-JP" altLang="en-US" dirty="0"/>
              <a:t>２．重要業務の検討</a:t>
            </a:r>
          </a:p>
        </p:txBody>
      </p:sp>
      <p:sp>
        <p:nvSpPr>
          <p:cNvPr id="6" name="コンテンツ プレースホルダー 5">
            <a:extLst>
              <a:ext uri="{FF2B5EF4-FFF2-40B4-BE49-F238E27FC236}">
                <a16:creationId xmlns:a16="http://schemas.microsoft.com/office/drawing/2014/main" id="{E8933F11-7180-DBE6-7878-8BAC51D837CA}"/>
              </a:ext>
            </a:extLst>
          </p:cNvPr>
          <p:cNvSpPr>
            <a:spLocks noGrp="1"/>
          </p:cNvSpPr>
          <p:nvPr>
            <p:ph sz="quarter" idx="11"/>
          </p:nvPr>
        </p:nvSpPr>
        <p:spPr/>
        <p:txBody>
          <a:bodyPr/>
          <a:lstStyle/>
          <a:p>
            <a:r>
              <a:rPr lang="ja-JP" altLang="en-US" dirty="0"/>
              <a:t>２．１　対象とする災害</a:t>
            </a:r>
          </a:p>
          <a:p>
            <a:pPr lvl="1"/>
            <a:r>
              <a:rPr lang="ja-JP" altLang="en-US" dirty="0"/>
              <a:t>ポイント</a:t>
            </a:r>
            <a:endParaRPr lang="en-US" altLang="ja-JP" dirty="0"/>
          </a:p>
          <a:p>
            <a:pPr lvl="2"/>
            <a:r>
              <a:rPr lang="ja-JP" altLang="en-US" dirty="0"/>
              <a:t>愛知県の企業にとって、地震は最も影響を受ける災害と考えられます。</a:t>
            </a:r>
          </a:p>
          <a:p>
            <a:pPr lvl="2"/>
            <a:r>
              <a:rPr lang="ja-JP" altLang="en-US" dirty="0"/>
              <a:t>中でも、その被害が県内の広範囲にわたると予測される</a:t>
            </a:r>
            <a:r>
              <a:rPr lang="ja-JP" altLang="en-US" b="1" u="sng" dirty="0"/>
              <a:t>南海トラフ地震が起こった場合</a:t>
            </a:r>
            <a:r>
              <a:rPr lang="en-US" altLang="ja-JP" b="1" u="sng" dirty="0"/>
              <a:t>※</a:t>
            </a:r>
            <a:r>
              <a:rPr lang="ja-JP" altLang="en-US" b="1" u="sng" dirty="0"/>
              <a:t>を「対象とする</a:t>
            </a:r>
            <a:br>
              <a:rPr lang="ja-JP" altLang="en-US" b="1" u="sng" dirty="0"/>
            </a:br>
            <a:r>
              <a:rPr lang="ja-JP" altLang="en-US" b="1" u="sng" dirty="0"/>
              <a:t>災害」として、ＢＣＰの策定に着手してください。</a:t>
            </a:r>
          </a:p>
        </p:txBody>
      </p:sp>
      <p:graphicFrame>
        <p:nvGraphicFramePr>
          <p:cNvPr id="17508" name="Group 100"/>
          <p:cNvGraphicFramePr>
            <a:graphicFrameLocks noGrp="1"/>
          </p:cNvGraphicFramePr>
          <p:nvPr>
            <p:extLst>
              <p:ext uri="{D42A27DB-BD31-4B8C-83A1-F6EECF244321}">
                <p14:modId xmlns:p14="http://schemas.microsoft.com/office/powerpoint/2010/main" val="181442679"/>
              </p:ext>
            </p:extLst>
          </p:nvPr>
        </p:nvGraphicFramePr>
        <p:xfrm>
          <a:off x="333375" y="5060205"/>
          <a:ext cx="6192000" cy="3205163"/>
        </p:xfrm>
        <a:graphic>
          <a:graphicData uri="http://schemas.openxmlformats.org/drawingml/2006/table">
            <a:tbl>
              <a:tblPr/>
              <a:tblGrid>
                <a:gridCol w="1440000">
                  <a:extLst>
                    <a:ext uri="{9D8B030D-6E8A-4147-A177-3AD203B41FA5}">
                      <a16:colId xmlns:a16="http://schemas.microsoft.com/office/drawing/2014/main" val="417218652"/>
                    </a:ext>
                  </a:extLst>
                </a:gridCol>
                <a:gridCol w="1584000">
                  <a:extLst>
                    <a:ext uri="{9D8B030D-6E8A-4147-A177-3AD203B41FA5}">
                      <a16:colId xmlns:a16="http://schemas.microsoft.com/office/drawing/2014/main" val="1916455847"/>
                    </a:ext>
                  </a:extLst>
                </a:gridCol>
                <a:gridCol w="1584000">
                  <a:extLst>
                    <a:ext uri="{9D8B030D-6E8A-4147-A177-3AD203B41FA5}">
                      <a16:colId xmlns:a16="http://schemas.microsoft.com/office/drawing/2014/main" val="2384213431"/>
                    </a:ext>
                  </a:extLst>
                </a:gridCol>
                <a:gridCol w="1584000">
                  <a:extLst>
                    <a:ext uri="{9D8B030D-6E8A-4147-A177-3AD203B41FA5}">
                      <a16:colId xmlns:a16="http://schemas.microsoft.com/office/drawing/2014/main" val="710179727"/>
                    </a:ext>
                  </a:extLst>
                </a:gridCol>
              </a:tblGrid>
              <a:tr h="360363">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観点</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3">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製品・サービス名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8224203"/>
                  </a:ext>
                </a:extLst>
              </a:tr>
              <a:tr h="304800">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①</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②</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200" b="0" i="0" u="none" strike="noStrike" cap="none" normalizeH="0" baseline="0" dirty="0">
                          <a:ln>
                            <a:noFill/>
                          </a:ln>
                          <a:solidFill>
                            <a:schemeClr val="tx1"/>
                          </a:solidFill>
                          <a:effectLst/>
                          <a:latin typeface="+mn-ea"/>
                          <a:ea typeface="+mn-ea"/>
                        </a:rPr>
                        <a:t>③</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984917892"/>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自社の売上</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食品類の受注・配送</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日用品の受注・配送</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rgbClr val="C00000"/>
                          </a:solidFill>
                          <a:effectLst/>
                          <a:latin typeface="+mn-ea"/>
                          <a:ea typeface="+mn-ea"/>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276077864"/>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取引先への影響</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食品類の受注・配送</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日用品の受注・配送</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kern="1200" cap="none" normalizeH="0" baseline="0" dirty="0">
                          <a:ln>
                            <a:noFill/>
                          </a:ln>
                          <a:solidFill>
                            <a:srgbClr val="C00000"/>
                          </a:solidFill>
                          <a:effectLst/>
                          <a:latin typeface="+mn-ea"/>
                          <a:ea typeface="ＭＳ Ｐゴシック" panose="020B0600070205080204" pitchFamily="50" charset="-128"/>
                          <a:cs typeface="+mn-cs"/>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1780125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社会的責任</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cap="none" normalizeH="0" baseline="0" dirty="0">
                          <a:ln>
                            <a:noFill/>
                          </a:ln>
                          <a:solidFill>
                            <a:schemeClr val="tx1"/>
                          </a:solidFill>
                          <a:effectLst/>
                          <a:latin typeface="+mn-ea"/>
                          <a:ea typeface="+mn-ea"/>
                        </a:rPr>
                        <a:t>（被災後の需要）</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食品類の受注・配送</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cap="none" normalizeH="0" baseline="0" dirty="0">
                          <a:ln>
                            <a:noFill/>
                          </a:ln>
                          <a:solidFill>
                            <a:srgbClr val="C00000"/>
                          </a:solidFill>
                          <a:effectLst/>
                          <a:latin typeface="+mn-ea"/>
                          <a:ea typeface="+mn-ea"/>
                        </a:rPr>
                        <a:t>日用品の受注・配送</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kern="1200" cap="none" normalizeH="0" baseline="0" dirty="0">
                          <a:ln>
                            <a:noFill/>
                          </a:ln>
                          <a:solidFill>
                            <a:srgbClr val="C00000"/>
                          </a:solidFill>
                          <a:effectLst/>
                          <a:latin typeface="+mn-ea"/>
                          <a:ea typeface="ＭＳ Ｐゴシック" panose="020B0600070205080204" pitchFamily="50" charset="-128"/>
                          <a:cs typeface="+mn-cs"/>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25251193"/>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代替の難しさ</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kern="1200" cap="none" normalizeH="0" baseline="0" dirty="0">
                          <a:ln>
                            <a:noFill/>
                          </a:ln>
                          <a:solidFill>
                            <a:srgbClr val="C00000"/>
                          </a:solidFill>
                          <a:effectLst/>
                          <a:latin typeface="+mn-ea"/>
                          <a:ea typeface="ＭＳ Ｐゴシック" panose="020B0600070205080204" pitchFamily="50" charset="-128"/>
                          <a:cs typeface="+mn-cs"/>
                        </a:rPr>
                        <a:t>食品類の受注・配送</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kern="1200" cap="none" normalizeH="0" baseline="0" dirty="0">
                          <a:ln>
                            <a:noFill/>
                          </a:ln>
                          <a:solidFill>
                            <a:srgbClr val="C00000"/>
                          </a:solidFill>
                          <a:effectLst/>
                          <a:latin typeface="+mn-ea"/>
                          <a:ea typeface="ＭＳ Ｐゴシック" panose="020B0600070205080204" pitchFamily="50" charset="-128"/>
                          <a:cs typeface="+mn-cs"/>
                        </a:rPr>
                        <a:t>本支店間の</a:t>
                      </a:r>
                      <a:endParaRPr kumimoji="1" lang="en-US" altLang="ja-JP" sz="1100" b="0" i="0" u="none" strike="noStrike" kern="1200" cap="none" normalizeH="0" baseline="0" dirty="0">
                        <a:ln>
                          <a:noFill/>
                        </a:ln>
                        <a:solidFill>
                          <a:srgbClr val="C00000"/>
                        </a:solidFill>
                        <a:effectLst/>
                        <a:latin typeface="+mn-ea"/>
                        <a:ea typeface="ＭＳ Ｐゴシック" panose="020B0600070205080204" pitchFamily="50" charset="-128"/>
                        <a:cs typeface="+mn-cs"/>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100" b="0" i="0" u="none" strike="noStrike" kern="1200" cap="none" normalizeH="0" baseline="0" dirty="0">
                          <a:ln>
                            <a:noFill/>
                          </a:ln>
                          <a:solidFill>
                            <a:srgbClr val="C00000"/>
                          </a:solidFill>
                          <a:effectLst/>
                          <a:latin typeface="+mn-ea"/>
                          <a:ea typeface="ＭＳ Ｐゴシック" panose="020B0600070205080204" pitchFamily="50" charset="-128"/>
                          <a:cs typeface="+mn-cs"/>
                        </a:rPr>
                        <a:t>在庫移動・補充</a:t>
                      </a:r>
                      <a:endParaRPr kumimoji="1" lang="ja-JP" altLang="en-US" sz="1100" b="0" i="0" u="none" strike="noStrike" cap="none" normalizeH="0" baseline="0" dirty="0">
                        <a:ln>
                          <a:noFill/>
                        </a:ln>
                        <a:solidFill>
                          <a:srgbClr val="C00000"/>
                        </a:solidFill>
                        <a:effectLst/>
                        <a:latin typeface="+mn-ea"/>
                        <a:ea typeface="+mn-ea"/>
                      </a:endParaRP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en-US" altLang="ja-JP" sz="1100" b="0" i="0" u="none" strike="noStrike" cap="none" normalizeH="0" baseline="0" dirty="0">
                          <a:ln>
                            <a:noFill/>
                          </a:ln>
                          <a:solidFill>
                            <a:srgbClr val="C00000"/>
                          </a:solidFill>
                          <a:effectLst/>
                          <a:latin typeface="+mn-ea"/>
                          <a:ea typeface="+mn-ea"/>
                        </a:rPr>
                        <a:t>―</a:t>
                      </a:r>
                    </a:p>
                  </a:txBody>
                  <a:tcPr marL="90000" marR="90000" marT="46809" marB="46809"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479551935"/>
                  </a:ext>
                </a:extLst>
              </a:tr>
              <a:tr h="50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200" b="0" i="0" u="none" strike="noStrike" cap="none" normalizeH="0" baseline="0" dirty="0">
                        <a:ln>
                          <a:noFill/>
                        </a:ln>
                        <a:solidFill>
                          <a:schemeClr val="tx1"/>
                        </a:solidFill>
                        <a:effectLst/>
                        <a:latin typeface="+mn-ea"/>
                        <a:ea typeface="+mn-ea"/>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884150140"/>
                  </a:ext>
                </a:extLst>
              </a:tr>
            </a:tbl>
          </a:graphicData>
        </a:graphic>
      </p:graphicFrame>
      <p:sp>
        <p:nvSpPr>
          <p:cNvPr id="8236" name="AutoShape 45"/>
          <p:cNvSpPr>
            <a:spLocks noChangeArrowheads="1"/>
          </p:cNvSpPr>
          <p:nvPr/>
        </p:nvSpPr>
        <p:spPr bwMode="auto">
          <a:xfrm>
            <a:off x="3429000" y="8477250"/>
            <a:ext cx="287338" cy="215900"/>
          </a:xfrm>
          <a:prstGeom prst="downArrow">
            <a:avLst>
              <a:gd name="adj1" fmla="val 50000"/>
              <a:gd name="adj2" fmla="val 25000"/>
            </a:avLst>
          </a:prstGeom>
          <a:solidFill>
            <a:srgbClr val="DDDDDD"/>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endParaRPr lang="ja-JP" altLang="en-US" dirty="0">
              <a:latin typeface="ＭＳ ゴシック" panose="020B0609070205080204" pitchFamily="49" charset="-128"/>
              <a:ea typeface="ＭＳ ゴシック" panose="020B0609070205080204" pitchFamily="49" charset="-128"/>
            </a:endParaRPr>
          </a:p>
        </p:txBody>
      </p:sp>
      <p:graphicFrame>
        <p:nvGraphicFramePr>
          <p:cNvPr id="17519" name="Group 111"/>
          <p:cNvGraphicFramePr>
            <a:graphicFrameLocks noGrp="1"/>
          </p:cNvGraphicFramePr>
          <p:nvPr>
            <p:extLst>
              <p:ext uri="{D42A27DB-BD31-4B8C-83A1-F6EECF244321}">
                <p14:modId xmlns:p14="http://schemas.microsoft.com/office/powerpoint/2010/main" val="1665136608"/>
              </p:ext>
            </p:extLst>
          </p:nvPr>
        </p:nvGraphicFramePr>
        <p:xfrm>
          <a:off x="333375" y="2159080"/>
          <a:ext cx="6262688" cy="503238"/>
        </p:xfrm>
        <a:graphic>
          <a:graphicData uri="http://schemas.openxmlformats.org/drawingml/2006/table">
            <a:tbl>
              <a:tblPr/>
              <a:tblGrid>
                <a:gridCol w="1317976">
                  <a:extLst>
                    <a:ext uri="{9D8B030D-6E8A-4147-A177-3AD203B41FA5}">
                      <a16:colId xmlns:a16="http://schemas.microsoft.com/office/drawing/2014/main" val="813509505"/>
                    </a:ext>
                  </a:extLst>
                </a:gridCol>
                <a:gridCol w="4944712">
                  <a:extLst>
                    <a:ext uri="{9D8B030D-6E8A-4147-A177-3AD203B41FA5}">
                      <a16:colId xmlns:a16="http://schemas.microsoft.com/office/drawing/2014/main" val="4268045627"/>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対象とする災害</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　大規模地震（</a:t>
                      </a:r>
                      <a:r>
                        <a:rPr lang="ja-JP" altLang="en-US" sz="1600" b="0" dirty="0">
                          <a:solidFill>
                            <a:schemeClr val="tx1"/>
                          </a:solidFill>
                          <a:latin typeface="ＭＳ ゴシック" panose="020B0609070205080204" pitchFamily="49" charset="-128"/>
                          <a:ea typeface="ＭＳ ゴシック" panose="020B0609070205080204" pitchFamily="49" charset="-128"/>
                        </a:rPr>
                        <a:t>南海トラフ地震</a:t>
                      </a: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15756284"/>
                  </a:ext>
                </a:extLst>
              </a:tr>
            </a:tbl>
          </a:graphicData>
        </a:graphic>
      </p:graphicFrame>
      <p:graphicFrame>
        <p:nvGraphicFramePr>
          <p:cNvPr id="17539" name="Group 131"/>
          <p:cNvGraphicFramePr>
            <a:graphicFrameLocks noGrp="1"/>
          </p:cNvGraphicFramePr>
          <p:nvPr>
            <p:extLst>
              <p:ext uri="{D42A27DB-BD31-4B8C-83A1-F6EECF244321}">
                <p14:modId xmlns:p14="http://schemas.microsoft.com/office/powerpoint/2010/main" val="2400626686"/>
              </p:ext>
            </p:extLst>
          </p:nvPr>
        </p:nvGraphicFramePr>
        <p:xfrm>
          <a:off x="333375" y="8745538"/>
          <a:ext cx="6120000" cy="503237"/>
        </p:xfrm>
        <a:graphic>
          <a:graphicData uri="http://schemas.openxmlformats.org/drawingml/2006/table">
            <a:tbl>
              <a:tblPr/>
              <a:tblGrid>
                <a:gridCol w="1440000">
                  <a:extLst>
                    <a:ext uri="{9D8B030D-6E8A-4147-A177-3AD203B41FA5}">
                      <a16:colId xmlns:a16="http://schemas.microsoft.com/office/drawing/2014/main" val="929792375"/>
                    </a:ext>
                  </a:extLst>
                </a:gridCol>
                <a:gridCol w="4680000">
                  <a:extLst>
                    <a:ext uri="{9D8B030D-6E8A-4147-A177-3AD203B41FA5}">
                      <a16:colId xmlns:a16="http://schemas.microsoft.com/office/drawing/2014/main" val="3517410400"/>
                    </a:ext>
                  </a:extLst>
                </a:gridCol>
              </a:tblGrid>
              <a:tr h="50323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a:t>
                      </a:r>
                    </a:p>
                  </a:txBody>
                  <a:tcPr marL="90000" marR="90000" marT="46800" marB="46800"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rgbClr val="C00000"/>
                          </a:solidFill>
                          <a:effectLst/>
                          <a:latin typeface="+mn-ea"/>
                          <a:ea typeface="+mn-ea"/>
                        </a:rPr>
                        <a:t>食品類の受注・配送</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81958154"/>
                  </a:ext>
                </a:extLst>
              </a:tr>
            </a:tbl>
          </a:graphicData>
        </a:graphic>
      </p:graphicFrame>
      <p:sp>
        <p:nvSpPr>
          <p:cNvPr id="5" name="字幕 3">
            <a:extLst>
              <a:ext uri="{FF2B5EF4-FFF2-40B4-BE49-F238E27FC236}">
                <a16:creationId xmlns:a16="http://schemas.microsoft.com/office/drawing/2014/main" id="{124A1A15-5A8B-5C47-99CB-6D5E7CDF96E3}"/>
              </a:ext>
            </a:extLst>
          </p:cNvPr>
          <p:cNvSpPr txBox="1">
            <a:spLocks/>
          </p:cNvSpPr>
          <p:nvPr/>
        </p:nvSpPr>
        <p:spPr>
          <a:xfrm>
            <a:off x="148111" y="1680027"/>
            <a:ext cx="6552728" cy="440605"/>
          </a:xfrm>
          <a:prstGeom prst="rect">
            <a:avLst/>
          </a:prstGeom>
        </p:spPr>
        <p:txBody>
          <a:bodyPr/>
          <a:lstStyle>
            <a:lvl1pPr marL="342900" indent="-342900" algn="l" rtl="0" eaLnBrk="0" fontAlgn="base" hangingPunct="0">
              <a:spcBef>
                <a:spcPct val="20000"/>
              </a:spcBef>
              <a:spcAft>
                <a:spcPct val="0"/>
              </a:spcAft>
              <a:buChar char="•"/>
              <a:defRPr kumimoji="1"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kumimoji="1"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kumimoji="1"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kumimoji="1"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pPr marL="0" indent="0" algn="r" eaLnBrk="1" hangingPunct="1">
              <a:spcBef>
                <a:spcPct val="0"/>
              </a:spcBef>
              <a:buFontTx/>
              <a:buNone/>
              <a:defRPr/>
            </a:pP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内閣府　南海トラフ巨大地震対策検討ワーキンググループ</a:t>
            </a:r>
            <a:endParaRPr lang="en-US" altLang="ja-JP" sz="800" b="0" dirty="0">
              <a:solidFill>
                <a:prstClr val="black"/>
              </a:solidFill>
            </a:endParaRPr>
          </a:p>
          <a:p>
            <a:pPr algn="r" eaLnBrk="1" hangingPunct="1">
              <a:spcBef>
                <a:spcPct val="0"/>
              </a:spcBef>
              <a:defRPr/>
            </a:pPr>
            <a:r>
              <a:rPr lang="en-US" altLang="ja-JP" sz="800" b="0" dirty="0">
                <a:solidFill>
                  <a:prstClr val="white">
                    <a:lumMod val="50000"/>
                  </a:prstClr>
                </a:solidFill>
                <a:hlinkClick r:id="rId2"/>
              </a:rPr>
              <a:t>https://www.bousai.go.jp/jishin/nankai/taisaku_wg_02/index.html</a:t>
            </a:r>
            <a:endParaRPr lang="ja-JP" altLang="en-US" sz="800" b="0" dirty="0">
              <a:solidFill>
                <a:prstClr val="white">
                  <a:lumMod val="50000"/>
                </a:prstClr>
              </a:solidFill>
            </a:endParaRPr>
          </a:p>
        </p:txBody>
      </p:sp>
      <p:sp>
        <p:nvSpPr>
          <p:cNvPr id="8" name="コンテンツ プレースホルダー 5">
            <a:extLst>
              <a:ext uri="{FF2B5EF4-FFF2-40B4-BE49-F238E27FC236}">
                <a16:creationId xmlns:a16="http://schemas.microsoft.com/office/drawing/2014/main" id="{34AD0B47-2C82-DAC4-67D7-E18D91523561}"/>
              </a:ext>
            </a:extLst>
          </p:cNvPr>
          <p:cNvSpPr txBox="1">
            <a:spLocks/>
          </p:cNvSpPr>
          <p:nvPr/>
        </p:nvSpPr>
        <p:spPr>
          <a:xfrm>
            <a:off x="146995" y="2988499"/>
            <a:ext cx="6552728" cy="1954381"/>
          </a:xfrm>
          <a:prstGeom prst="rect">
            <a:avLst/>
          </a:prstGeom>
        </p:spPr>
        <p:txBody>
          <a:bodyPr>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ct val="0"/>
              </a:spcAft>
              <a:buFont typeface="Wingdings" panose="05000000000000000000" pitchFamily="2" charset="2"/>
              <a:buChar char="n"/>
              <a:defRPr kumimoji="1" sz="1200" kern="1200">
                <a:solidFill>
                  <a:schemeClr val="tx1"/>
                </a:solidFill>
                <a:latin typeface="+mn-ea"/>
                <a:ea typeface="+mn-ea"/>
                <a:cs typeface="+mn-cs"/>
              </a:defRPr>
            </a:lvl2pPr>
            <a:lvl3pPr marL="180000" indent="-180000" algn="l" rtl="0" eaLnBrk="0" fontAlgn="base" hangingPunct="0">
              <a:spcBef>
                <a:spcPts val="0"/>
              </a:spcBef>
              <a:spcAft>
                <a:spcPct val="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ct val="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２．２　重要業務の決定</a:t>
            </a:r>
          </a:p>
          <a:p>
            <a:pPr lvl="1"/>
            <a:r>
              <a:rPr lang="ja-JP" altLang="en-US" b="0" dirty="0"/>
              <a:t>ポイント</a:t>
            </a:r>
            <a:endParaRPr lang="en-US" altLang="ja-JP" b="0" dirty="0"/>
          </a:p>
          <a:p>
            <a:pPr lvl="2"/>
            <a:r>
              <a:rPr lang="ja-JP" altLang="en-US" b="0" dirty="0"/>
              <a:t>被災時には、ヒトやモノなど各種業務に必要な経営資源が、著しく不足する可能性があります。全ての業務を行うことは不可能であり、</a:t>
            </a:r>
            <a:r>
              <a:rPr lang="ja-JP" altLang="en-US" u="sng" dirty="0"/>
              <a:t>あなたの会社にとって最も必要な業務（重要業務）に、その限られた経営資源を投入する必要があります。</a:t>
            </a:r>
          </a:p>
          <a:p>
            <a:pPr lvl="2"/>
            <a:r>
              <a:rPr lang="ja-JP" altLang="en-US" b="0" dirty="0"/>
              <a:t>ここでは、大規模地震が発生した場合でも、最優先に事業を継続または復旧しなければならない事業（重要業務）を決定します。以下の観点で考えて、</a:t>
            </a:r>
            <a:r>
              <a:rPr lang="ja-JP" altLang="en-US" u="sng" dirty="0"/>
              <a:t>あなたの会社にとって影響が大きい製品・サービスを３つずつ書き出してください。</a:t>
            </a:r>
          </a:p>
          <a:p>
            <a:pPr lvl="2"/>
            <a:r>
              <a:rPr lang="ja-JP" altLang="en-US" b="0" dirty="0"/>
              <a:t>また、他に重要な製品・サービスを抽出する観点がある場合には、その観点を必要に応じて追加・変更してください。書き出した製品・サービスの中から、</a:t>
            </a:r>
            <a:r>
              <a:rPr lang="ja-JP" altLang="en-US" u="sng" dirty="0"/>
              <a:t>あなたの会社の存続にかかわる最も重要なものを、「重要業務」として決定してください。</a:t>
            </a:r>
          </a:p>
        </p:txBody>
      </p:sp>
      <p:sp>
        <p:nvSpPr>
          <p:cNvPr id="2" name="スライド番号プレースホルダー 1">
            <a:extLst>
              <a:ext uri="{FF2B5EF4-FFF2-40B4-BE49-F238E27FC236}">
                <a16:creationId xmlns:a16="http://schemas.microsoft.com/office/drawing/2014/main" id="{6D834F22-6822-8455-704D-3400DFE7A09E}"/>
              </a:ext>
            </a:extLst>
          </p:cNvPr>
          <p:cNvSpPr>
            <a:spLocks noGrp="1"/>
          </p:cNvSpPr>
          <p:nvPr>
            <p:ph type="sldNum" sz="quarter" idx="12"/>
          </p:nvPr>
        </p:nvSpPr>
        <p:spPr/>
        <p:txBody>
          <a:bodyPr/>
          <a:lstStyle/>
          <a:p>
            <a:pPr algn="ctr"/>
            <a:fld id="{C7087AB9-DADE-4781-AE92-2E367CAE0F39}" type="slidenum">
              <a:rPr lang="ja-JP" altLang="en-US" smtClean="0"/>
              <a:pPr algn="ctr"/>
              <a:t>3</a:t>
            </a:fld>
            <a:endParaRPr lang="ja-JP" altLang="en-US" dirty="0"/>
          </a:p>
        </p:txBody>
      </p:sp>
      <p:sp>
        <p:nvSpPr>
          <p:cNvPr id="4" name="AutoShape 135">
            <a:extLst>
              <a:ext uri="{FF2B5EF4-FFF2-40B4-BE49-F238E27FC236}">
                <a16:creationId xmlns:a16="http://schemas.microsoft.com/office/drawing/2014/main" id="{26F5D40D-150E-2FE4-B5F2-E562DFDF3B72}"/>
              </a:ext>
            </a:extLst>
          </p:cNvPr>
          <p:cNvSpPr>
            <a:spLocks noChangeArrowheads="1"/>
          </p:cNvSpPr>
          <p:nvPr/>
        </p:nvSpPr>
        <p:spPr bwMode="auto">
          <a:xfrm>
            <a:off x="2936417" y="378574"/>
            <a:ext cx="3807283" cy="504201"/>
          </a:xfrm>
          <a:prstGeom prst="wedgeRectCallout">
            <a:avLst>
              <a:gd name="adj1" fmla="val -42766"/>
              <a:gd name="adj2" fmla="val 98065"/>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愛知県では南海トラフ地震の発生する切迫性が懸念されており、その時の被害が甚大であることから、「大規模地震」を対象にしています。</a:t>
            </a:r>
          </a:p>
        </p:txBody>
      </p:sp>
      <p:sp>
        <p:nvSpPr>
          <p:cNvPr id="7" name="AutoShape 108">
            <a:extLst>
              <a:ext uri="{FF2B5EF4-FFF2-40B4-BE49-F238E27FC236}">
                <a16:creationId xmlns:a16="http://schemas.microsoft.com/office/drawing/2014/main" id="{74702136-63BC-CCF3-5CE0-DE77B843C3A3}"/>
              </a:ext>
            </a:extLst>
          </p:cNvPr>
          <p:cNvSpPr>
            <a:spLocks noChangeArrowheads="1"/>
          </p:cNvSpPr>
          <p:nvPr/>
        </p:nvSpPr>
        <p:spPr bwMode="auto">
          <a:xfrm>
            <a:off x="2351015" y="2576736"/>
            <a:ext cx="4315544" cy="885824"/>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南海トラフ地震が発生した場合に、</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「最優先に継続または復旧しなければならない事業は何か？」</a:t>
            </a:r>
          </a:p>
          <a:p>
            <a:pPr eaLnBrk="1" hangingPunct="1"/>
            <a:r>
              <a:rPr lang="ja-JP" altLang="en-US" b="0" dirty="0">
                <a:latin typeface="ＭＳ ゴシック" panose="020B0609070205080204" pitchFamily="49" charset="-128"/>
                <a:ea typeface="ＭＳ ゴシック" panose="020B0609070205080204" pitchFamily="49" charset="-128"/>
              </a:rPr>
              <a:t>「どのくらいの期間までに復旧させなければならないか？」を、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２　重要業務の決定」「２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目標復旧時間の設定」で</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考えます。</a:t>
            </a:r>
          </a:p>
        </p:txBody>
      </p:sp>
      <p:sp>
        <p:nvSpPr>
          <p:cNvPr id="9" name="AutoShape 150">
            <a:extLst>
              <a:ext uri="{FF2B5EF4-FFF2-40B4-BE49-F238E27FC236}">
                <a16:creationId xmlns:a16="http://schemas.microsoft.com/office/drawing/2014/main" id="{1F1E8D69-6B15-65C0-ECA6-B3FFAF375FFF}"/>
              </a:ext>
            </a:extLst>
          </p:cNvPr>
          <p:cNvSpPr>
            <a:spLocks noChangeArrowheads="1"/>
          </p:cNvSpPr>
          <p:nvPr/>
        </p:nvSpPr>
        <p:spPr bwMode="auto">
          <a:xfrm>
            <a:off x="146995" y="7829550"/>
            <a:ext cx="3312542" cy="863600"/>
          </a:xfrm>
          <a:prstGeom prst="wedgeRectCallout">
            <a:avLst>
              <a:gd name="adj1" fmla="val -1614"/>
              <a:gd name="adj2" fmla="val -6285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それぞれの観点で自社へ最も影響のある業務を選び、そのうち、会社の存続にかかわる業務（停止してしまうと最も困る業務）を決めてください。</a:t>
            </a:r>
          </a:p>
          <a:p>
            <a:pPr eaLnBrk="1" hangingPunct="1"/>
            <a:r>
              <a:rPr lang="ja-JP" altLang="en-US" b="0" dirty="0">
                <a:latin typeface="ＭＳ ゴシック" panose="020B0609070205080204" pitchFamily="49" charset="-128"/>
                <a:ea typeface="ＭＳ ゴシック" panose="020B0609070205080204" pitchFamily="49" charset="-128"/>
              </a:rPr>
              <a:t>限られた経営資源を投入する、最低限必要な業務を絞り込まなければ、会社の存続にかかわります。</a:t>
            </a:r>
          </a:p>
        </p:txBody>
      </p:sp>
      <p:sp>
        <p:nvSpPr>
          <p:cNvPr id="10" name="AutoShape 136">
            <a:extLst>
              <a:ext uri="{FF2B5EF4-FFF2-40B4-BE49-F238E27FC236}">
                <a16:creationId xmlns:a16="http://schemas.microsoft.com/office/drawing/2014/main" id="{4896DB9F-81C1-711B-BBFA-A6AE566874DF}"/>
              </a:ext>
            </a:extLst>
          </p:cNvPr>
          <p:cNvSpPr>
            <a:spLocks noChangeArrowheads="1"/>
          </p:cNvSpPr>
          <p:nvPr/>
        </p:nvSpPr>
        <p:spPr bwMode="auto">
          <a:xfrm>
            <a:off x="4206802" y="7778449"/>
            <a:ext cx="2447925" cy="863600"/>
          </a:xfrm>
          <a:prstGeom prst="wedgeRectCallout">
            <a:avLst>
              <a:gd name="adj1" fmla="val -46701"/>
              <a:gd name="adj2" fmla="val 74987"/>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buFont typeface="HG丸ｺﾞｼｯｸM-PRO" panose="020F0600000000000000" pitchFamily="50" charset="-128"/>
              <a:buNone/>
            </a:pPr>
            <a:r>
              <a:rPr lang="ja-JP" altLang="en-US" b="0" dirty="0">
                <a:latin typeface="ＭＳ ゴシック" panose="020B0609070205080204" pitchFamily="49" charset="-128"/>
                <a:ea typeface="ＭＳ ゴシック" panose="020B0609070205080204" pitchFamily="49" charset="-128"/>
              </a:rPr>
              <a:t>あまり難しく考えずに、経営者としての直感、例えばこれまでの経験から、この業務が止まってしまうと、自社が立ち行かなくなると感じている業務を選んでいただいても結構です。</a:t>
            </a:r>
          </a:p>
        </p:txBody>
      </p:sp>
      <p:sp>
        <p:nvSpPr>
          <p:cNvPr id="11" name="AutoShape 132">
            <a:extLst>
              <a:ext uri="{FF2B5EF4-FFF2-40B4-BE49-F238E27FC236}">
                <a16:creationId xmlns:a16="http://schemas.microsoft.com/office/drawing/2014/main" id="{64EBFCC6-E963-FAD6-E5FB-1020FF6AEA59}"/>
              </a:ext>
            </a:extLst>
          </p:cNvPr>
          <p:cNvSpPr>
            <a:spLocks noChangeArrowheads="1"/>
          </p:cNvSpPr>
          <p:nvPr/>
        </p:nvSpPr>
        <p:spPr bwMode="auto">
          <a:xfrm>
            <a:off x="584200" y="9297988"/>
            <a:ext cx="5761037" cy="323850"/>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この部分で決定した最優先に復旧する業務を、どの程度の期間で復旧させるのか、</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その目標を次の「２</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３　目標とする復旧時間の設定」で考えます。</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 Box 3"/>
          <p:cNvSpPr txBox="1">
            <a:spLocks noChangeArrowheads="1"/>
          </p:cNvSpPr>
          <p:nvPr/>
        </p:nvSpPr>
        <p:spPr bwMode="auto">
          <a:xfrm>
            <a:off x="1931354" y="9657598"/>
            <a:ext cx="4285445" cy="248402"/>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28575">
                <a:solidFill>
                  <a:srgbClr val="00FF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90000" tIns="46800" rIns="90000" bIns="46800">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あいちＢＣＰモデル［中小企業・小規模事業者向け　令和８年度改訂］</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タイトル 6">
            <a:extLst>
              <a:ext uri="{FF2B5EF4-FFF2-40B4-BE49-F238E27FC236}">
                <a16:creationId xmlns:a16="http://schemas.microsoft.com/office/drawing/2014/main" id="{25E30BD0-952C-73D5-82DC-5CF3C6BA3A2D}"/>
              </a:ext>
            </a:extLst>
          </p:cNvPr>
          <p:cNvSpPr>
            <a:spLocks noGrp="1"/>
          </p:cNvSpPr>
          <p:nvPr>
            <p:ph type="ctrTitle"/>
          </p:nvPr>
        </p:nvSpPr>
        <p:spPr/>
        <p:txBody>
          <a:bodyPr/>
          <a:lstStyle/>
          <a:p>
            <a:r>
              <a:rPr lang="ja-JP" altLang="en-US" dirty="0"/>
              <a:t>２．重要業務の検討</a:t>
            </a:r>
          </a:p>
        </p:txBody>
      </p:sp>
      <p:sp>
        <p:nvSpPr>
          <p:cNvPr id="9" name="コンテンツ プレースホルダー 8">
            <a:extLst>
              <a:ext uri="{FF2B5EF4-FFF2-40B4-BE49-F238E27FC236}">
                <a16:creationId xmlns:a16="http://schemas.microsoft.com/office/drawing/2014/main" id="{32B587FA-D88D-81B8-AEC6-B67DD57466D0}"/>
              </a:ext>
            </a:extLst>
          </p:cNvPr>
          <p:cNvSpPr>
            <a:spLocks noGrp="1"/>
          </p:cNvSpPr>
          <p:nvPr>
            <p:ph sz="quarter" idx="11"/>
          </p:nvPr>
        </p:nvSpPr>
        <p:spPr/>
        <p:txBody>
          <a:bodyPr/>
          <a:lstStyle/>
          <a:p>
            <a:r>
              <a:rPr lang="ja-JP" altLang="en-US" dirty="0">
                <a:latin typeface="ＭＳ ゴシック" panose="020B0609070205080204" pitchFamily="49" charset="-128"/>
                <a:ea typeface="ＭＳ ゴシック" panose="020B0609070205080204" pitchFamily="49" charset="-128"/>
              </a:rPr>
              <a:t>２．３　目標とする復旧時間の決定</a:t>
            </a:r>
            <a:endParaRPr lang="en-US" altLang="ja-JP" dirty="0">
              <a:latin typeface="ＭＳ ゴシック" panose="020B0609070205080204" pitchFamily="49" charset="-128"/>
              <a:ea typeface="ＭＳ ゴシック" panose="020B0609070205080204" pitchFamily="49" charset="-128"/>
            </a:endParaRPr>
          </a:p>
          <a:p>
            <a:pPr lvl="1"/>
            <a:r>
              <a:rPr lang="ja-JP" altLang="en-US" dirty="0">
                <a:latin typeface="ＭＳ ゴシック" panose="020B0609070205080204" pitchFamily="49" charset="-128"/>
                <a:ea typeface="ＭＳ ゴシック" panose="020B0609070205080204" pitchFamily="49" charset="-128"/>
              </a:rPr>
              <a:t>ポイント</a:t>
            </a:r>
            <a:endParaRPr lang="en-US" altLang="ja-JP" dirty="0">
              <a:latin typeface="ＭＳ ゴシック" panose="020B0609070205080204" pitchFamily="49" charset="-128"/>
              <a:ea typeface="ＭＳ ゴシック" panose="020B0609070205080204" pitchFamily="49" charset="-128"/>
            </a:endParaRPr>
          </a:p>
          <a:p>
            <a:pPr lvl="2"/>
            <a:r>
              <a:rPr lang="ja-JP" altLang="en-US" dirty="0">
                <a:latin typeface="ＭＳ ゴシック" panose="020B0609070205080204" pitchFamily="49" charset="-128"/>
                <a:ea typeface="ＭＳ ゴシック" panose="020B0609070205080204" pitchFamily="49" charset="-128"/>
              </a:rPr>
              <a:t>あなたの会社の重要業務が、災害により操業停止した場合には、顧客・消費者に与える影響や社会的な影響を考慮して、事業の継続、あるいはできるだけ早く事業を復旧させるように努めなければなりません。</a:t>
            </a:r>
          </a:p>
          <a:p>
            <a:pPr lvl="2"/>
            <a:r>
              <a:rPr lang="ja-JP" altLang="en-US" dirty="0">
                <a:latin typeface="ＭＳ ゴシック" panose="020B0609070205080204" pitchFamily="49" charset="-128"/>
                <a:ea typeface="ＭＳ ゴシック" panose="020B0609070205080204" pitchFamily="49" charset="-128"/>
              </a:rPr>
              <a:t>ＢＣＰを策定する際には、顧客からの要請により、事業を再開するまでの「目標とする復旧時間」を決定し、それを実現するための対応策を検討する必要があります。</a:t>
            </a:r>
          </a:p>
          <a:p>
            <a:pPr lvl="2"/>
            <a:r>
              <a:rPr lang="ja-JP" altLang="en-US" dirty="0">
                <a:latin typeface="ＭＳ ゴシック" panose="020B0609070205080204" pitchFamily="49" charset="-128"/>
                <a:ea typeface="ＭＳ ゴシック" panose="020B0609070205080204" pitchFamily="49" charset="-128"/>
              </a:rPr>
              <a:t>顧客からの要請が無い場合には、「２</a:t>
            </a:r>
            <a:r>
              <a:rPr lang="en-US" altLang="ja-JP" dirty="0">
                <a:latin typeface="ＭＳ ゴシック" panose="020B0609070205080204" pitchFamily="49" charset="-128"/>
                <a:ea typeface="ＭＳ ゴシック" panose="020B0609070205080204" pitchFamily="49" charset="-128"/>
              </a:rPr>
              <a:t>.</a:t>
            </a:r>
            <a:r>
              <a:rPr lang="ja-JP" altLang="en-US" dirty="0">
                <a:latin typeface="ＭＳ ゴシック" panose="020B0609070205080204" pitchFamily="49" charset="-128"/>
                <a:ea typeface="ＭＳ ゴシック" panose="020B0609070205080204" pitchFamily="49" charset="-128"/>
              </a:rPr>
              <a:t>２　重要業務の決定」で重要業務を選定するために考慮した各観点</a:t>
            </a:r>
            <a:br>
              <a:rPr lang="ja-JP" altLang="en-US" dirty="0">
                <a:latin typeface="ＭＳ ゴシック" panose="020B0609070205080204" pitchFamily="49" charset="-128"/>
                <a:ea typeface="ＭＳ ゴシック" panose="020B0609070205080204" pitchFamily="49" charset="-128"/>
              </a:rPr>
            </a:br>
            <a:r>
              <a:rPr lang="ja-JP" altLang="en-US" dirty="0">
                <a:latin typeface="ＭＳ ゴシック" panose="020B0609070205080204" pitchFamily="49" charset="-128"/>
                <a:ea typeface="ＭＳ ゴシック" panose="020B0609070205080204" pitchFamily="49" charset="-128"/>
              </a:rPr>
              <a:t>から、求められる復旧時間を検討してください。</a:t>
            </a:r>
          </a:p>
          <a:p>
            <a:pPr lvl="2"/>
            <a:r>
              <a:rPr lang="ja-JP" altLang="en-US" b="1" u="sng" dirty="0">
                <a:latin typeface="ＭＳ ゴシック" panose="020B0609070205080204" pitchFamily="49" charset="-128"/>
                <a:ea typeface="ＭＳ ゴシック" panose="020B0609070205080204" pitchFamily="49" charset="-128"/>
              </a:rPr>
              <a:t>重要業務の停止にどこまで耐えられる（あなたの会社が存続できる）のかという点を意識した目標設定が</a:t>
            </a:r>
            <a:br>
              <a:rPr lang="ja-JP" altLang="en-US" b="1" u="sng" dirty="0">
                <a:latin typeface="ＭＳ ゴシック" panose="020B0609070205080204" pitchFamily="49" charset="-128"/>
                <a:ea typeface="ＭＳ ゴシック" panose="020B0609070205080204" pitchFamily="49" charset="-128"/>
              </a:rPr>
            </a:br>
            <a:r>
              <a:rPr lang="ja-JP" altLang="en-US" b="1" u="sng" dirty="0">
                <a:latin typeface="ＭＳ ゴシック" panose="020B0609070205080204" pitchFamily="49" charset="-128"/>
                <a:ea typeface="ＭＳ ゴシック" panose="020B0609070205080204" pitchFamily="49" charset="-128"/>
              </a:rPr>
              <a:t>重要です。</a:t>
            </a:r>
            <a:endParaRPr lang="en-US" altLang="ja-JP" b="1" u="sng" dirty="0">
              <a:latin typeface="ＭＳ ゴシック" panose="020B0609070205080204" pitchFamily="49" charset="-128"/>
              <a:ea typeface="ＭＳ ゴシック" panose="020B0609070205080204" pitchFamily="49" charset="-128"/>
            </a:endParaRPr>
          </a:p>
        </p:txBody>
      </p:sp>
      <p:graphicFrame>
        <p:nvGraphicFramePr>
          <p:cNvPr id="3" name="Group 84">
            <a:extLst>
              <a:ext uri="{FF2B5EF4-FFF2-40B4-BE49-F238E27FC236}">
                <a16:creationId xmlns:a16="http://schemas.microsoft.com/office/drawing/2014/main" id="{0FC64753-1EF0-9400-DF95-E40671BDA42A}"/>
              </a:ext>
            </a:extLst>
          </p:cNvPr>
          <p:cNvGraphicFramePr>
            <a:graphicFrameLocks noGrp="1"/>
          </p:cNvGraphicFramePr>
          <p:nvPr>
            <p:extLst>
              <p:ext uri="{D42A27DB-BD31-4B8C-83A1-F6EECF244321}">
                <p14:modId xmlns:p14="http://schemas.microsoft.com/office/powerpoint/2010/main" val="789198275"/>
              </p:ext>
            </p:extLst>
          </p:nvPr>
        </p:nvGraphicFramePr>
        <p:xfrm>
          <a:off x="151827" y="4699971"/>
          <a:ext cx="6480000" cy="1471980"/>
        </p:xfrm>
        <a:graphic>
          <a:graphicData uri="http://schemas.openxmlformats.org/drawingml/2006/table">
            <a:tbl>
              <a:tblPr/>
              <a:tblGrid>
                <a:gridCol w="1080000">
                  <a:extLst>
                    <a:ext uri="{9D8B030D-6E8A-4147-A177-3AD203B41FA5}">
                      <a16:colId xmlns:a16="http://schemas.microsoft.com/office/drawing/2014/main" val="3425781825"/>
                    </a:ext>
                  </a:extLst>
                </a:gridCol>
                <a:gridCol w="1800000">
                  <a:extLst>
                    <a:ext uri="{9D8B030D-6E8A-4147-A177-3AD203B41FA5}">
                      <a16:colId xmlns:a16="http://schemas.microsoft.com/office/drawing/2014/main" val="3214240576"/>
                    </a:ext>
                  </a:extLst>
                </a:gridCol>
                <a:gridCol w="3600000">
                  <a:extLst>
                    <a:ext uri="{9D8B030D-6E8A-4147-A177-3AD203B41FA5}">
                      <a16:colId xmlns:a16="http://schemas.microsoft.com/office/drawing/2014/main" val="4235312603"/>
                    </a:ext>
                  </a:extLst>
                </a:gridCol>
              </a:tblGrid>
              <a:tr h="391980">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重要業務の</a:t>
                      </a:r>
                      <a:endParaRPr kumimoji="1" lang="en-US" altLang="ja-JP" sz="1200" b="0" i="0" u="none" strike="noStrike" cap="none" normalizeH="0" baseline="0" dirty="0">
                        <a:ln>
                          <a:noFill/>
                        </a:ln>
                        <a:solidFill>
                          <a:schemeClr val="tx1"/>
                        </a:solidFill>
                        <a:effectLst/>
                        <a:latin typeface="+mn-ea"/>
                        <a:ea typeface="+mn-ea"/>
                      </a:endParaRP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復旧目標</a:t>
                      </a:r>
                    </a:p>
                  </a:txBody>
                  <a:tcPr marL="90000" marR="90000" marT="46800" marB="46800" anchor="ctr" horzOverflow="overflow">
                    <a:lnL w="12700" cap="flat" cmpd="sng" algn="ctr">
                      <a:solidFill>
                        <a:schemeClr val="bg1">
                          <a:lumMod val="50000"/>
                        </a:schemeClr>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mn-ea"/>
                          <a:ea typeface="+mn-ea"/>
                        </a:rPr>
                        <a:t>（発災後何日以内）</a:t>
                      </a: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en-US" altLang="ja-JP" sz="1200" b="0" i="0" u="none" strike="noStrike" cap="none" normalizeH="0" baseline="0" dirty="0">
                          <a:ln>
                            <a:noFill/>
                          </a:ln>
                          <a:solidFill>
                            <a:schemeClr val="tx1"/>
                          </a:solidFill>
                          <a:effectLst/>
                          <a:latin typeface="+mn-ea"/>
                          <a:ea typeface="+mn-ea"/>
                        </a:rPr>
                        <a:t>(</a:t>
                      </a:r>
                      <a:r>
                        <a:rPr kumimoji="1" lang="ja-JP" altLang="en-US" sz="1200" b="0" i="0" u="none" strike="noStrike" cap="none" normalizeH="0" baseline="0" dirty="0">
                          <a:ln>
                            <a:noFill/>
                          </a:ln>
                          <a:solidFill>
                            <a:schemeClr val="tx1"/>
                          </a:solidFill>
                          <a:effectLst/>
                          <a:latin typeface="+mn-ea"/>
                          <a:ea typeface="+mn-ea"/>
                        </a:rPr>
                        <a:t>どの程度まで</a:t>
                      </a:r>
                      <a:r>
                        <a:rPr kumimoji="1" lang="en-US" altLang="ja-JP" sz="1200" b="0" i="0" u="none" strike="noStrike" cap="none" normalizeH="0" baseline="0" dirty="0">
                          <a:ln>
                            <a:noFill/>
                          </a:ln>
                          <a:solidFill>
                            <a:schemeClr val="tx1"/>
                          </a:solidFill>
                          <a:effectLst/>
                          <a:latin typeface="+mn-ea"/>
                          <a:ea typeface="+mn-ea"/>
                        </a:rPr>
                        <a:t>)</a:t>
                      </a: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solidFill>
                        <a:schemeClr val="bg1">
                          <a:lumMod val="50000"/>
                        </a:schemeClr>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391770892"/>
                  </a:ext>
                </a:extLst>
              </a:tr>
              <a:tr h="1080000">
                <a:tc vMerge="1">
                  <a:txBody>
                    <a:bodyPr/>
                    <a:lstStyle/>
                    <a:p>
                      <a:endParaRPr kumimoji="1" lang="ja-JP" altLang="en-US"/>
                    </a:p>
                  </a:txBody>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ja-JP" altLang="en-US" sz="1050" b="0" i="0" u="none" strike="noStrike" cap="none" normalizeH="0" baseline="0" dirty="0">
                          <a:ln>
                            <a:noFill/>
                          </a:ln>
                          <a:solidFill>
                            <a:srgbClr val="C00000"/>
                          </a:solidFill>
                          <a:effectLst/>
                          <a:latin typeface="+mn-ea"/>
                          <a:ea typeface="+mn-ea"/>
                        </a:rPr>
                        <a:t>３日以内</a:t>
                      </a:r>
                      <a:endParaRPr kumimoji="1" lang="en-US" altLang="ja-JP" sz="105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mn-ea"/>
                          <a:ea typeface="+mn-ea"/>
                        </a:rPr>
                        <a:t>食品類の受注・配送について、</a:t>
                      </a:r>
                      <a:endParaRPr kumimoji="1" lang="en-US" altLang="ja-JP" sz="105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mn-ea"/>
                          <a:ea typeface="+mn-ea"/>
                        </a:rPr>
                        <a:t>主要得意先向けに限定品目で業務を再開する</a:t>
                      </a:r>
                      <a:endParaRPr kumimoji="1" lang="en-US" altLang="ja-JP" sz="1050" b="0" i="0" u="none" strike="noStrike" cap="none" normalizeH="0" baseline="0" dirty="0">
                        <a:ln>
                          <a:noFill/>
                        </a:ln>
                        <a:solidFill>
                          <a:srgbClr val="C00000"/>
                        </a:solidFill>
                        <a:effectLst/>
                        <a:latin typeface="+mn-ea"/>
                        <a:ea typeface="+mn-ea"/>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050" b="0" i="0" u="none" strike="noStrike" cap="none" normalizeH="0" baseline="0" dirty="0">
                          <a:ln>
                            <a:noFill/>
                          </a:ln>
                          <a:solidFill>
                            <a:srgbClr val="C00000"/>
                          </a:solidFill>
                          <a:effectLst/>
                          <a:latin typeface="+mn-ea"/>
                          <a:ea typeface="+mn-ea"/>
                        </a:rPr>
                        <a:t>（地震発生後の在庫・配送状況に応じて、主要得意先と協議し詳細に設定）</a:t>
                      </a:r>
                      <a:endParaRPr kumimoji="1" lang="en-US" altLang="ja-JP" sz="1050" b="0" i="0" u="none" strike="noStrike" cap="none" normalizeH="0" baseline="0" dirty="0">
                        <a:ln>
                          <a:noFill/>
                        </a:ln>
                        <a:solidFill>
                          <a:srgbClr val="C00000"/>
                        </a:solidFill>
                        <a:effectLst/>
                        <a:latin typeface="+mn-ea"/>
                        <a:ea typeface="+mn-ea"/>
                      </a:endParaRPr>
                    </a:p>
                  </a:txBody>
                  <a:tcPr horzOverflow="overflow">
                    <a:lnL w="6350" cap="flat" cmpd="sng" algn="ctr">
                      <a:solidFill>
                        <a:schemeClr val="tx1"/>
                      </a:solidFill>
                      <a:prstDash val="solid"/>
                      <a:round/>
                      <a:headEnd type="none" w="med" len="med"/>
                      <a:tailEnd type="none" w="med" len="med"/>
                    </a:lnL>
                    <a:lnR w="12700" cap="flat" cmpd="sng" algn="ctr">
                      <a:solidFill>
                        <a:schemeClr val="bg1">
                          <a:lumMod val="50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1">
                          <a:lumMod val="50000"/>
                        </a:schemeClr>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65378316"/>
                  </a:ext>
                </a:extLst>
              </a:tr>
            </a:tbl>
          </a:graphicData>
        </a:graphic>
      </p:graphicFrame>
      <p:graphicFrame>
        <p:nvGraphicFramePr>
          <p:cNvPr id="4" name="表 3">
            <a:extLst>
              <a:ext uri="{FF2B5EF4-FFF2-40B4-BE49-F238E27FC236}">
                <a16:creationId xmlns:a16="http://schemas.microsoft.com/office/drawing/2014/main" id="{638D748D-4519-4916-FC3C-BBED8B1F1770}"/>
              </a:ext>
            </a:extLst>
          </p:cNvPr>
          <p:cNvGraphicFramePr>
            <a:graphicFrameLocks noGrp="1"/>
          </p:cNvGraphicFramePr>
          <p:nvPr>
            <p:extLst>
              <p:ext uri="{D42A27DB-BD31-4B8C-83A1-F6EECF244321}">
                <p14:modId xmlns:p14="http://schemas.microsoft.com/office/powerpoint/2010/main" val="2598969785"/>
              </p:ext>
            </p:extLst>
          </p:nvPr>
        </p:nvGraphicFramePr>
        <p:xfrm>
          <a:off x="148111" y="2778879"/>
          <a:ext cx="6487432" cy="1742073"/>
        </p:xfrm>
        <a:graphic>
          <a:graphicData uri="http://schemas.openxmlformats.org/drawingml/2006/table">
            <a:tbl>
              <a:tblPr/>
              <a:tblGrid>
                <a:gridCol w="6487432">
                  <a:extLst>
                    <a:ext uri="{9D8B030D-6E8A-4147-A177-3AD203B41FA5}">
                      <a16:colId xmlns:a16="http://schemas.microsoft.com/office/drawing/2014/main" val="347011960"/>
                    </a:ext>
                  </a:extLst>
                </a:gridCol>
              </a:tblGrid>
              <a:tr h="24932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none" strike="noStrike" cap="none" normalizeH="0" baseline="0" dirty="0">
                          <a:ln>
                            <a:noFill/>
                          </a:ln>
                          <a:solidFill>
                            <a:schemeClr val="bg1"/>
                          </a:solidFill>
                          <a:effectLst/>
                          <a:latin typeface="+mn-ea"/>
                          <a:ea typeface="+mn-ea"/>
                        </a:rPr>
                        <a:t>こんな場合にはご注意ください</a:t>
                      </a:r>
                      <a:endParaRPr kumimoji="1" lang="ja-JP" altLang="ja-JP" sz="1000" b="1" i="0" u="none" strike="noStrike" cap="none" normalizeH="0" baseline="0" dirty="0">
                        <a:ln>
                          <a:noFill/>
                        </a:ln>
                        <a:solidFill>
                          <a:schemeClr val="bg1"/>
                        </a:solidFill>
                        <a:effectLst/>
                        <a:latin typeface="+mn-ea"/>
                        <a:ea typeface="+mn-ea"/>
                      </a:endParaRP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38100" cap="flat" cmpd="sng" algn="ctr">
                      <a:solidFill>
                        <a:srgbClr val="0070C0"/>
                      </a:solidFill>
                      <a:prstDash val="solid"/>
                      <a:round/>
                      <a:headEnd type="none" w="med" len="med"/>
                      <a:tailEnd type="none" w="med" len="med"/>
                    </a:lnT>
                    <a:lnB w="12700" cap="flat" cmpd="sng" algn="ctr">
                      <a:solidFill>
                        <a:srgbClr val="0070C0"/>
                      </a:solid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217879688"/>
                  </a:ext>
                </a:extLst>
              </a:tr>
              <a:tr h="149274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ts val="0"/>
                        </a:spcBef>
                        <a:spcAft>
                          <a:spcPts val="600"/>
                        </a:spcAft>
                        <a:buClrTx/>
                        <a:buSzTx/>
                        <a:buFontTx/>
                        <a:buNone/>
                        <a:tabLst/>
                      </a:pPr>
                      <a:r>
                        <a:rPr kumimoji="1" lang="ja-JP" altLang="en-US" sz="1000" b="1" i="0" u="sng" strike="noStrike" cap="none" normalizeH="0" baseline="0" dirty="0">
                          <a:ln>
                            <a:noFill/>
                          </a:ln>
                          <a:solidFill>
                            <a:schemeClr val="tx1"/>
                          </a:solidFill>
                          <a:effectLst/>
                          <a:latin typeface="+mn-ea"/>
                          <a:ea typeface="+mn-ea"/>
                        </a:rPr>
                        <a:t>顧客からの要請により、目標とする復旧時間が制約を受ける場合</a:t>
                      </a:r>
                      <a:endParaRPr kumimoji="1" lang="en-US" altLang="ja-JP" sz="1000" b="1" i="0" u="sng" strike="noStrike" cap="none" normalizeH="0" baseline="0" dirty="0">
                        <a:ln>
                          <a:noFill/>
                        </a:ln>
                        <a:solidFill>
                          <a:schemeClr val="tx1"/>
                        </a:solidFill>
                        <a:effectLst/>
                        <a:latin typeface="+mn-ea"/>
                        <a:ea typeface="+mn-ea"/>
                      </a:endParaRP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顧客の要請に応じた復旧目標（時間・レベル）を設定する必要があります。</a:t>
                      </a:r>
                    </a:p>
                    <a:p>
                      <a:pPr marL="171450" indent="-171450" eaLnBrk="1" hangingPunct="1">
                        <a:lnSpc>
                          <a:spcPct val="100000"/>
                        </a:lnSpc>
                        <a:spcBef>
                          <a:spcPts val="0"/>
                        </a:spcBef>
                        <a:spcAft>
                          <a:spcPts val="600"/>
                        </a:spcAft>
                        <a:buFont typeface="Arial" panose="020B0604020202020204" pitchFamily="34" charset="0"/>
                        <a:buChar char="•"/>
                      </a:pPr>
                      <a:r>
                        <a:rPr lang="ja-JP" altLang="en-US" sz="1000" b="0" dirty="0">
                          <a:latin typeface="ＭＳ ゴシック" panose="020B0609070205080204" pitchFamily="49" charset="-128"/>
                          <a:ea typeface="ＭＳ ゴシック" panose="020B0609070205080204" pitchFamily="49" charset="-128"/>
                        </a:rPr>
                        <a:t>その要請に応えられない時は、信用を失うおそれがあります。</a:t>
                      </a:r>
                      <a:endParaRPr lang="en-US" altLang="ja-JP" sz="1000" b="0" dirty="0">
                        <a:latin typeface="ＭＳ ゴシック" panose="020B0609070205080204" pitchFamily="49" charset="-128"/>
                        <a:ea typeface="ＭＳ ゴシック" panose="020B0609070205080204" pitchFamily="49" charset="-128"/>
                      </a:endParaRP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自社で現実的に可能な対応策を実施しても、顧客からの要請（復旧時間など）を満たすことが不可能な場合には、他社に代替対応を依頼するなど、別の解決方法を検討する必要があります。</a:t>
                      </a:r>
                    </a:p>
                    <a:p>
                      <a:pPr marL="360000" marR="0" lvl="3" indent="-180000" algn="l" defTabSz="914400" rtl="0" eaLnBrk="0" fontAlgn="base" latinLnBrk="0" hangingPunct="0">
                        <a:lnSpc>
                          <a:spcPct val="100000"/>
                        </a:lnSpc>
                        <a:spcBef>
                          <a:spcPts val="0"/>
                        </a:spcBef>
                        <a:spcAft>
                          <a:spcPts val="60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panose="020B0609070205080204" pitchFamily="49" charset="-128"/>
                          <a:ea typeface="ＭＳ ゴシック" panose="020B0609070205080204" pitchFamily="49" charset="-128"/>
                          <a:cs typeface="+mn-cs"/>
                        </a:rPr>
                        <a:t>ただし、電気や都市ガスなどのライフラインが停止している場合、中小企業ではその代替手段を確保することは、現実的に困難であると思われます。そのため、目標とする復旧時間は、ライフライン等の復旧後、どれぐらいの期間で重要業務を復旧させるかと考えて決定していくことが、現実的な検討の流れになります。</a:t>
                      </a:r>
                    </a:p>
                  </a:txBody>
                  <a:tcPr marL="90000" marR="90000" marT="46800" marB="46800" anchor="ctr" horzOverflow="overflow">
                    <a:lnL w="38100" cap="flat" cmpd="sng" algn="ctr">
                      <a:solidFill>
                        <a:srgbClr val="0070C0"/>
                      </a:solidFill>
                      <a:prstDash val="solid"/>
                      <a:round/>
                      <a:headEnd type="none" w="med" len="med"/>
                      <a:tailEnd type="none" w="med" len="med"/>
                    </a:lnL>
                    <a:lnR w="38100" cap="flat" cmpd="sng" algn="ctr">
                      <a:solidFill>
                        <a:srgbClr val="0070C0"/>
                      </a:solidFill>
                      <a:prstDash val="solid"/>
                      <a:round/>
                      <a:headEnd type="none" w="med" len="med"/>
                      <a:tailEnd type="none" w="med" len="med"/>
                    </a:lnR>
                    <a:lnT w="12700" cap="flat" cmpd="sng" algn="ctr">
                      <a:solidFill>
                        <a:srgbClr val="0070C0"/>
                      </a:solidFill>
                      <a:prstDash val="solid"/>
                      <a:round/>
                      <a:headEnd type="none" w="med" len="med"/>
                      <a:tailEnd type="none" w="med" len="med"/>
                    </a:lnT>
                    <a:lnB w="38100" cap="flat" cmpd="sng" algn="ctr">
                      <a:solidFill>
                        <a:srgbClr val="0070C0"/>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70661198"/>
                  </a:ext>
                </a:extLst>
              </a:tr>
            </a:tbl>
          </a:graphicData>
        </a:graphic>
      </p:graphicFrame>
      <p:sp>
        <p:nvSpPr>
          <p:cNvPr id="10" name="スライド番号プレースホルダー 9">
            <a:extLst>
              <a:ext uri="{FF2B5EF4-FFF2-40B4-BE49-F238E27FC236}">
                <a16:creationId xmlns:a16="http://schemas.microsoft.com/office/drawing/2014/main" id="{76A13141-2727-A289-0C8E-2795512546EF}"/>
              </a:ext>
            </a:extLst>
          </p:cNvPr>
          <p:cNvSpPr>
            <a:spLocks noGrp="1"/>
          </p:cNvSpPr>
          <p:nvPr>
            <p:ph type="sldNum" sz="quarter" idx="12"/>
          </p:nvPr>
        </p:nvSpPr>
        <p:spPr/>
        <p:txBody>
          <a:bodyPr/>
          <a:lstStyle/>
          <a:p>
            <a:pPr algn="ctr"/>
            <a:fld id="{C7087AB9-DADE-4781-AE92-2E367CAE0F39}" type="slidenum">
              <a:rPr lang="ja-JP" altLang="en-US" smtClean="0"/>
              <a:pPr algn="ctr"/>
              <a:t>4</a:t>
            </a:fld>
            <a:endParaRPr lang="ja-JP" altLang="en-US" dirty="0"/>
          </a:p>
        </p:txBody>
      </p:sp>
      <p:sp>
        <p:nvSpPr>
          <p:cNvPr id="2" name="AutoShape 66">
            <a:extLst>
              <a:ext uri="{FF2B5EF4-FFF2-40B4-BE49-F238E27FC236}">
                <a16:creationId xmlns:a16="http://schemas.microsoft.com/office/drawing/2014/main" id="{171C3D97-8B58-4D95-98B8-FE3DDBC3C23D}"/>
              </a:ext>
            </a:extLst>
          </p:cNvPr>
          <p:cNvSpPr>
            <a:spLocks noChangeArrowheads="1"/>
          </p:cNvSpPr>
          <p:nvPr/>
        </p:nvSpPr>
        <p:spPr bwMode="auto">
          <a:xfrm>
            <a:off x="252581" y="6271848"/>
            <a:ext cx="1800225" cy="431800"/>
          </a:xfrm>
          <a:prstGeom prst="wedgeRectCallout">
            <a:avLst>
              <a:gd name="adj1" fmla="val 45691"/>
              <a:gd name="adj2" fmla="val -8916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どの程度の期間で復旧させる必要がありますか？</a:t>
            </a:r>
          </a:p>
        </p:txBody>
      </p:sp>
      <p:sp>
        <p:nvSpPr>
          <p:cNvPr id="8" name="AutoShape 48">
            <a:extLst>
              <a:ext uri="{FF2B5EF4-FFF2-40B4-BE49-F238E27FC236}">
                <a16:creationId xmlns:a16="http://schemas.microsoft.com/office/drawing/2014/main" id="{6950D341-A30A-FF56-74DE-BA431E4B6322}"/>
              </a:ext>
            </a:extLst>
          </p:cNvPr>
          <p:cNvSpPr>
            <a:spLocks noChangeArrowheads="1"/>
          </p:cNvSpPr>
          <p:nvPr/>
        </p:nvSpPr>
        <p:spPr bwMode="auto">
          <a:xfrm>
            <a:off x="395456" y="6901449"/>
            <a:ext cx="6048375" cy="466725"/>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a:t>
            </a:r>
            <a:r>
              <a:rPr lang="en-US" altLang="ja-JP" b="0" dirty="0">
                <a:latin typeface="ＭＳ ゴシック" panose="020B0609070205080204" pitchFamily="49" charset="-128"/>
                <a:ea typeface="ＭＳ ゴシック" panose="020B0609070205080204" pitchFamily="49" charset="-128"/>
              </a:rPr>
              <a:t>2.2</a:t>
            </a:r>
            <a:r>
              <a:rPr lang="ja-JP" altLang="en-US" b="0" dirty="0">
                <a:latin typeface="ＭＳ ゴシック" panose="020B0609070205080204" pitchFamily="49" charset="-128"/>
                <a:ea typeface="ＭＳ ゴシック" panose="020B0609070205080204" pitchFamily="49" charset="-128"/>
              </a:rPr>
              <a:t>　重要業務の決定」で決定した重要業務が、大規模地震によってどのような被害を受けるのかを</a:t>
            </a:r>
            <a:br>
              <a:rPr lang="en-US" altLang="ja-JP" b="0" dirty="0">
                <a:latin typeface="ＭＳ ゴシック" panose="020B0609070205080204" pitchFamily="49" charset="-128"/>
                <a:ea typeface="ＭＳ ゴシック" panose="020B0609070205080204" pitchFamily="49" charset="-128"/>
              </a:rPr>
            </a:br>
            <a:r>
              <a:rPr lang="ja-JP" altLang="en-US" b="0" dirty="0">
                <a:latin typeface="ＭＳ ゴシック" panose="020B0609070205080204" pitchFamily="49" charset="-128"/>
                <a:ea typeface="ＭＳ ゴシック" panose="020B0609070205080204" pitchFamily="49" charset="-128"/>
              </a:rPr>
              <a:t>把握するために、次の「４　自社が受ける被害の想定」で、被害状況を確認します。</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EC7439-29EB-EE32-C1C2-20CACC559153}"/>
            </a:ext>
          </a:extLst>
        </p:cNvPr>
        <p:cNvGrpSpPr/>
        <p:nvPr/>
      </p:nvGrpSpPr>
      <p:grpSpPr>
        <a:xfrm>
          <a:off x="0" y="0"/>
          <a:ext cx="0" cy="0"/>
          <a:chOff x="0" y="0"/>
          <a:chExt cx="0" cy="0"/>
        </a:xfrm>
      </p:grpSpPr>
      <p:sp>
        <p:nvSpPr>
          <p:cNvPr id="10" name="Text Box 5">
            <a:extLst>
              <a:ext uri="{FF2B5EF4-FFF2-40B4-BE49-F238E27FC236}">
                <a16:creationId xmlns:a16="http://schemas.microsoft.com/office/drawing/2014/main" id="{F69C19EE-9CA2-DC1F-1222-8CA72842C035}"/>
              </a:ext>
            </a:extLst>
          </p:cNvPr>
          <p:cNvSpPr txBox="1">
            <a:spLocks noChangeArrowheads="1"/>
          </p:cNvSpPr>
          <p:nvPr/>
        </p:nvSpPr>
        <p:spPr bwMode="auto">
          <a:xfrm>
            <a:off x="184961" y="7163906"/>
            <a:ext cx="6480000" cy="6694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市町村最大震度（理論上最大モデルにおける最大値）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endParaRPr lang="en-US" altLang="ja-JP" sz="900"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11" name="Group 48">
            <a:extLst>
              <a:ext uri="{FF2B5EF4-FFF2-40B4-BE49-F238E27FC236}">
                <a16:creationId xmlns:a16="http://schemas.microsoft.com/office/drawing/2014/main" id="{317DCAE3-0389-69C6-DD7D-6F0C44309F19}"/>
              </a:ext>
            </a:extLst>
          </p:cNvPr>
          <p:cNvGraphicFramePr>
            <a:graphicFrameLocks noGrp="1"/>
          </p:cNvGraphicFramePr>
          <p:nvPr>
            <p:extLst>
              <p:ext uri="{D42A27DB-BD31-4B8C-83A1-F6EECF244321}">
                <p14:modId xmlns:p14="http://schemas.microsoft.com/office/powerpoint/2010/main" val="4046715997"/>
              </p:ext>
            </p:extLst>
          </p:nvPr>
        </p:nvGraphicFramePr>
        <p:xfrm>
          <a:off x="184961" y="3105381"/>
          <a:ext cx="6480000" cy="3740214"/>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0">
                  <a:extLst>
                    <a:ext uri="{9D8B030D-6E8A-4147-A177-3AD203B41FA5}">
                      <a16:colId xmlns:a16="http://schemas.microsoft.com/office/drawing/2014/main" val="1668626060"/>
                    </a:ext>
                  </a:extLst>
                </a:gridCol>
              </a:tblGrid>
              <a:tr h="50323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88150775"/>
                  </a:ext>
                </a:extLst>
              </a:tr>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７</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名古屋市、豊橋市、岡崎市、半田市、豊川市、津島市、碧南市、刈谷市、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豊田市、安城市、西尾市、蒲郡市、常滑市、新城市、東海市、知多市、</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高浜市、田原市、</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愛西市、</a:t>
                      </a: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弥富市、大治町、飛島村、阿久比町、東浦町、</a:t>
                      </a:r>
                      <a:endParaRPr kumimoji="1" lang="en-US" altLang="zh-TW"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南知多町、美浜町、武豊町、幸田町</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設楽町、東栄町</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pP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６強</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一宮市、稲沢市、大府市、知立市、岩倉市、豊明市、日進市、清須市、</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北名古屋市、みよし市、あま市、長久手市、東郷町、蟹江町、豊根村</a:t>
                      </a: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r h="503238">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６弱</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en-US" altLang="ja-JP"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瀬戸市、</a:t>
                      </a:r>
                      <a:r>
                        <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春日井市、</a:t>
                      </a: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犬山市、江南市、小牧市、尾張旭市、豊山町、大口町、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扶桑町</a:t>
                      </a:r>
                      <a:endParaRPr kumimoji="1" lang="en-US" altLang="zh-TW"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endParaRPr kumimoji="1" lang="ja-JP" altLang="en-US" sz="12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621966498"/>
                  </a:ext>
                </a:extLst>
              </a:tr>
            </a:tbl>
          </a:graphicData>
        </a:graphic>
      </p:graphicFrame>
      <p:sp>
        <p:nvSpPr>
          <p:cNvPr id="2" name="タイトル 1">
            <a:extLst>
              <a:ext uri="{FF2B5EF4-FFF2-40B4-BE49-F238E27FC236}">
                <a16:creationId xmlns:a16="http://schemas.microsoft.com/office/drawing/2014/main" id="{7260339D-32C3-4EAF-A124-6BAAEE083CD1}"/>
              </a:ext>
            </a:extLst>
          </p:cNvPr>
          <p:cNvSpPr>
            <a:spLocks noGrp="1"/>
          </p:cNvSpPr>
          <p:nvPr>
            <p:ph type="ctrTitle"/>
          </p:nvPr>
        </p:nvSpPr>
        <p:spPr/>
        <p:txBody>
          <a:bodyPr/>
          <a:lstStyle/>
          <a:p>
            <a:r>
              <a:rPr lang="ja-JP" altLang="en-US" dirty="0"/>
              <a:t>３．南海トラフ地震の想定</a:t>
            </a:r>
          </a:p>
        </p:txBody>
      </p:sp>
      <p:sp>
        <p:nvSpPr>
          <p:cNvPr id="7" name="コンテンツ プレースホルダー 6">
            <a:extLst>
              <a:ext uri="{FF2B5EF4-FFF2-40B4-BE49-F238E27FC236}">
                <a16:creationId xmlns:a16="http://schemas.microsoft.com/office/drawing/2014/main" id="{763F5D6A-8609-E63A-402B-95EF87AF8ABD}"/>
              </a:ext>
            </a:extLst>
          </p:cNvPr>
          <p:cNvSpPr>
            <a:spLocks noGrp="1"/>
          </p:cNvSpPr>
          <p:nvPr>
            <p:ph sz="quarter" idx="11"/>
          </p:nvPr>
        </p:nvSpPr>
        <p:spPr>
          <a:xfrm>
            <a:off x="148111" y="631825"/>
            <a:ext cx="6552728" cy="1300356"/>
          </a:xfrm>
        </p:spPr>
        <p:txBody>
          <a:bodyPr/>
          <a:lstStyle/>
          <a:p>
            <a:r>
              <a:rPr lang="ja-JP" altLang="en-US" dirty="0"/>
              <a:t>３．１　地震</a:t>
            </a:r>
            <a:endParaRPr lang="en-US" altLang="ja-JP" dirty="0"/>
          </a:p>
          <a:p>
            <a:pPr lvl="1"/>
            <a:r>
              <a:rPr lang="ja-JP" altLang="en-US" dirty="0"/>
              <a:t>ポイント</a:t>
            </a:r>
            <a:endParaRPr lang="en-US" altLang="ja-JP" dirty="0"/>
          </a:p>
          <a:p>
            <a:pPr lvl="2"/>
            <a:r>
              <a:rPr lang="ja-JP" altLang="en-US" dirty="0"/>
              <a:t>対象とする災害である「南海トラフ地震」の、予測される震度の分布図で、</a:t>
            </a:r>
            <a:r>
              <a:rPr lang="ja-JP" altLang="en-US" b="1" u="sng" dirty="0"/>
              <a:t>あなたの会社の重要業務を行うために必要な拠点の位置と、危険度の高さを確認してください。</a:t>
            </a:r>
          </a:p>
          <a:p>
            <a:pPr lvl="2"/>
            <a:r>
              <a:rPr lang="ja-JP" altLang="en-US" dirty="0"/>
              <a:t>また、複数の拠点がある場合には、それぞれの所在地も確認しましょう。その結果、想定される震度に差がある場合には、被害を受けにくい方の拠点を、ＢＣＰ対応の拠点とするなどの目安としてください。</a:t>
            </a:r>
          </a:p>
        </p:txBody>
      </p:sp>
      <p:graphicFrame>
        <p:nvGraphicFramePr>
          <p:cNvPr id="44080" name="Group 48">
            <a:extLst>
              <a:ext uri="{FF2B5EF4-FFF2-40B4-BE49-F238E27FC236}">
                <a16:creationId xmlns:a16="http://schemas.microsoft.com/office/drawing/2014/main" id="{026675BD-B0F2-32E2-5A33-14C0F8074AF9}"/>
              </a:ext>
            </a:extLst>
          </p:cNvPr>
          <p:cNvGraphicFramePr>
            <a:graphicFrameLocks noGrp="1"/>
          </p:cNvGraphicFramePr>
          <p:nvPr>
            <p:extLst>
              <p:ext uri="{D42A27DB-BD31-4B8C-83A1-F6EECF244321}">
                <p14:modId xmlns:p14="http://schemas.microsoft.com/office/powerpoint/2010/main" val="860153460"/>
              </p:ext>
            </p:extLst>
          </p:nvPr>
        </p:nvGraphicFramePr>
        <p:xfrm>
          <a:off x="184961" y="2072680"/>
          <a:ext cx="2160000" cy="503238"/>
        </p:xfrm>
        <a:graphic>
          <a:graphicData uri="http://schemas.openxmlformats.org/drawingml/2006/table">
            <a:tbl>
              <a:tblPr/>
              <a:tblGrid>
                <a:gridCol w="1080000">
                  <a:extLst>
                    <a:ext uri="{9D8B030D-6E8A-4147-A177-3AD203B41FA5}">
                      <a16:colId xmlns:a16="http://schemas.microsoft.com/office/drawing/2014/main" val="1686670757"/>
                    </a:ext>
                  </a:extLst>
                </a:gridCol>
                <a:gridCol w="540000">
                  <a:extLst>
                    <a:ext uri="{9D8B030D-6E8A-4147-A177-3AD203B41FA5}">
                      <a16:colId xmlns:a16="http://schemas.microsoft.com/office/drawing/2014/main" val="3455365695"/>
                    </a:ext>
                  </a:extLst>
                </a:gridCol>
                <a:gridCol w="540000">
                  <a:extLst>
                    <a:ext uri="{9D8B030D-6E8A-4147-A177-3AD203B41FA5}">
                      <a16:colId xmlns:a16="http://schemas.microsoft.com/office/drawing/2014/main" val="76654904"/>
                    </a:ext>
                  </a:extLst>
                </a:gridCol>
              </a:tblGrid>
              <a:tr h="503238">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主要拠点の</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想定震度</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rPr>
                        <a:t>震度</a:t>
                      </a:r>
                      <a:endParaRPr kumimoji="1" lang="ja-JP" altLang="en-US" sz="1200" b="1" i="1" u="none" strike="noStrike" kern="1200" cap="none" spc="0" normalizeH="0" baseline="0" noProof="0" dirty="0">
                        <a:ln>
                          <a:noFill/>
                        </a:ln>
                        <a:solidFill>
                          <a:schemeClr val="tx1"/>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dirty="0">
                          <a:ln>
                            <a:noFill/>
                          </a:ln>
                          <a:solidFill>
                            <a:srgbClr val="C00000"/>
                          </a:solidFill>
                          <a:effectLst/>
                          <a:uLnTx/>
                          <a:uFillTx/>
                          <a:latin typeface="ＭＳ ゴシック" panose="020B0609070205080204" pitchFamily="49" charset="-128"/>
                          <a:ea typeface="ＭＳ ゴシック" panose="020B0609070205080204" pitchFamily="49" charset="-128"/>
                          <a:cs typeface="+mn-cs"/>
                        </a:rPr>
                        <a:t>７</a:t>
                      </a:r>
                    </a:p>
                  </a:txBody>
                  <a:tcPr anchor="ctr" horzOverflow="overflow">
                    <a:lnL w="1270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bl>
          </a:graphicData>
        </a:graphic>
      </p:graphicFrame>
      <p:sp>
        <p:nvSpPr>
          <p:cNvPr id="4" name="スライド番号プレースホルダー 3">
            <a:extLst>
              <a:ext uri="{FF2B5EF4-FFF2-40B4-BE49-F238E27FC236}">
                <a16:creationId xmlns:a16="http://schemas.microsoft.com/office/drawing/2014/main" id="{A5300C0B-9F9D-021A-B8E1-B7CE694341EB}"/>
              </a:ext>
            </a:extLst>
          </p:cNvPr>
          <p:cNvSpPr>
            <a:spLocks noGrp="1"/>
          </p:cNvSpPr>
          <p:nvPr>
            <p:ph type="sldNum" sz="quarter" idx="12"/>
          </p:nvPr>
        </p:nvSpPr>
        <p:spPr/>
        <p:txBody>
          <a:bodyPr/>
          <a:lstStyle/>
          <a:p>
            <a:pPr algn="ctr"/>
            <a:fld id="{C7087AB9-DADE-4781-AE92-2E367CAE0F39}" type="slidenum">
              <a:rPr lang="ja-JP" altLang="en-US" smtClean="0"/>
              <a:pPr algn="ctr"/>
              <a:t>5</a:t>
            </a:fld>
            <a:endParaRPr lang="ja-JP" altLang="en-US" dirty="0"/>
          </a:p>
        </p:txBody>
      </p:sp>
      <p:sp>
        <p:nvSpPr>
          <p:cNvPr id="3" name="Line 10">
            <a:extLst>
              <a:ext uri="{FF2B5EF4-FFF2-40B4-BE49-F238E27FC236}">
                <a16:creationId xmlns:a16="http://schemas.microsoft.com/office/drawing/2014/main" id="{5CAC6C30-DACA-6516-7B4B-636BDCB3948E}"/>
              </a:ext>
            </a:extLst>
          </p:cNvPr>
          <p:cNvSpPr>
            <a:spLocks noChangeShapeType="1"/>
          </p:cNvSpPr>
          <p:nvPr/>
        </p:nvSpPr>
        <p:spPr bwMode="auto">
          <a:xfrm flipV="1">
            <a:off x="3861049" y="3040046"/>
            <a:ext cx="1584176" cy="790053"/>
          </a:xfrm>
          <a:prstGeom prst="line">
            <a:avLst/>
          </a:prstGeom>
          <a:noFill/>
          <a:ln w="19050">
            <a:solidFill>
              <a:srgbClr val="C00000"/>
            </a:solidFill>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Text Box 749">
            <a:extLst>
              <a:ext uri="{FF2B5EF4-FFF2-40B4-BE49-F238E27FC236}">
                <a16:creationId xmlns:a16="http://schemas.microsoft.com/office/drawing/2014/main" id="{24B586A3-002C-BA95-272E-0DF46E1ECDE7}"/>
              </a:ext>
            </a:extLst>
          </p:cNvPr>
          <p:cNvSpPr txBox="1">
            <a:spLocks noChangeArrowheads="1"/>
          </p:cNvSpPr>
          <p:nvPr/>
        </p:nvSpPr>
        <p:spPr bwMode="auto">
          <a:xfrm>
            <a:off x="3284984" y="3830100"/>
            <a:ext cx="576064" cy="258804"/>
          </a:xfrm>
          <a:prstGeom prst="rect">
            <a:avLst/>
          </a:prstGeom>
          <a:noFill/>
          <a:ln w="38100">
            <a:solidFill>
              <a:srgbClr val="C00000"/>
            </a:solidFill>
            <a:miter lim="800000"/>
            <a:headEnd/>
            <a:tailEnd/>
          </a:ln>
          <a:effec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6" name="AutoShape 57">
            <a:extLst>
              <a:ext uri="{FF2B5EF4-FFF2-40B4-BE49-F238E27FC236}">
                <a16:creationId xmlns:a16="http://schemas.microsoft.com/office/drawing/2014/main" id="{A931005F-CBF0-350F-E7D5-37CBBE9771D6}"/>
              </a:ext>
            </a:extLst>
          </p:cNvPr>
          <p:cNvSpPr>
            <a:spLocks noChangeArrowheads="1"/>
          </p:cNvSpPr>
          <p:nvPr/>
        </p:nvSpPr>
        <p:spPr bwMode="auto">
          <a:xfrm>
            <a:off x="4869160" y="2463784"/>
            <a:ext cx="1150938" cy="576263"/>
          </a:xfrm>
          <a:prstGeom prst="wedgeRectCallout">
            <a:avLst>
              <a:gd name="adj1" fmla="val -17867"/>
              <a:gd name="adj2" fmla="val 46606"/>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あなたの事業所の所在地を確認してください。</a:t>
            </a:r>
          </a:p>
        </p:txBody>
      </p:sp>
      <p:sp>
        <p:nvSpPr>
          <p:cNvPr id="8" name="AutoShape 55">
            <a:extLst>
              <a:ext uri="{FF2B5EF4-FFF2-40B4-BE49-F238E27FC236}">
                <a16:creationId xmlns:a16="http://schemas.microsoft.com/office/drawing/2014/main" id="{5ECD02C6-3632-0F0A-D391-4ADCF95CB801}"/>
              </a:ext>
            </a:extLst>
          </p:cNvPr>
          <p:cNvSpPr>
            <a:spLocks noChangeArrowheads="1"/>
          </p:cNvSpPr>
          <p:nvPr/>
        </p:nvSpPr>
        <p:spPr bwMode="auto">
          <a:xfrm>
            <a:off x="2636912" y="1994780"/>
            <a:ext cx="1728788" cy="576263"/>
          </a:xfrm>
          <a:prstGeom prst="wedgeRectCallout">
            <a:avLst>
              <a:gd name="adj1" fmla="val -70660"/>
              <a:gd name="adj2" fmla="val 17738"/>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あなたの事業所の主要拠点で想定される震度はどの程度ですか？</a:t>
            </a:r>
          </a:p>
        </p:txBody>
      </p:sp>
      <p:sp>
        <p:nvSpPr>
          <p:cNvPr id="9" name="AutoShape 30">
            <a:extLst>
              <a:ext uri="{FF2B5EF4-FFF2-40B4-BE49-F238E27FC236}">
                <a16:creationId xmlns:a16="http://schemas.microsoft.com/office/drawing/2014/main" id="{C958897F-F023-0AD8-725A-6718C1E37394}"/>
              </a:ext>
            </a:extLst>
          </p:cNvPr>
          <p:cNvSpPr>
            <a:spLocks noChangeArrowheads="1"/>
          </p:cNvSpPr>
          <p:nvPr/>
        </p:nvSpPr>
        <p:spPr bwMode="auto">
          <a:xfrm>
            <a:off x="395884" y="8072079"/>
            <a:ext cx="6057181" cy="525682"/>
          </a:xfrm>
          <a:prstGeom prst="roundRect">
            <a:avLst>
              <a:gd name="adj" fmla="val 16667"/>
            </a:avLst>
          </a:prstGeom>
          <a:solidFill>
            <a:schemeClr val="accent4">
              <a:lumMod val="20000"/>
              <a:lumOff val="80000"/>
            </a:schemeClr>
          </a:solidFill>
          <a:ln w="6350">
            <a:solidFill>
              <a:schemeClr val="bg1">
                <a:lumMod val="50000"/>
              </a:schemeClr>
            </a:solidFill>
            <a:round/>
            <a:headEnd/>
            <a:tailEnd/>
          </a:ln>
          <a:effectLst/>
        </p:spPr>
        <p:txBody>
          <a:bodyPr wrap="none" lIns="90000" tIns="46800" rIns="90000" bIns="46800" anchor="ct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mn-ea"/>
                <a:ea typeface="+mn-ea"/>
              </a:rPr>
              <a:t>ここで確認した主要拠点の震度を基に、「</a:t>
            </a:r>
            <a:r>
              <a:rPr lang="en-US" altLang="ja-JP" b="0" dirty="0">
                <a:latin typeface="+mn-ea"/>
                <a:ea typeface="+mn-ea"/>
              </a:rPr>
              <a:t>4.</a:t>
            </a:r>
            <a:r>
              <a:rPr lang="ja-JP" altLang="en-US" b="0" dirty="0">
                <a:latin typeface="+mn-ea"/>
                <a:ea typeface="+mn-ea"/>
              </a:rPr>
              <a:t>自社が受ける被害の想定」では、</a:t>
            </a:r>
            <a:br>
              <a:rPr lang="en-US" altLang="ja-JP" b="0" dirty="0">
                <a:latin typeface="+mn-ea"/>
                <a:ea typeface="+mn-ea"/>
              </a:rPr>
            </a:br>
            <a:r>
              <a:rPr lang="ja-JP" altLang="en-US" b="0" dirty="0">
                <a:latin typeface="+mn-ea"/>
                <a:ea typeface="+mn-ea"/>
              </a:rPr>
              <a:t>あなたの会社の経営資源に生じるおそれのある被害状況を確認します。</a:t>
            </a:r>
          </a:p>
        </p:txBody>
      </p:sp>
    </p:spTree>
    <p:extLst>
      <p:ext uri="{BB962C8B-B14F-4D97-AF65-F5344CB8AC3E}">
        <p14:creationId xmlns:p14="http://schemas.microsoft.com/office/powerpoint/2010/main" val="28907556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グループ化 13">
            <a:extLst>
              <a:ext uri="{FF2B5EF4-FFF2-40B4-BE49-F238E27FC236}">
                <a16:creationId xmlns:a16="http://schemas.microsoft.com/office/drawing/2014/main" id="{948C05AB-2EC2-D369-D782-894D802C379E}"/>
              </a:ext>
            </a:extLst>
          </p:cNvPr>
          <p:cNvGrpSpPr/>
          <p:nvPr/>
        </p:nvGrpSpPr>
        <p:grpSpPr>
          <a:xfrm>
            <a:off x="331786" y="4389936"/>
            <a:ext cx="6192838" cy="5168324"/>
            <a:chOff x="331786" y="4389936"/>
            <a:chExt cx="6192838" cy="5168324"/>
          </a:xfrm>
        </p:grpSpPr>
        <p:sp>
          <p:nvSpPr>
            <p:cNvPr id="15" name="Text Box 5">
              <a:extLst>
                <a:ext uri="{FF2B5EF4-FFF2-40B4-BE49-F238E27FC236}">
                  <a16:creationId xmlns:a16="http://schemas.microsoft.com/office/drawing/2014/main" id="{4E0F1CF4-45A0-158C-EC14-CB49EDA638AC}"/>
                </a:ext>
              </a:extLst>
            </p:cNvPr>
            <p:cNvSpPr txBox="1">
              <a:spLocks noChangeArrowheads="1"/>
            </p:cNvSpPr>
            <p:nvPr/>
          </p:nvSpPr>
          <p:spPr bwMode="auto">
            <a:xfrm>
              <a:off x="331786" y="8865763"/>
              <a:ext cx="6192838" cy="692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300"/>
                </a:spcAft>
              </a:pPr>
              <a:r>
                <a:rPr lang="ja-JP" altLang="en-US" b="0" dirty="0">
                  <a:latin typeface="ＭＳ ゴシック" panose="020B0609070205080204" pitchFamily="49" charset="-128"/>
                  <a:ea typeface="ＭＳ ゴシック" panose="020B0609070205080204" pitchFamily="49" charset="-128"/>
                </a:rPr>
                <a:t>液状化危険度分布（過去地震最大モデル）</a:t>
              </a:r>
              <a:endParaRPr lang="en-US" altLang="ja-JP"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ja-JP" altLang="en-US" sz="800" b="0" dirty="0">
                  <a:latin typeface="ＭＳ ゴシック" panose="020B0609070205080204" pitchFamily="49" charset="-128"/>
                  <a:ea typeface="ＭＳ ゴシック" panose="020B0609070205080204" pitchFamily="49" charset="-128"/>
                </a:rPr>
                <a:t>出典：愛知県防災学習システム　防災マップ</a:t>
              </a:r>
              <a:br>
                <a:rPr lang="en-US" altLang="ja-JP" sz="800" b="0" dirty="0">
                  <a:latin typeface="ＭＳ ゴシック" panose="020B0609070205080204" pitchFamily="49" charset="-128"/>
                  <a:ea typeface="ＭＳ ゴシック" panose="020B0609070205080204" pitchFamily="49" charset="-128"/>
                </a:rPr>
              </a:b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endParaRPr lang="en-US" altLang="ja-JP" sz="800" b="0" dirty="0">
                <a:latin typeface="ＭＳ ゴシック" panose="020B0609070205080204" pitchFamily="49" charset="-128"/>
                <a:ea typeface="ＭＳ ゴシック" panose="020B0609070205080204" pitchFamily="49" charset="-128"/>
              </a:endParaRPr>
            </a:p>
            <a:p>
              <a:pPr algn="ctr" eaLnBrk="1" hangingPunct="1">
                <a:spcAft>
                  <a:spcPts val="300"/>
                </a:spcAft>
              </a:pPr>
              <a:r>
                <a:rPr lang="en-US" altLang="ja-JP" sz="800" b="0" dirty="0">
                  <a:latin typeface="ＭＳ ゴシック" panose="020B0609070205080204" pitchFamily="49" charset="-128"/>
                  <a:ea typeface="ＭＳ ゴシック" panose="020B0609070205080204" pitchFamily="49" charset="-128"/>
                  <a:hlinkClick r:id="rId2"/>
                </a:rPr>
                <a:t>https://www.quake-learning.pref.aichi.jp/</a:t>
              </a:r>
              <a:endParaRPr lang="en-US" altLang="ja-JP" sz="800" b="0" dirty="0">
                <a:latin typeface="ＭＳ ゴシック" panose="020B0609070205080204" pitchFamily="49" charset="-128"/>
                <a:ea typeface="ＭＳ ゴシック" panose="020B0609070205080204" pitchFamily="49" charset="-128"/>
              </a:endParaRPr>
            </a:p>
          </p:txBody>
        </p:sp>
        <p:pic>
          <p:nvPicPr>
            <p:cNvPr id="16" name="図 15">
              <a:extLst>
                <a:ext uri="{FF2B5EF4-FFF2-40B4-BE49-F238E27FC236}">
                  <a16:creationId xmlns:a16="http://schemas.microsoft.com/office/drawing/2014/main" id="{8400F249-FD39-B318-E674-E6D3AFCFDC3C}"/>
                </a:ext>
              </a:extLst>
            </p:cNvPr>
            <p:cNvPicPr>
              <a:picLocks noChangeAspect="1"/>
            </p:cNvPicPr>
            <p:nvPr/>
          </p:nvPicPr>
          <p:blipFill>
            <a:blip r:embed="rId3"/>
            <a:srcRect t="2707"/>
            <a:stretch>
              <a:fillRect/>
            </a:stretch>
          </p:blipFill>
          <p:spPr>
            <a:xfrm>
              <a:off x="331786" y="4389936"/>
              <a:ext cx="6192838" cy="4455009"/>
            </a:xfrm>
            <a:prstGeom prst="rect">
              <a:avLst/>
            </a:prstGeom>
          </p:spPr>
        </p:pic>
        <p:pic>
          <p:nvPicPr>
            <p:cNvPr id="17" name="図 16">
              <a:extLst>
                <a:ext uri="{FF2B5EF4-FFF2-40B4-BE49-F238E27FC236}">
                  <a16:creationId xmlns:a16="http://schemas.microsoft.com/office/drawing/2014/main" id="{75C77DA1-3035-A935-1D76-5EF7AF50007A}"/>
                </a:ext>
              </a:extLst>
            </p:cNvPr>
            <p:cNvPicPr>
              <a:picLocks noChangeAspect="1"/>
            </p:cNvPicPr>
            <p:nvPr/>
          </p:nvPicPr>
          <p:blipFill>
            <a:blip r:embed="rId4"/>
            <a:stretch>
              <a:fillRect/>
            </a:stretch>
          </p:blipFill>
          <p:spPr>
            <a:xfrm>
              <a:off x="331787" y="7761312"/>
              <a:ext cx="1318092" cy="1098410"/>
            </a:xfrm>
            <a:prstGeom prst="rect">
              <a:avLst/>
            </a:prstGeom>
          </p:spPr>
        </p:pic>
      </p:grpSp>
      <p:graphicFrame>
        <p:nvGraphicFramePr>
          <p:cNvPr id="66772" name="Group 212"/>
          <p:cNvGraphicFramePr>
            <a:graphicFrameLocks noGrp="1"/>
          </p:cNvGraphicFramePr>
          <p:nvPr>
            <p:extLst>
              <p:ext uri="{D42A27DB-BD31-4B8C-83A1-F6EECF244321}">
                <p14:modId xmlns:p14="http://schemas.microsoft.com/office/powerpoint/2010/main" val="1472154897"/>
              </p:ext>
            </p:extLst>
          </p:nvPr>
        </p:nvGraphicFramePr>
        <p:xfrm>
          <a:off x="332581" y="1784648"/>
          <a:ext cx="6192838" cy="2103658"/>
        </p:xfrm>
        <a:graphic>
          <a:graphicData uri="http://schemas.openxmlformats.org/drawingml/2006/table">
            <a:tbl>
              <a:tblPr/>
              <a:tblGrid>
                <a:gridCol w="1008063">
                  <a:extLst>
                    <a:ext uri="{9D8B030D-6E8A-4147-A177-3AD203B41FA5}">
                      <a16:colId xmlns:a16="http://schemas.microsoft.com/office/drawing/2014/main" val="2446536976"/>
                    </a:ext>
                  </a:extLst>
                </a:gridCol>
                <a:gridCol w="1295400">
                  <a:extLst>
                    <a:ext uri="{9D8B030D-6E8A-4147-A177-3AD203B41FA5}">
                      <a16:colId xmlns:a16="http://schemas.microsoft.com/office/drawing/2014/main" val="3576423963"/>
                    </a:ext>
                  </a:extLst>
                </a:gridCol>
                <a:gridCol w="1296987">
                  <a:extLst>
                    <a:ext uri="{9D8B030D-6E8A-4147-A177-3AD203B41FA5}">
                      <a16:colId xmlns:a16="http://schemas.microsoft.com/office/drawing/2014/main" val="2098812314"/>
                    </a:ext>
                  </a:extLst>
                </a:gridCol>
                <a:gridCol w="1295400">
                  <a:extLst>
                    <a:ext uri="{9D8B030D-6E8A-4147-A177-3AD203B41FA5}">
                      <a16:colId xmlns:a16="http://schemas.microsoft.com/office/drawing/2014/main" val="4154104665"/>
                    </a:ext>
                  </a:extLst>
                </a:gridCol>
                <a:gridCol w="1296988">
                  <a:extLst>
                    <a:ext uri="{9D8B030D-6E8A-4147-A177-3AD203B41FA5}">
                      <a16:colId xmlns:a16="http://schemas.microsoft.com/office/drawing/2014/main" val="2341486112"/>
                    </a:ext>
                  </a:extLst>
                </a:gridCol>
              </a:tblGrid>
              <a:tr h="360078">
                <a:tc rowSpan="2">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危険度</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区分</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gridSpan="4">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液状化発生のおそれ</a:t>
                      </a:r>
                    </a:p>
                  </a:txBody>
                  <a:tcPr marL="90000" marR="90000" marT="46763" marB="46763" anchor="ctr" horzOverflow="overflow">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hMerge="1">
                  <a:txBody>
                    <a:bodyPr/>
                    <a:lstStyle/>
                    <a:p>
                      <a:endParaRPr kumimoji="1" lang="ja-JP" altLang="en-US"/>
                    </a:p>
                  </a:txBody>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3063595707"/>
                  </a:ext>
                </a:extLst>
              </a:tr>
              <a:tr h="306848">
                <a:tc vMerge="1">
                  <a:txBody>
                    <a:bodyPr/>
                    <a:lstStyle/>
                    <a:p>
                      <a:endParaRPr kumimoji="1" lang="ja-JP" altLang="en-US"/>
                    </a:p>
                  </a:txBody>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極めて高い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a:ln>
                            <a:noFill/>
                          </a:ln>
                          <a:solidFill>
                            <a:schemeClr val="tx1"/>
                          </a:solidFill>
                          <a:effectLst/>
                          <a:latin typeface="ＭＳ ゴシック" panose="020B0609070205080204" pitchFamily="49" charset="-128"/>
                          <a:ea typeface="ＭＳ ゴシック" panose="020B0609070205080204" pitchFamily="49" charset="-128"/>
                        </a:rPr>
                        <a:t>高い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極めて低い</a:t>
                      </a:r>
                    </a:p>
                  </a:txBody>
                  <a:tcPr marL="90000" marR="90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668058394"/>
                  </a:ext>
                </a:extLst>
              </a:tr>
              <a:tr h="428747">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該当箇所に</a:t>
                      </a:r>
                    </a:p>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「○」を記入</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rPr>
                        <a:t>〇</a:t>
                      </a:r>
                      <a:endParaRPr kumimoji="1" lang="en-US" altLang="ja-JP" sz="1600" b="1" i="0" u="none" strike="noStrike" cap="none" normalizeH="0" baseline="0" dirty="0">
                        <a:ln>
                          <a:noFill/>
                        </a:ln>
                        <a:solidFill>
                          <a:srgbClr val="C00000"/>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endParaRPr kumimoji="1" lang="ja-JP"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endParaRPr kumimoji="1" lang="en-US" altLang="ja-JP" sz="16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36000" marR="36000" marT="46763" marB="46763"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854832361"/>
                  </a:ext>
                </a:extLst>
              </a:tr>
              <a:tr h="1007765">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液状化の影響のイメージ</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被害が生じる可能性が高いです。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液状化後の地盤の沈下により、事業所内の床面に亀裂、設備が傾斜する等の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被害が生じる可能性があります。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建物周辺地盤に</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若干の沈下等が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生じる可能性が</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あります。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特に液状化の</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影響は無いと</a:t>
                      </a:r>
                      <a:br>
                        <a:rPr kumimoji="1" lang="en-US" altLang="ja-JP"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0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考えられます。</a:t>
                      </a:r>
                    </a:p>
                  </a:txBody>
                  <a:tcPr marL="36000" marR="36000" marT="46763" marB="46763"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63372261"/>
                  </a:ext>
                </a:extLst>
              </a:tr>
            </a:tbl>
          </a:graphicData>
        </a:graphic>
      </p:graphicFrame>
      <p:sp>
        <p:nvSpPr>
          <p:cNvPr id="3" name="タイトル 2">
            <a:extLst>
              <a:ext uri="{FF2B5EF4-FFF2-40B4-BE49-F238E27FC236}">
                <a16:creationId xmlns:a16="http://schemas.microsoft.com/office/drawing/2014/main" id="{B3E54D21-EF67-0FAB-B1A3-9CEBF39CDBB6}"/>
              </a:ext>
            </a:extLst>
          </p:cNvPr>
          <p:cNvSpPr>
            <a:spLocks noGrp="1"/>
          </p:cNvSpPr>
          <p:nvPr>
            <p:ph type="ctrTitle"/>
          </p:nvPr>
        </p:nvSpPr>
        <p:spPr/>
        <p:txBody>
          <a:bodyPr/>
          <a:lstStyle/>
          <a:p>
            <a:r>
              <a:rPr lang="ja-JP" altLang="en-US" dirty="0"/>
              <a:t>３．南海トラフ地震の想定</a:t>
            </a:r>
          </a:p>
        </p:txBody>
      </p:sp>
      <p:sp>
        <p:nvSpPr>
          <p:cNvPr id="9" name="コンテンツ プレースホルダー 8">
            <a:extLst>
              <a:ext uri="{FF2B5EF4-FFF2-40B4-BE49-F238E27FC236}">
                <a16:creationId xmlns:a16="http://schemas.microsoft.com/office/drawing/2014/main" id="{2D9EC175-9B99-FFD2-D17D-DA90BF8DD233}"/>
              </a:ext>
            </a:extLst>
          </p:cNvPr>
          <p:cNvSpPr>
            <a:spLocks noGrp="1"/>
          </p:cNvSpPr>
          <p:nvPr>
            <p:ph sz="quarter" idx="11"/>
          </p:nvPr>
        </p:nvSpPr>
        <p:spPr>
          <a:xfrm>
            <a:off x="148111" y="631825"/>
            <a:ext cx="6552728" cy="1146468"/>
          </a:xfrm>
        </p:spPr>
        <p:txBody>
          <a:bodyPr/>
          <a:lstStyle/>
          <a:p>
            <a:r>
              <a:rPr lang="zh-CN" altLang="en-US" dirty="0"/>
              <a:t>３．２　液状化</a:t>
            </a:r>
            <a:endParaRPr lang="en-US" altLang="ja-JP" dirty="0"/>
          </a:p>
          <a:p>
            <a:pPr lvl="1"/>
            <a:r>
              <a:rPr lang="ja-JP" altLang="en-US" dirty="0"/>
              <a:t>ポイント</a:t>
            </a:r>
            <a:endParaRPr lang="en-US" altLang="ja-JP" dirty="0"/>
          </a:p>
          <a:p>
            <a:pPr lvl="2"/>
            <a:r>
              <a:rPr lang="ja-JP" altLang="en-US" dirty="0"/>
              <a:t>ここでは、液状化に伴う被害発生の危険性について確認してください。</a:t>
            </a:r>
          </a:p>
          <a:p>
            <a:pPr lvl="2"/>
            <a:r>
              <a:rPr lang="ja-JP" altLang="en-US" dirty="0"/>
              <a:t>特に、液状化危険度が「極めて高い」地域で、近隣に河川護岸や海岸がある場合には、大規模な地盤の移動や、沈下などが起こるおそれがあります。</a:t>
            </a:r>
          </a:p>
        </p:txBody>
      </p:sp>
      <p:sp>
        <p:nvSpPr>
          <p:cNvPr id="4" name="スライド番号プレースホルダー 3">
            <a:extLst>
              <a:ext uri="{FF2B5EF4-FFF2-40B4-BE49-F238E27FC236}">
                <a16:creationId xmlns:a16="http://schemas.microsoft.com/office/drawing/2014/main" id="{B744EA73-CC92-4811-67F5-C61FE2F5423E}"/>
              </a:ext>
            </a:extLst>
          </p:cNvPr>
          <p:cNvSpPr>
            <a:spLocks noGrp="1"/>
          </p:cNvSpPr>
          <p:nvPr>
            <p:ph type="sldNum" sz="quarter" idx="12"/>
          </p:nvPr>
        </p:nvSpPr>
        <p:spPr/>
        <p:txBody>
          <a:bodyPr/>
          <a:lstStyle/>
          <a:p>
            <a:pPr algn="ctr"/>
            <a:fld id="{C7087AB9-DADE-4781-AE92-2E367CAE0F39}" type="slidenum">
              <a:rPr lang="ja-JP" altLang="en-US" smtClean="0"/>
              <a:pPr algn="ctr"/>
              <a:t>6</a:t>
            </a:fld>
            <a:endParaRPr lang="ja-JP" altLang="en-US" dirty="0"/>
          </a:p>
        </p:txBody>
      </p:sp>
      <p:sp>
        <p:nvSpPr>
          <p:cNvPr id="2" name="Line 10">
            <a:extLst>
              <a:ext uri="{FF2B5EF4-FFF2-40B4-BE49-F238E27FC236}">
                <a16:creationId xmlns:a16="http://schemas.microsoft.com/office/drawing/2014/main" id="{123CBD8A-A5C0-7BE2-3E20-ECA9BD6E7DF5}"/>
              </a:ext>
            </a:extLst>
          </p:cNvPr>
          <p:cNvSpPr>
            <a:spLocks noChangeShapeType="1"/>
          </p:cNvSpPr>
          <p:nvPr/>
        </p:nvSpPr>
        <p:spPr bwMode="auto">
          <a:xfrm flipV="1">
            <a:off x="2420888" y="4593157"/>
            <a:ext cx="3456383" cy="2567897"/>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5" name="AutoShape 201">
            <a:extLst>
              <a:ext uri="{FF2B5EF4-FFF2-40B4-BE49-F238E27FC236}">
                <a16:creationId xmlns:a16="http://schemas.microsoft.com/office/drawing/2014/main" id="{00A9066E-2655-2A93-FBDE-64694F107300}"/>
              </a:ext>
            </a:extLst>
          </p:cNvPr>
          <p:cNvSpPr>
            <a:spLocks noChangeArrowheads="1"/>
          </p:cNvSpPr>
          <p:nvPr/>
        </p:nvSpPr>
        <p:spPr bwMode="auto">
          <a:xfrm>
            <a:off x="5286251" y="4016896"/>
            <a:ext cx="1150938" cy="576262"/>
          </a:xfrm>
          <a:prstGeom prst="wedgeRectCallout">
            <a:avLst>
              <a:gd name="adj1" fmla="val -20632"/>
              <a:gd name="adj2" fmla="val 46162"/>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あなたの事業所の位置を確認してください。</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6EAF05-84B2-58FB-573E-6C315DF258FC}"/>
            </a:ext>
          </a:extLst>
        </p:cNvPr>
        <p:cNvGrpSpPr/>
        <p:nvPr/>
      </p:nvGrpSpPr>
      <p:grpSpPr>
        <a:xfrm>
          <a:off x="0" y="0"/>
          <a:ext cx="0" cy="0"/>
          <a:chOff x="0" y="0"/>
          <a:chExt cx="0" cy="0"/>
        </a:xfrm>
      </p:grpSpPr>
      <p:graphicFrame>
        <p:nvGraphicFramePr>
          <p:cNvPr id="18" name="表 17">
            <a:extLst>
              <a:ext uri="{FF2B5EF4-FFF2-40B4-BE49-F238E27FC236}">
                <a16:creationId xmlns:a16="http://schemas.microsoft.com/office/drawing/2014/main" id="{994EC162-7FBA-6D5B-975E-08CA8EC0CE9E}"/>
              </a:ext>
            </a:extLst>
          </p:cNvPr>
          <p:cNvGraphicFramePr>
            <a:graphicFrameLocks noGrp="1"/>
          </p:cNvGraphicFramePr>
          <p:nvPr>
            <p:extLst>
              <p:ext uri="{D42A27DB-BD31-4B8C-83A1-F6EECF244321}">
                <p14:modId xmlns:p14="http://schemas.microsoft.com/office/powerpoint/2010/main" val="478332692"/>
              </p:ext>
            </p:extLst>
          </p:nvPr>
        </p:nvGraphicFramePr>
        <p:xfrm>
          <a:off x="188640" y="3288497"/>
          <a:ext cx="6480000" cy="2071008"/>
        </p:xfrm>
        <a:graphic>
          <a:graphicData uri="http://schemas.openxmlformats.org/drawingml/2006/table">
            <a:tbl>
              <a:tblPr/>
              <a:tblGrid>
                <a:gridCol w="720000">
                  <a:extLst>
                    <a:ext uri="{9D8B030D-6E8A-4147-A177-3AD203B41FA5}">
                      <a16:colId xmlns:a16="http://schemas.microsoft.com/office/drawing/2014/main" val="2914354804"/>
                    </a:ext>
                  </a:extLst>
                </a:gridCol>
                <a:gridCol w="576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最大値</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～２０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田原市（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20.2m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18.5m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～１０</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篠島、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9.4m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）、美浜町（</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）、西尾市（</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佐久島、</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zh-CN"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5.8m</a:t>
                      </a:r>
                      <a:r>
                        <a:rPr kumimoji="1" lang="zh-CN"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541294992"/>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～５</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4.9m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）、碧南市（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3.8m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）、武豊町（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3.5m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3.4m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3.3m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3.2m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728596043"/>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m</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2.7m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2.1m</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458569449"/>
                  </a:ext>
                </a:extLst>
              </a:tr>
            </a:tbl>
          </a:graphicData>
        </a:graphic>
      </p:graphicFrame>
      <p:sp>
        <p:nvSpPr>
          <p:cNvPr id="19" name="Text Box 5">
            <a:extLst>
              <a:ext uri="{FF2B5EF4-FFF2-40B4-BE49-F238E27FC236}">
                <a16:creationId xmlns:a16="http://schemas.microsoft.com/office/drawing/2014/main" id="{535983EB-BB03-4C8D-B06C-25EE59C865FD}"/>
              </a:ext>
            </a:extLst>
          </p:cNvPr>
          <p:cNvSpPr txBox="1">
            <a:spLocks noChangeArrowheads="1"/>
          </p:cNvSpPr>
          <p:nvPr/>
        </p:nvSpPr>
        <p:spPr bwMode="auto">
          <a:xfrm>
            <a:off x="188640" y="8758535"/>
            <a:ext cx="6430319"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sz="900"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最短津波到達時間</a:t>
            </a:r>
            <a:r>
              <a:rPr lang="en-US" altLang="ja-JP" b="0" dirty="0">
                <a:latin typeface="ＭＳ ゴシック" panose="020B0609070205080204" pitchFamily="49" charset="-128"/>
                <a:ea typeface="ＭＳ ゴシック" panose="020B0609070205080204" pitchFamily="49" charset="-128"/>
              </a:rPr>
              <a:t>(</a:t>
            </a:r>
            <a:r>
              <a:rPr lang="ja-JP" altLang="en-US" b="0" dirty="0">
                <a:latin typeface="ＭＳ ゴシック" panose="020B0609070205080204" pitchFamily="49" charset="-128"/>
                <a:ea typeface="ＭＳ ゴシック" panose="020B0609070205080204" pitchFamily="49" charset="-128"/>
              </a:rPr>
              <a:t>理論上最大モデルにおける</a:t>
            </a:r>
            <a:r>
              <a:rPr lang="zh-TW" altLang="en-US" b="0" dirty="0">
                <a:latin typeface="ＭＳ ゴシック" panose="020B0609070205080204" pitchFamily="49" charset="-128"/>
                <a:ea typeface="ＭＳ ゴシック" panose="020B0609070205080204" pitchFamily="49" charset="-128"/>
              </a:rPr>
              <a:t>津波高</a:t>
            </a:r>
            <a:r>
              <a:rPr lang="en-US" altLang="zh-TW" b="0" dirty="0">
                <a:latin typeface="ＭＳ ゴシック" panose="020B0609070205080204" pitchFamily="49" charset="-128"/>
                <a:ea typeface="ＭＳ ゴシック" panose="020B0609070205080204" pitchFamily="49" charset="-128"/>
              </a:rPr>
              <a:t>30cm</a:t>
            </a:r>
            <a:r>
              <a:rPr lang="zh-TW" altLang="en-US" b="0" dirty="0">
                <a:latin typeface="ＭＳ ゴシック" panose="020B0609070205080204" pitchFamily="49" charset="-128"/>
                <a:ea typeface="ＭＳ ゴシック" panose="020B0609070205080204" pitchFamily="49" charset="-128"/>
              </a:rPr>
              <a:t>到達時間</a:t>
            </a:r>
            <a:r>
              <a:rPr lang="en-US" altLang="ja-JP" b="0" dirty="0">
                <a:latin typeface="ＭＳ ゴシック" panose="020B0609070205080204" pitchFamily="49" charset="-128"/>
                <a:ea typeface="ＭＳ ゴシック" panose="020B0609070205080204" pitchFamily="49" charset="-128"/>
              </a:rPr>
              <a:t>)</a:t>
            </a:r>
            <a:endParaRPr lang="ja-JP" altLang="en-US"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20" name="表 19">
            <a:extLst>
              <a:ext uri="{FF2B5EF4-FFF2-40B4-BE49-F238E27FC236}">
                <a16:creationId xmlns:a16="http://schemas.microsoft.com/office/drawing/2014/main" id="{AFF3CE25-D46F-6773-798E-152E14E8AA36}"/>
              </a:ext>
            </a:extLst>
          </p:cNvPr>
          <p:cNvGraphicFramePr>
            <a:graphicFrameLocks noGrp="1"/>
          </p:cNvGraphicFramePr>
          <p:nvPr>
            <p:extLst>
              <p:ext uri="{D42A27DB-BD31-4B8C-83A1-F6EECF244321}">
                <p14:modId xmlns:p14="http://schemas.microsoft.com/office/powerpoint/2010/main" val="2298087790"/>
              </p:ext>
            </p:extLst>
          </p:nvPr>
        </p:nvGraphicFramePr>
        <p:xfrm>
          <a:off x="188640" y="6681429"/>
          <a:ext cx="6480000" cy="2071008"/>
        </p:xfrm>
        <a:graphic>
          <a:graphicData uri="http://schemas.openxmlformats.org/drawingml/2006/table">
            <a:tbl>
              <a:tblPr/>
              <a:tblGrid>
                <a:gridCol w="1260000">
                  <a:extLst>
                    <a:ext uri="{9D8B030D-6E8A-4147-A177-3AD203B41FA5}">
                      <a16:colId xmlns:a16="http://schemas.microsoft.com/office/drawing/2014/main" val="2914354804"/>
                    </a:ext>
                  </a:extLst>
                </a:gridCol>
                <a:gridCol w="5220000">
                  <a:extLst>
                    <a:ext uri="{9D8B030D-6E8A-4147-A177-3AD203B41FA5}">
                      <a16:colId xmlns:a16="http://schemas.microsoft.com/office/drawing/2014/main" val="827249370"/>
                    </a:ext>
                  </a:extLst>
                </a:gridCol>
              </a:tblGrid>
              <a:tr h="28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36000" marR="36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市区町村名</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最短到達時間詳細</a:t>
                      </a:r>
                      <a: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a:t>
                      </a:r>
                      <a:endPar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extLst>
                  <a:ext uri="{0D108BD9-81ED-4DB2-BD59-A6C34878D82A}">
                    <a16:rowId xmlns:a16="http://schemas.microsoft.com/office/drawing/2014/main" val="1337491733"/>
                  </a:ext>
                </a:extLst>
              </a:tr>
              <a:tr h="28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３０分以内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pPr>
                      <a:r>
                        <a:rPr kumimoji="1" lang="zh-TW" altLang="en-US" sz="1200" b="0" i="0" u="none" strike="noStrike" cap="none" normalizeH="0" baseline="0" dirty="0">
                          <a:ln>
                            <a:noFill/>
                          </a:ln>
                          <a:solidFill>
                            <a:schemeClr val="tx1"/>
                          </a:solidFill>
                          <a:effectLst/>
                          <a:latin typeface="+mn-ea"/>
                          <a:ea typeface="+mn-ea"/>
                        </a:rPr>
                        <a:t>豊橋市（</a:t>
                      </a:r>
                      <a:r>
                        <a:rPr kumimoji="1" lang="en-US" altLang="zh-TW" sz="1200" b="0" i="0" u="none" strike="noStrike" cap="none" normalizeH="0" baseline="0" dirty="0">
                          <a:ln>
                            <a:noFill/>
                          </a:ln>
                          <a:solidFill>
                            <a:schemeClr val="tx1"/>
                          </a:solidFill>
                          <a:effectLst/>
                          <a:latin typeface="+mn-ea"/>
                          <a:ea typeface="+mn-ea"/>
                        </a:rPr>
                        <a:t>5</a:t>
                      </a:r>
                      <a:r>
                        <a:rPr kumimoji="1" lang="zh-TW" altLang="en-US" sz="1200" b="0" i="0" u="none" strike="noStrike" cap="none" normalizeH="0" baseline="0" dirty="0">
                          <a:ln>
                            <a:noFill/>
                          </a:ln>
                          <a:solidFill>
                            <a:schemeClr val="tx1"/>
                          </a:solidFill>
                          <a:effectLst/>
                          <a:latin typeface="+mn-ea"/>
                          <a:ea typeface="+mn-ea"/>
                        </a:rPr>
                        <a:t>分）、田原市（</a:t>
                      </a:r>
                      <a:r>
                        <a:rPr kumimoji="1" lang="en-US" altLang="zh-TW" sz="1200" b="0" i="0" u="none" strike="noStrike" cap="none" normalizeH="0" baseline="0" dirty="0">
                          <a:ln>
                            <a:noFill/>
                          </a:ln>
                          <a:solidFill>
                            <a:schemeClr val="tx1"/>
                          </a:solidFill>
                          <a:effectLst/>
                          <a:latin typeface="+mn-ea"/>
                          <a:ea typeface="+mn-ea"/>
                        </a:rPr>
                        <a:t>6</a:t>
                      </a:r>
                      <a:r>
                        <a:rPr kumimoji="1" lang="zh-TW" altLang="en-US" sz="1200" b="0" i="0" u="none" strike="noStrike" cap="none" normalizeH="0" baseline="0" dirty="0">
                          <a:ln>
                            <a:noFill/>
                          </a:ln>
                          <a:solidFill>
                            <a:schemeClr val="tx1"/>
                          </a:solidFill>
                          <a:effectLst/>
                          <a:latin typeface="+mn-ea"/>
                          <a:ea typeface="+mn-ea"/>
                        </a:rPr>
                        <a:t>分）</a:t>
                      </a: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644422704"/>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６０分以内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南知多町（篠島、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21</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分）、美浜町（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30</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分）、西尾市（佐久島、</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39</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常滑市（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54</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分）、碧南市（</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分）、武豊町（</a:t>
                      </a:r>
                      <a:r>
                        <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55</a:t>
                      </a: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ja-JP"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12536500"/>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９０分以内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蒲郡市（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57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分）、半田市（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64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分）、知多市（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72</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分）、高浜市（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74</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豊川市（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76</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分）、弥富市（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80</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分）、東浦町（</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83</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分）、飛島村（</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東海市（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88</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137356691"/>
                  </a:ext>
                </a:extLst>
              </a:tr>
              <a:tr h="288000">
                <a:tc>
                  <a:txBody>
                    <a:bodyPr/>
                    <a:lstStyle/>
                    <a:p>
                      <a:pPr marL="0" marR="0" lvl="0" indent="0" algn="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１２０分以内</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名古屋市（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91</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分）、刈谷市（</a:t>
                      </a:r>
                      <a:r>
                        <a:rPr kumimoji="1" lang="en-US" altLang="zh-TW"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97</a:t>
                      </a:r>
                      <a:r>
                        <a:rPr kumimoji="1" lang="zh-TW"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marR="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536671123"/>
                  </a:ext>
                </a:extLst>
              </a:tr>
            </a:tbl>
          </a:graphicData>
        </a:graphic>
      </p:graphicFrame>
      <p:sp>
        <p:nvSpPr>
          <p:cNvPr id="21" name="Text Box 5">
            <a:extLst>
              <a:ext uri="{FF2B5EF4-FFF2-40B4-BE49-F238E27FC236}">
                <a16:creationId xmlns:a16="http://schemas.microsoft.com/office/drawing/2014/main" id="{559C0414-2A56-D9F5-B4CC-158A597419B2}"/>
              </a:ext>
            </a:extLst>
          </p:cNvPr>
          <p:cNvSpPr txBox="1">
            <a:spLocks noChangeArrowheads="1"/>
          </p:cNvSpPr>
          <p:nvPr/>
        </p:nvSpPr>
        <p:spPr bwMode="auto">
          <a:xfrm>
            <a:off x="189360" y="5385048"/>
            <a:ext cx="6480000" cy="600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algn="ctr" eaLnBrk="1" hangingPunct="1">
              <a:spcAft>
                <a:spcPts val="600"/>
              </a:spcAft>
            </a:pPr>
            <a:r>
              <a:rPr lang="ja-JP" altLang="en-US" sz="1200" b="0" dirty="0">
                <a:solidFill>
                  <a:srgbClr val="C00000"/>
                </a:solidFill>
                <a:latin typeface="ＭＳ ゴシック" panose="020B0609070205080204" pitchFamily="49" charset="-128"/>
                <a:ea typeface="ＭＳ ゴシック" panose="020B0609070205080204" pitchFamily="49" charset="-128"/>
              </a:rPr>
              <a:t>　　　</a:t>
            </a:r>
            <a:r>
              <a:rPr lang="ja-JP" altLang="en-US" b="0" dirty="0">
                <a:solidFill>
                  <a:srgbClr val="C00000"/>
                </a:solidFill>
                <a:latin typeface="ＭＳ ゴシック" panose="020B0609070205080204" pitchFamily="49" charset="-128"/>
                <a:ea typeface="ＭＳ ゴシック" panose="020B0609070205080204" pitchFamily="49" charset="-128"/>
              </a:rPr>
              <a:t>　</a:t>
            </a:r>
            <a:r>
              <a:rPr lang="ja-JP" altLang="en-US" b="0" dirty="0">
                <a:latin typeface="ＭＳ ゴシック" panose="020B0609070205080204" pitchFamily="49" charset="-128"/>
                <a:ea typeface="ＭＳ ゴシック" panose="020B0609070205080204" pitchFamily="49" charset="-128"/>
              </a:rPr>
              <a:t>市町村別最大津波高（理論上最大モデルにおける最大値）</a:t>
            </a:r>
            <a:endParaRPr lang="en-US" altLang="ja-JP" b="0" dirty="0">
              <a:latin typeface="ＭＳ ゴシック" panose="020B0609070205080204" pitchFamily="49" charset="-128"/>
              <a:ea typeface="ＭＳ ゴシック" panose="020B0609070205080204" pitchFamily="49" charset="-128"/>
            </a:endParaRPr>
          </a:p>
          <a:p>
            <a:pPr lvl="0" algn="ctr" eaLnBrk="1" hangingPunct="1">
              <a:defRPr/>
            </a:pPr>
            <a:r>
              <a:rPr lang="ja-JP" altLang="en-US" sz="800" b="0" dirty="0">
                <a:latin typeface="ＭＳ ゴシック" panose="020B0609070205080204" pitchFamily="49" charset="-128"/>
                <a:ea typeface="ＭＳ ゴシック" panose="020B0609070205080204" pitchFamily="49" charset="-128"/>
              </a:rPr>
              <a:t>出典：</a:t>
            </a:r>
            <a:r>
              <a:rPr lang="en-US" altLang="ja-JP" sz="800" b="0" dirty="0">
                <a:latin typeface="ＭＳ ゴシック" panose="020B0609070205080204" pitchFamily="49" charset="-128"/>
                <a:ea typeface="ＭＳ ゴシック" panose="020B0609070205080204" pitchFamily="49" charset="-128"/>
              </a:rPr>
              <a:t> </a:t>
            </a:r>
            <a:r>
              <a:rPr lang="ja-JP" altLang="en-US" sz="800" b="0" dirty="0">
                <a:latin typeface="ＭＳ ゴシック" panose="020B0609070205080204" pitchFamily="49" charset="-128"/>
                <a:ea typeface="ＭＳ ゴシック" panose="020B0609070205080204" pitchFamily="49" charset="-128"/>
              </a:rPr>
              <a:t>「</a:t>
            </a:r>
            <a:r>
              <a:rPr lang="en-US" altLang="ja-JP" sz="800" b="0" dirty="0">
                <a:latin typeface="ＭＳ ゴシック" panose="020B0609070205080204" pitchFamily="49" charset="-128"/>
                <a:ea typeface="ＭＳ ゴシック" panose="020B0609070205080204" pitchFamily="49" charset="-128"/>
              </a:rPr>
              <a:t>2024</a:t>
            </a:r>
            <a:r>
              <a:rPr lang="ja-JP" altLang="en-US" sz="800" b="0" dirty="0">
                <a:latin typeface="ＭＳ ゴシック" panose="020B0609070205080204" pitchFamily="49" charset="-128"/>
                <a:ea typeface="ＭＳ ゴシック" panose="020B0609070205080204" pitchFamily="49" charset="-128"/>
              </a:rPr>
              <a:t>年度～</a:t>
            </a:r>
            <a:r>
              <a:rPr lang="en-US" altLang="ja-JP" sz="800" b="0" dirty="0">
                <a:latin typeface="ＭＳ ゴシック" panose="020B0609070205080204" pitchFamily="49" charset="-128"/>
                <a:ea typeface="ＭＳ ゴシック" panose="020B0609070205080204" pitchFamily="49" charset="-128"/>
              </a:rPr>
              <a:t>2025</a:t>
            </a:r>
            <a:r>
              <a:rPr lang="ja-JP" altLang="en-US" sz="800" b="0" dirty="0">
                <a:latin typeface="ＭＳ ゴシック" panose="020B0609070205080204" pitchFamily="49" charset="-128"/>
                <a:ea typeface="ＭＳ ゴシック" panose="020B0609070205080204" pitchFamily="49" charset="-128"/>
              </a:rPr>
              <a:t>年度　愛知県南海トラフ地震被害予測調査結果」</a:t>
            </a:r>
            <a:r>
              <a:rPr lang="en-US" altLang="ja-JP" sz="800" b="0" dirty="0">
                <a:latin typeface="ＭＳ ゴシック" panose="020B0609070205080204" pitchFamily="49" charset="-128"/>
                <a:ea typeface="ＭＳ ゴシック" panose="020B0609070205080204" pitchFamily="49" charset="-128"/>
              </a:rPr>
              <a:t>(</a:t>
            </a:r>
            <a:r>
              <a:rPr lang="zh-TW" altLang="en-US" sz="800" b="0" dirty="0">
                <a:latin typeface="ＭＳ ゴシック" panose="020B0609070205080204" pitchFamily="49" charset="-128"/>
                <a:ea typeface="ＭＳ ゴシック" panose="020B0609070205080204" pitchFamily="49" charset="-128"/>
              </a:rPr>
              <a:t>愛知県防災会議地震部会 </a:t>
            </a:r>
            <a:r>
              <a:rPr lang="en-US" altLang="zh-TW" sz="800" b="0" dirty="0">
                <a:latin typeface="ＭＳ ゴシック" panose="020B0609070205080204" pitchFamily="49" charset="-128"/>
                <a:ea typeface="ＭＳ ゴシック" panose="020B0609070205080204" pitchFamily="49" charset="-128"/>
              </a:rPr>
              <a:t>2026</a:t>
            </a:r>
            <a:r>
              <a:rPr lang="zh-TW" altLang="en-US" sz="800" b="0" dirty="0">
                <a:latin typeface="ＭＳ ゴシック" panose="020B0609070205080204" pitchFamily="49" charset="-128"/>
                <a:ea typeface="ＭＳ ゴシック" panose="020B0609070205080204" pitchFamily="49" charset="-128"/>
              </a:rPr>
              <a:t>年</a:t>
            </a:r>
            <a:r>
              <a:rPr lang="en-US" altLang="zh-TW" sz="800" b="0" dirty="0">
                <a:latin typeface="ＭＳ ゴシック" panose="020B0609070205080204" pitchFamily="49" charset="-128"/>
                <a:ea typeface="ＭＳ ゴシック" panose="020B0609070205080204" pitchFamily="49" charset="-128"/>
              </a:rPr>
              <a:t>6</a:t>
            </a:r>
            <a:r>
              <a:rPr lang="zh-TW" altLang="en-US" sz="800" b="0" dirty="0">
                <a:latin typeface="ＭＳ ゴシック" panose="020B0609070205080204" pitchFamily="49" charset="-128"/>
                <a:ea typeface="ＭＳ ゴシック" panose="020B0609070205080204" pitchFamily="49" charset="-128"/>
              </a:rPr>
              <a:t>月</a:t>
            </a:r>
            <a:r>
              <a:rPr lang="en-US" altLang="ja-JP" sz="800" b="0" dirty="0">
                <a:latin typeface="ＭＳ ゴシック" panose="020B0609070205080204" pitchFamily="49" charset="-128"/>
                <a:ea typeface="ＭＳ ゴシック" panose="020B0609070205080204" pitchFamily="49" charset="-128"/>
              </a:rPr>
              <a:t>)</a:t>
            </a:r>
            <a:r>
              <a:rPr lang="ja-JP" altLang="en-US" sz="800" b="0" dirty="0">
                <a:latin typeface="ＭＳ ゴシック" panose="020B0609070205080204" pitchFamily="49" charset="-128"/>
                <a:ea typeface="ＭＳ ゴシック" panose="020B0609070205080204" pitchFamily="49" charset="-128"/>
              </a:rPr>
              <a:t>をもとに加工して作成</a:t>
            </a:r>
            <a:br>
              <a:rPr lang="en-US" altLang="ja-JP" sz="800" b="0" dirty="0">
                <a:solidFill>
                  <a:srgbClr val="808080"/>
                </a:solidFill>
                <a:latin typeface="ＭＳ ゴシック" panose="020B0609070205080204" pitchFamily="49" charset="-128"/>
                <a:ea typeface="ＭＳ ゴシック" panose="020B0609070205080204" pitchFamily="49" charset="-128"/>
              </a:rPr>
            </a:br>
            <a:r>
              <a:rPr lang="en-US" altLang="ja-JP" sz="800" b="0" dirty="0">
                <a:solidFill>
                  <a:srgbClr val="808080"/>
                </a:solidFill>
                <a:latin typeface="ＭＳ ゴシック" panose="020B0609070205080204" pitchFamily="49" charset="-128"/>
                <a:ea typeface="ＭＳ ゴシック" panose="020B0609070205080204" pitchFamily="49" charset="-128"/>
                <a:hlinkClick r:id="rId2"/>
              </a:rPr>
              <a:t>https://www.pref.aichi.jp/soshiki/bosai/r8higaiyosoku.html</a:t>
            </a:r>
            <a:endParaRPr lang="en-US" altLang="ja-JP" sz="800" b="0" dirty="0">
              <a:solidFill>
                <a:srgbClr val="808080"/>
              </a:solidFill>
              <a:latin typeface="ＭＳ ゴシック" panose="020B0609070205080204" pitchFamily="49" charset="-128"/>
              <a:ea typeface="ＭＳ ゴシック" panose="020B0609070205080204" pitchFamily="49" charset="-128"/>
            </a:endParaRPr>
          </a:p>
        </p:txBody>
      </p:sp>
      <p:graphicFrame>
        <p:nvGraphicFramePr>
          <p:cNvPr id="6" name="表 5">
            <a:extLst>
              <a:ext uri="{FF2B5EF4-FFF2-40B4-BE49-F238E27FC236}">
                <a16:creationId xmlns:a16="http://schemas.microsoft.com/office/drawing/2014/main" id="{00D9FC13-6CD8-90F9-5A60-C2F4BA4C1049}"/>
              </a:ext>
            </a:extLst>
          </p:cNvPr>
          <p:cNvGraphicFramePr>
            <a:graphicFrameLocks noGrp="1"/>
          </p:cNvGraphicFramePr>
          <p:nvPr>
            <p:extLst>
              <p:ext uri="{D42A27DB-BD31-4B8C-83A1-F6EECF244321}">
                <p14:modId xmlns:p14="http://schemas.microsoft.com/office/powerpoint/2010/main" val="1119922348"/>
              </p:ext>
            </p:extLst>
          </p:nvPr>
        </p:nvGraphicFramePr>
        <p:xfrm>
          <a:off x="188640" y="2216696"/>
          <a:ext cx="2700000" cy="936000"/>
        </p:xfrm>
        <a:graphic>
          <a:graphicData uri="http://schemas.openxmlformats.org/drawingml/2006/table">
            <a:tbl>
              <a:tblPr/>
              <a:tblGrid>
                <a:gridCol w="1260000">
                  <a:extLst>
                    <a:ext uri="{9D8B030D-6E8A-4147-A177-3AD203B41FA5}">
                      <a16:colId xmlns:a16="http://schemas.microsoft.com/office/drawing/2014/main" val="4147707013"/>
                    </a:ext>
                  </a:extLst>
                </a:gridCol>
                <a:gridCol w="1440000">
                  <a:extLst>
                    <a:ext uri="{9D8B030D-6E8A-4147-A177-3AD203B41FA5}">
                      <a16:colId xmlns:a16="http://schemas.microsoft.com/office/drawing/2014/main" val="3311833278"/>
                    </a:ext>
                  </a:extLst>
                </a:gridCol>
              </a:tblGrid>
              <a:tr h="936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主要拠点に</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津波が到達する</a:t>
                      </a:r>
                      <a:br>
                        <a:rPr kumimoji="1" lang="en-US" altLang="ja-JP"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b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可能性</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6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有　・　無</a:t>
                      </a:r>
                      <a:endParaRPr kumimoji="1" lang="ja-JP" altLang="en-US" sz="16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769120470"/>
                  </a:ext>
                </a:extLst>
              </a:tr>
            </a:tbl>
          </a:graphicData>
        </a:graphic>
      </p:graphicFrame>
      <p:sp>
        <p:nvSpPr>
          <p:cNvPr id="9" name="二等辺三角形 8">
            <a:extLst>
              <a:ext uri="{FF2B5EF4-FFF2-40B4-BE49-F238E27FC236}">
                <a16:creationId xmlns:a16="http://schemas.microsoft.com/office/drawing/2014/main" id="{07AE4F4B-3DCE-DAAB-2A49-5B979C2F50D3}"/>
              </a:ext>
            </a:extLst>
          </p:cNvPr>
          <p:cNvSpPr/>
          <p:nvPr/>
        </p:nvSpPr>
        <p:spPr bwMode="auto">
          <a:xfrm rot="5400000">
            <a:off x="3081294" y="2561934"/>
            <a:ext cx="767419" cy="316017"/>
          </a:xfrm>
          <a:prstGeom prst="triangle">
            <a:avLst/>
          </a:prstGeom>
          <a:solidFill>
            <a:schemeClr val="tx1"/>
          </a:solidFill>
          <a:ln w="28575" cap="flat" cmpd="sng" algn="ctr">
            <a:noFill/>
            <a:prstDash val="solid"/>
            <a:round/>
            <a:headEnd type="none" w="med" len="med"/>
            <a:tailEnd type="none" w="med" len="med"/>
          </a:ln>
          <a:effectLst/>
        </p:spPr>
        <p:txBody>
          <a:bodyPr vert="horz" wrap="square" lIns="90000" tIns="46800" rIns="90000" bIns="4680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1" lang="ja-JP" altLang="en-US" sz="1000" b="1"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p:txBody>
      </p:sp>
      <p:graphicFrame>
        <p:nvGraphicFramePr>
          <p:cNvPr id="2" name="Group 48">
            <a:extLst>
              <a:ext uri="{FF2B5EF4-FFF2-40B4-BE49-F238E27FC236}">
                <a16:creationId xmlns:a16="http://schemas.microsoft.com/office/drawing/2014/main" id="{91734833-166C-2229-8B4A-B332E8B0A33A}"/>
              </a:ext>
            </a:extLst>
          </p:cNvPr>
          <p:cNvGraphicFramePr>
            <a:graphicFrameLocks noGrp="1"/>
          </p:cNvGraphicFramePr>
          <p:nvPr>
            <p:extLst>
              <p:ext uri="{D42A27DB-BD31-4B8C-83A1-F6EECF244321}">
                <p14:modId xmlns:p14="http://schemas.microsoft.com/office/powerpoint/2010/main" val="2857464790"/>
              </p:ext>
            </p:extLst>
          </p:nvPr>
        </p:nvGraphicFramePr>
        <p:xfrm>
          <a:off x="3935774" y="2216696"/>
          <a:ext cx="2735400" cy="936000"/>
        </p:xfrm>
        <a:graphic>
          <a:graphicData uri="http://schemas.openxmlformats.org/drawingml/2006/table">
            <a:tbl>
              <a:tblPr/>
              <a:tblGrid>
                <a:gridCol w="1295400">
                  <a:extLst>
                    <a:ext uri="{9D8B030D-6E8A-4147-A177-3AD203B41FA5}">
                      <a16:colId xmlns:a16="http://schemas.microsoft.com/office/drawing/2014/main" val="1686670757"/>
                    </a:ext>
                  </a:extLst>
                </a:gridCol>
                <a:gridCol w="1080000">
                  <a:extLst>
                    <a:ext uri="{9D8B030D-6E8A-4147-A177-3AD203B41FA5}">
                      <a16:colId xmlns:a16="http://schemas.microsoft.com/office/drawing/2014/main" val="1668626060"/>
                    </a:ext>
                  </a:extLst>
                </a:gridCol>
                <a:gridCol w="360000">
                  <a:extLst>
                    <a:ext uri="{9D8B030D-6E8A-4147-A177-3AD203B41FA5}">
                      <a16:colId xmlns:a16="http://schemas.microsoft.com/office/drawing/2014/main" val="4169444514"/>
                    </a:ext>
                  </a:extLst>
                </a:gridCol>
              </a:tblGrid>
              <a:tr h="468000">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最大津波高</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lvl1pPr>
                        <a:spcBef>
                          <a:spcPct val="20000"/>
                        </a:spcBef>
                        <a:defRPr kumimoji="1" sz="2800">
                          <a:solidFill>
                            <a:schemeClr val="tx1"/>
                          </a:solidFill>
                          <a:latin typeface="Arial" panose="020B0604020202020204" pitchFamily="34" charset="0"/>
                          <a:ea typeface="ＭＳ Ｐゴシック" panose="020B0600070205080204" pitchFamily="50" charset="-128"/>
                        </a:defRPr>
                      </a:lvl1pPr>
                      <a:lvl2pPr>
                        <a:spcBef>
                          <a:spcPct val="20000"/>
                        </a:spcBef>
                        <a:defRPr kumimoji="1" sz="2400">
                          <a:solidFill>
                            <a:schemeClr val="tx1"/>
                          </a:solidFill>
                          <a:latin typeface="Arial" panose="020B0604020202020204" pitchFamily="34" charset="0"/>
                          <a:ea typeface="ＭＳ Ｐゴシック" panose="020B0600070205080204" pitchFamily="50" charset="-128"/>
                        </a:defRPr>
                      </a:lvl2pPr>
                      <a:lvl3pPr>
                        <a:spcBef>
                          <a:spcPct val="20000"/>
                        </a:spcBef>
                        <a:defRPr kumimoji="1" sz="2000">
                          <a:solidFill>
                            <a:schemeClr val="tx1"/>
                          </a:solidFill>
                          <a:latin typeface="Arial" panose="020B0604020202020204" pitchFamily="34" charset="0"/>
                          <a:ea typeface="ＭＳ Ｐゴシック" panose="020B0600070205080204" pitchFamily="50" charset="-128"/>
                        </a:defRPr>
                      </a:lvl3pPr>
                      <a:lvl4pPr>
                        <a:spcBef>
                          <a:spcPct val="20000"/>
                        </a:spcBef>
                        <a:defRPr kumimoji="1">
                          <a:solidFill>
                            <a:schemeClr val="tx1"/>
                          </a:solidFill>
                          <a:latin typeface="Arial" panose="020B0604020202020204" pitchFamily="34" charset="0"/>
                          <a:ea typeface="ＭＳ Ｐゴシック" panose="020B0600070205080204" pitchFamily="50" charset="-128"/>
                        </a:defRPr>
                      </a:lvl4pPr>
                      <a:lvl5pPr>
                        <a:spcBef>
                          <a:spcPct val="20000"/>
                        </a:spcBef>
                        <a:defRPr kumimoji="1">
                          <a:solidFill>
                            <a:schemeClr val="tx1"/>
                          </a:solidFill>
                          <a:latin typeface="Arial" panose="020B0604020202020204" pitchFamily="34" charset="0"/>
                          <a:ea typeface="ＭＳ Ｐゴシック" panose="020B0600070205080204" pitchFamily="50" charset="-128"/>
                        </a:defRPr>
                      </a:lvl5pPr>
                      <a:lvl6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6pPr>
                      <a:lvl7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7pPr>
                      <a:lvl8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8pPr>
                      <a:lvl9pPr fontAlgn="base">
                        <a:spcBef>
                          <a:spcPct val="20000"/>
                        </a:spcBef>
                        <a:spcAft>
                          <a:spcPct val="0"/>
                        </a:spcAft>
                        <a:defRPr kumimoji="1">
                          <a:solidFill>
                            <a:schemeClr val="tx1"/>
                          </a:solidFill>
                          <a:latin typeface="Arial" panose="020B0604020202020204" pitchFamily="34" charset="0"/>
                          <a:ea typeface="ＭＳ Ｐゴシック" panose="020B0600070205080204" pitchFamily="50" charset="-128"/>
                        </a:defRPr>
                      </a:lvl9p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cap="none" normalizeH="0" baseline="0" dirty="0">
                          <a:ln>
                            <a:noFill/>
                          </a:ln>
                          <a:solidFill>
                            <a:srgbClr val="C00000"/>
                          </a:solidFill>
                          <a:effectLst/>
                          <a:latin typeface="+mn-ea"/>
                          <a:ea typeface="+mn-ea"/>
                        </a:rPr>
                        <a:t>３．２　</a:t>
                      </a: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ｍ</a:t>
                      </a:r>
                      <a:endParaRPr kumimoji="1" lang="ja-JP" altLang="en-US" sz="1200" b="1" i="1"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662231475"/>
                  </a:ext>
                </a:extLst>
              </a:tr>
              <a:tr h="468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1" lang="ja-JP" altLang="en-US" sz="1200" b="0" i="0" u="none" strike="noStrike" cap="none" normalizeH="0" baseline="0" dirty="0">
                          <a:ln>
                            <a:noFill/>
                          </a:ln>
                          <a:solidFill>
                            <a:schemeClr val="tx1"/>
                          </a:solidFill>
                          <a:effectLst/>
                          <a:latin typeface="ＭＳ ゴシック" panose="020B0609070205080204" pitchFamily="49" charset="-128"/>
                          <a:ea typeface="ＭＳ ゴシック" panose="020B0609070205080204" pitchFamily="49" charset="-128"/>
                        </a:rPr>
                        <a:t>最短到達時間</a:t>
                      </a:r>
                    </a:p>
                  </a:txBody>
                  <a:tcPr marL="90000" marR="90000" marT="46800" marB="46800" anchor="ctr" horzOverflow="overflow">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solidFill>
                      <a:srgbClr val="DDDDDD"/>
                    </a:solid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600" b="1" i="0" u="none" strike="noStrike" kern="1200" cap="none" spc="0" normalizeH="0" baseline="0" noProof="0">
                          <a:ln>
                            <a:noFill/>
                          </a:ln>
                          <a:solidFill>
                            <a:srgbClr val="C00000"/>
                          </a:solidFill>
                          <a:effectLst/>
                          <a:uLnTx/>
                          <a:uFillTx/>
                          <a:latin typeface="+mn-ea"/>
                          <a:ea typeface="+mn-ea"/>
                          <a:cs typeface="+mn-cs"/>
                        </a:rPr>
                        <a:t>６４</a:t>
                      </a:r>
                      <a:endParaRPr kumimoji="1" lang="ja-JP" altLang="en-US" sz="1600" b="1" i="0" u="none" strike="noStrike" kern="1200" cap="none" spc="0" normalizeH="0" baseline="0" noProof="0" dirty="0">
                        <a:ln>
                          <a:noFill/>
                        </a:ln>
                        <a:solidFill>
                          <a:srgbClr val="C00000"/>
                        </a:solidFill>
                        <a:effectLst/>
                        <a:uLnTx/>
                        <a:uFillTx/>
                        <a:latin typeface="+mn-ea"/>
                        <a:ea typeface="+mn-ea"/>
                        <a:cs typeface="+mn-cs"/>
                      </a:endParaRPr>
                    </a:p>
                  </a:txBody>
                  <a:tcPr anchor="ctr" horzOverflow="overflow">
                    <a:lnL w="6350" cap="flat" cmpd="sng" algn="ctr">
                      <a:solidFill>
                        <a:schemeClr val="tx1"/>
                      </a:solidFill>
                      <a:prstDash val="solid"/>
                      <a:round/>
                      <a:headEnd type="none" w="med" len="med"/>
                      <a:tailEnd type="none" w="med" len="med"/>
                    </a:lnL>
                    <a:lnR w="6350" cap="flat" cmpd="sng" algn="ctr">
                      <a:no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r" defTabSz="914400" rtl="0" eaLnBrk="1" fontAlgn="base" latinLnBrk="0" hangingPunct="1">
                        <a:lnSpc>
                          <a:spcPct val="100000"/>
                        </a:lnSpc>
                        <a:spcBef>
                          <a:spcPct val="20000"/>
                        </a:spcBef>
                        <a:spcAft>
                          <a:spcPct val="0"/>
                        </a:spcAft>
                        <a:buClrTx/>
                        <a:buSzTx/>
                        <a:buFontTx/>
                        <a:buNone/>
                        <a:tabLst/>
                        <a:defRPr/>
                      </a:pPr>
                      <a:r>
                        <a:rPr kumimoji="1" lang="ja-JP" altLang="en-US" sz="14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分</a:t>
                      </a:r>
                      <a:endParaRPr kumimoji="1" lang="ja-JP" altLang="en-US" sz="1200" b="1" i="1"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endParaRPr>
                    </a:p>
                  </a:txBody>
                  <a:tcPr anchor="ctr" horzOverflow="overflow">
                    <a:lnL w="6350" cap="flat" cmpd="sng" algn="ctr">
                      <a:no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204357071"/>
                  </a:ext>
                </a:extLst>
              </a:tr>
            </a:tbl>
          </a:graphicData>
        </a:graphic>
      </p:graphicFrame>
      <p:sp>
        <p:nvSpPr>
          <p:cNvPr id="7" name="タイトル 6">
            <a:extLst>
              <a:ext uri="{FF2B5EF4-FFF2-40B4-BE49-F238E27FC236}">
                <a16:creationId xmlns:a16="http://schemas.microsoft.com/office/drawing/2014/main" id="{3632C6B8-8BE2-03AF-CEC7-373D335251DE}"/>
              </a:ext>
            </a:extLst>
          </p:cNvPr>
          <p:cNvSpPr>
            <a:spLocks noGrp="1"/>
          </p:cNvSpPr>
          <p:nvPr>
            <p:ph type="ctrTitle"/>
          </p:nvPr>
        </p:nvSpPr>
        <p:spPr/>
        <p:txBody>
          <a:bodyPr/>
          <a:lstStyle/>
          <a:p>
            <a:r>
              <a:rPr lang="ja-JP" altLang="en-US" dirty="0"/>
              <a:t>３．南海トラフ地震の想定</a:t>
            </a:r>
          </a:p>
        </p:txBody>
      </p:sp>
      <p:sp>
        <p:nvSpPr>
          <p:cNvPr id="14" name="コンテンツ プレースホルダー 13">
            <a:extLst>
              <a:ext uri="{FF2B5EF4-FFF2-40B4-BE49-F238E27FC236}">
                <a16:creationId xmlns:a16="http://schemas.microsoft.com/office/drawing/2014/main" id="{F9036E1B-C4E6-E153-FFA8-A4AD02EABAF8}"/>
              </a:ext>
            </a:extLst>
          </p:cNvPr>
          <p:cNvSpPr>
            <a:spLocks noGrp="1"/>
          </p:cNvSpPr>
          <p:nvPr>
            <p:ph sz="quarter" idx="11"/>
          </p:nvPr>
        </p:nvSpPr>
        <p:spPr>
          <a:xfrm>
            <a:off x="148111" y="631825"/>
            <a:ext cx="6552728" cy="1531188"/>
          </a:xfrm>
        </p:spPr>
        <p:txBody>
          <a:bodyPr/>
          <a:lstStyle/>
          <a:p>
            <a:r>
              <a:rPr lang="ja-JP" altLang="en-US" dirty="0"/>
              <a:t>３．３　津波</a:t>
            </a:r>
            <a:endParaRPr lang="en-US" altLang="ja-JP" dirty="0"/>
          </a:p>
          <a:p>
            <a:pPr lvl="1"/>
            <a:r>
              <a:rPr lang="ja-JP" altLang="en-US" dirty="0"/>
              <a:t>ポイント</a:t>
            </a:r>
            <a:endParaRPr lang="en-US" altLang="ja-JP" dirty="0"/>
          </a:p>
          <a:p>
            <a:pPr lvl="2"/>
            <a:r>
              <a:rPr lang="ja-JP" altLang="en-US" dirty="0"/>
              <a:t>ここでは、津波に伴う被害発生の危険性について確認してください。</a:t>
            </a:r>
          </a:p>
          <a:p>
            <a:pPr lvl="2"/>
            <a:r>
              <a:rPr lang="ja-JP" altLang="en-US" dirty="0"/>
              <a:t>まずは、下表の中に主要拠点の市町村名があるかをご確認いただき、ある場合は「主要拠点に津波が到達する可能性」の「有」に○、無い場合は「無」に○をつけてください。</a:t>
            </a:r>
          </a:p>
          <a:p>
            <a:pPr lvl="2"/>
            <a:r>
              <a:rPr lang="ja-JP" altLang="en-US" dirty="0"/>
              <a:t>「有」に○がついた場合は、主要拠点で想定される最大津波高と最短到達時間について、下表を参考に空欄を埋めてください。</a:t>
            </a:r>
            <a:r>
              <a:rPr lang="ja-JP" altLang="en-US" b="1" u="sng" dirty="0"/>
              <a:t>実際に津波が到達するかどうかは、ハザードマップ等で確認してください。</a:t>
            </a:r>
          </a:p>
        </p:txBody>
      </p:sp>
      <p:sp>
        <p:nvSpPr>
          <p:cNvPr id="8" name="スライド番号プレースホルダー 7">
            <a:extLst>
              <a:ext uri="{FF2B5EF4-FFF2-40B4-BE49-F238E27FC236}">
                <a16:creationId xmlns:a16="http://schemas.microsoft.com/office/drawing/2014/main" id="{79ACF6B2-566A-FBC9-0D68-EA4381E0ADE3}"/>
              </a:ext>
            </a:extLst>
          </p:cNvPr>
          <p:cNvSpPr>
            <a:spLocks noGrp="1"/>
          </p:cNvSpPr>
          <p:nvPr>
            <p:ph type="sldNum" sz="quarter" idx="12"/>
          </p:nvPr>
        </p:nvSpPr>
        <p:spPr/>
        <p:txBody>
          <a:bodyPr/>
          <a:lstStyle/>
          <a:p>
            <a:pPr algn="ctr"/>
            <a:fld id="{C7087AB9-DADE-4781-AE92-2E367CAE0F39}" type="slidenum">
              <a:rPr lang="ja-JP" altLang="en-US" smtClean="0"/>
              <a:pPr algn="ctr"/>
              <a:t>7</a:t>
            </a:fld>
            <a:endParaRPr lang="ja-JP" altLang="en-US" dirty="0"/>
          </a:p>
        </p:txBody>
      </p:sp>
      <p:sp>
        <p:nvSpPr>
          <p:cNvPr id="4" name="Text Box 749">
            <a:extLst>
              <a:ext uri="{FF2B5EF4-FFF2-40B4-BE49-F238E27FC236}">
                <a16:creationId xmlns:a16="http://schemas.microsoft.com/office/drawing/2014/main" id="{3EDB768D-E24A-3F70-6D7C-F32C343C9D5E}"/>
              </a:ext>
            </a:extLst>
          </p:cNvPr>
          <p:cNvSpPr txBox="1">
            <a:spLocks noChangeArrowheads="1"/>
          </p:cNvSpPr>
          <p:nvPr/>
        </p:nvSpPr>
        <p:spPr bwMode="auto">
          <a:xfrm>
            <a:off x="1340768" y="2432720"/>
            <a:ext cx="783021" cy="452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chor="ctr">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1" lang="ja-JP" altLang="en-US" sz="4000" b="0" u="none" strike="noStrike" kern="1200" cap="none" spc="0" normalizeH="0" baseline="0" noProof="0" dirty="0">
                <a:ln>
                  <a:noFill/>
                </a:ln>
                <a:solidFill>
                  <a:srgbClr val="C00000"/>
                </a:solidFill>
                <a:effectLst/>
                <a:uLnTx/>
                <a:uFillTx/>
                <a:latin typeface="+mn-ea"/>
                <a:ea typeface="+mn-ea"/>
                <a:cs typeface="+mn-cs"/>
              </a:rPr>
              <a:t>○</a:t>
            </a:r>
          </a:p>
        </p:txBody>
      </p:sp>
      <p:sp>
        <p:nvSpPr>
          <p:cNvPr id="11" name="AutoShape 201">
            <a:extLst>
              <a:ext uri="{FF2B5EF4-FFF2-40B4-BE49-F238E27FC236}">
                <a16:creationId xmlns:a16="http://schemas.microsoft.com/office/drawing/2014/main" id="{7F7CD903-1654-20CA-9AF9-40739EC2AA71}"/>
              </a:ext>
            </a:extLst>
          </p:cNvPr>
          <p:cNvSpPr>
            <a:spLocks noChangeArrowheads="1"/>
          </p:cNvSpPr>
          <p:nvPr/>
        </p:nvSpPr>
        <p:spPr bwMode="auto">
          <a:xfrm>
            <a:off x="5426325" y="3339953"/>
            <a:ext cx="1150938" cy="576262"/>
          </a:xfrm>
          <a:prstGeom prst="rect">
            <a:avLst/>
          </a:prstGeom>
          <a:solidFill>
            <a:schemeClr val="accent4">
              <a:lumMod val="20000"/>
              <a:lumOff val="80000"/>
            </a:schemeClr>
          </a:solidFill>
          <a:ln w="9525">
            <a:solidFill>
              <a:schemeClr val="bg1">
                <a:lumMod val="50000"/>
              </a:schemeClr>
            </a:solidFill>
            <a:miter lim="800000"/>
            <a:headEnd/>
            <a:tailEnd/>
          </a:ln>
          <a:effectLst/>
        </p:spPr>
        <p:txBody>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eaLnBrk="1" hangingPunct="1"/>
            <a:r>
              <a:rPr lang="ja-JP" altLang="en-US" b="0" dirty="0">
                <a:latin typeface="ＭＳ ゴシック" panose="020B0609070205080204" pitchFamily="49" charset="-128"/>
                <a:ea typeface="ＭＳ ゴシック" panose="020B0609070205080204" pitchFamily="49" charset="-128"/>
              </a:rPr>
              <a:t>あなたの事業所の所在地を確認してください。</a:t>
            </a:r>
          </a:p>
        </p:txBody>
      </p:sp>
      <p:sp>
        <p:nvSpPr>
          <p:cNvPr id="13" name="Line 10">
            <a:extLst>
              <a:ext uri="{FF2B5EF4-FFF2-40B4-BE49-F238E27FC236}">
                <a16:creationId xmlns:a16="http://schemas.microsoft.com/office/drawing/2014/main" id="{3D87000E-4252-599C-8D34-048AFE4B31A8}"/>
              </a:ext>
            </a:extLst>
          </p:cNvPr>
          <p:cNvSpPr>
            <a:spLocks noChangeShapeType="1"/>
          </p:cNvSpPr>
          <p:nvPr/>
        </p:nvSpPr>
        <p:spPr bwMode="auto">
          <a:xfrm flipV="1">
            <a:off x="1988840" y="3677888"/>
            <a:ext cx="3437485" cy="1275112"/>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
        <p:nvSpPr>
          <p:cNvPr id="15" name="Text Box 749">
            <a:extLst>
              <a:ext uri="{FF2B5EF4-FFF2-40B4-BE49-F238E27FC236}">
                <a16:creationId xmlns:a16="http://schemas.microsoft.com/office/drawing/2014/main" id="{62ECE860-4EDD-CD51-C3B6-58F69B4CB9E4}"/>
              </a:ext>
            </a:extLst>
          </p:cNvPr>
          <p:cNvSpPr txBox="1">
            <a:spLocks noChangeArrowheads="1"/>
          </p:cNvSpPr>
          <p:nvPr/>
        </p:nvSpPr>
        <p:spPr bwMode="auto">
          <a:xfrm>
            <a:off x="985362" y="4835078"/>
            <a:ext cx="1003478" cy="235843"/>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6" name="Text Box 749">
            <a:extLst>
              <a:ext uri="{FF2B5EF4-FFF2-40B4-BE49-F238E27FC236}">
                <a16:creationId xmlns:a16="http://schemas.microsoft.com/office/drawing/2014/main" id="{106FFDBE-A5A3-30A3-D95B-FC21AB825BA0}"/>
              </a:ext>
            </a:extLst>
          </p:cNvPr>
          <p:cNvSpPr txBox="1">
            <a:spLocks noChangeArrowheads="1"/>
          </p:cNvSpPr>
          <p:nvPr/>
        </p:nvSpPr>
        <p:spPr bwMode="auto">
          <a:xfrm>
            <a:off x="2708920" y="7761312"/>
            <a:ext cx="1041901" cy="237390"/>
          </a:xfrm>
          <a:prstGeom prst="rect">
            <a:avLst/>
          </a:prstGeom>
          <a:noFill/>
          <a:ln w="38100">
            <a:solidFill>
              <a:srgbClr val="C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rIns="0">
            <a:noAutofit/>
          </a:bodyPr>
          <a:lstStyle>
            <a:lvl1pPr>
              <a:defRPr kumimoji="1" sz="1000" b="1">
                <a:solidFill>
                  <a:schemeClr val="tx1"/>
                </a:solidFill>
                <a:latin typeface="Arial" panose="020B0604020202020204" pitchFamily="34" charset="0"/>
                <a:ea typeface="HG丸ｺﾞｼｯｸM-PRO" panose="020F0600000000000000" pitchFamily="50" charset="-128"/>
              </a:defRPr>
            </a:lvl1pPr>
            <a:lvl2pPr marL="742950" indent="-285750">
              <a:defRPr kumimoji="1" sz="1000" b="1">
                <a:solidFill>
                  <a:schemeClr val="tx1"/>
                </a:solidFill>
                <a:latin typeface="Arial" panose="020B0604020202020204" pitchFamily="34" charset="0"/>
                <a:ea typeface="HG丸ｺﾞｼｯｸM-PRO" panose="020F0600000000000000" pitchFamily="50" charset="-128"/>
              </a:defRPr>
            </a:lvl2pPr>
            <a:lvl3pPr marL="1143000" indent="-228600">
              <a:defRPr kumimoji="1" sz="1000" b="1">
                <a:solidFill>
                  <a:schemeClr val="tx1"/>
                </a:solidFill>
                <a:latin typeface="Arial" panose="020B0604020202020204" pitchFamily="34" charset="0"/>
                <a:ea typeface="HG丸ｺﾞｼｯｸM-PRO" panose="020F0600000000000000" pitchFamily="50" charset="-128"/>
              </a:defRPr>
            </a:lvl3pPr>
            <a:lvl4pPr marL="1600200" indent="-228600">
              <a:defRPr kumimoji="1" sz="1000" b="1">
                <a:solidFill>
                  <a:schemeClr val="tx1"/>
                </a:solidFill>
                <a:latin typeface="Arial" panose="020B0604020202020204" pitchFamily="34" charset="0"/>
                <a:ea typeface="HG丸ｺﾞｼｯｸM-PRO" panose="020F0600000000000000" pitchFamily="50" charset="-128"/>
              </a:defRPr>
            </a:lvl4pPr>
            <a:lvl5pPr marL="2057400" indent="-228600">
              <a:defRPr kumimoji="1" sz="1000" b="1">
                <a:solidFill>
                  <a:schemeClr val="tx1"/>
                </a:solidFill>
                <a:latin typeface="Arial" panose="020B0604020202020204" pitchFamily="34" charset="0"/>
                <a:ea typeface="HG丸ｺﾞｼｯｸM-PRO" panose="020F0600000000000000" pitchFamily="50" charset="-128"/>
              </a:defRPr>
            </a:lvl5pPr>
            <a:lvl6pPr marL="25146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6pPr>
            <a:lvl7pPr marL="29718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7pPr>
            <a:lvl8pPr marL="34290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8pPr>
            <a:lvl9pPr marL="3886200" indent="-228600" eaLnBrk="0" fontAlgn="base" hangingPunct="0">
              <a:spcBef>
                <a:spcPct val="0"/>
              </a:spcBef>
              <a:spcAft>
                <a:spcPct val="0"/>
              </a:spcAft>
              <a:defRPr kumimoji="1" sz="1000" b="1">
                <a:solidFill>
                  <a:schemeClr val="tx1"/>
                </a:solidFill>
                <a:latin typeface="Arial" panose="020B0604020202020204" pitchFamily="34" charset="0"/>
                <a:ea typeface="HG丸ｺﾞｼｯｸM-PRO" panose="020F0600000000000000" pitchFamily="50" charset="-128"/>
              </a:defRPr>
            </a:lvl9pPr>
          </a:lstStyle>
          <a:p>
            <a:pPr marL="0" marR="0" lvl="0" indent="0" algn="l" defTabSz="914400" rtl="0" eaLnBrk="1" fontAlgn="base" latinLnBrk="0" hangingPunct="1">
              <a:lnSpc>
                <a:spcPct val="100000"/>
              </a:lnSpc>
              <a:spcBef>
                <a:spcPct val="20000"/>
              </a:spcBef>
              <a:spcAft>
                <a:spcPct val="0"/>
              </a:spcAft>
              <a:buClrTx/>
              <a:buSzTx/>
              <a:buFontTx/>
              <a:buNone/>
              <a:tabLst/>
              <a:defRPr/>
            </a:pPr>
            <a:r>
              <a:rPr kumimoji="1" lang="ja-JP" altLang="en-US" sz="1200" b="0" i="0" u="none" strike="noStrike" kern="1200" cap="none" spc="0" normalizeH="0" baseline="0" noProof="0" dirty="0">
                <a:ln>
                  <a:noFill/>
                </a:ln>
                <a:solidFill>
                  <a:srgbClr val="000000"/>
                </a:solidFill>
                <a:effectLst/>
                <a:uLnTx/>
                <a:uFillTx/>
                <a:latin typeface="ＭＳ ゴシック" panose="020B0609070205080204" pitchFamily="49" charset="-128"/>
                <a:ea typeface="ＭＳ ゴシック" panose="020B0609070205080204" pitchFamily="49" charset="-128"/>
                <a:cs typeface="+mn-cs"/>
              </a:rPr>
              <a:t>　</a:t>
            </a:r>
            <a:endParaRPr kumimoji="1" lang="ja-JP" altLang="en-US" sz="1000" b="1" i="1" u="none" strike="noStrike" kern="1200" cap="none" spc="0" normalizeH="0" baseline="0" noProof="0" dirty="0">
              <a:ln>
                <a:noFill/>
              </a:ln>
              <a:solidFill>
                <a:srgbClr val="800000"/>
              </a:solidFill>
              <a:effectLst/>
              <a:uLnTx/>
              <a:uFillTx/>
              <a:latin typeface="ＭＳ 明朝" panose="02020609040205080304" pitchFamily="17" charset="-128"/>
              <a:ea typeface="ＭＳ 明朝" panose="02020609040205080304" pitchFamily="17" charset="-128"/>
              <a:cs typeface="+mn-cs"/>
            </a:endParaRPr>
          </a:p>
        </p:txBody>
      </p:sp>
      <p:sp>
        <p:nvSpPr>
          <p:cNvPr id="17" name="Line 10">
            <a:extLst>
              <a:ext uri="{FF2B5EF4-FFF2-40B4-BE49-F238E27FC236}">
                <a16:creationId xmlns:a16="http://schemas.microsoft.com/office/drawing/2014/main" id="{D446706F-E8A8-73BD-3B70-3A0538999AC9}"/>
              </a:ext>
            </a:extLst>
          </p:cNvPr>
          <p:cNvSpPr>
            <a:spLocks noChangeShapeType="1"/>
          </p:cNvSpPr>
          <p:nvPr/>
        </p:nvSpPr>
        <p:spPr bwMode="auto">
          <a:xfrm flipV="1">
            <a:off x="3212977" y="3916214"/>
            <a:ext cx="2782064" cy="3838999"/>
          </a:xfrm>
          <a:prstGeom prst="line">
            <a:avLst/>
          </a:prstGeom>
          <a:noFill/>
          <a:ln w="19050">
            <a:solidFill>
              <a:srgbClr val="C00000"/>
            </a:solidFill>
            <a:round/>
            <a:headEnd type="oval"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0000" tIns="46800" rIns="90000" bIns="46800"/>
          <a:lstStyle/>
          <a:p>
            <a:endParaRPr lang="ja-JP" altLang="en-US" dirty="0">
              <a:latin typeface="ＭＳ ゴシック" panose="020B0609070205080204" pitchFamily="49" charset="-128"/>
              <a:ea typeface="ＭＳ ゴシック" panose="020B0609070205080204" pitchFamily="49" charset="-128"/>
            </a:endParaRPr>
          </a:p>
        </p:txBody>
      </p:sp>
    </p:spTree>
    <p:extLst>
      <p:ext uri="{BB962C8B-B14F-4D97-AF65-F5344CB8AC3E}">
        <p14:creationId xmlns:p14="http://schemas.microsoft.com/office/powerpoint/2010/main" val="1880296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7E501B-C27D-C0C7-F6D4-440D3067FC3B}"/>
            </a:ext>
          </a:extLst>
        </p:cNvPr>
        <p:cNvGrpSpPr/>
        <p:nvPr/>
      </p:nvGrpSpPr>
      <p:grpSpPr>
        <a:xfrm>
          <a:off x="0" y="0"/>
          <a:ext cx="0" cy="0"/>
          <a:chOff x="0" y="0"/>
          <a:chExt cx="0" cy="0"/>
        </a:xfrm>
      </p:grpSpPr>
      <p:sp>
        <p:nvSpPr>
          <p:cNvPr id="7" name="コンテンツ プレースホルダー 6">
            <a:extLst>
              <a:ext uri="{FF2B5EF4-FFF2-40B4-BE49-F238E27FC236}">
                <a16:creationId xmlns:a16="http://schemas.microsoft.com/office/drawing/2014/main" id="{20D9D3D0-58AB-B86B-34D0-5F8E9867F904}"/>
              </a:ext>
            </a:extLst>
          </p:cNvPr>
          <p:cNvSpPr>
            <a:spLocks noGrp="1"/>
          </p:cNvSpPr>
          <p:nvPr>
            <p:ph sz="quarter" idx="11"/>
          </p:nvPr>
        </p:nvSpPr>
        <p:spPr>
          <a:xfrm>
            <a:off x="148111" y="631825"/>
            <a:ext cx="6552728" cy="1685077"/>
          </a:xfrm>
        </p:spPr>
        <p:txBody>
          <a:bodyPr/>
          <a:lstStyle/>
          <a:p>
            <a:r>
              <a:rPr lang="ja-JP" altLang="en-US" dirty="0"/>
              <a:t>南海トラフ地震とは</a:t>
            </a:r>
            <a:endParaRPr lang="en-US" altLang="ja-JP" dirty="0"/>
          </a:p>
          <a:p>
            <a:pPr lvl="1"/>
            <a:r>
              <a:rPr lang="ja-JP" altLang="en-US" dirty="0"/>
              <a:t>概要</a:t>
            </a:r>
            <a:endParaRPr lang="en-US" altLang="ja-JP" dirty="0"/>
          </a:p>
          <a:p>
            <a:pPr lvl="2"/>
            <a:r>
              <a:rPr lang="ja-JP" altLang="en-US" dirty="0"/>
              <a:t>南海トラフ地震は、駿河湾から日向灘沖にかけてのプレート境界を震源域として概ね</a:t>
            </a:r>
            <a:r>
              <a:rPr lang="en-US" altLang="ja-JP" dirty="0"/>
              <a:t>100</a:t>
            </a:r>
            <a:r>
              <a:rPr lang="ja-JP" altLang="en-US" dirty="0"/>
              <a:t>～</a:t>
            </a:r>
            <a:r>
              <a:rPr lang="en-US" altLang="ja-JP" dirty="0"/>
              <a:t>150</a:t>
            </a:r>
            <a:r>
              <a:rPr lang="ja-JP" altLang="en-US" dirty="0"/>
              <a:t>年間隔で繰り返し発生してきた大規模地震です。</a:t>
            </a:r>
            <a:endParaRPr lang="en-US" altLang="ja-JP" dirty="0"/>
          </a:p>
          <a:p>
            <a:pPr lvl="2"/>
            <a:r>
              <a:rPr lang="ja-JP" altLang="en-US" dirty="0"/>
              <a:t>最大クラスの地震が発生した場合</a:t>
            </a:r>
            <a:r>
              <a:rPr lang="ja-JP" altLang="en-US" b="1" u="sng" dirty="0"/>
              <a:t>、静岡県から宮崎県にかけての一部では震度７となる可能性</a:t>
            </a:r>
            <a:r>
              <a:rPr lang="ja-JP" altLang="en-US" dirty="0"/>
              <a:t>があるほか、</a:t>
            </a:r>
            <a:r>
              <a:rPr lang="ja-JP" altLang="en-US" b="1" u="sng" dirty="0"/>
              <a:t>関東地方から九州地方にかけての太平洋沿岸の広い地域に</a:t>
            </a:r>
            <a:r>
              <a:rPr lang="en-US" altLang="ja-JP" b="1" u="sng" dirty="0"/>
              <a:t>10m</a:t>
            </a:r>
            <a:r>
              <a:rPr lang="ja-JP" altLang="en-US" b="1" u="sng" dirty="0"/>
              <a:t>を超える大津波の襲来が想定</a:t>
            </a:r>
            <a:r>
              <a:rPr lang="ja-JP" altLang="en-US" dirty="0"/>
              <a:t>されています。</a:t>
            </a:r>
            <a:endParaRPr lang="en-US" altLang="ja-JP" dirty="0"/>
          </a:p>
          <a:p>
            <a:pPr lvl="2"/>
            <a:r>
              <a:rPr lang="ja-JP" altLang="en-US" dirty="0"/>
              <a:t>地震調査研究推進本部地震調査委員会の長期評価（令和</a:t>
            </a:r>
            <a:r>
              <a:rPr lang="en-US" altLang="ja-JP" dirty="0"/>
              <a:t>7</a:t>
            </a:r>
            <a:r>
              <a:rPr lang="ja-JP" altLang="en-US" dirty="0"/>
              <a:t>年</a:t>
            </a:r>
            <a:r>
              <a:rPr lang="en-US" altLang="ja-JP" dirty="0"/>
              <a:t>9</a:t>
            </a:r>
            <a:r>
              <a:rPr lang="ja-JP" altLang="en-US" dirty="0"/>
              <a:t>月公表）によると、</a:t>
            </a:r>
            <a:r>
              <a:rPr lang="ja-JP" altLang="en-US" b="1" u="sng" dirty="0"/>
              <a:t>南海トラフ地震が今後</a:t>
            </a:r>
            <a:r>
              <a:rPr lang="en-US" altLang="ja-JP" b="1" u="sng" dirty="0"/>
              <a:t>30</a:t>
            </a:r>
            <a:r>
              <a:rPr lang="ja-JP" altLang="en-US" b="1" u="sng" dirty="0"/>
              <a:t>年以内に発生する確率は</a:t>
            </a:r>
            <a:r>
              <a:rPr lang="en-US" altLang="ja-JP" b="1" u="sng" dirty="0"/>
              <a:t>60</a:t>
            </a:r>
            <a:r>
              <a:rPr lang="ja-JP" altLang="en-US" b="1" u="sng" dirty="0"/>
              <a:t>％～</a:t>
            </a:r>
            <a:r>
              <a:rPr lang="en-US" altLang="ja-JP" b="1" u="sng" dirty="0"/>
              <a:t>90</a:t>
            </a:r>
            <a:r>
              <a:rPr lang="ja-JP" altLang="en-US" b="1" u="sng" dirty="0"/>
              <a:t>％程度以上</a:t>
            </a:r>
            <a:r>
              <a:rPr lang="ja-JP" altLang="en-US" dirty="0"/>
              <a:t>とされており、大規模地震発生の切迫性が指摘されています。</a:t>
            </a:r>
            <a:endParaRPr lang="en-US" altLang="ja-JP" dirty="0"/>
          </a:p>
        </p:txBody>
      </p:sp>
      <p:sp>
        <p:nvSpPr>
          <p:cNvPr id="6" name="タイトル 5">
            <a:extLst>
              <a:ext uri="{FF2B5EF4-FFF2-40B4-BE49-F238E27FC236}">
                <a16:creationId xmlns:a16="http://schemas.microsoft.com/office/drawing/2014/main" id="{713D1B53-B3E9-0ED3-7D05-FC80B5426B89}"/>
              </a:ext>
            </a:extLst>
          </p:cNvPr>
          <p:cNvSpPr>
            <a:spLocks noGrp="1"/>
          </p:cNvSpPr>
          <p:nvPr>
            <p:ph type="ctrTitle"/>
          </p:nvPr>
        </p:nvSpPr>
        <p:spPr/>
        <p:txBody>
          <a:bodyPr/>
          <a:lstStyle/>
          <a:p>
            <a:r>
              <a:rPr lang="ja-JP" altLang="en-US" dirty="0"/>
              <a:t>３．南海トラフ地震の想定</a:t>
            </a:r>
          </a:p>
        </p:txBody>
      </p:sp>
      <p:graphicFrame>
        <p:nvGraphicFramePr>
          <p:cNvPr id="8" name="表 7">
            <a:extLst>
              <a:ext uri="{FF2B5EF4-FFF2-40B4-BE49-F238E27FC236}">
                <a16:creationId xmlns:a16="http://schemas.microsoft.com/office/drawing/2014/main" id="{1A8884F3-A166-5BBC-ED23-1B5D570BB210}"/>
              </a:ext>
            </a:extLst>
          </p:cNvPr>
          <p:cNvGraphicFramePr>
            <a:graphicFrameLocks noGrp="1"/>
          </p:cNvGraphicFramePr>
          <p:nvPr/>
        </p:nvGraphicFramePr>
        <p:xfrm>
          <a:off x="199176" y="6033120"/>
          <a:ext cx="6450598" cy="2877240"/>
        </p:xfrm>
        <a:graphic>
          <a:graphicData uri="http://schemas.openxmlformats.org/drawingml/2006/table">
            <a:tbl>
              <a:tblPr firstRow="1" bandRow="1">
                <a:tableStyleId>{5C22544A-7EE6-4342-B048-85BDC9FD1C3A}</a:tableStyleId>
              </a:tblPr>
              <a:tblGrid>
                <a:gridCol w="540000">
                  <a:extLst>
                    <a:ext uri="{9D8B030D-6E8A-4147-A177-3AD203B41FA5}">
                      <a16:colId xmlns:a16="http://schemas.microsoft.com/office/drawing/2014/main" val="1125825766"/>
                    </a:ext>
                  </a:extLst>
                </a:gridCol>
                <a:gridCol w="1080000">
                  <a:extLst>
                    <a:ext uri="{9D8B030D-6E8A-4147-A177-3AD203B41FA5}">
                      <a16:colId xmlns:a16="http://schemas.microsoft.com/office/drawing/2014/main" val="1423917971"/>
                    </a:ext>
                  </a:extLst>
                </a:gridCol>
                <a:gridCol w="1080000">
                  <a:extLst>
                    <a:ext uri="{9D8B030D-6E8A-4147-A177-3AD203B41FA5}">
                      <a16:colId xmlns:a16="http://schemas.microsoft.com/office/drawing/2014/main" val="1464598006"/>
                    </a:ext>
                  </a:extLst>
                </a:gridCol>
                <a:gridCol w="3750598">
                  <a:extLst>
                    <a:ext uri="{9D8B030D-6E8A-4147-A177-3AD203B41FA5}">
                      <a16:colId xmlns:a16="http://schemas.microsoft.com/office/drawing/2014/main" val="3117421580"/>
                    </a:ext>
                  </a:extLst>
                </a:gridCol>
              </a:tblGrid>
              <a:tr h="0">
                <a:tc gridSpan="2">
                  <a:txBody>
                    <a:bodyPr/>
                    <a:lstStyle/>
                    <a:p>
                      <a:pPr algn="ctr"/>
                      <a:r>
                        <a:rPr kumimoji="1" lang="ja-JP" altLang="en-US" sz="800" b="1" dirty="0">
                          <a:solidFill>
                            <a:schemeClr val="tx1"/>
                          </a:solidFill>
                          <a:latin typeface="+mn-ea"/>
                          <a:ea typeface="+mn-ea"/>
                        </a:rPr>
                        <a:t>情報名</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pPr algn="l"/>
                      <a:endParaRPr kumimoji="1" lang="ja-JP" altLang="en-US" sz="1000" b="1" dirty="0">
                        <a:solidFill>
                          <a:schemeClr val="tx1"/>
                        </a:solidFill>
                        <a:latin typeface="+mj-ea"/>
                        <a:ea typeface="+mj-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marL="0" indent="0" algn="ctr">
                        <a:spcAft>
                          <a:spcPts val="300"/>
                        </a:spcAft>
                        <a:buFont typeface="Arial" panose="020B0604020202020204" pitchFamily="34" charset="0"/>
                        <a:buNone/>
                      </a:pPr>
                      <a:r>
                        <a:rPr kumimoji="1" lang="ja-JP" altLang="en-US" sz="800" b="0" dirty="0">
                          <a:solidFill>
                            <a:schemeClr val="tx1"/>
                          </a:solidFill>
                          <a:latin typeface="+mn-ea"/>
                          <a:ea typeface="+mn-ea"/>
                        </a:rPr>
                        <a:t>情報が発表される条件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4954269"/>
                  </a:ext>
                </a:extLst>
              </a:tr>
              <a:tr h="252000">
                <a:tc gridSpan="2">
                  <a:txBody>
                    <a:bodyPr/>
                    <a:lstStyle/>
                    <a:p>
                      <a:pPr algn="l"/>
                      <a:r>
                        <a:rPr kumimoji="1" lang="ja-JP" altLang="en-US" sz="1000" b="1" dirty="0">
                          <a:solidFill>
                            <a:schemeClr val="tx1"/>
                          </a:solidFill>
                          <a:latin typeface="+mn-ea"/>
                          <a:ea typeface="+mn-ea"/>
                        </a:rPr>
                        <a:t>南海トラフ地震臨時情報</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dash"/>
                      <a:round/>
                      <a:headEnd type="none" w="med" len="med"/>
                      <a:tailEnd type="none" w="med" len="med"/>
                    </a:lnB>
                    <a:noFill/>
                  </a:tcPr>
                </a:tc>
                <a:tc hMerge="1">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観測された異常な現象の調査結果を発表する場合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784665003"/>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ctr"/>
                      <a:r>
                        <a:rPr kumimoji="1" lang="ja-JP" altLang="en-US" sz="800" b="1" dirty="0">
                          <a:solidFill>
                            <a:schemeClr val="tx1"/>
                          </a:solidFill>
                          <a:latin typeface="+mn-ea"/>
                          <a:ea typeface="+mn-ea"/>
                        </a:rPr>
                        <a:t>キーワード</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gridSpan="2">
                  <a:txBody>
                    <a:bodyPr/>
                    <a:lstStyle/>
                    <a:p>
                      <a:pPr algn="ctr"/>
                      <a:r>
                        <a:rPr kumimoji="1" lang="ja-JP" altLang="en-US" sz="800" b="0" dirty="0">
                          <a:solidFill>
                            <a:schemeClr val="tx1"/>
                          </a:solidFill>
                          <a:latin typeface="+mn-ea"/>
                          <a:ea typeface="+mn-ea"/>
                        </a:rPr>
                        <a:t>キーワードを付す条件</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hMerge="1">
                  <a:txBody>
                    <a:bodyPr/>
                    <a:lstStyle/>
                    <a:p>
                      <a:endParaRPr dirty="0"/>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1836305129"/>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調査中</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gridSpan="2">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i="0" u="none" strike="noStrike" kern="1200" cap="none" spc="0" normalizeH="0" baseline="0" noProof="0" dirty="0">
                          <a:ln>
                            <a:noFill/>
                          </a:ln>
                          <a:solidFill>
                            <a:prstClr val="black"/>
                          </a:solidFill>
                          <a:effectLst/>
                          <a:uLnTx/>
                          <a:uFillTx/>
                          <a:latin typeface="+mn-lt"/>
                          <a:ea typeface="+mn-ea"/>
                          <a:cs typeface="+mn-cs"/>
                        </a:rPr>
                        <a:t>南海トラフ沿いで観測された異常な現象と南海トラフ地震との関連性について調査を開始した場合、または調査を継続している場合</a:t>
                      </a:r>
                      <a:endParaRPr kumimoji="1" lang="en-US" altLang="ja-JP" sz="800" b="0" i="0" u="none" strike="noStrike" kern="1200" cap="none" spc="0" normalizeH="0" baseline="0" noProof="0" dirty="0">
                        <a:ln>
                          <a:noFill/>
                        </a:ln>
                        <a:solidFill>
                          <a:prstClr val="black"/>
                        </a:solidFill>
                        <a:effectLst/>
                        <a:uLnTx/>
                        <a:uFillTx/>
                        <a:latin typeface="+mn-lt"/>
                        <a:ea typeface="+mn-ea"/>
                        <a:cs typeface="+mn-cs"/>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pPr marL="171450" indent="-171450">
                        <a:spcAft>
                          <a:spcPts val="300"/>
                        </a:spcAft>
                        <a:buFont typeface="Arial" panose="020B0604020202020204" pitchFamily="34" charset="0"/>
                        <a:buChar char="•"/>
                      </a:pPr>
                      <a:endParaRPr kumimoji="1" lang="ja-JP" altLang="en-US"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393974"/>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a:txBody>
                    <a:bodyPr/>
                    <a:lstStyle/>
                    <a:p>
                      <a:pPr algn="l"/>
                      <a:r>
                        <a:rPr kumimoji="1" lang="ja-JP" altLang="en-US" sz="1000" b="1" dirty="0">
                          <a:solidFill>
                            <a:schemeClr val="tx1"/>
                          </a:solidFill>
                          <a:latin typeface="+mn-ea"/>
                          <a:ea typeface="+mn-ea"/>
                        </a:rPr>
                        <a:t>巨大地震警戒</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algn="l"/>
                      <a:r>
                        <a:rPr kumimoji="1" lang="ja-JP" altLang="en-US" sz="1000" b="1" dirty="0">
                          <a:solidFill>
                            <a:schemeClr val="tx1"/>
                          </a:solidFill>
                          <a:latin typeface="+mn-ea"/>
                          <a:ea typeface="+mn-ea"/>
                        </a:rPr>
                        <a:t>半割れケース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6699"/>
                    </a:solid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ja-JP" altLang="en-US" sz="800" b="0" dirty="0">
                          <a:solidFill>
                            <a:schemeClr val="tx1"/>
                          </a:solidFill>
                          <a:latin typeface="+mn-ea"/>
                          <a:ea typeface="+mn-ea"/>
                        </a:rPr>
                        <a:t>の地震が発生したと評価した場合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54751485"/>
                  </a:ext>
                </a:extLst>
              </a:tr>
              <a:tr h="117014">
                <a:tc rowSpan="2">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noFill/>
                      <a:prstDash val="dash"/>
                      <a:round/>
                      <a:headEnd type="none" w="med" len="med"/>
                      <a:tailEnd type="none" w="med" len="med"/>
                    </a:lnB>
                    <a:noFill/>
                  </a:tcPr>
                </a:tc>
                <a:tc rowSpan="2">
                  <a:txBody>
                    <a:bodyPr/>
                    <a:lstStyle/>
                    <a:p>
                      <a:pPr algn="l"/>
                      <a:r>
                        <a:rPr kumimoji="1" lang="ja-JP" altLang="en-US" sz="1000" b="1" dirty="0">
                          <a:solidFill>
                            <a:schemeClr val="tx1"/>
                          </a:solidFill>
                          <a:latin typeface="+mn-ea"/>
                          <a:ea typeface="+mn-ea"/>
                        </a:rPr>
                        <a:t>巨大地震注意</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algn="l"/>
                      <a:r>
                        <a:rPr kumimoji="1" lang="ja-JP" altLang="en-US" sz="1000" b="1" dirty="0">
                          <a:solidFill>
                            <a:schemeClr val="tx1"/>
                          </a:solidFill>
                          <a:latin typeface="+mn-ea"/>
                          <a:ea typeface="+mn-ea"/>
                        </a:rPr>
                        <a:t>一部割れケース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南海トラフ沿いの想定震源域内のプレート境界において</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７</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０以上、</a:t>
                      </a:r>
                      <a:r>
                        <a:rPr kumimoji="1" lang="en-US" altLang="ja-JP" sz="800" b="1" u="sng" dirty="0">
                          <a:solidFill>
                            <a:schemeClr val="tx1"/>
                          </a:solidFill>
                          <a:latin typeface="+mn-ea"/>
                          <a:ea typeface="+mn-ea"/>
                        </a:rPr>
                        <a:t>Mw</a:t>
                      </a:r>
                      <a:r>
                        <a:rPr kumimoji="1" lang="ja-JP" altLang="en-US" sz="800" b="1" u="sng" dirty="0">
                          <a:solidFill>
                            <a:schemeClr val="tx1"/>
                          </a:solidFill>
                          <a:latin typeface="+mn-ea"/>
                          <a:ea typeface="+mn-ea"/>
                        </a:rPr>
                        <a:t>８</a:t>
                      </a:r>
                      <a:r>
                        <a:rPr kumimoji="1" lang="en-US" altLang="ja-JP" sz="800" b="1" u="sng" dirty="0">
                          <a:solidFill>
                            <a:schemeClr val="tx1"/>
                          </a:solidFill>
                          <a:latin typeface="+mn-ea"/>
                          <a:ea typeface="+mn-ea"/>
                        </a:rPr>
                        <a:t>.</a:t>
                      </a:r>
                      <a:r>
                        <a:rPr kumimoji="1" lang="ja-JP" altLang="en-US" sz="800" b="1" u="sng" dirty="0">
                          <a:solidFill>
                            <a:schemeClr val="tx1"/>
                          </a:solidFill>
                          <a:latin typeface="+mn-ea"/>
                          <a:ea typeface="+mn-ea"/>
                        </a:rPr>
                        <a:t>０未満</a:t>
                      </a:r>
                      <a:r>
                        <a:rPr kumimoji="1" lang="ja-JP" altLang="en-US" sz="800" b="0" dirty="0">
                          <a:solidFill>
                            <a:schemeClr val="tx1"/>
                          </a:solidFill>
                          <a:latin typeface="+mn-ea"/>
                          <a:ea typeface="+mn-ea"/>
                        </a:rPr>
                        <a:t>の地震が発生したと評価した場合</a:t>
                      </a:r>
                      <a:endParaRPr kumimoji="1" lang="en-US" altLang="ja-JP" sz="800" b="0" dirty="0">
                        <a:solidFill>
                          <a:schemeClr val="tx1"/>
                        </a:solidFill>
                        <a:latin typeface="+mn-ea"/>
                        <a:ea typeface="+mn-ea"/>
                      </a:endParaRPr>
                    </a:p>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想定震源域内のプレート境界以外や、想定震源域の海溝軸外側５０</a:t>
                      </a:r>
                      <a:r>
                        <a:rPr kumimoji="1" lang="en-US" altLang="ja-JP" sz="800" b="0" dirty="0">
                          <a:solidFill>
                            <a:schemeClr val="tx1"/>
                          </a:solidFill>
                          <a:latin typeface="+mn-ea"/>
                          <a:ea typeface="+mn-ea"/>
                        </a:rPr>
                        <a:t>km</a:t>
                      </a:r>
                      <a:r>
                        <a:rPr kumimoji="1" lang="ja-JP" altLang="en-US" sz="800" b="0" dirty="0">
                          <a:solidFill>
                            <a:schemeClr val="tx1"/>
                          </a:solidFill>
                          <a:latin typeface="+mn-ea"/>
                          <a:ea typeface="+mn-ea"/>
                        </a:rPr>
                        <a:t>程度までの範囲で</a:t>
                      </a:r>
                      <a:r>
                        <a:rPr kumimoji="1" lang="en-US" altLang="ja-JP" sz="800" b="0" dirty="0">
                          <a:solidFill>
                            <a:schemeClr val="tx1"/>
                          </a:solidFill>
                          <a:latin typeface="+mn-ea"/>
                          <a:ea typeface="+mn-ea"/>
                        </a:rPr>
                        <a:t>Mw</a:t>
                      </a:r>
                      <a:r>
                        <a:rPr kumimoji="1" lang="ja-JP" altLang="en-US" sz="800" b="0" dirty="0">
                          <a:solidFill>
                            <a:schemeClr val="tx1"/>
                          </a:solidFill>
                          <a:latin typeface="+mn-ea"/>
                          <a:ea typeface="+mn-ea"/>
                        </a:rPr>
                        <a:t>７</a:t>
                      </a:r>
                      <a:r>
                        <a:rPr kumimoji="1" lang="en-US" altLang="ja-JP" sz="800" b="0" dirty="0">
                          <a:solidFill>
                            <a:schemeClr val="tx1"/>
                          </a:solidFill>
                          <a:latin typeface="+mn-ea"/>
                          <a:ea typeface="+mn-ea"/>
                        </a:rPr>
                        <a:t>.</a:t>
                      </a:r>
                      <a:r>
                        <a:rPr kumimoji="1" lang="ja-JP" altLang="en-US" sz="800" b="0" dirty="0">
                          <a:solidFill>
                            <a:schemeClr val="tx1"/>
                          </a:solidFill>
                          <a:latin typeface="+mn-ea"/>
                          <a:ea typeface="+mn-ea"/>
                        </a:rPr>
                        <a:t>０以上の地震が発生したと評価した場合</a:t>
                      </a:r>
                      <a:endParaRPr kumimoji="1" lang="en-US" altLang="ja-JP" sz="800" b="0"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388071556"/>
                  </a:ext>
                </a:extLst>
              </a:tr>
              <a:tr h="117014">
                <a:tc vMerge="1">
                  <a:txBody>
                    <a:bodyPr/>
                    <a:lstStyle/>
                    <a:p>
                      <a:endParaRPr kumimoji="1" lang="ja-JP" altLang="en-US"/>
                    </a:p>
                  </a:txBody>
                  <a:tcPr/>
                </a:tc>
                <a:tc vMerge="1">
                  <a:txBody>
                    <a:bodyPr/>
                    <a:lstStyle/>
                    <a:p>
                      <a:endParaRPr kumimoji="1" lang="ja-JP" altLang="en-US"/>
                    </a:p>
                  </a:txBody>
                  <a:tcPr/>
                </a:tc>
                <a:tc>
                  <a:txBody>
                    <a:bodyPr/>
                    <a:lstStyle/>
                    <a:p>
                      <a:pPr algn="l"/>
                      <a:r>
                        <a:rPr kumimoji="1" lang="ja-JP" altLang="en-US" sz="1000" b="1" dirty="0">
                          <a:solidFill>
                            <a:schemeClr val="tx1"/>
                          </a:solidFill>
                          <a:latin typeface="+mn-ea"/>
                          <a:ea typeface="+mn-ea"/>
                        </a:rPr>
                        <a:t>ゆっくりすべり</a:t>
                      </a:r>
                    </a:p>
                    <a:p>
                      <a:pPr algn="l"/>
                      <a:r>
                        <a:rPr kumimoji="1" lang="ja-JP" altLang="en-US" sz="1000" b="1" dirty="0">
                          <a:solidFill>
                            <a:schemeClr val="tx1"/>
                          </a:solidFill>
                          <a:latin typeface="+mn-ea"/>
                          <a:ea typeface="+mn-ea"/>
                        </a:rPr>
                        <a:t>ケース</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D966"/>
                    </a:solidFill>
                  </a:tcPr>
                </a:tc>
                <a:tc>
                  <a:txBody>
                    <a:bodyPr/>
                    <a:lstStyle/>
                    <a:p>
                      <a:pPr marL="171450" marR="0" lvl="0" indent="-171450" algn="l" defTabSz="914400" rtl="0" eaLnBrk="1" fontAlgn="auto" latinLnBrk="0" hangingPunct="1">
                        <a:lnSpc>
                          <a:spcPct val="100000"/>
                        </a:lnSpc>
                        <a:spcBef>
                          <a:spcPts val="0"/>
                        </a:spcBef>
                        <a:spcAft>
                          <a:spcPts val="300"/>
                        </a:spcAft>
                        <a:buClrTx/>
                        <a:buSzTx/>
                        <a:buFont typeface="Arial" panose="020B0604020202020204" pitchFamily="34" charset="0"/>
                        <a:buChar char="•"/>
                        <a:tabLst/>
                        <a:defRPr/>
                      </a:pPr>
                      <a:r>
                        <a:rPr kumimoji="1" lang="ja-JP" altLang="en-US" sz="800" b="0" dirty="0">
                          <a:solidFill>
                            <a:schemeClr val="tx1"/>
                          </a:solidFill>
                          <a:latin typeface="+mn-ea"/>
                          <a:ea typeface="+mn-ea"/>
                        </a:rPr>
                        <a:t>ひずみ計等で有意な変化として捉えられる、短い期間にプレート境界の固着状態が明らかに変化しているような通常とは異なるゆっくりすべりが観測された場合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963491186"/>
                  </a:ext>
                </a:extLst>
              </a:tr>
              <a:tr h="0">
                <a:tc>
                  <a:txBody>
                    <a:bodyPr/>
                    <a:lstStyle/>
                    <a:p>
                      <a:pPr algn="l"/>
                      <a:endParaRPr kumimoji="1" lang="ja-JP" altLang="en-US" sz="1000" b="1" dirty="0">
                        <a:solidFill>
                          <a:schemeClr val="tx1"/>
                        </a:solidFill>
                        <a:latin typeface="+mn-ea"/>
                        <a:ea typeface="+mn-ea"/>
                      </a:endParaRP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dash"/>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調査終了</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kumimoji="1" lang="ja-JP" altLang="en-US" sz="1000" b="1" dirty="0">
                          <a:solidFill>
                            <a:schemeClr val="tx1"/>
                          </a:solidFill>
                          <a:latin typeface="+mn-ea"/>
                          <a:ea typeface="+mn-ea"/>
                        </a:rPr>
                        <a:t>その他</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171450" indent="-171450">
                        <a:spcAft>
                          <a:spcPts val="300"/>
                        </a:spcAft>
                        <a:buFont typeface="Arial" panose="020B0604020202020204" pitchFamily="34" charset="0"/>
                        <a:buChar char="•"/>
                      </a:pPr>
                      <a:r>
                        <a:rPr kumimoji="1" lang="ja-JP" altLang="en-US" sz="800" b="0" dirty="0">
                          <a:solidFill>
                            <a:schemeClr val="tx1"/>
                          </a:solidFill>
                          <a:latin typeface="+mn-ea"/>
                          <a:ea typeface="+mn-ea"/>
                        </a:rPr>
                        <a:t>巨大地震警戒、巨大地震注意のいずれにも当てはまらない現象と評価した場合</a:t>
                      </a:r>
                    </a:p>
                  </a:txBody>
                  <a:tcPr marL="72000" marR="72000" marT="36000" marB="3600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535479788"/>
                  </a:ext>
                </a:extLst>
              </a:tr>
            </a:tbl>
          </a:graphicData>
        </a:graphic>
      </p:graphicFrame>
      <p:sp>
        <p:nvSpPr>
          <p:cNvPr id="2" name="スライド番号プレースホルダー 1">
            <a:extLst>
              <a:ext uri="{FF2B5EF4-FFF2-40B4-BE49-F238E27FC236}">
                <a16:creationId xmlns:a16="http://schemas.microsoft.com/office/drawing/2014/main" id="{856181DF-AF7E-169E-4390-D36E11A163D2}"/>
              </a:ext>
            </a:extLst>
          </p:cNvPr>
          <p:cNvSpPr>
            <a:spLocks noGrp="1"/>
          </p:cNvSpPr>
          <p:nvPr>
            <p:ph type="sldNum" sz="quarter" idx="12"/>
          </p:nvPr>
        </p:nvSpPr>
        <p:spPr/>
        <p:txBody>
          <a:bodyPr/>
          <a:lstStyle/>
          <a:p>
            <a:pPr algn="ctr"/>
            <a:fld id="{C7087AB9-DADE-4781-AE92-2E367CAE0F39}" type="slidenum">
              <a:rPr lang="ja-JP" altLang="en-US" smtClean="0"/>
              <a:pPr algn="ctr"/>
              <a:t>8</a:t>
            </a:fld>
            <a:endParaRPr lang="ja-JP" altLang="en-US" dirty="0"/>
          </a:p>
        </p:txBody>
      </p:sp>
      <p:sp>
        <p:nvSpPr>
          <p:cNvPr id="10" name="コンテンツ プレースホルダー 6">
            <a:extLst>
              <a:ext uri="{FF2B5EF4-FFF2-40B4-BE49-F238E27FC236}">
                <a16:creationId xmlns:a16="http://schemas.microsoft.com/office/drawing/2014/main" id="{22080648-6B6A-8B1D-9E65-C114C73D8D9A}"/>
              </a:ext>
            </a:extLst>
          </p:cNvPr>
          <p:cNvSpPr txBox="1">
            <a:spLocks/>
          </p:cNvSpPr>
          <p:nvPr/>
        </p:nvSpPr>
        <p:spPr>
          <a:xfrm>
            <a:off x="148111" y="2712436"/>
            <a:ext cx="6552728" cy="3123932"/>
          </a:xfrm>
          <a:prstGeom prst="rect">
            <a:avLst/>
          </a:prstGeom>
        </p:spPr>
        <p:txBody>
          <a:bodyPr wrap="square">
            <a:spAutoFit/>
          </a:bodyPr>
          <a:lstStyle>
            <a:lvl1pPr marL="0" indent="0" algn="l" rtl="0" eaLnBrk="0" fontAlgn="base" hangingPunct="0">
              <a:spcBef>
                <a:spcPts val="0"/>
              </a:spcBef>
              <a:spcAft>
                <a:spcPts val="600"/>
              </a:spcAft>
              <a:buFontTx/>
              <a:buNone/>
              <a:defRPr kumimoji="1" sz="1400" b="1" u="sng" kern="1200">
                <a:solidFill>
                  <a:schemeClr val="tx1"/>
                </a:solidFill>
                <a:latin typeface="+mj-ea"/>
                <a:ea typeface="+mj-ea"/>
                <a:cs typeface="+mn-cs"/>
              </a:defRPr>
            </a:lvl1pPr>
            <a:lvl2pPr marL="0" indent="-180000" algn="l" rtl="0" eaLnBrk="0" fontAlgn="base" hangingPunct="0">
              <a:spcBef>
                <a:spcPts val="0"/>
              </a:spcBef>
              <a:spcAft>
                <a:spcPts val="300"/>
              </a:spcAft>
              <a:buFont typeface="Wingdings" panose="05000000000000000000" pitchFamily="2" charset="2"/>
              <a:buChar char="n"/>
              <a:defRPr kumimoji="1" sz="1200" b="1" kern="1200">
                <a:solidFill>
                  <a:schemeClr val="tx1"/>
                </a:solidFill>
                <a:latin typeface="+mn-ea"/>
                <a:ea typeface="+mn-ea"/>
                <a:cs typeface="+mn-cs"/>
              </a:defRPr>
            </a:lvl2pPr>
            <a:lvl3pPr marL="180000" indent="-180000" algn="l" rtl="0" eaLnBrk="0" fontAlgn="base" hangingPunct="0">
              <a:spcBef>
                <a:spcPts val="0"/>
              </a:spcBef>
              <a:spcAft>
                <a:spcPts val="600"/>
              </a:spcAft>
              <a:buFont typeface="Arial" panose="020B0604020202020204" pitchFamily="34" charset="0"/>
              <a:buChar char="•"/>
              <a:defRPr kumimoji="1" sz="1000" kern="1200">
                <a:solidFill>
                  <a:schemeClr val="tx1"/>
                </a:solidFill>
                <a:latin typeface="+mn-ea"/>
                <a:ea typeface="+mn-ea"/>
                <a:cs typeface="+mn-cs"/>
              </a:defRPr>
            </a:lvl3pPr>
            <a:lvl4pPr marL="360000" indent="-180000" algn="l" rtl="0" eaLnBrk="0" fontAlgn="base" hangingPunct="0">
              <a:spcBef>
                <a:spcPts val="0"/>
              </a:spcBef>
              <a:spcAft>
                <a:spcPts val="300"/>
              </a:spcAft>
              <a:buFont typeface="ＭＳ ゴシック" panose="020B0609070205080204" pitchFamily="49" charset="-128"/>
              <a:buChar char="※"/>
              <a:defRPr kumimoji="1" sz="800" kern="1200">
                <a:solidFill>
                  <a:schemeClr val="tx1"/>
                </a:solidFill>
                <a:latin typeface="+mn-ea"/>
                <a:ea typeface="+mn-ea"/>
                <a:cs typeface="+mn-cs"/>
              </a:defRPr>
            </a:lvl4pPr>
            <a:lvl5pPr marL="0" indent="0" algn="l" rtl="0" eaLnBrk="0" fontAlgn="base" hangingPunct="0">
              <a:spcBef>
                <a:spcPts val="600"/>
              </a:spcBef>
              <a:spcAft>
                <a:spcPct val="0"/>
              </a:spcAft>
              <a:buFontTx/>
              <a:buNone/>
              <a:defRPr kumimoji="1" sz="1200" kern="1200">
                <a:solidFill>
                  <a:schemeClr val="tx1"/>
                </a:solidFill>
                <a:latin typeface="+mn-ea"/>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a:lstStyle>
          <a:p>
            <a:r>
              <a:rPr lang="ja-JP" altLang="en-US" dirty="0"/>
              <a:t>南海トラフ地震臨時情報について</a:t>
            </a:r>
            <a:endParaRPr lang="en-US" altLang="ja-JP" dirty="0"/>
          </a:p>
          <a:p>
            <a:pPr lvl="1"/>
            <a:r>
              <a:rPr lang="ja-JP" altLang="en-US" dirty="0"/>
              <a:t>概要</a:t>
            </a:r>
            <a:endParaRPr lang="en-US" altLang="ja-JP" dirty="0"/>
          </a:p>
          <a:p>
            <a:pPr lvl="2"/>
            <a:r>
              <a:rPr lang="ja-JP" altLang="en-US" b="0" dirty="0"/>
              <a:t>南海トラフ沿いの想定震源域で一定規模以上の地震が発生した場合等に、続けて</a:t>
            </a:r>
            <a:r>
              <a:rPr lang="ja-JP" altLang="en-US" b="1" u="sng" dirty="0"/>
              <a:t>大規模地震が発生する可能性が平常時と比べて相対的に高まった場合に発表される情報</a:t>
            </a:r>
            <a:r>
              <a:rPr lang="ja-JP" altLang="en-US" b="0" dirty="0"/>
              <a:t>です。</a:t>
            </a:r>
            <a:endParaRPr lang="en-US" altLang="ja-JP" b="0" dirty="0"/>
          </a:p>
          <a:p>
            <a:pPr marL="180000" marR="0" lvl="2" indent="-180000" algn="l" defTabSz="914400" rtl="0" eaLnBrk="0" fontAlgn="base" latinLnBrk="0" hangingPunct="0">
              <a:lnSpc>
                <a:spcPct val="100000"/>
              </a:lnSpc>
              <a:spcBef>
                <a:spcPts val="0"/>
              </a:spcBef>
              <a:spcAft>
                <a:spcPts val="600"/>
              </a:spcAft>
              <a:buClrTx/>
              <a:buSzTx/>
              <a:buFont typeface="Arial" panose="020B0604020202020204" pitchFamily="34" charset="0"/>
              <a:buChar char="•"/>
              <a:tabLst/>
              <a:defRPr/>
            </a:pP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南海トラフ地震で大きな被害が見込まれる地域は、臨時情報の発表に伴い防災対応をとるべき地域として、</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「南海トラフ地震防災対策推進地域」</a:t>
            </a:r>
            <a:r>
              <a:rPr lang="ja-JP" altLang="en-US" b="0" dirty="0">
                <a:solidFill>
                  <a:prstClr val="black"/>
                </a:solidFill>
                <a:latin typeface="ＭＳ ゴシック"/>
                <a:ea typeface="ＭＳ ゴシック"/>
              </a:rPr>
              <a:t>に</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指定されており、</a:t>
            </a:r>
            <a:r>
              <a:rPr kumimoji="1" lang="ja-JP" altLang="en-US" sz="1000" b="1" i="0" u="sng" strike="noStrike" kern="1200" cap="none" spc="0" normalizeH="0" baseline="0" noProof="0" dirty="0">
                <a:ln>
                  <a:noFill/>
                </a:ln>
                <a:solidFill>
                  <a:prstClr val="black"/>
                </a:solidFill>
                <a:effectLst/>
                <a:uLnTx/>
                <a:uFillTx/>
                <a:latin typeface="ＭＳ ゴシック"/>
                <a:ea typeface="ＭＳ ゴシック"/>
                <a:cs typeface="+mn-cs"/>
              </a:rPr>
              <a:t>愛知県は県内全域が対象</a:t>
            </a:r>
            <a:r>
              <a:rPr kumimoji="1" lang="ja-JP" altLang="en-US" sz="1000" b="0" i="0" u="none" strike="noStrike" kern="1200" cap="none" spc="0" normalizeH="0" baseline="0" noProof="0" dirty="0">
                <a:ln>
                  <a:noFill/>
                </a:ln>
                <a:solidFill>
                  <a:prstClr val="black"/>
                </a:solidFill>
                <a:effectLst/>
                <a:uLnTx/>
                <a:uFillTx/>
                <a:latin typeface="ＭＳ ゴシック"/>
                <a:ea typeface="ＭＳ ゴシック"/>
                <a:cs typeface="+mn-cs"/>
              </a:rPr>
              <a:t>となっています。</a:t>
            </a:r>
            <a:endParaRPr kumimoji="1" lang="en-US" altLang="ja-JP" sz="10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r>
              <a:rPr kumimoji="1" lang="ja-JP" altLang="en-US" sz="800" b="0" i="0" u="none" strike="noStrike" kern="1200" cap="none" spc="0" normalizeH="0" baseline="0" noProof="0" dirty="0">
                <a:ln>
                  <a:noFill/>
                </a:ln>
                <a:solidFill>
                  <a:prstClr val="black"/>
                </a:solidFill>
                <a:effectLst/>
                <a:uLnTx/>
                <a:uFillTx/>
                <a:latin typeface="ＭＳ ゴシック"/>
                <a:ea typeface="ＭＳ ゴシック"/>
                <a:cs typeface="+mn-cs"/>
              </a:rPr>
              <a:t>指定基準の概要：　震度６弱以上の地域／津波高３ｍ以上で海岸堤防が低い地域／防災体制の確保、過去の被災履歴への配慮</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lvl="2"/>
            <a:r>
              <a:rPr lang="ja-JP" altLang="en-US" b="0" dirty="0"/>
              <a:t>事業者においては、</a:t>
            </a:r>
            <a:r>
              <a:rPr lang="ja-JP" altLang="en-US" u="sng" dirty="0"/>
              <a:t>「地域や利用者等の安全確保」と「社会経済活動の継続」とのバランスを考慮しつつ、臨時情報が発表されたときの自らの行動を自ら判断し、あらかじめ決めておく</a:t>
            </a:r>
            <a:r>
              <a:rPr lang="ja-JP" altLang="en-US" b="0" dirty="0"/>
              <a:t>ことが求められています。</a:t>
            </a:r>
            <a:endParaRPr lang="en-US" altLang="ja-JP" b="0" dirty="0"/>
          </a:p>
          <a:p>
            <a:pPr lvl="2"/>
            <a:r>
              <a:rPr lang="ja-JP" altLang="en-US" b="0" dirty="0"/>
              <a:t>具体的には、まず、南海トラフ地震に関する自社</a:t>
            </a:r>
            <a:r>
              <a:rPr lang="en-US" altLang="ja-JP" b="0" dirty="0"/>
              <a:t>BCP</a:t>
            </a:r>
            <a:r>
              <a:rPr lang="ja-JP" altLang="en-US" b="0" dirty="0"/>
              <a:t>で自社の脆弱性を把握し、臨時情報発表時に想定される社会状況等の諸条件を確認した上で、どのような防災対応をとるか検討します。</a:t>
            </a:r>
            <a:endParaRPr kumimoji="1" lang="en-US" altLang="ja-JP" sz="800" b="0" i="0" u="none" strike="noStrike" kern="1200" cap="none" spc="0" normalizeH="0" baseline="0" noProof="0" dirty="0">
              <a:ln>
                <a:noFill/>
              </a:ln>
              <a:solidFill>
                <a:prstClr val="black"/>
              </a:solidFill>
              <a:effectLst/>
              <a:uLnTx/>
              <a:uFillTx/>
              <a:latin typeface="ＭＳ ゴシック"/>
              <a:ea typeface="ＭＳ ゴシック"/>
              <a:cs typeface="+mn-cs"/>
            </a:endParaRPr>
          </a:p>
          <a:p>
            <a:pPr marL="360000" marR="0" lvl="3" indent="-180000" algn="l" defTabSz="914400" rtl="0" eaLnBrk="0" fontAlgn="base" latinLnBrk="0" hangingPunct="0">
              <a:lnSpc>
                <a:spcPct val="100000"/>
              </a:lnSpc>
              <a:spcBef>
                <a:spcPts val="0"/>
              </a:spcBef>
              <a:spcAft>
                <a:spcPts val="0"/>
              </a:spcAft>
              <a:buClrTx/>
              <a:buSzTx/>
              <a:buFont typeface="ＭＳ ゴシック" panose="020B0609070205080204" pitchFamily="49" charset="-128"/>
              <a:buChar char="※"/>
              <a:tabLst/>
              <a:defRPr/>
            </a:pPr>
            <a:endParaRPr lang="en-US" altLang="ja-JP" b="0" dirty="0"/>
          </a:p>
          <a:p>
            <a:pPr lvl="1"/>
            <a:r>
              <a:rPr lang="ja-JP" altLang="en-US" dirty="0"/>
              <a:t>臨時情報の発表条件（下表）</a:t>
            </a:r>
            <a:endParaRPr lang="en-US" altLang="ja-JP" dirty="0"/>
          </a:p>
          <a:p>
            <a:pPr lvl="2"/>
            <a:r>
              <a:rPr lang="ja-JP" altLang="en-US" b="0" dirty="0"/>
              <a:t>先発地震の発生場所や規模等によって発表される情報が変わるため、</a:t>
            </a:r>
            <a:r>
              <a:rPr lang="ja-JP" altLang="en-US" u="sng" dirty="0"/>
              <a:t>キーワードに応じた対応が必要</a:t>
            </a:r>
            <a:r>
              <a:rPr lang="ja-JP" altLang="en-US" b="0" dirty="0"/>
              <a:t>です。</a:t>
            </a:r>
            <a:endParaRPr lang="en-US" altLang="ja-JP" b="0" dirty="0"/>
          </a:p>
          <a:p>
            <a:pPr lvl="2"/>
            <a:r>
              <a:rPr lang="ja-JP" altLang="en-US" b="0" dirty="0"/>
              <a:t>キーワード別（「巨大地震警戒」・「巨大地震注意」）の対応の詳細は、次頁以降に掲載しています。</a:t>
            </a:r>
          </a:p>
        </p:txBody>
      </p:sp>
    </p:spTree>
    <p:extLst>
      <p:ext uri="{BB962C8B-B14F-4D97-AF65-F5344CB8AC3E}">
        <p14:creationId xmlns:p14="http://schemas.microsoft.com/office/powerpoint/2010/main" val="805909774"/>
      </p:ext>
    </p:extLst>
  </p:cSld>
  <p:clrMapOvr>
    <a:masterClrMapping/>
  </p:clrMapOvr>
</p:sld>
</file>

<file path=ppt/theme/theme1.xml><?xml version="1.0" encoding="utf-8"?>
<a:theme xmlns:a="http://schemas.openxmlformats.org/drawingml/2006/main" name="標準デザイン">
  <a:themeElements>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ユーザー定義 3">
      <a:majorFont>
        <a:latin typeface="ＭＳ ゴシック"/>
        <a:ea typeface="ＭＳ ゴシック"/>
        <a:cs typeface=""/>
      </a:majorFont>
      <a:minorFont>
        <a:latin typeface="ＭＳ ゴシック"/>
        <a:ea typeface="ＭＳ ゴシック"/>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solidFill>
          <a:srgbClr val="FFCCFF"/>
        </a:solidFill>
        <a:ln w="28575" cap="flat" cmpd="sng" algn="ctr">
          <a:noFill/>
          <a:prstDash val="solid"/>
          <a:round/>
          <a:headEnd type="none" w="med" len="med"/>
          <a:tailEnd type="none" w="med" len="med"/>
        </a:ln>
        <a:effectLst/>
      </a:spPr>
      <a:bodyPr vert="horz" wrap="square" lIns="90000" tIns="46800" rIns="90000" bIns="46800" numCol="1" rtlCol="0"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sz="1600" b="0" i="0" u="none" strike="noStrike" cap="none" normalizeH="0" baseline="0" dirty="0" smtClean="0">
            <a:ln>
              <a:noFill/>
            </a:ln>
            <a:effectLst/>
            <a:latin typeface="+mn-ea"/>
            <a:ea typeface="+mn-ea"/>
          </a:defRPr>
        </a:defPPr>
      </a:lstStyle>
    </a:spDef>
    <a:lnDef>
      <a:spPr bwMode="auto">
        <a:xfrm>
          <a:off x="0" y="0"/>
          <a:ext cx="1" cy="1"/>
        </a:xfrm>
        <a:custGeom>
          <a:avLst/>
          <a:gdLst/>
          <a:ahLst/>
          <a:cxnLst/>
          <a:rect l="0" t="0" r="0" b="0"/>
          <a:pathLst/>
        </a:custGeom>
        <a:solidFill>
          <a:schemeClr val="bg1"/>
        </a:solidFill>
        <a:ln w="28575" cap="flat" cmpd="sng" algn="ctr">
          <a:solidFill>
            <a:srgbClr val="00FF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ja-JP" altLang="en-US" sz="1000" b="1" i="0" u="none" strike="noStrike" cap="none" normalizeH="0" baseline="0" smtClean="0">
            <a:ln>
              <a:noFill/>
            </a:ln>
            <a:solidFill>
              <a:schemeClr val="tx1"/>
            </a:solidFill>
            <a:effectLst/>
            <a:latin typeface="Arial" panose="020B0604020202020204" pitchFamily="34" charset="0"/>
            <a:ea typeface="HG丸ｺﾞｼｯｸM-PRO" panose="020F0600000000000000"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標準デザイ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標準デザイ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標準デザイン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標準デザイ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標準デザイ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標準デザイ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標準デザイ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標準デザイ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0</TotalTime>
  <Words>16238</Words>
  <Application>Microsoft Office PowerPoint</Application>
  <PresentationFormat>A4 210 x 297 mm</PresentationFormat>
  <Paragraphs>2534</Paragraphs>
  <Slides>40</Slides>
  <Notes>1</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40</vt:i4>
      </vt:variant>
    </vt:vector>
  </HeadingPairs>
  <TitlesOfParts>
    <vt:vector size="47" baseType="lpstr">
      <vt:lpstr>HG丸ｺﾞｼｯｸM-PRO</vt:lpstr>
      <vt:lpstr>ＭＳ Ｐゴシック</vt:lpstr>
      <vt:lpstr>ＭＳ ゴシック</vt:lpstr>
      <vt:lpstr>ＭＳ 明朝</vt:lpstr>
      <vt:lpstr>Arial</vt:lpstr>
      <vt:lpstr>Wingdings</vt:lpstr>
      <vt:lpstr>標準デザイン</vt:lpstr>
      <vt:lpstr>PowerPoint プレゼンテーション</vt:lpstr>
      <vt:lpstr>目次</vt:lpstr>
      <vt:lpstr>１．ＢＣＰ基本方針の決定</vt:lpstr>
      <vt:lpstr>２．重要業務の検討</vt:lpstr>
      <vt:lpstr>２．重要業務の検討</vt:lpstr>
      <vt:lpstr>３．南海トラフ地震の想定</vt:lpstr>
      <vt:lpstr>３．南海トラフ地震の想定</vt:lpstr>
      <vt:lpstr>３．南海トラフ地震の想定</vt:lpstr>
      <vt:lpstr>３．南海トラフ地震の想定</vt:lpstr>
      <vt:lpstr>３．南海トラフ地震の想定</vt:lpstr>
      <vt:lpstr>３．南海トラフ地震の想定</vt:lpstr>
      <vt:lpstr>４．自社が受ける被害の想定</vt:lpstr>
      <vt:lpstr>４．自社が受ける被害の想定</vt:lpstr>
      <vt:lpstr>４．自社が受ける被害の想定</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５．ＢＣＰ対応策の検討</vt:lpstr>
      <vt:lpstr>６．対応フロー・体制</vt:lpstr>
      <vt:lpstr>７．教育・訓練計画</vt:lpstr>
      <vt:lpstr>８．点検・是正措置・見直し</vt:lpstr>
      <vt:lpstr>【様式１】ＢＣＰ対応拠点一覧</vt:lpstr>
      <vt:lpstr>【様式２】避難経路図・避難計画　</vt:lpstr>
      <vt:lpstr>【様式３】備蓄品リスト　</vt:lpstr>
      <vt:lpstr>【様式４】二次災害防止用チェックリスト　</vt:lpstr>
      <vt:lpstr>【様式５】安否確認チェックシート</vt:lpstr>
      <vt:lpstr>【様式６】従業員連絡網</vt:lpstr>
      <vt:lpstr>【様式７】地域貢献策一覧</vt:lpstr>
      <vt:lpstr>【様式８-１】被災状況調査シート（自社用）</vt:lpstr>
      <vt:lpstr>【様式８-２】被災状況調査シート（取引先用）</vt:lpstr>
      <vt:lpstr>【様式９】主要連絡先リスト</vt:lpstr>
      <vt:lpstr>【様式１０】連携対応策一覧</vt:lpstr>
      <vt:lpstr>【様式１１】重要な情報のバックアップ</vt:lpstr>
      <vt:lpstr>【様式１１】重要な情報のバックアップ</vt:lpstr>
      <vt:lpstr>【様式１２】従業員携帯カード</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2026-06-26T04:53:22Z</dcterms:created>
  <dcterms:modified xsi:type="dcterms:W3CDTF">2026-06-26T04:54:41Z</dcterms:modified>
</cp:coreProperties>
</file>