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2"/>
  </p:notesMasterIdLst>
  <p:handoutMasterIdLst>
    <p:handoutMasterId r:id="rId43"/>
  </p:handoutMasterIdLst>
  <p:sldIdLst>
    <p:sldId id="367" r:id="rId2"/>
    <p:sldId id="325" r:id="rId3"/>
    <p:sldId id="267" r:id="rId4"/>
    <p:sldId id="268" r:id="rId5"/>
    <p:sldId id="354" r:id="rId6"/>
    <p:sldId id="349" r:id="rId7"/>
    <p:sldId id="347" r:id="rId8"/>
    <p:sldId id="350" r:id="rId9"/>
    <p:sldId id="385" r:id="rId10"/>
    <p:sldId id="386" r:id="rId11"/>
    <p:sldId id="387" r:id="rId12"/>
    <p:sldId id="292" r:id="rId13"/>
    <p:sldId id="388" r:id="rId14"/>
    <p:sldId id="340" r:id="rId15"/>
    <p:sldId id="375" r:id="rId16"/>
    <p:sldId id="373" r:id="rId17"/>
    <p:sldId id="374" r:id="rId18"/>
    <p:sldId id="376" r:id="rId19"/>
    <p:sldId id="377" r:id="rId20"/>
    <p:sldId id="293" r:id="rId21"/>
    <p:sldId id="383" r:id="rId22"/>
    <p:sldId id="329" r:id="rId23"/>
    <p:sldId id="258" r:id="rId24"/>
    <p:sldId id="297" r:id="rId25"/>
    <p:sldId id="313" r:id="rId26"/>
    <p:sldId id="263" r:id="rId27"/>
    <p:sldId id="264" r:id="rId28"/>
    <p:sldId id="335" r:id="rId29"/>
    <p:sldId id="384" r:id="rId30"/>
    <p:sldId id="366" r:id="rId31"/>
    <p:sldId id="315" r:id="rId32"/>
    <p:sldId id="295" r:id="rId33"/>
    <p:sldId id="294" r:id="rId34"/>
    <p:sldId id="278" r:id="rId35"/>
    <p:sldId id="316" r:id="rId36"/>
    <p:sldId id="284" r:id="rId37"/>
    <p:sldId id="389" r:id="rId38"/>
    <p:sldId id="309" r:id="rId39"/>
    <p:sldId id="346" r:id="rId40"/>
    <p:sldId id="344" r:id="rId41"/>
  </p:sldIdLst>
  <p:sldSz cx="6858000" cy="9906000" type="A4"/>
  <p:notesSz cx="6735763" cy="9866313"/>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521415D9-36F7-43E2-AB2F-B90AF26B5E84}">
      <p14:sectionLst xmlns:p14="http://schemas.microsoft.com/office/powerpoint/2010/main">
        <p14:section name="既定のセクション" id="{463F0586-FBCF-4B17-8CC1-5EAE5D06E6D0}">
          <p14:sldIdLst>
            <p14:sldId id="367"/>
            <p14:sldId id="325"/>
            <p14:sldId id="267"/>
            <p14:sldId id="268"/>
            <p14:sldId id="354"/>
            <p14:sldId id="349"/>
            <p14:sldId id="347"/>
            <p14:sldId id="350"/>
            <p14:sldId id="385"/>
            <p14:sldId id="386"/>
            <p14:sldId id="387"/>
            <p14:sldId id="292"/>
            <p14:sldId id="388"/>
            <p14:sldId id="340"/>
            <p14:sldId id="375"/>
            <p14:sldId id="373"/>
            <p14:sldId id="374"/>
            <p14:sldId id="376"/>
            <p14:sldId id="377"/>
            <p14:sldId id="293"/>
            <p14:sldId id="383"/>
            <p14:sldId id="329"/>
            <p14:sldId id="258"/>
            <p14:sldId id="297"/>
            <p14:sldId id="313"/>
            <p14:sldId id="263"/>
            <p14:sldId id="264"/>
            <p14:sldId id="335"/>
            <p14:sldId id="384"/>
            <p14:sldId id="366"/>
            <p14:sldId id="315"/>
            <p14:sldId id="295"/>
            <p14:sldId id="294"/>
            <p14:sldId id="278"/>
            <p14:sldId id="316"/>
            <p14:sldId id="284"/>
            <p14:sldId id="389"/>
            <p14:sldId id="309"/>
            <p14:sldId id="346"/>
            <p14:sldId id="344"/>
          </p14:sldIdLst>
        </p14:section>
      </p14:sectionLst>
    </p:ex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D966"/>
    <a:srgbClr val="FF6699"/>
    <a:srgbClr val="E8ECF0"/>
    <a:srgbClr val="0C6DFF"/>
    <a:srgbClr val="3434FF"/>
    <a:srgbClr val="0033CC"/>
    <a:srgbClr val="3333FF"/>
    <a:srgbClr val="8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521" autoAdjust="0"/>
  </p:normalViewPr>
  <p:slideViewPr>
    <p:cSldViewPr>
      <p:cViewPr varScale="1">
        <p:scale>
          <a:sx n="55" d="100"/>
          <a:sy n="55" d="100"/>
        </p:scale>
        <p:origin x="2669" y="43"/>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893081-1A59-F0E4-EDC2-1A61DB4C654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C284D72-8B07-F90E-B13D-9D6A65C1C51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C97DCD1-20E9-4CBD-98B3-AA9B85104768}" type="datetimeFigureOut">
              <a:rPr kumimoji="1" lang="ja-JP" altLang="en-US" smtClean="0"/>
              <a:t>2026/6/26</a:t>
            </a:fld>
            <a:endParaRPr kumimoji="1" lang="ja-JP" altLang="en-US"/>
          </a:p>
        </p:txBody>
      </p:sp>
      <p:sp>
        <p:nvSpPr>
          <p:cNvPr id="4" name="フッター プレースホルダー 3">
            <a:extLst>
              <a:ext uri="{FF2B5EF4-FFF2-40B4-BE49-F238E27FC236}">
                <a16:creationId xmlns:a16="http://schemas.microsoft.com/office/drawing/2014/main" id="{F1D341AE-B0C5-B1E6-A135-59A4E30C4A2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6D7352-DEEA-54B3-4AB1-43CFD3F155C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CD83E82-4DF5-4546-A05B-89CB637BA818}" type="slidenum">
              <a:rPr kumimoji="1" lang="ja-JP" altLang="en-US" smtClean="0"/>
              <a:t>‹#›</a:t>
            </a:fld>
            <a:endParaRPr kumimoji="1" lang="ja-JP" altLang="en-US"/>
          </a:p>
        </p:txBody>
      </p:sp>
    </p:spTree>
    <p:extLst>
      <p:ext uri="{BB962C8B-B14F-4D97-AF65-F5344CB8AC3E}">
        <p14:creationId xmlns:p14="http://schemas.microsoft.com/office/powerpoint/2010/main" val="2222200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15572" y="0"/>
            <a:ext cx="2918621"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087563" y="739775"/>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2320" y="4686538"/>
            <a:ext cx="5391124"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371501"/>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15572" y="9371501"/>
            <a:ext cx="2918621"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5887">
              <a:defRPr kumimoji="1" sz="1000" b="1">
                <a:solidFill>
                  <a:schemeClr val="tx1"/>
                </a:solidFill>
                <a:latin typeface="Arial" panose="020B0604020202020204" pitchFamily="34" charset="0"/>
                <a:ea typeface="HG丸ｺﾞｼｯｸM-PRO" panose="020F0600000000000000" pitchFamily="50" charset="-128"/>
              </a:defRPr>
            </a:lvl1pPr>
            <a:lvl2pPr marL="742781" indent="-284838" defTabSz="915887">
              <a:defRPr kumimoji="1" sz="1000" b="1">
                <a:solidFill>
                  <a:schemeClr val="tx1"/>
                </a:solidFill>
                <a:latin typeface="Arial" panose="020B0604020202020204" pitchFamily="34" charset="0"/>
                <a:ea typeface="HG丸ｺﾞｼｯｸM-PRO" panose="020F0600000000000000" pitchFamily="50" charset="-128"/>
              </a:defRPr>
            </a:lvl2pPr>
            <a:lvl3pPr marL="1142498" indent="-228185" defTabSz="915887">
              <a:defRPr kumimoji="1" sz="1000" b="1">
                <a:solidFill>
                  <a:schemeClr val="tx1"/>
                </a:solidFill>
                <a:latin typeface="Arial" panose="020B0604020202020204" pitchFamily="34" charset="0"/>
                <a:ea typeface="HG丸ｺﾞｼｯｸM-PRO" panose="020F0600000000000000" pitchFamily="50" charset="-128"/>
              </a:defRPr>
            </a:lvl3pPr>
            <a:lvl4pPr marL="1598868" indent="-228185" defTabSz="915887">
              <a:defRPr kumimoji="1" sz="1000" b="1">
                <a:solidFill>
                  <a:schemeClr val="tx1"/>
                </a:solidFill>
                <a:latin typeface="Arial" panose="020B0604020202020204" pitchFamily="34" charset="0"/>
                <a:ea typeface="HG丸ｺﾞｼｯｸM-PRO" panose="020F0600000000000000" pitchFamily="50" charset="-128"/>
              </a:defRPr>
            </a:lvl4pPr>
            <a:lvl5pPr marL="2056812" indent="-228185" defTabSz="915887">
              <a:defRPr kumimoji="1" sz="1000" b="1">
                <a:solidFill>
                  <a:schemeClr val="tx1"/>
                </a:solidFill>
                <a:latin typeface="Arial" panose="020B0604020202020204" pitchFamily="34" charset="0"/>
                <a:ea typeface="HG丸ｺﾞｼｯｸM-PRO" panose="020F0600000000000000" pitchFamily="50" charset="-128"/>
              </a:defRPr>
            </a:lvl5pPr>
            <a:lvl6pPr marL="2510034"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63256"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16479"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69701"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用">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目次</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404662" y="704528"/>
            <a:ext cx="6296745" cy="477054"/>
          </a:xfrm>
          <a:prstGeom prst="rect">
            <a:avLst/>
          </a:prstGeom>
        </p:spPr>
        <p:txBody>
          <a:bodyPr wrap="square">
            <a:spAutoFit/>
          </a:bodyPr>
          <a:lstStyle>
            <a:lvl1pPr marL="0" indent="0">
              <a:spcBef>
                <a:spcPts val="600"/>
              </a:spcBef>
              <a:spcAft>
                <a:spcPts val="0"/>
              </a:spcAft>
              <a:buFontTx/>
              <a:buNone/>
              <a:defRPr sz="1200" b="1" u="sng">
                <a:latin typeface="+mj-ea"/>
                <a:ea typeface="+mj-ea"/>
              </a:defRPr>
            </a:lvl1pPr>
            <a:lvl2pPr marL="180000" indent="180000">
              <a:spcBef>
                <a:spcPts val="300"/>
              </a:spcBef>
              <a:spcAft>
                <a:spcPts val="0"/>
              </a:spcAft>
              <a:buFont typeface="Wingdings" panose="05000000000000000000" pitchFamily="2" charset="2"/>
              <a:buNone/>
              <a:defRPr sz="1050" b="0">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3BE566E4-B3BD-FCC6-6B9B-DDE8D10F600E}"/>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16820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B3E319AF-4225-C72C-F039-A8E30167B6C2}"/>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7087AB9-DADE-4781-AE92-2E367CAE0F39}" type="slidenum">
              <a:rPr lang="ja-JP" altLang="en-US" smtClean="0"/>
              <a:pPr/>
              <a:t>‹#›</a:t>
            </a:fld>
            <a:endParaRPr lang="ja-JP" altLang="en-US" dirty="0"/>
          </a:p>
        </p:txBody>
      </p:sp>
    </p:spTree>
    <p:extLst>
      <p:ext uri="{BB962C8B-B14F-4D97-AF65-F5344CB8AC3E}">
        <p14:creationId xmlns:p14="http://schemas.microsoft.com/office/powerpoint/2010/main" val="334288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7" name="スライド番号プレースホルダー 6">
            <a:extLst>
              <a:ext uri="{FF2B5EF4-FFF2-40B4-BE49-F238E27FC236}">
                <a16:creationId xmlns:a16="http://schemas.microsoft.com/office/drawing/2014/main" id="{3A48980F-9CC3-92CD-DE5F-73F566DD7619}"/>
              </a:ext>
            </a:extLst>
          </p:cNvPr>
          <p:cNvSpPr>
            <a:spLocks noGrp="1"/>
          </p:cNvSpPr>
          <p:nvPr>
            <p:ph type="sldNum" sz="quarter" idx="10"/>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86529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Tree>
    <p:extLst>
      <p:ext uri="{BB962C8B-B14F-4D97-AF65-F5344CB8AC3E}">
        <p14:creationId xmlns:p14="http://schemas.microsoft.com/office/powerpoint/2010/main" val="23081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73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0" r:id="rId2"/>
    <p:sldLayoutId id="2147483653" r:id="rId3"/>
    <p:sldLayoutId id="2147483651" r:id="rId4"/>
    <p:sldLayoutId id="2147483652" r:id="rId5"/>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ma.go.jp/jma/kishou/know/jishin/nteq/index.html" TargetMode="External"/><Relationship Id="rId2" Type="http://schemas.openxmlformats.org/officeDocument/2006/relationships/hyperlink" Target="https://www.bousai.go.jp/jishin/nankai/#kentoguide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ake-learning.pref.aichi.j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4381" y="2914397"/>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事業継続計画書</a:t>
            </a:r>
            <a:b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br>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（ＢＣＰ）</a:t>
            </a:r>
            <a:endParaRPr lang="ja-JP" altLang="en-US" dirty="0">
              <a:latin typeface="ＭＳ ゴシック" panose="020B0609070205080204" pitchFamily="49" charset="-128"/>
              <a:ea typeface="ＭＳ ゴシック" panose="020B0609070205080204" pitchFamily="49" charset="-128"/>
            </a:endParaRP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dirty="0">
                <a:latin typeface="+mj-lt"/>
                <a:ea typeface="ＭＳ ゴシック" panose="020B0609070205080204" pitchFamily="49" charset="-128"/>
              </a:rPr>
              <a:t>あいちＢＣＰモデル</a:t>
            </a:r>
          </a:p>
          <a:p>
            <a:pPr eaLnBrk="1" hangingPunct="1"/>
            <a:endParaRPr lang="ja-JP" altLang="en-US" sz="1800" dirty="0">
              <a:latin typeface="+mj-lt"/>
              <a:ea typeface="ＭＳ ゴシック" panose="020B0609070205080204" pitchFamily="49" charset="-128"/>
            </a:endParaRPr>
          </a:p>
          <a:p>
            <a:pPr eaLnBrk="1" hangingPunct="1"/>
            <a:r>
              <a:rPr lang="ja-JP" altLang="en-US" sz="1800" dirty="0">
                <a:latin typeface="+mj-lt"/>
                <a:ea typeface="ＭＳ ゴシック" panose="020B0609070205080204" pitchFamily="49" charset="-128"/>
              </a:rPr>
              <a:t>［</a:t>
            </a:r>
            <a:r>
              <a:rPr lang="ja-JP" altLang="en-US" sz="1800" dirty="0">
                <a:ea typeface="ＭＳ ゴシック" panose="020B0609070205080204" pitchFamily="49" charset="-128"/>
              </a:rPr>
              <a:t>中小企業・小規模事業者向け　令和８年度改訂</a:t>
            </a:r>
            <a:r>
              <a:rPr lang="ja-JP" altLang="en-US" sz="18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2684008546"/>
              </p:ext>
            </p:extLst>
          </p:nvPr>
        </p:nvGraphicFramePr>
        <p:xfrm>
          <a:off x="700256" y="8049344"/>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作成</a:t>
                      </a: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改定</a:t>
                      </a:r>
                    </a:p>
                  </a:txBody>
                  <a:tcPr marL="0" marR="0" marT="36000" marB="36000">
                    <a:noFill/>
                  </a:tcPr>
                </a:tc>
                <a:tc>
                  <a:txBody>
                    <a:bodyPr/>
                    <a:lstStyle/>
                    <a:p>
                      <a:r>
                        <a:rPr kumimoji="1" lang="ja-JP" altLang="en-US" b="0" dirty="0">
                          <a:solidFill>
                            <a:schemeClr val="tx1"/>
                          </a:solidFill>
                          <a:latin typeface="+mn-ea"/>
                          <a:ea typeface="+mn-ea"/>
                        </a:rPr>
                        <a:t>（第</a:t>
                      </a:r>
                    </a:p>
                  </a:txBody>
                  <a:tcPr marL="0" marR="0" marT="36000" marB="36000">
                    <a:noFill/>
                  </a:tcPr>
                </a:tc>
                <a:tc>
                  <a:txBody>
                    <a:bodyPr/>
                    <a:lstStyle/>
                    <a:p>
                      <a:pPr algn="ct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8CFD8A46-43BB-BDF0-39BC-A5EBBA864BE6}"/>
              </a:ext>
            </a:extLst>
          </p:cNvPr>
          <p:cNvSpPr txBox="1">
            <a:spLocks noChangeArrowheads="1"/>
          </p:cNvSpPr>
          <p:nvPr/>
        </p:nvSpPr>
        <p:spPr bwMode="auto">
          <a:xfrm>
            <a:off x="3717032" y="1136650"/>
            <a:ext cx="2925068" cy="863955"/>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記入例の企業概要</a:t>
            </a:r>
          </a:p>
          <a:p>
            <a:pPr eaLnBrk="1" hangingPunct="1"/>
            <a:r>
              <a:rPr lang="ja-JP" altLang="en-US" b="0" dirty="0">
                <a:latin typeface="ＭＳ ゴシック" panose="020B0609070205080204" pitchFamily="49" charset="-128"/>
                <a:ea typeface="ＭＳ ゴシック" panose="020B0609070205080204" pitchFamily="49" charset="-128"/>
              </a:rPr>
              <a:t>　・名称　　株式会社○○</a:t>
            </a:r>
          </a:p>
          <a:p>
            <a:pPr eaLnBrk="1" hangingPunct="1"/>
            <a:r>
              <a:rPr lang="ja-JP" altLang="en-US" b="0" dirty="0">
                <a:latin typeface="ＭＳ ゴシック" panose="020B0609070205080204" pitchFamily="49" charset="-128"/>
                <a:ea typeface="ＭＳ ゴシック" panose="020B0609070205080204" pitchFamily="49" charset="-128"/>
              </a:rPr>
              <a:t>　・所在　　半田市に２拠点</a:t>
            </a:r>
          </a:p>
          <a:p>
            <a:pPr eaLnBrk="1" hangingPunct="1"/>
            <a:r>
              <a:rPr lang="ja-JP" altLang="en-US" b="0" dirty="0">
                <a:latin typeface="ＭＳ ゴシック" panose="020B0609070205080204" pitchFamily="49" charset="-128"/>
                <a:ea typeface="ＭＳ ゴシック" panose="020B0609070205080204" pitchFamily="49" charset="-128"/>
              </a:rPr>
              <a:t>　・規模　　３０人</a:t>
            </a:r>
          </a:p>
          <a:p>
            <a:pPr eaLnBrk="1" hangingPunct="1"/>
            <a:r>
              <a:rPr lang="ja-JP" altLang="en-US" b="0" dirty="0">
                <a:latin typeface="ＭＳ ゴシック" panose="020B0609070205080204" pitchFamily="49" charset="-128"/>
                <a:ea typeface="ＭＳ ゴシック" panose="020B0609070205080204" pitchFamily="49" charset="-128"/>
              </a:rPr>
              <a:t>　・業種　　飲食店</a:t>
            </a:r>
          </a:p>
        </p:txBody>
      </p:sp>
      <p:sp>
        <p:nvSpPr>
          <p:cNvPr id="8" name="Text Box 4">
            <a:extLst>
              <a:ext uri="{FF2B5EF4-FFF2-40B4-BE49-F238E27FC236}">
                <a16:creationId xmlns:a16="http://schemas.microsoft.com/office/drawing/2014/main" id="{4512D4A9-9407-6430-6260-0F9FC93B51B8}"/>
              </a:ext>
            </a:extLst>
          </p:cNvPr>
          <p:cNvSpPr txBox="1">
            <a:spLocks noChangeArrowheads="1"/>
          </p:cNvSpPr>
          <p:nvPr/>
        </p:nvSpPr>
        <p:spPr bwMode="auto">
          <a:xfrm>
            <a:off x="514350" y="7204670"/>
            <a:ext cx="558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dirty="0">
                <a:solidFill>
                  <a:srgbClr val="C00000"/>
                </a:solidFill>
                <a:latin typeface="ＭＳ ゴシック" panose="020B0609070205080204" pitchFamily="49" charset="-128"/>
                <a:ea typeface="ＭＳ ゴシック" panose="020B0609070205080204" pitchFamily="49" charset="-128"/>
              </a:rPr>
              <a:t>株式会社○○</a:t>
            </a:r>
            <a:endParaRPr lang="zh-TW" altLang="en-US" sz="1800" dirty="0">
              <a:solidFill>
                <a:srgbClr val="C00000"/>
              </a:solidFill>
              <a:latin typeface="ＭＳ ゴシック" panose="020B0609070205080204" pitchFamily="49" charset="-128"/>
              <a:ea typeface="ＭＳ ゴシック" panose="020B0609070205080204" pitchFamily="49" charset="-128"/>
            </a:endParaRPr>
          </a:p>
        </p:txBody>
      </p:sp>
      <p:sp>
        <p:nvSpPr>
          <p:cNvPr id="9" name="Text Box 35">
            <a:extLst>
              <a:ext uri="{FF2B5EF4-FFF2-40B4-BE49-F238E27FC236}">
                <a16:creationId xmlns:a16="http://schemas.microsoft.com/office/drawing/2014/main" id="{D7D3E7BF-14EF-7D34-B8BF-F63A3862C01D}"/>
              </a:ext>
            </a:extLst>
          </p:cNvPr>
          <p:cNvSpPr txBox="1">
            <a:spLocks noChangeArrowheads="1"/>
          </p:cNvSpPr>
          <p:nvPr/>
        </p:nvSpPr>
        <p:spPr bwMode="auto">
          <a:xfrm>
            <a:off x="1722294" y="5568950"/>
            <a:ext cx="3413412"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＜飲食業・記入例＞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C03F-6BF8-135E-1234-409864FAF00F}"/>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5951F115-334D-C152-3397-0236D92EF694}"/>
              </a:ext>
            </a:extLst>
          </p:cNvPr>
          <p:cNvSpPr>
            <a:spLocks noGrp="1"/>
          </p:cNvSpPr>
          <p:nvPr>
            <p:ph sz="quarter" idx="11"/>
          </p:nvPr>
        </p:nvSpPr>
        <p:spPr>
          <a:xfrm>
            <a:off x="148111" y="631825"/>
            <a:ext cx="6552728" cy="1838965"/>
          </a:xfrm>
        </p:spPr>
        <p:txBody>
          <a:bodyPr/>
          <a:lstStyle/>
          <a:p>
            <a:r>
              <a:rPr lang="ja-JP" altLang="en-US" dirty="0">
                <a:highlight>
                  <a:srgbClr val="FF6699"/>
                </a:highlight>
              </a:rPr>
              <a:t>臨時情報発表時の防災対応（巨大地震警戒）</a:t>
            </a:r>
            <a:endParaRPr lang="en-US" altLang="ja-JP" dirty="0">
              <a:highlight>
                <a:srgbClr val="FF6699"/>
              </a:highlight>
            </a:endParaRPr>
          </a:p>
          <a:p>
            <a:pPr lvl="1"/>
            <a:r>
              <a:rPr lang="ja-JP" altLang="en-US" dirty="0"/>
              <a:t>事業者・個人共通の対応</a:t>
            </a:r>
            <a:endParaRPr lang="en-US" altLang="ja-JP" b="1" dirty="0">
              <a:highlight>
                <a:srgbClr val="FF6699"/>
              </a:highlight>
            </a:endParaRPr>
          </a:p>
          <a:p>
            <a:pPr lvl="2"/>
            <a:r>
              <a:rPr lang="ja-JP" altLang="en-US" dirty="0"/>
              <a:t>地震発生から１週間、臨時情報の発表に伴い防災対応をとるべき地域では、</a:t>
            </a:r>
            <a:r>
              <a:rPr lang="ja-JP" altLang="en-US" b="1" dirty="0">
                <a:highlight>
                  <a:srgbClr val="FF6699"/>
                </a:highlight>
              </a:rPr>
              <a:t>巨大地震警戒対応</a:t>
            </a:r>
            <a:r>
              <a:rPr lang="ja-JP" altLang="en-US" dirty="0"/>
              <a:t>として、安全な避難場所・避難経路の確認や家具の固定など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r>
              <a:rPr lang="en-US" altLang="ja-JP" b="1" u="sng" dirty="0"/>
              <a:t>【</a:t>
            </a:r>
            <a:r>
              <a:rPr lang="ja-JP" altLang="en-US" b="1" u="sng" dirty="0"/>
              <a:t>特別な備え</a:t>
            </a:r>
            <a:r>
              <a:rPr lang="en-US" altLang="ja-JP" b="1" u="sng" dirty="0"/>
              <a:t>】</a:t>
            </a:r>
            <a:r>
              <a:rPr lang="ja-JP" altLang="en-US" b="1" u="sng" dirty="0"/>
              <a:t>を実施し、その上で社会経済活動を継続します。</a:t>
            </a:r>
          </a:p>
          <a:p>
            <a:pPr lvl="2"/>
            <a:r>
              <a:rPr lang="ja-JP" altLang="en-US" dirty="0"/>
              <a:t>津波の到達が早く、事前避難が必要な地域では、市町村の指示に従い、対象者は</a:t>
            </a:r>
            <a:r>
              <a:rPr lang="en-US" altLang="ja-JP" dirty="0"/>
              <a:t>【</a:t>
            </a:r>
            <a:r>
              <a:rPr lang="ja-JP" altLang="en-US" dirty="0"/>
              <a:t>事前避難</a:t>
            </a:r>
            <a:r>
              <a:rPr lang="en-US" altLang="ja-JP" dirty="0"/>
              <a:t>】</a:t>
            </a:r>
            <a:r>
              <a:rPr lang="ja-JP" altLang="en-US" dirty="0"/>
              <a:t>を行います。</a:t>
            </a:r>
          </a:p>
          <a:p>
            <a:pPr lvl="2"/>
            <a:r>
              <a:rPr lang="ja-JP" altLang="en-US" dirty="0"/>
              <a:t>地震発生から１週間、後発地震が発生しないまま経過した場合には、その後更に１週間、</a:t>
            </a:r>
            <a:r>
              <a:rPr lang="ja-JP" altLang="en-US" b="1" u="sng" dirty="0">
                <a:highlight>
                  <a:srgbClr val="FFD966"/>
                </a:highlight>
              </a:rPr>
              <a:t>巨大地震注意対応</a:t>
            </a:r>
            <a:r>
              <a:rPr lang="ja-JP" altLang="en-US" dirty="0"/>
              <a:t>をとります。</a:t>
            </a:r>
            <a:endParaRPr lang="en-US" altLang="ja-JP" dirty="0"/>
          </a:p>
        </p:txBody>
      </p:sp>
      <p:sp>
        <p:nvSpPr>
          <p:cNvPr id="6" name="タイトル 5">
            <a:extLst>
              <a:ext uri="{FF2B5EF4-FFF2-40B4-BE49-F238E27FC236}">
                <a16:creationId xmlns:a16="http://schemas.microsoft.com/office/drawing/2014/main" id="{9956C08A-3906-E500-61BE-94CE2E82E200}"/>
              </a:ext>
            </a:extLst>
          </p:cNvPr>
          <p:cNvSpPr>
            <a:spLocks noGrp="1"/>
          </p:cNvSpPr>
          <p:nvPr>
            <p:ph type="ctrTitle"/>
          </p:nvPr>
        </p:nvSpPr>
        <p:spPr/>
        <p:txBody>
          <a:bodyPr/>
          <a:lstStyle/>
          <a:p>
            <a:r>
              <a:rPr lang="ja-JP" altLang="en-US" dirty="0"/>
              <a:t>３．南海トラフ地震の想定</a:t>
            </a:r>
          </a:p>
        </p:txBody>
      </p:sp>
      <p:sp>
        <p:nvSpPr>
          <p:cNvPr id="2" name="スライド番号プレースホルダー 1">
            <a:extLst>
              <a:ext uri="{FF2B5EF4-FFF2-40B4-BE49-F238E27FC236}">
                <a16:creationId xmlns:a16="http://schemas.microsoft.com/office/drawing/2014/main" id="{BB504716-3184-FAFF-AF9C-BD599D5C52E2}"/>
              </a:ext>
            </a:extLst>
          </p:cNvPr>
          <p:cNvSpPr>
            <a:spLocks noGrp="1"/>
          </p:cNvSpPr>
          <p:nvPr>
            <p:ph type="sldNum" sz="quarter" idx="12"/>
          </p:nvPr>
        </p:nvSpPr>
        <p:spPr/>
        <p:txBody>
          <a:bodyPr/>
          <a:lstStyle/>
          <a:p>
            <a:pPr algn="ctr"/>
            <a:fld id="{C7087AB9-DADE-4781-AE92-2E367CAE0F39}" type="slidenum">
              <a:rPr lang="ja-JP" altLang="en-US" smtClean="0"/>
              <a:pPr algn="ctr"/>
              <a:t>9</a:t>
            </a:fld>
            <a:endParaRPr lang="ja-JP" altLang="en-US" dirty="0"/>
          </a:p>
        </p:txBody>
      </p:sp>
      <p:sp>
        <p:nvSpPr>
          <p:cNvPr id="10" name="コンテンツ プレースホルダー 6">
            <a:extLst>
              <a:ext uri="{FF2B5EF4-FFF2-40B4-BE49-F238E27FC236}">
                <a16:creationId xmlns:a16="http://schemas.microsoft.com/office/drawing/2014/main" id="{01AB2766-3C7E-E846-0236-A899A4C25BF7}"/>
              </a:ext>
            </a:extLst>
          </p:cNvPr>
          <p:cNvSpPr txBox="1">
            <a:spLocks/>
          </p:cNvSpPr>
          <p:nvPr/>
        </p:nvSpPr>
        <p:spPr>
          <a:xfrm>
            <a:off x="148111" y="5230123"/>
            <a:ext cx="6552728" cy="247760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marL="0" lvl="2" indent="0">
              <a:buNone/>
            </a:pPr>
            <a:r>
              <a:rPr lang="ja-JP" altLang="en-US" u="sng" dirty="0"/>
              <a:t>①　事前避難対象地域内の事業者等</a:t>
            </a:r>
            <a:endParaRPr lang="en-US" altLang="ja-JP" u="sng" dirty="0"/>
          </a:p>
          <a:p>
            <a:pPr lvl="2"/>
            <a:r>
              <a:rPr lang="ja-JP" altLang="en-US" u="sng" dirty="0"/>
              <a:t>「従業員等の安全確保」</a:t>
            </a:r>
            <a:r>
              <a:rPr lang="ja-JP" altLang="en-US" b="0" dirty="0"/>
              <a:t>を確実に実施することが重要です。</a:t>
            </a:r>
            <a:endParaRPr lang="en-US" altLang="ja-JP" b="0" dirty="0"/>
          </a:p>
          <a:p>
            <a:pPr lvl="2"/>
            <a:r>
              <a:rPr lang="ja-JP" altLang="en-US" b="0" dirty="0"/>
              <a:t>自社</a:t>
            </a:r>
            <a:r>
              <a:rPr lang="en-US" altLang="ja-JP" b="0" dirty="0"/>
              <a:t>BCP</a:t>
            </a:r>
            <a:r>
              <a:rPr lang="ja-JP" altLang="en-US" b="0" dirty="0"/>
              <a:t>を確認し、通常通りの企業活動を続けると従業員や利用者等の生命に危険が及ぶ場合には、</a:t>
            </a:r>
            <a:r>
              <a:rPr lang="ja-JP" altLang="en-US" u="sng" dirty="0"/>
              <a:t>市町村が発令する避難指示に従い、従業員や利用者等を避難させる等の措置を実施します。</a:t>
            </a:r>
            <a:endParaRPr lang="en-US" altLang="ja-JP" b="0" dirty="0"/>
          </a:p>
          <a:p>
            <a:pPr lvl="3"/>
            <a:r>
              <a:rPr lang="ja-JP" altLang="en-US" b="0" dirty="0"/>
              <a:t>ただし、事業継続しながら危険回避措置をとることができる場合は、十分な危険回避措置をとった上で、事業を継続。</a:t>
            </a:r>
            <a:endParaRPr lang="en-US" altLang="ja-JP" b="0" dirty="0"/>
          </a:p>
          <a:p>
            <a:pPr marL="0" lvl="2" indent="0">
              <a:buNone/>
            </a:pPr>
            <a:r>
              <a:rPr lang="ja-JP" altLang="en-US" u="sng" dirty="0"/>
              <a:t>②臨時情報の発表に伴い防災対応をとるべき地域に位置する事業者等</a:t>
            </a:r>
            <a:endParaRPr lang="en-US" altLang="ja-JP" u="sng" dirty="0"/>
          </a:p>
          <a:p>
            <a:pPr lvl="2"/>
            <a:r>
              <a:rPr lang="ja-JP" altLang="en-US" u="sng" dirty="0"/>
              <a:t>「日頃からの地震への備えの再確認」を中心とした防災対応を実施</a:t>
            </a:r>
            <a:r>
              <a:rPr lang="ja-JP" altLang="en-US" b="0" dirty="0"/>
              <a:t>します。</a:t>
            </a:r>
            <a:endParaRPr lang="en-US" altLang="ja-JP" b="0" dirty="0"/>
          </a:p>
          <a:p>
            <a:pPr lvl="2"/>
            <a:r>
              <a:rPr lang="ja-JP" altLang="en-US" b="0" dirty="0"/>
              <a:t>自社</a:t>
            </a:r>
            <a:r>
              <a:rPr lang="en-US" altLang="ja-JP" b="0" dirty="0"/>
              <a:t>BCP</a:t>
            </a:r>
            <a:r>
              <a:rPr lang="ja-JP" altLang="en-US" b="0" dirty="0"/>
              <a:t>を確認し、新たな大規模地震が発生した場合に被害が生じるおそれのある</a:t>
            </a:r>
            <a:r>
              <a:rPr lang="ja-JP" altLang="en-US" u="sng" dirty="0"/>
              <a:t>施設や設備等の点検・確認</a:t>
            </a:r>
            <a:r>
              <a:rPr lang="ja-JP" altLang="en-US" b="0" dirty="0"/>
              <a:t>や、後発地震が発生した場合に</a:t>
            </a:r>
            <a:r>
              <a:rPr lang="ja-JP" altLang="en-US" u="sng" dirty="0"/>
              <a:t>被災リスクの高い活動の回避</a:t>
            </a:r>
            <a:r>
              <a:rPr lang="ja-JP" altLang="en-US" b="0" dirty="0"/>
              <a:t>等の措置を実施した上で、一部の従業員が出社できない可能性があることや被災地における関連業務への影響等を踏まえ、</a:t>
            </a:r>
            <a:r>
              <a:rPr lang="ja-JP" altLang="en-US" u="sng" dirty="0"/>
              <a:t>企業活動を効率的に継続するための措置を実施</a:t>
            </a:r>
            <a:r>
              <a:rPr lang="ja-JP" altLang="en-US" b="0" dirty="0"/>
              <a:t>します。</a:t>
            </a:r>
          </a:p>
        </p:txBody>
      </p:sp>
      <p:graphicFrame>
        <p:nvGraphicFramePr>
          <p:cNvPr id="14" name="表 13">
            <a:extLst>
              <a:ext uri="{FF2B5EF4-FFF2-40B4-BE49-F238E27FC236}">
                <a16:creationId xmlns:a16="http://schemas.microsoft.com/office/drawing/2014/main" id="{31B8128E-95BC-A522-E6C5-4D8F2312BBA1}"/>
              </a:ext>
            </a:extLst>
          </p:cNvPr>
          <p:cNvGraphicFramePr>
            <a:graphicFrameLocks noGrp="1"/>
          </p:cNvGraphicFramePr>
          <p:nvPr/>
        </p:nvGraphicFramePr>
        <p:xfrm>
          <a:off x="148111" y="2499266"/>
          <a:ext cx="6480000" cy="25404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gridCol w="1800000">
                  <a:extLst>
                    <a:ext uri="{9D8B030D-6E8A-4147-A177-3AD203B41FA5}">
                      <a16:colId xmlns:a16="http://schemas.microsoft.com/office/drawing/2014/main" val="4223755904"/>
                    </a:ext>
                  </a:extLst>
                </a:gridCol>
              </a:tblGrid>
              <a:tr h="252000">
                <a:tc rowSpan="2">
                  <a:txBody>
                    <a:bodyPr/>
                    <a:lstStyle/>
                    <a:p>
                      <a:pPr algn="ctr"/>
                      <a:endParaRPr kumimoji="1" lang="ja-JP" altLang="en-US" sz="1000" b="0" dirty="0">
                        <a:solidFill>
                          <a:schemeClr val="tx1"/>
                        </a:solidFill>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kumimoji="1" lang="ja-JP" altLang="en-US" sz="1000" b="1" dirty="0">
                          <a:solidFill>
                            <a:schemeClr val="tx1"/>
                          </a:solidFill>
                          <a:latin typeface="+mn-ea"/>
                          <a:ea typeface="+mn-ea"/>
                        </a:rPr>
                        <a:t>①　津波の到達が早く、事前の避難が必要な地域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22478"/>
                  </a:ext>
                </a:extLst>
              </a:tr>
              <a:tr h="252000">
                <a:tc v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②　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市町村が定める対象者</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事前避難</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・津波の到達が早く、後発地震発生</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後の避難では間に合わないおそれ</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のある住民の事前避難</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（更に１週間実施）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２週間以降～</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59664"/>
                  </a:ext>
                </a:extLst>
              </a:tr>
            </a:tbl>
          </a:graphicData>
        </a:graphic>
      </p:graphicFrame>
      <p:sp>
        <p:nvSpPr>
          <p:cNvPr id="17" name="Text Box 16">
            <a:extLst>
              <a:ext uri="{FF2B5EF4-FFF2-40B4-BE49-F238E27FC236}">
                <a16:creationId xmlns:a16="http://schemas.microsoft.com/office/drawing/2014/main" id="{005971EA-CA67-FF88-5E5B-B32860409E41}"/>
              </a:ext>
            </a:extLst>
          </p:cNvPr>
          <p:cNvSpPr txBox="1">
            <a:spLocks noChangeArrowheads="1"/>
          </p:cNvSpPr>
          <p:nvPr/>
        </p:nvSpPr>
        <p:spPr bwMode="auto">
          <a:xfrm>
            <a:off x="258555" y="7707724"/>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施設や設備等の点検・確認</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主要生産設備の点検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転倒・落下物の危険箇所の点検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緊急用自動車の点検　等</a:t>
            </a:r>
            <a:endParaRPr lang="en-US" altLang="ja-JP" sz="800" b="0" dirty="0">
              <a:latin typeface="ＭＳ ゴシック" panose="020B0609070205080204" pitchFamily="49" charset="-128"/>
              <a:ea typeface="ＭＳ ゴシック" panose="020B0609070205080204" pitchFamily="49" charset="-128"/>
            </a:endParaRPr>
          </a:p>
        </p:txBody>
      </p:sp>
      <p:sp>
        <p:nvSpPr>
          <p:cNvPr id="18" name="Text Box 16">
            <a:extLst>
              <a:ext uri="{FF2B5EF4-FFF2-40B4-BE49-F238E27FC236}">
                <a16:creationId xmlns:a16="http://schemas.microsoft.com/office/drawing/2014/main" id="{544FE41D-C904-4F07-401C-95BF9192B501}"/>
              </a:ext>
            </a:extLst>
          </p:cNvPr>
          <p:cNvSpPr txBox="1">
            <a:spLocks noChangeArrowheads="1"/>
          </p:cNvSpPr>
          <p:nvPr/>
        </p:nvSpPr>
        <p:spPr bwMode="auto">
          <a:xfrm>
            <a:off x="258555" y="8667020"/>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被災リスクの高い活動の回避</a:t>
            </a:r>
            <a:endParaRPr lang="en-US" altLang="ja-JP" sz="800"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輸送時や移動時の使用道路の変更</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事前避難対象地域に位置する関連企業の対応状況の確認</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住まいや出勤経路が事前避難対象地域に位置する従業員の</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対応指示　等</a:t>
            </a:r>
          </a:p>
        </p:txBody>
      </p:sp>
      <p:sp>
        <p:nvSpPr>
          <p:cNvPr id="21" name="Text Box 16">
            <a:extLst>
              <a:ext uri="{FF2B5EF4-FFF2-40B4-BE49-F238E27FC236}">
                <a16:creationId xmlns:a16="http://schemas.microsoft.com/office/drawing/2014/main" id="{5B786FC7-E69B-82CB-EB9E-C334C9438AF9}"/>
              </a:ext>
            </a:extLst>
          </p:cNvPr>
          <p:cNvSpPr txBox="1">
            <a:spLocks noChangeArrowheads="1"/>
          </p:cNvSpPr>
          <p:nvPr/>
        </p:nvSpPr>
        <p:spPr bwMode="auto">
          <a:xfrm>
            <a:off x="3562677" y="7707724"/>
            <a:ext cx="3060000" cy="1781780"/>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その他、一定期間継続的に実施する警戒措置の例</a:t>
            </a:r>
            <a:br>
              <a:rPr lang="en-US" altLang="ja-JP" sz="800" u="sng" dirty="0">
                <a:latin typeface="ＭＳ ゴシック" panose="020B0609070205080204" pitchFamily="49" charset="-128"/>
                <a:ea typeface="ＭＳ ゴシック" panose="020B0609070205080204" pitchFamily="49" charset="-128"/>
              </a:rPr>
            </a:br>
            <a:r>
              <a:rPr lang="ja-JP" altLang="en-US" sz="800" dirty="0">
                <a:latin typeface="ＭＳ ゴシック" panose="020B0609070205080204" pitchFamily="49" charset="-128"/>
                <a:ea typeface="ＭＳ ゴシック" panose="020B0609070205080204" pitchFamily="49" charset="-128"/>
              </a:rPr>
              <a:t>（個々の状況に応じて実施）</a:t>
            </a:r>
            <a:endParaRPr lang="en-US" altLang="ja-JP" sz="80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輸送ルートを津波の危険のある沿岸部から内陸部に変更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利用する港の変更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荷物の平積み措置</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燃料貯蔵や車両燃料の常時満タン化</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サプライチェーンにおける代替体制の事前準備</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製品・サービス在庫の増産や原材料・部品の積み増し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津波浸水想定地域から貨物、輸送機器、荷役機器等を移動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ヘルメットの携行の徹底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定期的な重要データのバックアップ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速やかに作業中断するための準備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4" name="直線矢印コネクタ 3">
            <a:extLst>
              <a:ext uri="{FF2B5EF4-FFF2-40B4-BE49-F238E27FC236}">
                <a16:creationId xmlns:a16="http://schemas.microsoft.com/office/drawing/2014/main" id="{9DDD6D39-8F4A-B68B-E3B8-95643112720E}"/>
              </a:ext>
            </a:extLst>
          </p:cNvPr>
          <p:cNvCxnSpPr>
            <a:cxnSpLocks/>
          </p:cNvCxnSpPr>
          <p:nvPr/>
        </p:nvCxnSpPr>
        <p:spPr bwMode="auto">
          <a:xfrm>
            <a:off x="148111" y="3008784"/>
            <a:ext cx="0" cy="2030882"/>
          </a:xfrm>
          <a:prstGeom prst="straightConnector1">
            <a:avLst/>
          </a:prstGeom>
          <a:ln w="28575">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89E6A4BA-DF65-7171-0A60-FA2043B6FCCE}"/>
              </a:ext>
            </a:extLst>
          </p:cNvPr>
          <p:cNvCxnSpPr/>
          <p:nvPr/>
        </p:nvCxnSpPr>
        <p:spPr bwMode="auto">
          <a:xfrm>
            <a:off x="148111" y="5039666"/>
            <a:ext cx="6474566"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1FD8E328-EFC6-E57D-D4E1-CF69BC2CFD1A}"/>
              </a:ext>
            </a:extLst>
          </p:cNvPr>
          <p:cNvSpPr txBox="1"/>
          <p:nvPr/>
        </p:nvSpPr>
        <p:spPr>
          <a:xfrm>
            <a:off x="-9872" y="2736527"/>
            <a:ext cx="720080" cy="246221"/>
          </a:xfrm>
          <a:prstGeom prst="rect">
            <a:avLst/>
          </a:prstGeom>
          <a:noFill/>
          <a:ln>
            <a:noFill/>
          </a:ln>
        </p:spPr>
        <p:txBody>
          <a:bodyPr wrap="square" rtlCol="0">
            <a:spAutoFit/>
          </a:bodyPr>
          <a:lstStyle/>
          <a:p>
            <a:r>
              <a:rPr kumimoji="1" lang="ja-JP" altLang="en-US" dirty="0">
                <a:latin typeface="+mn-ea"/>
                <a:ea typeface="+mn-ea"/>
              </a:rPr>
              <a:t>（時間）</a:t>
            </a:r>
          </a:p>
        </p:txBody>
      </p:sp>
      <p:sp>
        <p:nvSpPr>
          <p:cNvPr id="12" name="テキスト ボックス 11">
            <a:extLst>
              <a:ext uri="{FF2B5EF4-FFF2-40B4-BE49-F238E27FC236}">
                <a16:creationId xmlns:a16="http://schemas.microsoft.com/office/drawing/2014/main" id="{8F9873FC-D348-8A06-E36C-1AEE1437F786}"/>
              </a:ext>
            </a:extLst>
          </p:cNvPr>
          <p:cNvSpPr txBox="1"/>
          <p:nvPr/>
        </p:nvSpPr>
        <p:spPr>
          <a:xfrm>
            <a:off x="5890417" y="5039666"/>
            <a:ext cx="967583" cy="246221"/>
          </a:xfrm>
          <a:prstGeom prst="rect">
            <a:avLst/>
          </a:prstGeom>
          <a:noFill/>
          <a:ln>
            <a:noFill/>
          </a:ln>
        </p:spPr>
        <p:txBody>
          <a:bodyPr wrap="square" rtlCol="0">
            <a:spAutoFit/>
          </a:bodyPr>
          <a:lstStyle/>
          <a:p>
            <a:r>
              <a:rPr kumimoji="1" lang="ja-JP" altLang="en-US" dirty="0">
                <a:latin typeface="+mn-ea"/>
                <a:ea typeface="+mn-ea"/>
              </a:rPr>
              <a:t>（防災対応）</a:t>
            </a:r>
          </a:p>
        </p:txBody>
      </p:sp>
    </p:spTree>
    <p:extLst>
      <p:ext uri="{BB962C8B-B14F-4D97-AF65-F5344CB8AC3E}">
        <p14:creationId xmlns:p14="http://schemas.microsoft.com/office/powerpoint/2010/main" val="262058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96E0-6F3C-D3DD-789D-6D708491C34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03EEA2D-1F14-C1EE-179F-520C647F4DA4}"/>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E5132BE9-6626-D87A-E8BD-5A2D8913DEBD}"/>
              </a:ext>
            </a:extLst>
          </p:cNvPr>
          <p:cNvSpPr>
            <a:spLocks noGrp="1"/>
          </p:cNvSpPr>
          <p:nvPr>
            <p:ph sz="quarter" idx="11"/>
          </p:nvPr>
        </p:nvSpPr>
        <p:spPr>
          <a:xfrm>
            <a:off x="148111" y="631825"/>
            <a:ext cx="6552728" cy="1223412"/>
          </a:xfrm>
        </p:spPr>
        <p:txBody>
          <a:bodyPr/>
          <a:lstStyle/>
          <a:p>
            <a:r>
              <a:rPr lang="ja-JP" altLang="en-US" dirty="0">
                <a:highlight>
                  <a:srgbClr val="FFD966"/>
                </a:highlight>
              </a:rPr>
              <a:t>臨時情報発表時の防災対応（巨大地震注意）</a:t>
            </a:r>
            <a:endParaRPr lang="en-US" altLang="ja-JP" dirty="0">
              <a:highlight>
                <a:srgbClr val="FFD966"/>
              </a:highlight>
            </a:endParaRPr>
          </a:p>
          <a:p>
            <a:pPr lvl="1"/>
            <a:r>
              <a:rPr lang="ja-JP" altLang="en-US" dirty="0"/>
              <a:t>事業者・個人共通の対応</a:t>
            </a:r>
            <a:endParaRPr lang="en-US" altLang="ja-JP" dirty="0"/>
          </a:p>
          <a:p>
            <a:pPr lvl="2"/>
            <a:r>
              <a:rPr lang="ja-JP" altLang="en-US" b="1" u="sng" dirty="0">
                <a:highlight>
                  <a:srgbClr val="FFD966"/>
                </a:highlight>
              </a:rPr>
              <a:t>巨大地震注意対応</a:t>
            </a:r>
            <a:r>
              <a:rPr lang="ja-JP" altLang="en-US" dirty="0"/>
              <a:t>として、臨時情報の発表に伴い防災対応をとるべき地域では、安全な避難場所・避難経路の確認や家具の固定など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br>
              <a:rPr lang="en-US" altLang="ja-JP" dirty="0"/>
            </a:br>
            <a:r>
              <a:rPr lang="en-US" altLang="ja-JP" b="1" u="sng" dirty="0"/>
              <a:t>【</a:t>
            </a:r>
            <a:r>
              <a:rPr lang="ja-JP" altLang="en-US" b="1" u="sng" dirty="0"/>
              <a:t>特別な備え</a:t>
            </a:r>
            <a:r>
              <a:rPr lang="en-US" altLang="ja-JP" b="1" u="sng" dirty="0"/>
              <a:t>】</a:t>
            </a:r>
            <a:r>
              <a:rPr lang="ja-JP" altLang="en-US" b="1" u="sng" dirty="0"/>
              <a:t>を実施し、その上で社会経済活動を継続</a:t>
            </a:r>
            <a:r>
              <a:rPr lang="ja-JP" altLang="en-US" dirty="0"/>
              <a:t>します。</a:t>
            </a:r>
            <a:endParaRPr lang="en-US" altLang="ja-JP" dirty="0"/>
          </a:p>
        </p:txBody>
      </p:sp>
      <p:sp>
        <p:nvSpPr>
          <p:cNvPr id="2" name="スライド番号プレースホルダー 1">
            <a:extLst>
              <a:ext uri="{FF2B5EF4-FFF2-40B4-BE49-F238E27FC236}">
                <a16:creationId xmlns:a16="http://schemas.microsoft.com/office/drawing/2014/main" id="{67D8A5DF-374A-14B6-D330-88E386003DDB}"/>
              </a:ext>
            </a:extLst>
          </p:cNvPr>
          <p:cNvSpPr>
            <a:spLocks noGrp="1"/>
          </p:cNvSpPr>
          <p:nvPr>
            <p:ph type="sldNum" sz="quarter" idx="12"/>
          </p:nvPr>
        </p:nvSpPr>
        <p:spPr/>
        <p:txBody>
          <a:bodyPr/>
          <a:lstStyle/>
          <a:p>
            <a:pPr algn="ctr"/>
            <a:fld id="{C7087AB9-DADE-4781-AE92-2E367CAE0F39}" type="slidenum">
              <a:rPr lang="ja-JP" altLang="en-US" smtClean="0"/>
              <a:pPr algn="ctr"/>
              <a:t>10</a:t>
            </a:fld>
            <a:endParaRPr lang="ja-JP" altLang="en-US" dirty="0"/>
          </a:p>
        </p:txBody>
      </p:sp>
      <p:sp>
        <p:nvSpPr>
          <p:cNvPr id="10" name="コンテンツ プレースホルダー 6">
            <a:extLst>
              <a:ext uri="{FF2B5EF4-FFF2-40B4-BE49-F238E27FC236}">
                <a16:creationId xmlns:a16="http://schemas.microsoft.com/office/drawing/2014/main" id="{B8A9CFEF-1BCF-E1EB-CF74-256DCDFBE6DE}"/>
              </a:ext>
            </a:extLst>
          </p:cNvPr>
          <p:cNvSpPr txBox="1">
            <a:spLocks/>
          </p:cNvSpPr>
          <p:nvPr/>
        </p:nvSpPr>
        <p:spPr>
          <a:xfrm>
            <a:off x="148111" y="4171365"/>
            <a:ext cx="6552728" cy="1161857"/>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lvl="2"/>
            <a:r>
              <a:rPr lang="ja-JP" altLang="en-US" b="0" dirty="0"/>
              <a:t>南海トラフ地震臨時情報（巨大地震注意）発表時、事業者等は</a:t>
            </a:r>
            <a:r>
              <a:rPr lang="ja-JP" altLang="en-US" u="sng" dirty="0"/>
              <a:t>揺れを感じたり、津波警報等が発表されたりした場合、従業員や施設利用者が直ちに避難できる態勢をとった上で、社会経済活動を継続する</a:t>
            </a:r>
            <a:r>
              <a:rPr lang="ja-JP" altLang="en-US" b="0" dirty="0"/>
              <a:t>ことを基本とします。</a:t>
            </a:r>
            <a:endParaRPr lang="en-US" altLang="ja-JP" b="0" dirty="0"/>
          </a:p>
          <a:p>
            <a:pPr lvl="2"/>
            <a:r>
              <a:rPr lang="ja-JP" altLang="en-US" u="sng" dirty="0"/>
              <a:t>避難場所、避難経路及び避難誘導手順の再確認の徹底</a:t>
            </a:r>
            <a:r>
              <a:rPr lang="ja-JP" altLang="en-US" b="0" dirty="0"/>
              <a:t>や、</a:t>
            </a:r>
            <a:r>
              <a:rPr lang="ja-JP" altLang="en-US" u="sng" dirty="0"/>
              <a:t>従業員や施設利用者への情報の正確かつ迅速な</a:t>
            </a:r>
            <a:br>
              <a:rPr lang="en-US" altLang="ja-JP" u="sng" dirty="0"/>
            </a:br>
            <a:r>
              <a:rPr lang="ja-JP" altLang="en-US" u="sng" dirty="0"/>
              <a:t>伝達</a:t>
            </a:r>
            <a:r>
              <a:rPr lang="ja-JP" altLang="en-US" b="0" dirty="0"/>
              <a:t>等の措置を実施します。</a:t>
            </a:r>
            <a:endParaRPr lang="en-US" altLang="ja-JP" b="0" dirty="0"/>
          </a:p>
        </p:txBody>
      </p:sp>
      <p:graphicFrame>
        <p:nvGraphicFramePr>
          <p:cNvPr id="14" name="表 13">
            <a:extLst>
              <a:ext uri="{FF2B5EF4-FFF2-40B4-BE49-F238E27FC236}">
                <a16:creationId xmlns:a16="http://schemas.microsoft.com/office/drawing/2014/main" id="{5BAC645E-3F94-F197-BC1A-059FBDDE487B}"/>
              </a:ext>
            </a:extLst>
          </p:cNvPr>
          <p:cNvGraphicFramePr>
            <a:graphicFrameLocks noGrp="1"/>
          </p:cNvGraphicFramePr>
          <p:nvPr/>
        </p:nvGraphicFramePr>
        <p:xfrm>
          <a:off x="184475" y="2000672"/>
          <a:ext cx="4680000" cy="19116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tblGrid>
              <a:tr h="252000">
                <a:tc>
                  <a:txBody>
                    <a:bodyPr/>
                    <a:lstStyle/>
                    <a:p>
                      <a:endParaRPr kumimoji="1" lang="ja-JP" altLang="en-US" sz="1000" b="0" dirty="0">
                        <a:solidFill>
                          <a:schemeClr val="tx1"/>
                        </a:solidFill>
                        <a:latin typeface="+mn-ea"/>
                        <a:ea typeface="+mn-ea"/>
                      </a:endParaRPr>
                    </a:p>
                  </a:txBody>
                  <a:tcPr marL="72000" marR="72000" marT="36000" marB="36000">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bl>
          </a:graphicData>
        </a:graphic>
      </p:graphicFrame>
      <p:sp>
        <p:nvSpPr>
          <p:cNvPr id="9" name="Text Box 16">
            <a:extLst>
              <a:ext uri="{FF2B5EF4-FFF2-40B4-BE49-F238E27FC236}">
                <a16:creationId xmlns:a16="http://schemas.microsoft.com/office/drawing/2014/main" id="{6F46E080-86AE-BC27-3E8F-175B17521BE4}"/>
              </a:ext>
            </a:extLst>
          </p:cNvPr>
          <p:cNvSpPr txBox="1">
            <a:spLocks noChangeArrowheads="1"/>
          </p:cNvSpPr>
          <p:nvPr/>
        </p:nvSpPr>
        <p:spPr bwMode="auto">
          <a:xfrm>
            <a:off x="184475" y="5472635"/>
            <a:ext cx="6516364" cy="135257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従業員や施設利用者への情報の正確かつ迅速な伝達</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伝達すべき情報には、後発地震に備えた防災対応をとるべき旨の通知や臨時情報の内容が挙げられます。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確実に情報が伝達されるよう、責任者、従業員、利用者等に伝達する具体的な経路及び方法を具体的に定める必要があります。</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（勤務時間内・勤務時間外等の時間帯に応じた違いも考慮しましょう）</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臨時情報の発表を知った時は、テレビ又はインターネット等で具体的な内容を把握するなど、伝達の遅延、誤解がないようにします。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これらの情報を把握する責任者（及び代理者）を定めておく必要があります。</a:t>
            </a: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情報の伝達文もあらかじめ定めておくと、迅速かつ確実に伝達できます。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5" name="直線矢印コネクタ 4">
            <a:extLst>
              <a:ext uri="{FF2B5EF4-FFF2-40B4-BE49-F238E27FC236}">
                <a16:creationId xmlns:a16="http://schemas.microsoft.com/office/drawing/2014/main" id="{674AA01A-C112-34D4-DBEE-90D7429EADA2}"/>
              </a:ext>
            </a:extLst>
          </p:cNvPr>
          <p:cNvCxnSpPr/>
          <p:nvPr/>
        </p:nvCxnSpPr>
        <p:spPr bwMode="auto">
          <a:xfrm>
            <a:off x="184475" y="2216696"/>
            <a:ext cx="0" cy="1695576"/>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a:extLst>
              <a:ext uri="{FF2B5EF4-FFF2-40B4-BE49-F238E27FC236}">
                <a16:creationId xmlns:a16="http://schemas.microsoft.com/office/drawing/2014/main" id="{77C26710-8280-7C3A-5247-73A1B3103BC7}"/>
              </a:ext>
            </a:extLst>
          </p:cNvPr>
          <p:cNvCxnSpPr/>
          <p:nvPr/>
        </p:nvCxnSpPr>
        <p:spPr bwMode="auto">
          <a:xfrm>
            <a:off x="184475" y="3912272"/>
            <a:ext cx="4680000"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68B97F2D-D6B3-4A98-5851-8A384ACD90BC}"/>
              </a:ext>
            </a:extLst>
          </p:cNvPr>
          <p:cNvSpPr txBox="1"/>
          <p:nvPr/>
        </p:nvSpPr>
        <p:spPr>
          <a:xfrm>
            <a:off x="-31328" y="1985574"/>
            <a:ext cx="720080" cy="246221"/>
          </a:xfrm>
          <a:prstGeom prst="rect">
            <a:avLst/>
          </a:prstGeom>
          <a:noFill/>
        </p:spPr>
        <p:txBody>
          <a:bodyPr wrap="square" rtlCol="0">
            <a:spAutoFit/>
          </a:bodyPr>
          <a:lstStyle/>
          <a:p>
            <a:r>
              <a:rPr kumimoji="1" lang="ja-JP" altLang="en-US" dirty="0">
                <a:latin typeface="+mn-ea"/>
                <a:ea typeface="+mn-ea"/>
              </a:rPr>
              <a:t>（時間）</a:t>
            </a:r>
          </a:p>
        </p:txBody>
      </p:sp>
      <p:sp>
        <p:nvSpPr>
          <p:cNvPr id="13" name="テキスト ボックス 12">
            <a:extLst>
              <a:ext uri="{FF2B5EF4-FFF2-40B4-BE49-F238E27FC236}">
                <a16:creationId xmlns:a16="http://schemas.microsoft.com/office/drawing/2014/main" id="{56582ED9-6744-7099-2E0D-932A5EB78267}"/>
              </a:ext>
            </a:extLst>
          </p:cNvPr>
          <p:cNvSpPr txBox="1"/>
          <p:nvPr/>
        </p:nvSpPr>
        <p:spPr>
          <a:xfrm>
            <a:off x="4077072" y="3937381"/>
            <a:ext cx="967583" cy="246221"/>
          </a:xfrm>
          <a:prstGeom prst="rect">
            <a:avLst/>
          </a:prstGeom>
          <a:noFill/>
        </p:spPr>
        <p:txBody>
          <a:bodyPr wrap="square" rtlCol="0">
            <a:spAutoFit/>
          </a:bodyPr>
          <a:lstStyle/>
          <a:p>
            <a:r>
              <a:rPr kumimoji="1" lang="ja-JP" altLang="en-US" dirty="0">
                <a:latin typeface="+mn-ea"/>
                <a:ea typeface="+mn-ea"/>
              </a:rPr>
              <a:t>（防災対応）</a:t>
            </a:r>
          </a:p>
        </p:txBody>
      </p:sp>
      <p:sp>
        <p:nvSpPr>
          <p:cNvPr id="3" name="Text Box 5">
            <a:hlinkClick r:id="rId2"/>
            <a:extLst>
              <a:ext uri="{FF2B5EF4-FFF2-40B4-BE49-F238E27FC236}">
                <a16:creationId xmlns:a16="http://schemas.microsoft.com/office/drawing/2014/main" id="{B545F2BA-E066-08BA-B4D3-84C24D638E90}"/>
              </a:ext>
            </a:extLst>
          </p:cNvPr>
          <p:cNvSpPr txBox="1">
            <a:spLocks noChangeArrowheads="1"/>
          </p:cNvSpPr>
          <p:nvPr/>
        </p:nvSpPr>
        <p:spPr bwMode="auto">
          <a:xfrm>
            <a:off x="148111" y="8430870"/>
            <a:ext cx="65527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出典：内閣府「南海トラフ地震臨時情報防災対応ガイドライン（令和７年８月改訂）」および概要版をもとに加工して作成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https://www.bousai.go.jp/jishin/nankai/#kentoguideline</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
        <p:nvSpPr>
          <p:cNvPr id="8" name="Text Box 5">
            <a:hlinkClick r:id="rId2"/>
            <a:extLst>
              <a:ext uri="{FF2B5EF4-FFF2-40B4-BE49-F238E27FC236}">
                <a16:creationId xmlns:a16="http://schemas.microsoft.com/office/drawing/2014/main" id="{41AD3513-9437-D86F-926D-462BCA14D6AA}"/>
              </a:ext>
            </a:extLst>
          </p:cNvPr>
          <p:cNvSpPr txBox="1">
            <a:spLocks noChangeArrowheads="1"/>
          </p:cNvSpPr>
          <p:nvPr/>
        </p:nvSpPr>
        <p:spPr bwMode="auto">
          <a:xfrm>
            <a:off x="148111" y="7981536"/>
            <a:ext cx="6552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出典：気象庁ＨＰ＞知識・解説＞「南海トラフ地震について」をもとに加工して作成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3"/>
              </a:rPr>
              <a:t>https://www.jma.go.jp/jma/kishou/know/jishin/nteq/index.html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31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51" name="Group 195"/>
          <p:cNvGraphicFramePr>
            <a:graphicFrameLocks noGrp="1"/>
          </p:cNvGraphicFramePr>
          <p:nvPr>
            <p:extLst>
              <p:ext uri="{D42A27DB-BD31-4B8C-83A1-F6EECF244321}">
                <p14:modId xmlns:p14="http://schemas.microsoft.com/office/powerpoint/2010/main" val="2405087941"/>
              </p:ext>
            </p:extLst>
          </p:nvPr>
        </p:nvGraphicFramePr>
        <p:xfrm>
          <a:off x="333137" y="2072680"/>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ja-JP"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6383868"/>
            <a:ext cx="61508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出典：気象庁　震度階級関連解説表</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平成２１年３月３１日改定</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　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800" b="0" dirty="0">
              <a:solidFill>
                <a:srgbClr val="808080"/>
              </a:solidFill>
              <a:latin typeface="ＭＳ ゴシック" panose="020B0609070205080204" pitchFamily="49" charset="-128"/>
              <a:ea typeface="ＭＳ ゴシック" panose="020B0609070205080204" pitchFamily="49" charset="-128"/>
            </a:endParaRPr>
          </a:p>
        </p:txBody>
      </p:sp>
      <p:sp>
        <p:nvSpPr>
          <p:cNvPr id="4" name="タイトル 3">
            <a:extLst>
              <a:ext uri="{FF2B5EF4-FFF2-40B4-BE49-F238E27FC236}">
                <a16:creationId xmlns:a16="http://schemas.microsoft.com/office/drawing/2014/main" id="{FAA72090-41F9-69B5-E46A-4E3A9D47A18D}"/>
              </a:ext>
            </a:extLst>
          </p:cNvPr>
          <p:cNvSpPr>
            <a:spLocks noGrp="1"/>
          </p:cNvSpPr>
          <p:nvPr>
            <p:ph type="ctrTitle"/>
          </p:nvPr>
        </p:nvSpPr>
        <p:spPr/>
        <p:txBody>
          <a:bodyPr/>
          <a:lstStyle/>
          <a:p>
            <a:r>
              <a:rPr lang="ja-JP" altLang="en-US" dirty="0"/>
              <a:t>４．自社が受ける被害の想定</a:t>
            </a:r>
          </a:p>
        </p:txBody>
      </p:sp>
      <p:sp>
        <p:nvSpPr>
          <p:cNvPr id="5" name="コンテンツ プレースホルダー 4">
            <a:extLst>
              <a:ext uri="{FF2B5EF4-FFF2-40B4-BE49-F238E27FC236}">
                <a16:creationId xmlns:a16="http://schemas.microsoft.com/office/drawing/2014/main" id="{EE4B922A-70CD-73C0-76E9-D6DD86D1DD43}"/>
              </a:ext>
            </a:extLst>
          </p:cNvPr>
          <p:cNvSpPr>
            <a:spLocks noGrp="1"/>
          </p:cNvSpPr>
          <p:nvPr>
            <p:ph sz="quarter" idx="11"/>
          </p:nvPr>
        </p:nvSpPr>
        <p:spPr>
          <a:xfrm>
            <a:off x="148111" y="631825"/>
            <a:ext cx="6552728" cy="1308050"/>
          </a:xfrm>
        </p:spPr>
        <p:txBody>
          <a:bodyPr/>
          <a:lstStyle/>
          <a:p>
            <a:r>
              <a:rPr lang="ja-JP" altLang="en-US" dirty="0"/>
              <a:t>４．１　建物・設備の被害想定</a:t>
            </a:r>
          </a:p>
          <a:p>
            <a:pPr lvl="1"/>
            <a:r>
              <a:rPr lang="ja-JP" altLang="en-US" dirty="0"/>
              <a:t>ポイント</a:t>
            </a:r>
            <a:endParaRPr lang="en-US" altLang="ja-JP" dirty="0"/>
          </a:p>
          <a:p>
            <a:pPr lvl="2"/>
            <a:r>
              <a:rPr lang="ja-JP" altLang="en-US" dirty="0"/>
              <a:t>「３．１地震」で確認した、あなたの会社の主要拠点における震度が６弱以上の場合は、該当する枠に</a:t>
            </a:r>
            <a:br>
              <a:rPr lang="en-US" altLang="ja-JP" dirty="0"/>
            </a:br>
            <a:r>
              <a:rPr lang="ja-JP" altLang="en-US" dirty="0"/>
              <a:t>「〇」を記入し、</a:t>
            </a:r>
            <a:r>
              <a:rPr lang="ja-JP" altLang="en-US" b="1" u="sng" dirty="0"/>
              <a:t>あなたの会社の建物や設備等に起こる被害をイメージしてください。</a:t>
            </a:r>
            <a:endParaRPr lang="en-US" altLang="ja-JP" b="1" u="sng" dirty="0"/>
          </a:p>
          <a:p>
            <a:pPr lvl="3"/>
            <a:r>
              <a:rPr lang="ja-JP" altLang="en-US" dirty="0"/>
              <a:t>「耐震性の低い建物」の目安は、昭和５６年以前の古い耐震基準で設計されている建物で、耐震補強がされていない建物です。</a:t>
            </a:r>
          </a:p>
          <a:p>
            <a:pPr lvl="2"/>
            <a:r>
              <a:rPr lang="ja-JP" altLang="en-US" b="1" u="sng" dirty="0"/>
              <a:t>近年の地震発生状況からも「震度７」の被害状況を念頭に置き、ＢＣＰを作成することをお勧めします。</a:t>
            </a:r>
          </a:p>
        </p:txBody>
      </p:sp>
      <p:sp>
        <p:nvSpPr>
          <p:cNvPr id="6" name="スライド番号プレースホルダー 5">
            <a:extLst>
              <a:ext uri="{FF2B5EF4-FFF2-40B4-BE49-F238E27FC236}">
                <a16:creationId xmlns:a16="http://schemas.microsoft.com/office/drawing/2014/main" id="{092F2C2D-7385-B1E3-8410-8FF36813E7AC}"/>
              </a:ext>
            </a:extLst>
          </p:cNvPr>
          <p:cNvSpPr>
            <a:spLocks noGrp="1"/>
          </p:cNvSpPr>
          <p:nvPr>
            <p:ph type="sldNum" sz="quarter" idx="12"/>
          </p:nvPr>
        </p:nvSpPr>
        <p:spPr/>
        <p:txBody>
          <a:bodyPr/>
          <a:lstStyle/>
          <a:p>
            <a:pPr algn="ctr"/>
            <a:fld id="{C7087AB9-DADE-4781-AE92-2E367CAE0F39}" type="slidenum">
              <a:rPr lang="ja-JP" altLang="en-US" smtClean="0"/>
              <a:pPr algn="ctr"/>
              <a:t>11</a:t>
            </a:fld>
            <a:endParaRPr lang="ja-JP" altLang="en-US" dirty="0"/>
          </a:p>
        </p:txBody>
      </p:sp>
      <p:sp>
        <p:nvSpPr>
          <p:cNvPr id="3" name="AutoShape 223">
            <a:extLst>
              <a:ext uri="{FF2B5EF4-FFF2-40B4-BE49-F238E27FC236}">
                <a16:creationId xmlns:a16="http://schemas.microsoft.com/office/drawing/2014/main" id="{2A01A06B-B0E2-7BAE-D9FC-2235392DBFDF}"/>
              </a:ext>
            </a:extLst>
          </p:cNvPr>
          <p:cNvSpPr>
            <a:spLocks noChangeArrowheads="1"/>
          </p:cNvSpPr>
          <p:nvPr/>
        </p:nvSpPr>
        <p:spPr bwMode="auto">
          <a:xfrm>
            <a:off x="2698072" y="2604634"/>
            <a:ext cx="2160587" cy="503238"/>
          </a:xfrm>
          <a:prstGeom prst="wedgeRectCallout">
            <a:avLst>
              <a:gd name="adj1" fmla="val 81026"/>
              <a:gd name="adj2" fmla="val 397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7" name="AutoShape 225">
            <a:extLst>
              <a:ext uri="{FF2B5EF4-FFF2-40B4-BE49-F238E27FC236}">
                <a16:creationId xmlns:a16="http://schemas.microsoft.com/office/drawing/2014/main" id="{DD1FE682-7013-60EF-9A5D-5A9CA95C4ACC}"/>
              </a:ext>
            </a:extLst>
          </p:cNvPr>
          <p:cNvSpPr>
            <a:spLocks noChangeArrowheads="1"/>
          </p:cNvSpPr>
          <p:nvPr/>
        </p:nvSpPr>
        <p:spPr bwMode="auto">
          <a:xfrm>
            <a:off x="3573735" y="6968902"/>
            <a:ext cx="3095625" cy="360362"/>
          </a:xfrm>
          <a:prstGeom prst="wedgeRectCallout">
            <a:avLst>
              <a:gd name="adj1" fmla="val 33723"/>
              <a:gd name="adj2" fmla="val -2312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360489F7-AA31-CF94-AD64-4BDC3996924F}"/>
              </a:ext>
            </a:extLst>
          </p:cNvPr>
          <p:cNvSpPr>
            <a:spLocks noGrp="1"/>
          </p:cNvSpPr>
          <p:nvPr>
            <p:ph type="ctrTitle"/>
          </p:nvPr>
        </p:nvSpPr>
        <p:spPr/>
        <p:txBody>
          <a:bodyPr/>
          <a:lstStyle/>
          <a:p>
            <a:r>
              <a:rPr lang="ja-JP" altLang="en-US" dirty="0"/>
              <a:t>４．自社が受ける被害の想定</a:t>
            </a:r>
          </a:p>
        </p:txBody>
      </p:sp>
      <p:sp>
        <p:nvSpPr>
          <p:cNvPr id="7" name="コンテンツ プレースホルダー 6">
            <a:extLst>
              <a:ext uri="{FF2B5EF4-FFF2-40B4-BE49-F238E27FC236}">
                <a16:creationId xmlns:a16="http://schemas.microsoft.com/office/drawing/2014/main" id="{8E37D0E6-510C-43B3-01D4-ECA1215E8DBF}"/>
              </a:ext>
            </a:extLst>
          </p:cNvPr>
          <p:cNvSpPr>
            <a:spLocks noGrp="1"/>
          </p:cNvSpPr>
          <p:nvPr>
            <p:ph sz="quarter" idx="11"/>
          </p:nvPr>
        </p:nvSpPr>
        <p:spPr>
          <a:xfrm>
            <a:off x="148111" y="631825"/>
            <a:ext cx="6552728" cy="915635"/>
          </a:xfrm>
        </p:spPr>
        <p:txBody>
          <a:bodyPr/>
          <a:lstStyle/>
          <a:p>
            <a:r>
              <a:rPr lang="ja-JP" altLang="en-US" dirty="0"/>
              <a:t>４．２　インフラの被害想定</a:t>
            </a:r>
            <a:endParaRPr lang="en-US" altLang="ja-JP" dirty="0"/>
          </a:p>
          <a:p>
            <a:pPr lvl="1"/>
            <a:r>
              <a:rPr lang="ja-JP" altLang="en-US" b="0" u="none" dirty="0"/>
              <a:t>　</a:t>
            </a:r>
            <a:r>
              <a:rPr lang="ja-JP" altLang="en-US" dirty="0"/>
              <a:t>ポイント</a:t>
            </a:r>
            <a:endParaRPr lang="en-US" altLang="ja-JP" dirty="0"/>
          </a:p>
          <a:p>
            <a:pPr lvl="2"/>
            <a:r>
              <a:rPr lang="ja-JP" altLang="en-US" sz="1000" b="0" u="none" dirty="0">
                <a:latin typeface="+mn-lt"/>
              </a:rPr>
              <a:t>下表は災害発生時に想定されるインフラの被害です。次頁以降でＢＣＰ対応策を検討するにあたって、自社への被害をイメージしましょう。</a:t>
            </a:r>
            <a:endParaRPr lang="ja-JP" altLang="en-US" sz="1000" dirty="0">
              <a:latin typeface="+mn-lt"/>
            </a:endParaRPr>
          </a:p>
        </p:txBody>
      </p:sp>
      <p:sp>
        <p:nvSpPr>
          <p:cNvPr id="8" name="スライド番号プレースホルダー 7">
            <a:extLst>
              <a:ext uri="{FF2B5EF4-FFF2-40B4-BE49-F238E27FC236}">
                <a16:creationId xmlns:a16="http://schemas.microsoft.com/office/drawing/2014/main" id="{BA1D7E13-D4A0-E3CA-A7AE-A95588BDC595}"/>
              </a:ext>
            </a:extLst>
          </p:cNvPr>
          <p:cNvSpPr>
            <a:spLocks noGrp="1"/>
          </p:cNvSpPr>
          <p:nvPr>
            <p:ph type="sldNum" sz="quarter" idx="12"/>
          </p:nvPr>
        </p:nvSpPr>
        <p:spPr/>
        <p:txBody>
          <a:bodyPr/>
          <a:lstStyle/>
          <a:p>
            <a:pPr algn="ctr"/>
            <a:fld id="{C7087AB9-DADE-4781-AE92-2E367CAE0F39}" type="slidenum">
              <a:rPr lang="ja-JP" altLang="en-US" smtClean="0"/>
              <a:pPr algn="ctr"/>
              <a:t>12</a:t>
            </a:fld>
            <a:endParaRPr lang="ja-JP" altLang="en-US" dirty="0"/>
          </a:p>
        </p:txBody>
      </p:sp>
      <p:graphicFrame>
        <p:nvGraphicFramePr>
          <p:cNvPr id="2" name="表 1">
            <a:extLst>
              <a:ext uri="{FF2B5EF4-FFF2-40B4-BE49-F238E27FC236}">
                <a16:creationId xmlns:a16="http://schemas.microsoft.com/office/drawing/2014/main" id="{8C122C2A-82E5-B6B4-F081-00FE5C1304F2}"/>
              </a:ext>
            </a:extLst>
          </p:cNvPr>
          <p:cNvGraphicFramePr>
            <a:graphicFrameLocks noGrp="1"/>
          </p:cNvGraphicFramePr>
          <p:nvPr>
            <p:extLst>
              <p:ext uri="{D42A27DB-BD31-4B8C-83A1-F6EECF244321}">
                <p14:modId xmlns:p14="http://schemas.microsoft.com/office/powerpoint/2010/main" val="2484436879"/>
              </p:ext>
            </p:extLst>
          </p:nvPr>
        </p:nvGraphicFramePr>
        <p:xfrm>
          <a:off x="364473" y="1547126"/>
          <a:ext cx="6120003" cy="754392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339254014"/>
                    </a:ext>
                  </a:extLst>
                </a:gridCol>
                <a:gridCol w="720001">
                  <a:extLst>
                    <a:ext uri="{9D8B030D-6E8A-4147-A177-3AD203B41FA5}">
                      <a16:colId xmlns:a16="http://schemas.microsoft.com/office/drawing/2014/main" val="2921773036"/>
                    </a:ext>
                  </a:extLst>
                </a:gridCol>
                <a:gridCol w="720001">
                  <a:extLst>
                    <a:ext uri="{9D8B030D-6E8A-4147-A177-3AD203B41FA5}">
                      <a16:colId xmlns:a16="http://schemas.microsoft.com/office/drawing/2014/main" val="1672770210"/>
                    </a:ext>
                  </a:extLst>
                </a:gridCol>
                <a:gridCol w="3600001">
                  <a:extLst>
                    <a:ext uri="{9D8B030D-6E8A-4147-A177-3AD203B41FA5}">
                      <a16:colId xmlns:a16="http://schemas.microsoft.com/office/drawing/2014/main" val="670651765"/>
                    </a:ext>
                  </a:extLst>
                </a:gridCol>
              </a:tblGrid>
              <a:tr h="199482">
                <a:tc>
                  <a:txBody>
                    <a:bodyPr/>
                    <a:lstStyle/>
                    <a:p>
                      <a:pPr algn="ctr" fontAlgn="ctr"/>
                      <a:r>
                        <a:rPr lang="ja-JP" altLang="en-US" sz="1000" b="0" i="0" u="none" strike="noStrike" dirty="0">
                          <a:solidFill>
                            <a:srgbClr val="000000"/>
                          </a:solidFill>
                          <a:effectLst/>
                          <a:latin typeface="+mn-ea"/>
                          <a:ea typeface="+mn-ea"/>
                        </a:rPr>
                        <a:t>区分</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ctr"/>
                      <a:r>
                        <a:rPr lang="ja-JP" altLang="en-US" sz="1000" u="none" strike="noStrike" dirty="0">
                          <a:effectLst/>
                          <a:latin typeface="+mn-ea"/>
                          <a:ea typeface="+mn-ea"/>
                        </a:rPr>
                        <a:t>被害の推計・</a:t>
                      </a:r>
                      <a:r>
                        <a:rPr lang="ja-JP" altLang="en-US" sz="1000" b="0" i="0" u="none" strike="noStrike" dirty="0">
                          <a:solidFill>
                            <a:srgbClr val="000000"/>
                          </a:solidFill>
                          <a:effectLst/>
                          <a:latin typeface="+mn-ea"/>
                          <a:ea typeface="+mn-ea"/>
                        </a:rPr>
                        <a:t>概況（過去地震最大モデル）</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dirty="0"/>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199482">
                <a:tc rowSpan="4">
                  <a:txBody>
                    <a:bodyPr/>
                    <a:lstStyle/>
                    <a:p>
                      <a:pPr algn="ctr" fontAlgn="ctr"/>
                      <a:r>
                        <a:rPr lang="ja-JP" altLang="en-US" sz="1000" u="none" strike="noStrike" dirty="0">
                          <a:effectLst/>
                          <a:latin typeface="+mn-ea"/>
                          <a:ea typeface="+mn-ea"/>
                        </a:rPr>
                        <a:t>上水道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断水率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管路被害により、発災直後で、最大約</a:t>
                      </a:r>
                      <a:r>
                        <a:rPr lang="en-US" altLang="ja-JP" sz="800" u="none" strike="noStrike" dirty="0">
                          <a:effectLst/>
                          <a:latin typeface="+mn-ea"/>
                          <a:ea typeface="+mn-ea"/>
                        </a:rPr>
                        <a:t>698</a:t>
                      </a:r>
                      <a:r>
                        <a:rPr lang="ja-JP" altLang="en-US" sz="800" u="none" strike="noStrike" dirty="0">
                          <a:effectLst/>
                          <a:latin typeface="+mn-ea"/>
                          <a:ea typeface="+mn-ea"/>
                        </a:rPr>
                        <a:t>万</a:t>
                      </a:r>
                      <a:r>
                        <a:rPr lang="en-US" altLang="ja-JP" sz="800" u="none" strike="noStrike" dirty="0">
                          <a:effectLst/>
                          <a:latin typeface="+mn-ea"/>
                          <a:ea typeface="+mn-ea"/>
                        </a:rPr>
                        <a:t>1</a:t>
                      </a:r>
                      <a:r>
                        <a:rPr lang="ja-JP" altLang="en-US" sz="800" u="none" strike="noStrike" dirty="0">
                          <a:effectLst/>
                          <a:latin typeface="+mn-ea"/>
                          <a:ea typeface="+mn-ea"/>
                        </a:rPr>
                        <a:t>千人、給水人口の約</a:t>
                      </a:r>
                      <a:r>
                        <a:rPr lang="en-US" altLang="ja-JP" sz="800" u="none" strike="noStrike" dirty="0">
                          <a:effectLst/>
                          <a:latin typeface="+mn-ea"/>
                          <a:ea typeface="+mn-ea"/>
                        </a:rPr>
                        <a:t>9</a:t>
                      </a:r>
                      <a:r>
                        <a:rPr lang="ja-JP" altLang="en-US" sz="800" u="none" strike="noStrike" dirty="0">
                          <a:effectLst/>
                          <a:latin typeface="+mn-ea"/>
                          <a:ea typeface="+mn-ea"/>
                        </a:rPr>
                        <a:t>割が断水する。また、需要家の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8</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36288326"/>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53</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66355306"/>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092978478"/>
                  </a:ext>
                </a:extLst>
              </a:tr>
              <a:tr h="199482">
                <a:tc rowSpan="4">
                  <a:txBody>
                    <a:bodyPr/>
                    <a:lstStyle/>
                    <a:p>
                      <a:pPr algn="ctr" fontAlgn="ctr"/>
                      <a:r>
                        <a:rPr lang="ja-JP" altLang="en-US" sz="1000" u="none" strike="noStrike" dirty="0">
                          <a:effectLst/>
                          <a:latin typeface="+mn-ea"/>
                          <a:ea typeface="+mn-ea"/>
                        </a:rPr>
                        <a:t>下水道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停電及び管路被害により、発災</a:t>
                      </a:r>
                      <a:r>
                        <a:rPr lang="en-US" altLang="ja-JP" sz="800" u="none" strike="noStrike" dirty="0">
                          <a:effectLst/>
                          <a:latin typeface="+mn-ea"/>
                          <a:ea typeface="+mn-ea"/>
                        </a:rPr>
                        <a:t>1</a:t>
                      </a:r>
                      <a:r>
                        <a:rPr lang="ja-JP" altLang="en-US" sz="800" u="none" strike="noStrike" dirty="0">
                          <a:effectLst/>
                          <a:latin typeface="+mn-ea"/>
                          <a:ea typeface="+mn-ea"/>
                        </a:rPr>
                        <a:t>日後で、最大約</a:t>
                      </a:r>
                      <a:r>
                        <a:rPr lang="en-US" altLang="ja-JP" sz="800" u="none" strike="noStrike" dirty="0">
                          <a:effectLst/>
                          <a:latin typeface="+mn-ea"/>
                          <a:ea typeface="+mn-ea"/>
                        </a:rPr>
                        <a:t>344</a:t>
                      </a:r>
                      <a:r>
                        <a:rPr lang="ja-JP" altLang="en-US" sz="800" u="none" strike="noStrike" dirty="0">
                          <a:effectLst/>
                          <a:latin typeface="+mn-ea"/>
                          <a:ea typeface="+mn-ea"/>
                        </a:rPr>
                        <a:t>万</a:t>
                      </a:r>
                      <a:r>
                        <a:rPr lang="en-US" altLang="ja-JP" sz="800" u="none" strike="noStrike" dirty="0">
                          <a:effectLst/>
                          <a:latin typeface="+mn-ea"/>
                          <a:ea typeface="+mn-ea"/>
                        </a:rPr>
                        <a:t>7</a:t>
                      </a:r>
                      <a:r>
                        <a:rPr lang="ja-JP" altLang="en-US" sz="800" u="none" strike="noStrike" dirty="0">
                          <a:effectLst/>
                          <a:latin typeface="+mn-ea"/>
                          <a:ea typeface="+mn-ea"/>
                        </a:rPr>
                        <a:t>千人、処理人口の約</a:t>
                      </a:r>
                      <a:r>
                        <a:rPr lang="en-US" altLang="ja-JP" sz="800" u="none" strike="noStrike" dirty="0">
                          <a:effectLst/>
                          <a:latin typeface="+mn-ea"/>
                          <a:ea typeface="+mn-ea"/>
                        </a:rPr>
                        <a:t>6</a:t>
                      </a:r>
                      <a:r>
                        <a:rPr lang="ja-JP" altLang="en-US" sz="800" u="none" strike="noStrike" dirty="0">
                          <a:effectLst/>
                          <a:latin typeface="+mn-ea"/>
                          <a:ea typeface="+mn-ea"/>
                        </a:rPr>
                        <a:t>割が利用困難となる。また、需要家の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56</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1829858"/>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858766411"/>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544391919"/>
                  </a:ext>
                </a:extLst>
              </a:tr>
              <a:tr h="199482">
                <a:tc rowSpan="4">
                  <a:txBody>
                    <a:bodyPr/>
                    <a:lstStyle/>
                    <a:p>
                      <a:pPr algn="ctr" fontAlgn="ctr"/>
                      <a:r>
                        <a:rPr lang="ja-JP" altLang="en-US" sz="1000" u="none" strike="noStrike" dirty="0">
                          <a:effectLst/>
                          <a:latin typeface="+mn-ea"/>
                          <a:ea typeface="+mn-ea"/>
                        </a:rPr>
                        <a:t>電力</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停電率</a:t>
                      </a:r>
                      <a:r>
                        <a:rPr lang="en-US" altLang="ja-JP" sz="1000" b="0" i="0" u="none" strike="noStrike" dirty="0">
                          <a:solidFill>
                            <a:srgbClr val="000000"/>
                          </a:solidFill>
                          <a:effectLst/>
                          <a:latin typeface="+mn-ea"/>
                          <a:ea typeface="+mn-ea"/>
                        </a:rPr>
                        <a:t>)</a:t>
                      </a: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需給バランスの不均衡等により、発災直後で、需要家数の約</a:t>
                      </a:r>
                      <a:r>
                        <a:rPr lang="en-US" altLang="ja-JP" sz="800" u="none" strike="noStrike" dirty="0">
                          <a:effectLst/>
                          <a:latin typeface="+mn-ea"/>
                          <a:ea typeface="+mn-ea"/>
                        </a:rPr>
                        <a:t>9</a:t>
                      </a:r>
                      <a:r>
                        <a:rPr lang="ja-JP" altLang="en-US" sz="800" u="none" strike="noStrike" dirty="0">
                          <a:effectLst/>
                          <a:latin typeface="+mn-ea"/>
                          <a:ea typeface="+mn-ea"/>
                        </a:rPr>
                        <a:t>割が停電する。また、需要家の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069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06842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096225"/>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622252"/>
                  </a:ext>
                </a:extLst>
              </a:tr>
              <a:tr h="199482">
                <a:tc rowSpan="4">
                  <a:txBody>
                    <a:bodyPr/>
                    <a:lstStyle/>
                    <a:p>
                      <a:pPr algn="ctr" fontAlgn="ctr"/>
                      <a:r>
                        <a:rPr lang="ja-JP" altLang="en-US" sz="1000" u="none" strike="noStrike" dirty="0">
                          <a:effectLst/>
                          <a:latin typeface="+mn-ea"/>
                          <a:ea typeface="+mn-ea"/>
                        </a:rPr>
                        <a:t>固定電話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不通回線率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停電により、発災直後で、需要回線数の約</a:t>
                      </a:r>
                      <a:r>
                        <a:rPr lang="en-US" altLang="ja-JP" sz="800" u="none" strike="noStrike" dirty="0">
                          <a:effectLst/>
                          <a:latin typeface="+mn-ea"/>
                          <a:ea typeface="+mn-ea"/>
                        </a:rPr>
                        <a:t>9</a:t>
                      </a:r>
                      <a:r>
                        <a:rPr lang="ja-JP" altLang="en-US" sz="800" u="none" strike="noStrike" dirty="0">
                          <a:effectLst/>
                          <a:latin typeface="+mn-ea"/>
                          <a:ea typeface="+mn-ea"/>
                        </a:rPr>
                        <a:t>割が通話支障となる。また、需要家の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43167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749730"/>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152343"/>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1519520"/>
                  </a:ext>
                </a:extLst>
              </a:tr>
              <a:tr h="199482">
                <a:tc rowSpan="4">
                  <a:txBody>
                    <a:bodyPr/>
                    <a:lstStyle/>
                    <a:p>
                      <a:pPr algn="ctr" fontAlgn="ctr"/>
                      <a:r>
                        <a:rPr lang="ja-JP" altLang="en-US" sz="1000" u="none" strike="noStrike" dirty="0">
                          <a:effectLst/>
                          <a:latin typeface="+mn-ea"/>
                          <a:ea typeface="+mn-ea"/>
                        </a:rPr>
                        <a:t>携帯電話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停波基地局率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基地局の非常用電源による電力供給の停止により、発災</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日後で、停波基地局率が最大約</a:t>
                      </a:r>
                      <a:r>
                        <a:rPr lang="en-US" altLang="ja-JP" sz="800" b="0" i="0" u="none" strike="noStrike" dirty="0">
                          <a:solidFill>
                            <a:srgbClr val="000000"/>
                          </a:solidFill>
                          <a:effectLst/>
                          <a:latin typeface="+mn-ea"/>
                          <a:ea typeface="+mn-ea"/>
                        </a:rPr>
                        <a:t>8</a:t>
                      </a:r>
                      <a:r>
                        <a:rPr lang="ja-JP" altLang="en-US" sz="800" b="0" i="0" u="none" strike="noStrike" dirty="0">
                          <a:solidFill>
                            <a:srgbClr val="000000"/>
                          </a:solidFill>
                          <a:effectLst/>
                          <a:latin typeface="+mn-ea"/>
                          <a:ea typeface="+mn-ea"/>
                        </a:rPr>
                        <a:t>割に達する。また、需要家の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922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92415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3396"/>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591370"/>
                  </a:ext>
                </a:extLst>
              </a:tr>
              <a:tr h="199482">
                <a:tc rowSpan="3">
                  <a:txBody>
                    <a:bodyPr/>
                    <a:lstStyle/>
                    <a:p>
                      <a:pPr algn="ctr" fontAlgn="ctr"/>
                      <a:r>
                        <a:rPr lang="ja-JP" altLang="en-US" sz="1000" b="0" i="0" u="none" strike="noStrike" dirty="0">
                          <a:solidFill>
                            <a:srgbClr val="000000"/>
                          </a:solidFill>
                          <a:effectLst/>
                          <a:latin typeface="+mn-ea"/>
                          <a:ea typeface="+mn-ea"/>
                        </a:rPr>
                        <a:t>都市ガス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供給停止率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復旧対象戸数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強い揺れに伴う安全措置等による供給停止により、発災直後で、最大約</a:t>
                      </a:r>
                      <a:r>
                        <a:rPr lang="en-US" altLang="ja-JP" sz="800" b="0" i="0" u="none" strike="noStrike" dirty="0">
                          <a:solidFill>
                            <a:srgbClr val="000000"/>
                          </a:solidFill>
                          <a:effectLst/>
                          <a:latin typeface="+mn-ea"/>
                          <a:ea typeface="+mn-ea"/>
                        </a:rPr>
                        <a:t>18</a:t>
                      </a:r>
                      <a:r>
                        <a:rPr lang="ja-JP" altLang="en-US" sz="800" b="0" i="0" u="none" strike="noStrike" dirty="0">
                          <a:solidFill>
                            <a:srgbClr val="000000"/>
                          </a:solidFill>
                          <a:effectLst/>
                          <a:latin typeface="+mn-ea"/>
                          <a:ea typeface="+mn-ea"/>
                        </a:rPr>
                        <a:t>万</a:t>
                      </a:r>
                      <a:r>
                        <a:rPr lang="en-US" altLang="ja-JP" sz="800" b="0" i="0" u="none" strike="noStrike" dirty="0">
                          <a:solidFill>
                            <a:srgbClr val="000000"/>
                          </a:solidFill>
                          <a:effectLst/>
                          <a:latin typeface="+mn-ea"/>
                          <a:ea typeface="+mn-ea"/>
                        </a:rPr>
                        <a:t>7</a:t>
                      </a:r>
                      <a:r>
                        <a:rPr lang="ja-JP" altLang="en-US" sz="800" b="0" i="0" u="none" strike="noStrike" dirty="0">
                          <a:solidFill>
                            <a:srgbClr val="000000"/>
                          </a:solidFill>
                          <a:effectLst/>
                          <a:latin typeface="+mn-ea"/>
                          <a:ea typeface="+mn-ea"/>
                        </a:rPr>
                        <a:t>千戸、需要家数の約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割が供給停止となる。また、需要家の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2</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146009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84434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7</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121723"/>
                  </a:ext>
                </a:extLst>
              </a:tr>
              <a:tr h="470437">
                <a:tc>
                  <a:txBody>
                    <a:bodyPr/>
                    <a:lstStyle/>
                    <a:p>
                      <a:pPr algn="ctr" fontAlgn="ctr"/>
                      <a:r>
                        <a:rPr lang="ja-JP" altLang="en-US" sz="1000" b="0" i="0" u="none" strike="noStrike" dirty="0">
                          <a:solidFill>
                            <a:srgbClr val="000000"/>
                          </a:solidFill>
                          <a:effectLst/>
                          <a:latin typeface="+mn-ea"/>
                          <a:ea typeface="+mn-ea"/>
                        </a:rPr>
                        <a:t>ＬＰガス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需要家数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ctr">
                        <a:buFont typeface="Arial" panose="020B0604020202020204" pitchFamily="34" charset="0"/>
                        <a:buNone/>
                      </a:pPr>
                      <a:r>
                        <a:rPr lang="ja-JP" altLang="en-US" sz="800" u="none" strike="noStrike" dirty="0">
                          <a:effectLst/>
                          <a:latin typeface="+mn-ea"/>
                          <a:ea typeface="+mn-ea"/>
                        </a:rPr>
                        <a:t>建物が全半壊する影響により、発災直後で、最大約</a:t>
                      </a:r>
                      <a:r>
                        <a:rPr lang="en-US" altLang="ja-JP" sz="800" u="none" strike="noStrike" dirty="0">
                          <a:effectLst/>
                          <a:latin typeface="+mn-ea"/>
                          <a:ea typeface="+mn-ea"/>
                        </a:rPr>
                        <a:t>14</a:t>
                      </a:r>
                      <a:r>
                        <a:rPr lang="ja-JP" altLang="en-US" sz="800" u="none" strike="noStrike" dirty="0">
                          <a:effectLst/>
                          <a:latin typeface="+mn-ea"/>
                          <a:ea typeface="+mn-ea"/>
                        </a:rPr>
                        <a:t>万戸、需要家数の約</a:t>
                      </a:r>
                      <a:r>
                        <a:rPr lang="en-US" altLang="ja-JP" sz="800" u="none" strike="noStrike" dirty="0">
                          <a:effectLst/>
                          <a:latin typeface="+mn-ea"/>
                          <a:ea typeface="+mn-ea"/>
                        </a:rPr>
                        <a:t>1</a:t>
                      </a:r>
                      <a:r>
                        <a:rPr lang="ja-JP" altLang="en-US" sz="800" u="none" strike="noStrike" dirty="0">
                          <a:effectLst/>
                          <a:latin typeface="+mn-ea"/>
                          <a:ea typeface="+mn-ea"/>
                        </a:rPr>
                        <a:t>割で機能支障が生じる。また、需要家の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389150">
                <a:tc>
                  <a:txBody>
                    <a:bodyPr/>
                    <a:lstStyle/>
                    <a:p>
                      <a:pPr algn="ctr" fontAlgn="ctr"/>
                      <a:r>
                        <a:rPr lang="ja-JP" altLang="en-US" sz="1000" u="none" strike="noStrike" dirty="0">
                          <a:effectLst/>
                          <a:latin typeface="+mn-ea"/>
                          <a:ea typeface="+mn-ea"/>
                        </a:rPr>
                        <a:t>緊急輸送道路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主に沿岸部や中山間部の道路において、津波やがけ崩れ等に伴う通行支障が発生し、橋梁の落橋等を伴う大きな被害の場合は通行に特に大きな支障を来す。また、平野部においても液状化等の被害により、道路の段差等の軽微な被害による通行支障が発生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433476">
                <a:tc>
                  <a:txBody>
                    <a:bodyPr/>
                    <a:lstStyle/>
                    <a:p>
                      <a:pPr algn="ctr" fontAlgn="ctr"/>
                      <a:r>
                        <a:rPr lang="ja-JP" altLang="en-US" sz="1000" u="none" strike="noStrike" dirty="0">
                          <a:effectLst/>
                          <a:latin typeface="+mn-ea"/>
                          <a:ea typeface="+mn-ea"/>
                        </a:rPr>
                        <a:t>鉄道</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県内の広い範囲で震度</a:t>
                      </a:r>
                      <a:r>
                        <a:rPr lang="en-US" altLang="ja-JP" sz="800" u="none" strike="noStrike" dirty="0">
                          <a:effectLst/>
                          <a:latin typeface="+mn-ea"/>
                          <a:ea typeface="+mn-ea"/>
                        </a:rPr>
                        <a:t>6</a:t>
                      </a:r>
                      <a:r>
                        <a:rPr lang="ja-JP" altLang="en-US" sz="800" u="none" strike="noStrike" dirty="0">
                          <a:effectLst/>
                          <a:latin typeface="+mn-ea"/>
                          <a:ea typeface="+mn-ea"/>
                        </a:rPr>
                        <a:t>弱以上となることから、県内の鉄道は概ね</a:t>
                      </a:r>
                      <a:r>
                        <a:rPr lang="en-US" altLang="ja-JP" sz="800" u="none" strike="noStrike" dirty="0">
                          <a:effectLst/>
                          <a:latin typeface="+mn-ea"/>
                          <a:ea typeface="+mn-ea"/>
                        </a:rPr>
                        <a:t>1</a:t>
                      </a:r>
                      <a:r>
                        <a:rPr lang="ja-JP" altLang="en-US" sz="800" u="none" strike="noStrike" dirty="0">
                          <a:effectLst/>
                          <a:latin typeface="+mn-ea"/>
                          <a:ea typeface="+mn-ea"/>
                        </a:rPr>
                        <a:t>週間～</a:t>
                      </a:r>
                      <a:r>
                        <a:rPr lang="en-US" altLang="ja-JP" sz="800" u="none" strike="noStrike" dirty="0">
                          <a:effectLst/>
                          <a:latin typeface="+mn-ea"/>
                          <a:ea typeface="+mn-ea"/>
                        </a:rPr>
                        <a:t>1</a:t>
                      </a:r>
                      <a:r>
                        <a:rPr lang="ja-JP" altLang="en-US" sz="800" u="none" strike="noStrike" dirty="0">
                          <a:effectLst/>
                          <a:latin typeface="+mn-ea"/>
                          <a:ea typeface="+mn-ea"/>
                        </a:rPr>
                        <a:t>か月程度、運休や便数減になる。震度</a:t>
                      </a:r>
                      <a:r>
                        <a:rPr lang="en-US" altLang="ja-JP" sz="800" u="none" strike="noStrike" dirty="0">
                          <a:effectLst/>
                          <a:latin typeface="+mn-ea"/>
                          <a:ea typeface="+mn-ea"/>
                        </a:rPr>
                        <a:t>7</a:t>
                      </a:r>
                      <a:r>
                        <a:rPr lang="ja-JP" altLang="en-US" sz="800" u="none" strike="noStrike" dirty="0">
                          <a:effectLst/>
                          <a:latin typeface="+mn-ea"/>
                          <a:ea typeface="+mn-ea"/>
                        </a:rPr>
                        <a:t>の揺れや津波浸水の影響を受ける路線では、</a:t>
                      </a:r>
                      <a:r>
                        <a:rPr lang="en-US" altLang="ja-JP" sz="800" u="none" strike="noStrike" dirty="0">
                          <a:effectLst/>
                          <a:latin typeface="+mn-ea"/>
                          <a:ea typeface="+mn-ea"/>
                        </a:rPr>
                        <a:t>1</a:t>
                      </a:r>
                      <a:r>
                        <a:rPr lang="ja-JP" altLang="en-US" sz="800" u="none" strike="noStrike" dirty="0">
                          <a:effectLst/>
                          <a:latin typeface="+mn-ea"/>
                          <a:ea typeface="+mn-ea"/>
                        </a:rPr>
                        <a:t>か月以上の長期間にわたる運休となる。</a:t>
                      </a:r>
                    </a:p>
                    <a:p>
                      <a:pPr marL="0" indent="0" algn="l" fontAlgn="ctr">
                        <a:buFont typeface="Arial" panose="020B0604020202020204" pitchFamily="34" charset="0"/>
                        <a:buNone/>
                      </a:pPr>
                      <a:r>
                        <a:rPr lang="ja-JP" altLang="en-US" sz="800" u="none" strike="noStrike" dirty="0">
                          <a:effectLst/>
                          <a:latin typeface="+mn-ea"/>
                          <a:ea typeface="+mn-ea"/>
                        </a:rPr>
                        <a:t>東海道新幹線も県内全線で震度</a:t>
                      </a:r>
                      <a:r>
                        <a:rPr lang="en-US" altLang="ja-JP" sz="800" u="none" strike="noStrike" dirty="0">
                          <a:effectLst/>
                          <a:latin typeface="+mn-ea"/>
                          <a:ea typeface="+mn-ea"/>
                        </a:rPr>
                        <a:t>6</a:t>
                      </a:r>
                      <a:r>
                        <a:rPr lang="ja-JP" altLang="en-US" sz="800" u="none" strike="noStrike" dirty="0">
                          <a:effectLst/>
                          <a:latin typeface="+mn-ea"/>
                          <a:ea typeface="+mn-ea"/>
                        </a:rPr>
                        <a:t>弱以上の揺れを受け、運行が停止する。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302957">
                <a:tc>
                  <a:txBody>
                    <a:bodyPr/>
                    <a:lstStyle/>
                    <a:p>
                      <a:pPr algn="ctr" fontAlgn="ctr"/>
                      <a:r>
                        <a:rPr lang="ja-JP" altLang="en-US" sz="1000" u="none" strike="noStrike" dirty="0">
                          <a:effectLst/>
                          <a:latin typeface="+mn-ea"/>
                          <a:ea typeface="+mn-ea"/>
                        </a:rPr>
                        <a:t>港湾</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港湾の岸壁の</a:t>
                      </a:r>
                      <a:r>
                        <a:rPr lang="en-US" altLang="ja-JP" sz="800" u="none" strike="noStrike" dirty="0">
                          <a:effectLst/>
                          <a:latin typeface="+mn-ea"/>
                          <a:ea typeface="+mn-ea"/>
                        </a:rPr>
                        <a:t>6</a:t>
                      </a:r>
                      <a:r>
                        <a:rPr lang="ja-JP" altLang="en-US" sz="800" u="none" strike="noStrike" dirty="0">
                          <a:effectLst/>
                          <a:latin typeface="+mn-ea"/>
                          <a:ea typeface="+mn-ea"/>
                        </a:rPr>
                        <a:t>割、漁港の岸壁の</a:t>
                      </a:r>
                      <a:r>
                        <a:rPr lang="en-US" altLang="ja-JP" sz="800" u="none" strike="noStrike" dirty="0">
                          <a:effectLst/>
                          <a:latin typeface="+mn-ea"/>
                          <a:ea typeface="+mn-ea"/>
                        </a:rPr>
                        <a:t>9</a:t>
                      </a:r>
                      <a:r>
                        <a:rPr lang="ja-JP" altLang="en-US" sz="800" u="none" strike="noStrike" dirty="0">
                          <a:effectLst/>
                          <a:latin typeface="+mn-ea"/>
                          <a:ea typeface="+mn-ea"/>
                        </a:rPr>
                        <a:t>割近くが被害により使用困難となる。</a:t>
                      </a:r>
                    </a:p>
                    <a:p>
                      <a:pPr marL="0" indent="0" algn="l" fontAlgn="ctr">
                        <a:buFont typeface="Arial" panose="020B0604020202020204" pitchFamily="34" charset="0"/>
                        <a:buNone/>
                      </a:pPr>
                      <a:r>
                        <a:rPr lang="ja-JP" altLang="en-US" sz="800" u="none" strike="noStrike" dirty="0">
                          <a:effectLst/>
                          <a:latin typeface="+mn-ea"/>
                          <a:ea typeface="+mn-ea"/>
                        </a:rPr>
                        <a:t>名古屋港・衣浦港・三河港においても、耐震化されていない岸壁の多くが使用困難となる。</a:t>
                      </a:r>
                      <a:endParaRPr lang="en-US" altLang="ja-JP" sz="800" u="none" strike="noStrike" dirty="0">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en-US" altLang="ja-JP"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r h="389150">
                <a:tc>
                  <a:txBody>
                    <a:bodyPr/>
                    <a:lstStyle/>
                    <a:p>
                      <a:pPr algn="ctr" fontAlgn="ctr"/>
                      <a:r>
                        <a:rPr lang="ja-JP" altLang="en-US" sz="1000" u="none" strike="noStrike" dirty="0">
                          <a:effectLst/>
                          <a:latin typeface="+mn-ea"/>
                          <a:ea typeface="+mn-ea"/>
                        </a:rPr>
                        <a:t>空港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中部国際空港において、空港の一部で震度</a:t>
                      </a:r>
                      <a:r>
                        <a:rPr lang="en-US" altLang="ja-JP" sz="800" b="0" i="0" u="none" strike="noStrike" dirty="0">
                          <a:solidFill>
                            <a:srgbClr val="000000"/>
                          </a:solidFill>
                          <a:effectLst/>
                          <a:latin typeface="+mn-ea"/>
                          <a:ea typeface="+mn-ea"/>
                        </a:rPr>
                        <a:t>6</a:t>
                      </a:r>
                      <a:r>
                        <a:rPr lang="ja-JP" altLang="en-US" sz="800" b="0" i="0" u="none" strike="noStrike" dirty="0">
                          <a:solidFill>
                            <a:srgbClr val="000000"/>
                          </a:solidFill>
                          <a:effectLst/>
                          <a:latin typeface="+mn-ea"/>
                          <a:ea typeface="+mn-ea"/>
                        </a:rPr>
                        <a:t>強の強い揺れとなる。また、主に空港島東側・南側で一部浸水が発生する。</a:t>
                      </a:r>
                    </a:p>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県営名古屋空港では震度</a:t>
                      </a:r>
                      <a:r>
                        <a:rPr lang="en-US" altLang="ja-JP" sz="800" b="0" i="0" u="none" strike="noStrike" dirty="0">
                          <a:solidFill>
                            <a:srgbClr val="000000"/>
                          </a:solidFill>
                          <a:effectLst/>
                          <a:latin typeface="+mn-ea"/>
                          <a:ea typeface="+mn-ea"/>
                        </a:rPr>
                        <a:t>5</a:t>
                      </a:r>
                      <a:r>
                        <a:rPr lang="ja-JP" altLang="en-US" sz="800" b="0" i="0" u="none" strike="noStrike" dirty="0">
                          <a:solidFill>
                            <a:srgbClr val="000000"/>
                          </a:solidFill>
                          <a:effectLst/>
                          <a:latin typeface="+mn-ea"/>
                          <a:ea typeface="+mn-ea"/>
                        </a:rPr>
                        <a:t>強の揺れとなる。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9429312"/>
                  </a:ext>
                </a:extLst>
              </a:tr>
            </a:tbl>
          </a:graphicData>
        </a:graphic>
      </p:graphicFrame>
      <p:sp>
        <p:nvSpPr>
          <p:cNvPr id="4" name="Text Box 5">
            <a:extLst>
              <a:ext uri="{FF2B5EF4-FFF2-40B4-BE49-F238E27FC236}">
                <a16:creationId xmlns:a16="http://schemas.microsoft.com/office/drawing/2014/main" id="{60146791-0927-7688-FD3B-9D6CD685725B}"/>
              </a:ext>
            </a:extLst>
          </p:cNvPr>
          <p:cNvSpPr txBox="1">
            <a:spLocks noChangeArrowheads="1"/>
          </p:cNvSpPr>
          <p:nvPr/>
        </p:nvSpPr>
        <p:spPr bwMode="auto">
          <a:xfrm>
            <a:off x="148110" y="9084458"/>
            <a:ext cx="65527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lvl="0" algn="ctr" eaLnBrk="1" hangingPunct="1">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br>
              <a:rPr lang="en-US" altLang="ja-JP" sz="800" b="0" dirty="0">
                <a:latin typeface="ＭＳ ゴシック" panose="020B0609070205080204" pitchFamily="49" charset="-128"/>
                <a:ea typeface="ＭＳ ゴシック" panose="020B0609070205080204" pitchFamily="49" charset="-128"/>
              </a:rPr>
            </a:b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ja-JP" altLang="en-US" sz="800" b="0" dirty="0">
                <a:latin typeface="ＭＳ ゴシック" panose="020B0609070205080204" pitchFamily="49" charset="-128"/>
                <a:ea typeface="ＭＳ ゴシック" panose="020B0609070205080204" pitchFamily="49" charset="-128"/>
              </a:rPr>
              <a:t>、過去地震最大モデルに基づく推計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4283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4C786-F191-E282-0C75-55D07AB7D113}"/>
              </a:ext>
            </a:extLst>
          </p:cNvPr>
          <p:cNvSpPr>
            <a:spLocks noGrp="1"/>
          </p:cNvSpPr>
          <p:nvPr>
            <p:ph type="ctrTitle"/>
          </p:nvPr>
        </p:nvSpPr>
        <p:spPr/>
        <p:txBody>
          <a:bodyPr/>
          <a:lstStyle/>
          <a:p>
            <a:r>
              <a:rPr lang="ja-JP" altLang="en-US" dirty="0"/>
              <a:t>４．自社が受ける被害の想定</a:t>
            </a:r>
          </a:p>
        </p:txBody>
      </p:sp>
      <p:sp>
        <p:nvSpPr>
          <p:cNvPr id="3" name="コンテンツ プレースホルダー 2">
            <a:extLst>
              <a:ext uri="{FF2B5EF4-FFF2-40B4-BE49-F238E27FC236}">
                <a16:creationId xmlns:a16="http://schemas.microsoft.com/office/drawing/2014/main" id="{54D8917B-E426-E30E-DFDF-AFF3D5BF0E54}"/>
              </a:ext>
            </a:extLst>
          </p:cNvPr>
          <p:cNvSpPr>
            <a:spLocks noGrp="1"/>
          </p:cNvSpPr>
          <p:nvPr>
            <p:ph sz="quarter" idx="11"/>
          </p:nvPr>
        </p:nvSpPr>
        <p:spPr>
          <a:xfrm>
            <a:off x="148111" y="631825"/>
            <a:ext cx="6552728" cy="1685077"/>
          </a:xfrm>
        </p:spPr>
        <p:txBody>
          <a:bodyPr/>
          <a:lstStyle/>
          <a:p>
            <a:r>
              <a:rPr lang="ja-JP" altLang="en-US" dirty="0"/>
              <a:t>４．３　財務面での被害想定</a:t>
            </a:r>
          </a:p>
          <a:p>
            <a:pPr lvl="1"/>
            <a:r>
              <a:rPr lang="ja-JP" altLang="en-US" dirty="0"/>
              <a:t>ポイント</a:t>
            </a:r>
            <a:endParaRPr lang="en-US" altLang="ja-JP" dirty="0"/>
          </a:p>
          <a:p>
            <a:pPr marL="0" lvl="2" indent="0">
              <a:buNone/>
            </a:pPr>
            <a:r>
              <a:rPr lang="ja-JP" altLang="en-US" dirty="0"/>
              <a:t>被災により、事業活動が停止すると、収入が“ゼロ”になってしまいます。一方、支出は、被害を受けた建物・設備などの復旧費用に加え、従業員の給与の支払いや買掛金の決済など平常時と変わらず行う必要があります。</a:t>
            </a:r>
          </a:p>
          <a:p>
            <a:pPr lvl="2"/>
            <a:r>
              <a:rPr lang="ja-JP" altLang="en-US" b="1" u="sng" dirty="0"/>
              <a:t>この項目では、あなたの会社で利用できる資金を整理するとともに、被災後の財務状況を簡単に見積もります。</a:t>
            </a:r>
          </a:p>
          <a:p>
            <a:pPr lvl="2"/>
            <a:r>
              <a:rPr lang="ja-JP" altLang="en-US" dirty="0"/>
              <a:t>概算して得られた「①調達可能な資金」が、「②必要な資金」よりも少ない場合は、緊急貸付についてあらかじめ取引のある金融機関に相談することをお勧めします。</a:t>
            </a:r>
          </a:p>
        </p:txBody>
      </p:sp>
      <p:graphicFrame>
        <p:nvGraphicFramePr>
          <p:cNvPr id="114803" name="Group 115"/>
          <p:cNvGraphicFramePr>
            <a:graphicFrameLocks noGrp="1"/>
          </p:cNvGraphicFramePr>
          <p:nvPr>
            <p:extLst>
              <p:ext uri="{D42A27DB-BD31-4B8C-83A1-F6EECF244321}">
                <p14:modId xmlns:p14="http://schemas.microsoft.com/office/powerpoint/2010/main" val="2966203580"/>
              </p:ext>
            </p:extLst>
          </p:nvPr>
        </p:nvGraphicFramePr>
        <p:xfrm>
          <a:off x="278206" y="2398078"/>
          <a:ext cx="6300000" cy="2969196"/>
        </p:xfrm>
        <a:graphic>
          <a:graphicData uri="http://schemas.openxmlformats.org/drawingml/2006/table">
            <a:tbl>
              <a:tblPr/>
              <a:tblGrid>
                <a:gridCol w="3600000">
                  <a:extLst>
                    <a:ext uri="{9D8B030D-6E8A-4147-A177-3AD203B41FA5}">
                      <a16:colId xmlns:a16="http://schemas.microsoft.com/office/drawing/2014/main" val="2033862265"/>
                    </a:ext>
                  </a:extLst>
                </a:gridCol>
                <a:gridCol w="2160000">
                  <a:extLst>
                    <a:ext uri="{9D8B030D-6E8A-4147-A177-3AD203B41FA5}">
                      <a16:colId xmlns:a16="http://schemas.microsoft.com/office/drawing/2014/main" val="1345278266"/>
                    </a:ext>
                  </a:extLst>
                </a:gridCol>
                <a:gridCol w="540000">
                  <a:extLst>
                    <a:ext uri="{9D8B030D-6E8A-4147-A177-3AD203B41FA5}">
                      <a16:colId xmlns:a16="http://schemas.microsoft.com/office/drawing/2014/main" val="1711057269"/>
                    </a:ext>
                  </a:extLst>
                </a:gridCol>
              </a:tblGrid>
              <a:tr h="243812">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①</a:t>
                      </a:r>
                      <a:r>
                        <a:rPr kumimoji="1"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調達可能な資金（発災後１か月の想定）</a:t>
                      </a:r>
                      <a:endPar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2740159145"/>
                  </a:ext>
                </a:extLst>
              </a:tr>
              <a:tr h="21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404160321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利用可能な現金・預金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２，０００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回収可能な売掛金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公的機関の特例貸付</a:t>
                      </a:r>
                      <a:endParaRPr kumimoji="1" lang="en-US" altLang="ja-JP" sz="1200" b="1" i="0" u="none" strike="noStrike" cap="none" normalizeH="0" baseline="0" dirty="0">
                        <a:ln>
                          <a:noFill/>
                        </a:ln>
                        <a:solidFill>
                          <a:schemeClr val="tx1"/>
                        </a:solidFill>
                        <a:effectLst/>
                        <a:latin typeface="+mn-ea"/>
                        <a:ea typeface="+mn-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a:t>
                      </a:r>
                      <a:r>
                        <a:rPr kumimoji="1" lang="ja-JP" altLang="en-US" sz="800" b="0" i="0" u="none" strike="noStrike" kern="1200" cap="none" normalizeH="0" baseline="0" dirty="0">
                          <a:ln>
                            <a:noFill/>
                          </a:ln>
                          <a:solidFill>
                            <a:schemeClr val="tx1"/>
                          </a:solidFill>
                          <a:effectLst/>
                          <a:latin typeface="+mn-ea"/>
                          <a:ea typeface="ＭＳ Ｐゴシック" panose="020B0600070205080204" pitchFamily="50" charset="-128"/>
                          <a:cs typeface="+mn-cs"/>
                        </a:rPr>
                        <a:t>日本政策金融公庫の災害復旧貸付、</a:t>
                      </a:r>
                      <a:r>
                        <a:rPr kumimoji="1" lang="ja-JP" altLang="en-US" sz="800" b="0" i="0" u="none" strike="noStrike" cap="none" normalizeH="0" baseline="0" dirty="0">
                          <a:ln>
                            <a:noFill/>
                          </a:ln>
                          <a:solidFill>
                            <a:schemeClr val="tx1"/>
                          </a:solidFill>
                          <a:effectLst/>
                          <a:latin typeface="+mn-ea"/>
                          <a:ea typeface="+mn-ea"/>
                        </a:rPr>
                        <a:t>中小機構の特例災害時貸付等を想定</a:t>
                      </a:r>
                      <a:r>
                        <a:rPr kumimoji="1" lang="en-US" altLang="ja-JP" sz="800" b="0" i="0" u="none" strike="noStrike" cap="none" normalizeH="0" baseline="0" dirty="0">
                          <a:ln>
                            <a:noFill/>
                          </a:ln>
                          <a:solidFill>
                            <a:schemeClr val="tx1"/>
                          </a:solidFill>
                          <a:effectLst/>
                          <a:latin typeface="+mn-ea"/>
                          <a:ea typeface="+mn-ea"/>
                        </a:rPr>
                        <a:t>)</a:t>
                      </a:r>
                      <a:endParaRPr kumimoji="1" lang="ja-JP" altLang="en-US" sz="10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５００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損害保険金</a:t>
                      </a:r>
                      <a:r>
                        <a:rPr kumimoji="1" lang="en-US" altLang="ja-JP" sz="1200" b="1" i="0" u="none" strike="noStrike" cap="none" normalizeH="0" baseline="0" dirty="0">
                          <a:ln>
                            <a:noFill/>
                          </a:ln>
                          <a:solidFill>
                            <a:schemeClr val="tx1"/>
                          </a:solidFill>
                          <a:effectLst/>
                          <a:latin typeface="+mn-ea"/>
                          <a:ea typeface="+mn-ea"/>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□火災　□水害　</a:t>
                      </a: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地震　□事業中断</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最大３，０００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1532370"/>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chemeClr val="tx1"/>
                          </a:solidFill>
                          <a:effectLst/>
                          <a:latin typeface="+mn-ea"/>
                          <a:ea typeface="+mn-ea"/>
                        </a:rPr>
                        <a:t>その他</a:t>
                      </a:r>
                      <a:r>
                        <a:rPr kumimoji="1" lang="en-US" altLang="ja-JP" sz="1200" b="1" i="0" u="none" strike="noStrike" cap="none" normalizeH="0" baseline="0" dirty="0">
                          <a:ln>
                            <a:noFill/>
                          </a:ln>
                          <a:solidFill>
                            <a:schemeClr val="tx1"/>
                          </a:solidFill>
                          <a:effectLst/>
                          <a:latin typeface="+mn-ea"/>
                          <a:ea typeface="+mn-ea"/>
                        </a:rPr>
                        <a:t>(</a:t>
                      </a:r>
                      <a:r>
                        <a:rPr kumimoji="1" lang="ja-JP" altLang="en-US" sz="1200" b="1" i="0" u="none" strike="noStrike" cap="none" normalizeH="0" baseline="0" dirty="0">
                          <a:ln>
                            <a:noFill/>
                          </a:ln>
                          <a:solidFill>
                            <a:schemeClr val="tx1"/>
                          </a:solidFill>
                          <a:effectLst/>
                          <a:latin typeface="+mn-ea"/>
                          <a:ea typeface="+mn-ea"/>
                        </a:rPr>
                        <a:t>有価証券等</a:t>
                      </a:r>
                      <a:r>
                        <a:rPr kumimoji="1" lang="en-US" altLang="ja-JP" sz="1200" b="1" i="0" u="none" strike="noStrike" cap="none" normalizeH="0" baseline="0" dirty="0">
                          <a:ln>
                            <a:noFill/>
                          </a:ln>
                          <a:solidFill>
                            <a:schemeClr val="tx1"/>
                          </a:solidFill>
                          <a:effectLst/>
                          <a:latin typeface="+mn-ea"/>
                          <a:ea typeface="+mn-ea"/>
                        </a:rPr>
                        <a:t>)</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75018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合計</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最大５，５００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万円</a:t>
                      </a:r>
                      <a:endParaRPr kumimoji="1" lang="ja-JP" altLang="en-US" sz="1800" b="1"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62986207"/>
                  </a:ext>
                </a:extLst>
              </a:tr>
            </a:tbl>
          </a:graphicData>
        </a:graphic>
      </p:graphicFrame>
      <p:graphicFrame>
        <p:nvGraphicFramePr>
          <p:cNvPr id="9" name="表 8">
            <a:extLst>
              <a:ext uri="{FF2B5EF4-FFF2-40B4-BE49-F238E27FC236}">
                <a16:creationId xmlns:a16="http://schemas.microsoft.com/office/drawing/2014/main" id="{5B44A575-6C55-A93E-140C-1B47E324D325}"/>
              </a:ext>
            </a:extLst>
          </p:cNvPr>
          <p:cNvGraphicFramePr>
            <a:graphicFrameLocks noGrp="1"/>
          </p:cNvGraphicFramePr>
          <p:nvPr>
            <p:extLst>
              <p:ext uri="{D42A27DB-BD31-4B8C-83A1-F6EECF244321}">
                <p14:modId xmlns:p14="http://schemas.microsoft.com/office/powerpoint/2010/main" val="4194317652"/>
              </p:ext>
            </p:extLst>
          </p:nvPr>
        </p:nvGraphicFramePr>
        <p:xfrm>
          <a:off x="278206" y="5991305"/>
          <a:ext cx="6300000" cy="3214058"/>
        </p:xfrm>
        <a:graphic>
          <a:graphicData uri="http://schemas.openxmlformats.org/drawingml/2006/table">
            <a:tbl>
              <a:tblPr>
                <a:tableStyleId>{5C22544A-7EE6-4342-B048-85BDC9FD1C3A}</a:tableStyleId>
              </a:tblPr>
              <a:tblGrid>
                <a:gridCol w="1260000">
                  <a:extLst>
                    <a:ext uri="{9D8B030D-6E8A-4147-A177-3AD203B41FA5}">
                      <a16:colId xmlns:a16="http://schemas.microsoft.com/office/drawing/2014/main" val="3770368197"/>
                    </a:ext>
                  </a:extLst>
                </a:gridCol>
                <a:gridCol w="2340000">
                  <a:extLst>
                    <a:ext uri="{9D8B030D-6E8A-4147-A177-3AD203B41FA5}">
                      <a16:colId xmlns:a16="http://schemas.microsoft.com/office/drawing/2014/main" val="2929361998"/>
                    </a:ext>
                  </a:extLst>
                </a:gridCol>
                <a:gridCol w="2160000">
                  <a:extLst>
                    <a:ext uri="{9D8B030D-6E8A-4147-A177-3AD203B41FA5}">
                      <a16:colId xmlns:a16="http://schemas.microsoft.com/office/drawing/2014/main" val="3943312831"/>
                    </a:ext>
                  </a:extLst>
                </a:gridCol>
                <a:gridCol w="540000">
                  <a:extLst>
                    <a:ext uri="{9D8B030D-6E8A-4147-A177-3AD203B41FA5}">
                      <a16:colId xmlns:a16="http://schemas.microsoft.com/office/drawing/2014/main" val="3190717780"/>
                    </a:ext>
                  </a:extLst>
                </a:gridCol>
              </a:tblGrid>
              <a:tr h="318038">
                <a:tc gridSpan="4">
                  <a:txBody>
                    <a:bodyPr/>
                    <a:lstStyle/>
                    <a:p>
                      <a:pPr algn="l" rtl="0" fontAlgn="ctr">
                        <a:buNone/>
                      </a:pPr>
                      <a:r>
                        <a:rPr lang="ja-JP" altLang="en-US" sz="1400" b="1" u="none" strike="noStrike" dirty="0">
                          <a:effectLst/>
                          <a:latin typeface="+mn-ea"/>
                          <a:ea typeface="+mn-ea"/>
                        </a:rPr>
                        <a:t>②必要な資金（発災後１か月の想定）</a:t>
                      </a:r>
                      <a:endParaRPr lang="ja-JP" altLang="en-US" sz="1400" b="1" i="0" u="none" strike="noStrike" dirty="0">
                        <a:solidFill>
                          <a:srgbClr val="000000"/>
                        </a:solidFill>
                        <a:effectLst/>
                        <a:latin typeface="+mn-ea"/>
                        <a:ea typeface="+mn-ea"/>
                      </a:endParaRPr>
                    </a:p>
                  </a:txBody>
                  <a:tcPr marL="7228" marR="7228" marT="7228" marB="0" anchor="ct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7626830"/>
                  </a:ext>
                </a:extLst>
              </a:tr>
              <a:tr h="224072">
                <a:tc gridSpan="2">
                  <a:txBody>
                    <a:bodyPr/>
                    <a:lstStyle/>
                    <a:p>
                      <a:pPr algn="ctr" rtl="0" fontAlgn="ctr">
                        <a:buNone/>
                      </a:pPr>
                      <a:r>
                        <a:rPr lang="ja-JP" altLang="en-US" sz="1050" u="none" strike="noStrike" dirty="0">
                          <a:effectLst/>
                          <a:latin typeface="+mn-ea"/>
                          <a:ea typeface="+mn-ea"/>
                        </a:rPr>
                        <a:t>種　　類</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rtl="0" fontAlgn="ctr">
                        <a:buNone/>
                      </a:pPr>
                      <a:r>
                        <a:rPr lang="ja-JP" altLang="en-US" sz="1050" u="none" strike="noStrike" dirty="0">
                          <a:effectLst/>
                          <a:latin typeface="+mn-ea"/>
                          <a:ea typeface="+mn-ea"/>
                        </a:rPr>
                        <a:t>金　　　額</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210329253"/>
                  </a:ext>
                </a:extLst>
              </a:tr>
              <a:tr h="324000">
                <a:tc rowSpan="4">
                  <a:txBody>
                    <a:bodyPr/>
                    <a:lstStyle/>
                    <a:p>
                      <a:pPr algn="r" rtl="0" fontAlgn="ctr">
                        <a:buNone/>
                      </a:pPr>
                      <a:r>
                        <a:rPr lang="zh-TW" altLang="en-US" sz="1200" b="1" u="none" strike="noStrike" dirty="0">
                          <a:effectLst/>
                          <a:latin typeface="+mn-ea"/>
                          <a:ea typeface="+mn-ea"/>
                        </a:rPr>
                        <a:t> 経営維持費用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従業員への給与の支払い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６００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988037"/>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買掛金の支払い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186880"/>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金融機関からの借入金の返済</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５０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56804"/>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effectLst/>
                          <a:latin typeface="+mn-ea"/>
                          <a:ea typeface="+mn-ea"/>
                        </a:rPr>
                        <a:t>(</a:t>
                      </a:r>
                      <a:r>
                        <a:rPr lang="ja-JP" altLang="en-US" sz="1100" b="0" u="none" strike="noStrike" dirty="0">
                          <a:effectLst/>
                          <a:latin typeface="+mn-ea"/>
                          <a:ea typeface="+mn-ea"/>
                        </a:rPr>
                        <a:t>　　　　　　　　　　　</a:t>
                      </a:r>
                      <a:r>
                        <a:rPr lang="en-US" altLang="ja-JP" sz="1100" b="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865910"/>
                  </a:ext>
                </a:extLst>
              </a:tr>
              <a:tr h="324000">
                <a:tc rowSpan="3">
                  <a:txBody>
                    <a:bodyPr/>
                    <a:lstStyle/>
                    <a:p>
                      <a:pPr algn="r" fontAlgn="ctr">
                        <a:buNone/>
                      </a:pPr>
                      <a:r>
                        <a:rPr lang="zh-TW" altLang="en-US" sz="1200" b="1" u="none" strike="noStrike" dirty="0">
                          <a:effectLst/>
                          <a:latin typeface="+mn-ea"/>
                          <a:ea typeface="+mn-ea"/>
                        </a:rPr>
                        <a:t>災害復旧費用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被災建物の復旧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965456"/>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設備の復旧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1465"/>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solidFill>
                            <a:srgbClr val="C00000"/>
                          </a:solidFill>
                          <a:effectLst/>
                          <a:latin typeface="+mn-ea"/>
                          <a:ea typeface="+mn-ea"/>
                        </a:rPr>
                        <a:t>(</a:t>
                      </a:r>
                      <a:r>
                        <a:rPr lang="ja-JP" altLang="en-US" sz="1100" b="0" u="none" strike="noStrike" dirty="0">
                          <a:solidFill>
                            <a:srgbClr val="C00000"/>
                          </a:solidFill>
                          <a:effectLst/>
                          <a:latin typeface="+mn-ea"/>
                          <a:ea typeface="+mn-ea"/>
                        </a:rPr>
                        <a:t>ＢＣＰ要員の宿泊・食事</a:t>
                      </a:r>
                      <a:r>
                        <a:rPr lang="en-US" altLang="ja-JP" sz="1100" b="0" u="none" strike="noStrike" dirty="0">
                          <a:solidFill>
                            <a:srgbClr val="C00000"/>
                          </a:solidFill>
                          <a:effectLst/>
                          <a:latin typeface="+mn-ea"/>
                          <a:ea typeface="+mn-ea"/>
                        </a:rPr>
                        <a:t>)</a:t>
                      </a:r>
                      <a:endParaRPr lang="ja-JP" altLang="en-US" sz="1100" b="0"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５０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13229"/>
                  </a:ext>
                </a:extLst>
              </a:tr>
              <a:tr h="396000">
                <a:tc gridSpan="2">
                  <a:txBody>
                    <a:bodyPr/>
                    <a:lstStyle/>
                    <a:p>
                      <a:pPr algn="r" rtl="0" fontAlgn="ctr">
                        <a:buNone/>
                      </a:pPr>
                      <a:r>
                        <a:rPr lang="ja-JP" altLang="en-US" sz="1200" b="1" u="none" strike="noStrike" dirty="0">
                          <a:effectLst/>
                          <a:latin typeface="+mn-ea"/>
                          <a:ea typeface="+mn-ea"/>
                        </a:rPr>
                        <a:t>合計</a:t>
                      </a:r>
                      <a:endParaRPr lang="ja-JP"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algn="r" fontAlgn="ctr">
                        <a:buNone/>
                      </a:pPr>
                      <a:r>
                        <a:rPr lang="ja-JP" altLang="en-US" sz="1600" b="1" u="none" strike="noStrike" dirty="0">
                          <a:solidFill>
                            <a:srgbClr val="C00000"/>
                          </a:solidFill>
                          <a:effectLst/>
                          <a:latin typeface="+mn-ea"/>
                          <a:ea typeface="+mn-ea"/>
                        </a:rPr>
                        <a:t>１，０００</a:t>
                      </a: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ctr">
                        <a:buNone/>
                      </a:pPr>
                      <a:r>
                        <a:rPr lang="ja-JP" altLang="en-US" sz="1000" b="1" u="none" strike="noStrike" dirty="0">
                          <a:effectLst/>
                          <a:latin typeface="+mn-ea"/>
                          <a:ea typeface="+mn-ea"/>
                        </a:rPr>
                        <a:t>万円</a:t>
                      </a:r>
                      <a:endParaRPr lang="ja-JP" altLang="en-US" sz="1000" b="1"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3421366"/>
                  </a:ext>
                </a:extLst>
              </a:tr>
            </a:tbl>
          </a:graphicData>
        </a:graphic>
      </p:graphicFrame>
      <p:sp>
        <p:nvSpPr>
          <p:cNvPr id="4" name="コンテンツ プレースホルダー 2">
            <a:extLst>
              <a:ext uri="{FF2B5EF4-FFF2-40B4-BE49-F238E27FC236}">
                <a16:creationId xmlns:a16="http://schemas.microsoft.com/office/drawing/2014/main" id="{06D15F57-8EA2-B82B-6BB8-48930FF2EAD3}"/>
              </a:ext>
            </a:extLst>
          </p:cNvPr>
          <p:cNvSpPr txBox="1">
            <a:spLocks/>
          </p:cNvSpPr>
          <p:nvPr/>
        </p:nvSpPr>
        <p:spPr>
          <a:xfrm>
            <a:off x="148111" y="5378652"/>
            <a:ext cx="6552728" cy="62324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過去の被災企業の経験等により、一般的に１か月分の売上高程度を確保することが望ましいと考えられています。</a:t>
            </a:r>
            <a:br>
              <a:rPr lang="en-US" altLang="ja-JP" b="0" dirty="0"/>
            </a:br>
            <a:r>
              <a:rPr lang="ja-JP" altLang="en-US" b="0" dirty="0"/>
              <a:t>（中小企業庁「中小企業ＢＣＰ策定運用指針」より）</a:t>
            </a:r>
          </a:p>
          <a:p>
            <a:pPr lvl="3"/>
            <a:r>
              <a:rPr lang="ja-JP" altLang="en-US" b="0" dirty="0"/>
              <a:t>損害保険金は、損害調査・査定に時間を要する場合があるので、被災直後の資金繰りはその他の資金で対応できるよう備えて</a:t>
            </a:r>
            <a:br>
              <a:rPr lang="en-US" altLang="ja-JP" b="0" dirty="0"/>
            </a:br>
            <a:r>
              <a:rPr lang="ja-JP" altLang="en-US" b="0" dirty="0"/>
              <a:t>おきましょう。</a:t>
            </a:r>
          </a:p>
        </p:txBody>
      </p:sp>
      <p:sp>
        <p:nvSpPr>
          <p:cNvPr id="6" name="コンテンツ プレースホルダー 2">
            <a:extLst>
              <a:ext uri="{FF2B5EF4-FFF2-40B4-BE49-F238E27FC236}">
                <a16:creationId xmlns:a16="http://schemas.microsoft.com/office/drawing/2014/main" id="{48C151D3-6144-386C-150E-FBEF6C717CD9}"/>
              </a:ext>
            </a:extLst>
          </p:cNvPr>
          <p:cNvSpPr txBox="1">
            <a:spLocks/>
          </p:cNvSpPr>
          <p:nvPr/>
        </p:nvSpPr>
        <p:spPr>
          <a:xfrm>
            <a:off x="146271" y="9229195"/>
            <a:ext cx="6552728" cy="215444"/>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財務面での被害を細かく予測することは困難です。ここでは目安と考え、概ねの計算で結構です。</a:t>
            </a:r>
          </a:p>
        </p:txBody>
      </p:sp>
      <p:sp>
        <p:nvSpPr>
          <p:cNvPr id="8" name="スライド番号プレースホルダー 7">
            <a:extLst>
              <a:ext uri="{FF2B5EF4-FFF2-40B4-BE49-F238E27FC236}">
                <a16:creationId xmlns:a16="http://schemas.microsoft.com/office/drawing/2014/main" id="{31DF8D8E-6440-1CD0-81EC-B64D3C55D962}"/>
              </a:ext>
            </a:extLst>
          </p:cNvPr>
          <p:cNvSpPr>
            <a:spLocks noGrp="1"/>
          </p:cNvSpPr>
          <p:nvPr>
            <p:ph type="sldNum" sz="quarter" idx="12"/>
          </p:nvPr>
        </p:nvSpPr>
        <p:spPr/>
        <p:txBody>
          <a:bodyPr/>
          <a:lstStyle/>
          <a:p>
            <a:pPr algn="ctr"/>
            <a:fld id="{C7087AB9-DADE-4781-AE92-2E367CAE0F39}" type="slidenum">
              <a:rPr lang="ja-JP" altLang="en-US" smtClean="0"/>
              <a:pPr algn="ctr"/>
              <a:t>13</a:t>
            </a:fld>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CD4D80-5EC5-FECD-4763-C7E1BAB17082}"/>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A48EDAFA-BB5B-7C7D-3C5B-367493A7155A}"/>
              </a:ext>
            </a:extLst>
          </p:cNvPr>
          <p:cNvSpPr>
            <a:spLocks noGrp="1"/>
          </p:cNvSpPr>
          <p:nvPr>
            <p:ph sz="quarter" idx="11"/>
          </p:nvPr>
        </p:nvSpPr>
        <p:spPr>
          <a:xfrm>
            <a:off x="148110" y="631825"/>
            <a:ext cx="6709889" cy="2485296"/>
          </a:xfrm>
        </p:spPr>
        <p:txBody>
          <a:bodyPr/>
          <a:lstStyle/>
          <a:p>
            <a:endParaRPr lang="en-US" altLang="ja-JP" dirty="0"/>
          </a:p>
          <a:p>
            <a:endParaRPr lang="en-US" altLang="ja-JP" dirty="0"/>
          </a:p>
          <a:p>
            <a:endParaRPr lang="en-US" altLang="ja-JP" dirty="0"/>
          </a:p>
          <a:p>
            <a:r>
              <a:rPr lang="en-US" altLang="ja-JP" dirty="0"/>
              <a:t>STEP</a:t>
            </a:r>
            <a:r>
              <a:rPr lang="ja-JP" altLang="en-US" dirty="0"/>
              <a:t>１　初動対応と事前対策の検討</a:t>
            </a:r>
            <a:endParaRPr lang="en-US" altLang="ja-JP" dirty="0"/>
          </a:p>
          <a:p>
            <a:pPr lvl="1"/>
            <a:r>
              <a:rPr lang="ja-JP" altLang="en-US" b="1" dirty="0"/>
              <a:t>ポイント</a:t>
            </a:r>
            <a:endParaRPr lang="en-US" altLang="ja-JP" b="1" dirty="0"/>
          </a:p>
          <a:p>
            <a:pPr lvl="2"/>
            <a:r>
              <a:rPr lang="ja-JP" altLang="en-US" b="1" u="sng" dirty="0"/>
              <a:t>ＢＣＰ対応は、初動対応により、従業員の安全や安心が確保されていることが前提</a:t>
            </a:r>
            <a:r>
              <a:rPr lang="ja-JP" altLang="en-US" dirty="0"/>
              <a:t>となります。</a:t>
            </a:r>
            <a:endParaRPr lang="en-US" altLang="ja-JP" dirty="0"/>
          </a:p>
          <a:p>
            <a:pPr lvl="2"/>
            <a:r>
              <a:rPr lang="ja-JP" altLang="en-US" dirty="0"/>
              <a:t>まず、「現状の確認」であなたの会社にあてはまる状態にチェックを入れてください。</a:t>
            </a:r>
            <a:br>
              <a:rPr lang="en-US" altLang="ja-JP" dirty="0"/>
            </a:br>
            <a:r>
              <a:rPr lang="ja-JP" altLang="en-US" dirty="0"/>
              <a:t>（はい／不十分／いいえ）</a:t>
            </a:r>
            <a:endParaRPr lang="en-US" altLang="ja-JP" dirty="0"/>
          </a:p>
          <a:p>
            <a:pPr lvl="2"/>
            <a:r>
              <a:rPr lang="ja-JP" altLang="en-US" dirty="0"/>
              <a:t>（「はい」の場合）「対応手順の詳細」を記入してください。</a:t>
            </a:r>
            <a:endParaRPr lang="en-US" altLang="ja-JP" dirty="0"/>
          </a:p>
          <a:p>
            <a:pPr lvl="2"/>
            <a:r>
              <a:rPr lang="ja-JP" altLang="en-US" dirty="0"/>
              <a:t>（「不十分・不明」「いいえ」の場合）「対応手順の詳細」と、必要な「事前対策」を記入してください。</a:t>
            </a:r>
            <a:endParaRPr lang="en-US" altLang="ja-JP" dirty="0"/>
          </a:p>
        </p:txBody>
      </p:sp>
      <p:graphicFrame>
        <p:nvGraphicFramePr>
          <p:cNvPr id="8" name="表 7">
            <a:extLst>
              <a:ext uri="{FF2B5EF4-FFF2-40B4-BE49-F238E27FC236}">
                <a16:creationId xmlns:a16="http://schemas.microsoft.com/office/drawing/2014/main" id="{CF616ECF-D613-B1FC-08E5-37179B247C7E}"/>
              </a:ext>
            </a:extLst>
          </p:cNvPr>
          <p:cNvGraphicFramePr>
            <a:graphicFrameLocks noGrp="1"/>
          </p:cNvGraphicFramePr>
          <p:nvPr>
            <p:extLst>
              <p:ext uri="{D42A27DB-BD31-4B8C-83A1-F6EECF244321}">
                <p14:modId xmlns:p14="http://schemas.microsoft.com/office/powerpoint/2010/main" val="2917701267"/>
              </p:ext>
            </p:extLst>
          </p:nvPr>
        </p:nvGraphicFramePr>
        <p:xfrm>
          <a:off x="160475" y="3188416"/>
          <a:ext cx="6528000" cy="6145680"/>
        </p:xfrm>
        <a:graphic>
          <a:graphicData uri="http://schemas.openxmlformats.org/drawingml/2006/table">
            <a:tbl>
              <a:tblPr/>
              <a:tblGrid>
                <a:gridCol w="1037200">
                  <a:extLst>
                    <a:ext uri="{9D8B030D-6E8A-4147-A177-3AD203B41FA5}">
                      <a16:colId xmlns:a16="http://schemas.microsoft.com/office/drawing/2014/main" val="943329578"/>
                    </a:ext>
                  </a:extLst>
                </a:gridCol>
                <a:gridCol w="1620000">
                  <a:extLst>
                    <a:ext uri="{9D8B030D-6E8A-4147-A177-3AD203B41FA5}">
                      <a16:colId xmlns:a16="http://schemas.microsoft.com/office/drawing/2014/main" val="2097964660"/>
                    </a:ext>
                  </a:extLst>
                </a:gridCol>
                <a:gridCol w="630800">
                  <a:extLst>
                    <a:ext uri="{9D8B030D-6E8A-4147-A177-3AD203B41FA5}">
                      <a16:colId xmlns:a16="http://schemas.microsoft.com/office/drawing/2014/main" val="2442690118"/>
                    </a:ext>
                  </a:extLst>
                </a:gridCol>
                <a:gridCol w="1620000">
                  <a:extLst>
                    <a:ext uri="{9D8B030D-6E8A-4147-A177-3AD203B41FA5}">
                      <a16:colId xmlns:a16="http://schemas.microsoft.com/office/drawing/2014/main" val="1786958144"/>
                    </a:ext>
                  </a:extLst>
                </a:gridCol>
                <a:gridCol w="1620000">
                  <a:extLst>
                    <a:ext uri="{9D8B030D-6E8A-4147-A177-3AD203B41FA5}">
                      <a16:colId xmlns:a16="http://schemas.microsoft.com/office/drawing/2014/main" val="3281669765"/>
                    </a:ext>
                  </a:extLst>
                </a:gridCol>
              </a:tblGrid>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初動対応の観点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現状の確認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対応手順の詳細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事前対策</a:t>
                      </a:r>
                      <a:br>
                        <a:rPr kumimoji="1" lang="en-US" altLang="ja-JP" sz="1000" b="1" i="0" u="none" strike="noStrike" cap="none" normalizeH="0" baseline="0" dirty="0">
                          <a:ln>
                            <a:noFill/>
                          </a:ln>
                          <a:solidFill>
                            <a:schemeClr val="tx1"/>
                          </a:solidFill>
                          <a:effectLst/>
                          <a:latin typeface="+mn-ea"/>
                          <a:ea typeface="+mn-ea"/>
                        </a:rPr>
                      </a:br>
                      <a:r>
                        <a:rPr kumimoji="1" lang="ja-JP" altLang="en-US" sz="800" b="1" i="0" u="none" strike="noStrike" cap="none" normalizeH="0" baseline="0" dirty="0">
                          <a:ln>
                            <a:noFill/>
                          </a:ln>
                          <a:solidFill>
                            <a:schemeClr val="tx1"/>
                          </a:solidFill>
                          <a:effectLst/>
                          <a:latin typeface="+mn-ea"/>
                          <a:ea typeface="+mn-ea"/>
                        </a:rPr>
                        <a:t>（不十分・いいえの場合）</a:t>
                      </a:r>
                      <a:endParaRPr kumimoji="1" lang="en-US" altLang="ja-JP" sz="8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75340683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避難誘導</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避難経路が確保されていますか？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避難誘導担当者が経路の安全を確認し、全員を避難場所へ誘導する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372184"/>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避難計画に基づく</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避難の実施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執務スペースや避難経路の安全が確保されていますか？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揺れ収束後、転倒・落下物を確認し、危険箇所を立入禁止にする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446001"/>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安否確認</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従業員の安否確認方法は決まっていますか？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発災後、安否確認システムで全員の状況を確認し、責任者へ報告する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603897"/>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従業員・家族の</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安否確認実施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就業時間外に発災した場合に出社する要員は決まっていますか？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緊急連絡網に従い順次連絡し、安否と出社可否を責任者へ報告する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7147419"/>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救護活動</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災害時に必要な備品を把握・整備していますか？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負傷者が発生した場合、救護担当者が応急手当を実施し</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8690132"/>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防災備蓄品を</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用いた救援活動</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断水した時のトイレの対策はありますか？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断水確認後、通常トイレの使用を禁止し、簡易トイレを設置・使用する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59521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二次災害防止</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出火のおそれがある場所や危険物保管場所等、二次災害危険箇所を周知していますか？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担当者が危険箇所を確認し、危険区域に立入禁止措置を実施する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1489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出火のおそれがある</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場所や危険物保管</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場所等における</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二次災害防止措置</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二次災害防止策を検討していますか？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揺れ収束後、担当者がガス・電気を遮断し、火災発生時は</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92708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被災状況把握</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不明</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98838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事務所建物・設備等の被害状況や安全性の確認</a:t>
                      </a:r>
                      <a:endParaRPr kumimoji="1" lang="zh-TW" altLang="en-US" sz="8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担当者が外壁・柱・天井を目視確認し、危険な場合は全員を避難させる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982173"/>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帰宅判断・</a:t>
                      </a:r>
                      <a:endParaRPr kumimoji="1" lang="en-US" altLang="ja-JP" sz="1000" b="1" i="0" u="sng"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出社指示</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従業員の帰宅判断の基準は決まっていますか？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責任者が安全性・交通状況を確認し、帰宅または社内待機を指示する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52390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周囲の安全確認後</a:t>
                      </a: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従業員の帰宅判断や翌日以降の就業・</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出社指示</a:t>
                      </a:r>
                      <a:endParaRPr kumimoji="1" lang="ja-JP" altLang="en-US" sz="1000" b="1" i="0" u="sng"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翌日以降の就業・出社指示の基準や方法は決まっていますか？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被害・インフラ状況を確認し、出社可否をメールで全従業員へ周知する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349263"/>
                  </a:ext>
                </a:extLst>
              </a:tr>
            </a:tbl>
          </a:graphicData>
        </a:graphic>
      </p:graphicFrame>
      <p:graphicFrame>
        <p:nvGraphicFramePr>
          <p:cNvPr id="26" name="表 25">
            <a:extLst>
              <a:ext uri="{FF2B5EF4-FFF2-40B4-BE49-F238E27FC236}">
                <a16:creationId xmlns:a16="http://schemas.microsoft.com/office/drawing/2014/main" id="{B216C931-1C56-4AB0-25F6-3D7119D4A75E}"/>
              </a:ext>
            </a:extLst>
          </p:cNvPr>
          <p:cNvGraphicFramePr>
            <a:graphicFrameLocks noGrp="1"/>
          </p:cNvGraphicFramePr>
          <p:nvPr>
            <p:extLst>
              <p:ext uri="{D42A27DB-BD31-4B8C-83A1-F6EECF244321}">
                <p14:modId xmlns:p14="http://schemas.microsoft.com/office/powerpoint/2010/main" val="1583698302"/>
              </p:ext>
            </p:extLst>
          </p:nvPr>
        </p:nvGraphicFramePr>
        <p:xfrm>
          <a:off x="157160" y="1064608"/>
          <a:ext cx="6499360" cy="360000"/>
        </p:xfrm>
        <a:graphic>
          <a:graphicData uri="http://schemas.openxmlformats.org/drawingml/2006/table">
            <a:tbl>
              <a:tblPr/>
              <a:tblGrid>
                <a:gridCol w="1260000">
                  <a:extLst>
                    <a:ext uri="{9D8B030D-6E8A-4147-A177-3AD203B41FA5}">
                      <a16:colId xmlns:a16="http://schemas.microsoft.com/office/drawing/2014/main" val="4118722819"/>
                    </a:ext>
                  </a:extLst>
                </a:gridCol>
                <a:gridCol w="1309840">
                  <a:extLst>
                    <a:ext uri="{9D8B030D-6E8A-4147-A177-3AD203B41FA5}">
                      <a16:colId xmlns:a16="http://schemas.microsoft.com/office/drawing/2014/main" val="2519102901"/>
                    </a:ext>
                  </a:extLst>
                </a:gridCol>
                <a:gridCol w="1309840">
                  <a:extLst>
                    <a:ext uri="{9D8B030D-6E8A-4147-A177-3AD203B41FA5}">
                      <a16:colId xmlns:a16="http://schemas.microsoft.com/office/drawing/2014/main" val="1984488524"/>
                    </a:ext>
                  </a:extLst>
                </a:gridCol>
                <a:gridCol w="1309840">
                  <a:extLst>
                    <a:ext uri="{9D8B030D-6E8A-4147-A177-3AD203B41FA5}">
                      <a16:colId xmlns:a16="http://schemas.microsoft.com/office/drawing/2014/main" val="2309626054"/>
                    </a:ext>
                  </a:extLst>
                </a:gridCol>
                <a:gridCol w="1309840">
                  <a:extLst>
                    <a:ext uri="{9D8B030D-6E8A-4147-A177-3AD203B41FA5}">
                      <a16:colId xmlns:a16="http://schemas.microsoft.com/office/drawing/2014/main" val="2317965414"/>
                    </a:ext>
                  </a:extLst>
                </a:gridCol>
              </a:tblGrid>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初動対応と</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事前対策の検討</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重要な経営資源の抽出</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重要な経営資源への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影響の想定</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事業継続戦略の検討</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ＢＣＰ対応策の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実施計画立案</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27269"/>
                  </a:ext>
                </a:extLst>
              </a:tr>
            </a:tbl>
          </a:graphicData>
        </a:graphic>
      </p:graphicFrame>
      <p:grpSp>
        <p:nvGrpSpPr>
          <p:cNvPr id="10" name="グループ化 9">
            <a:extLst>
              <a:ext uri="{FF2B5EF4-FFF2-40B4-BE49-F238E27FC236}">
                <a16:creationId xmlns:a16="http://schemas.microsoft.com/office/drawing/2014/main" id="{0CD59B63-C288-6EA3-F057-DC8AFFF9B125}"/>
              </a:ext>
            </a:extLst>
          </p:cNvPr>
          <p:cNvGrpSpPr/>
          <p:nvPr/>
        </p:nvGrpSpPr>
        <p:grpSpPr>
          <a:xfrm>
            <a:off x="152792" y="776576"/>
            <a:ext cx="6624416" cy="291072"/>
            <a:chOff x="152792" y="992560"/>
            <a:chExt cx="6624416" cy="291072"/>
          </a:xfrm>
        </p:grpSpPr>
        <p:sp>
          <p:nvSpPr>
            <p:cNvPr id="25" name="矢印: 五方向 24">
              <a:extLst>
                <a:ext uri="{FF2B5EF4-FFF2-40B4-BE49-F238E27FC236}">
                  <a16:creationId xmlns:a16="http://schemas.microsoft.com/office/drawing/2014/main" id="{C5C9276B-CEEB-D091-0833-41825C4B8399}"/>
                </a:ext>
              </a:extLst>
            </p:cNvPr>
            <p:cNvSpPr/>
            <p:nvPr/>
          </p:nvSpPr>
          <p:spPr bwMode="auto">
            <a:xfrm>
              <a:off x="5301208"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５</a:t>
              </a:r>
              <a:endParaRPr kumimoji="1" lang="en-US" altLang="ja-JP" sz="1400" i="0" u="none" strike="noStrike" cap="none" normalizeH="0" baseline="0" dirty="0">
                <a:ln>
                  <a:noFill/>
                </a:ln>
                <a:effectLst/>
                <a:latin typeface="+mn-ea"/>
                <a:ea typeface="+mn-ea"/>
              </a:endParaRPr>
            </a:p>
          </p:txBody>
        </p:sp>
        <p:sp>
          <p:nvSpPr>
            <p:cNvPr id="2" name="矢印: 五方向 1">
              <a:extLst>
                <a:ext uri="{FF2B5EF4-FFF2-40B4-BE49-F238E27FC236}">
                  <a16:creationId xmlns:a16="http://schemas.microsoft.com/office/drawing/2014/main" id="{4F3C01D3-7E22-0E69-9635-13E0C958C531}"/>
                </a:ext>
              </a:extLst>
            </p:cNvPr>
            <p:cNvSpPr/>
            <p:nvPr/>
          </p:nvSpPr>
          <p:spPr bwMode="auto">
            <a:xfrm>
              <a:off x="4005064"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４</a:t>
              </a:r>
              <a:endParaRPr kumimoji="1" lang="en-US" altLang="ja-JP" sz="1400" i="0" u="none" strike="noStrike" cap="none" normalizeH="0" baseline="0" dirty="0">
                <a:ln>
                  <a:noFill/>
                </a:ln>
                <a:effectLst/>
                <a:latin typeface="+mn-ea"/>
                <a:ea typeface="+mn-ea"/>
              </a:endParaRPr>
            </a:p>
          </p:txBody>
        </p:sp>
        <p:sp>
          <p:nvSpPr>
            <p:cNvPr id="6" name="矢印: 五方向 5">
              <a:extLst>
                <a:ext uri="{FF2B5EF4-FFF2-40B4-BE49-F238E27FC236}">
                  <a16:creationId xmlns:a16="http://schemas.microsoft.com/office/drawing/2014/main" id="{ABAE4FC7-60D0-C42D-42C5-983F0B44AFA1}"/>
                </a:ext>
              </a:extLst>
            </p:cNvPr>
            <p:cNvSpPr/>
            <p:nvPr/>
          </p:nvSpPr>
          <p:spPr bwMode="auto">
            <a:xfrm>
              <a:off x="2708920"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３</a:t>
              </a:r>
              <a:endParaRPr kumimoji="1" lang="en-US" altLang="ja-JP" sz="1400" i="0" u="none" strike="noStrike" cap="none" normalizeH="0" baseline="0" dirty="0">
                <a:ln>
                  <a:noFill/>
                </a:ln>
                <a:effectLst/>
                <a:latin typeface="+mn-ea"/>
                <a:ea typeface="+mn-ea"/>
              </a:endParaRPr>
            </a:p>
          </p:txBody>
        </p:sp>
        <p:sp>
          <p:nvSpPr>
            <p:cNvPr id="7" name="矢印: 五方向 6">
              <a:extLst>
                <a:ext uri="{FF2B5EF4-FFF2-40B4-BE49-F238E27FC236}">
                  <a16:creationId xmlns:a16="http://schemas.microsoft.com/office/drawing/2014/main" id="{A6781A0F-F2E3-B675-711E-A3E268DEB958}"/>
                </a:ext>
              </a:extLst>
            </p:cNvPr>
            <p:cNvSpPr/>
            <p:nvPr/>
          </p:nvSpPr>
          <p:spPr bwMode="auto">
            <a:xfrm>
              <a:off x="1412776"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２</a:t>
              </a:r>
              <a:endParaRPr kumimoji="1" lang="en-US" altLang="ja-JP" sz="1400" i="0" u="none" strike="noStrike" cap="none" normalizeH="0" baseline="0" dirty="0">
                <a:ln>
                  <a:noFill/>
                </a:ln>
                <a:effectLst/>
                <a:latin typeface="+mn-ea"/>
                <a:ea typeface="+mn-ea"/>
              </a:endParaRPr>
            </a:p>
          </p:txBody>
        </p:sp>
        <p:sp>
          <p:nvSpPr>
            <p:cNvPr id="9" name="矢印: 五方向 8">
              <a:extLst>
                <a:ext uri="{FF2B5EF4-FFF2-40B4-BE49-F238E27FC236}">
                  <a16:creationId xmlns:a16="http://schemas.microsoft.com/office/drawing/2014/main" id="{7AC6DF0E-F8A5-AAE2-F116-63EE3C66465D}"/>
                </a:ext>
              </a:extLst>
            </p:cNvPr>
            <p:cNvSpPr/>
            <p:nvPr/>
          </p:nvSpPr>
          <p:spPr bwMode="auto">
            <a:xfrm>
              <a:off x="152792" y="992560"/>
              <a:ext cx="1404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１</a:t>
              </a:r>
              <a:endParaRPr lang="en-US" altLang="ja-JP" sz="1400" dirty="0">
                <a:latin typeface="+mn-ea"/>
                <a:ea typeface="+mn-ea"/>
              </a:endParaRPr>
            </a:p>
          </p:txBody>
        </p:sp>
      </p:grpSp>
      <p:sp>
        <p:nvSpPr>
          <p:cNvPr id="11" name="スライド番号プレースホルダー 10">
            <a:extLst>
              <a:ext uri="{FF2B5EF4-FFF2-40B4-BE49-F238E27FC236}">
                <a16:creationId xmlns:a16="http://schemas.microsoft.com/office/drawing/2014/main" id="{481B683C-0806-02DF-5710-2AC5BDC79688}"/>
              </a:ext>
            </a:extLst>
          </p:cNvPr>
          <p:cNvSpPr>
            <a:spLocks noGrp="1"/>
          </p:cNvSpPr>
          <p:nvPr>
            <p:ph type="sldNum" sz="quarter" idx="12"/>
          </p:nvPr>
        </p:nvSpPr>
        <p:spPr/>
        <p:txBody>
          <a:bodyPr/>
          <a:lstStyle/>
          <a:p>
            <a:pPr algn="ctr"/>
            <a:fld id="{C7087AB9-DADE-4781-AE92-2E367CAE0F39}" type="slidenum">
              <a:rPr lang="ja-JP" altLang="en-US" smtClean="0"/>
              <a:pPr algn="ctr"/>
              <a:t>14</a:t>
            </a:fld>
            <a:endParaRPr lang="ja-JP" altLang="en-US" dirty="0"/>
          </a:p>
        </p:txBody>
      </p:sp>
      <p:sp>
        <p:nvSpPr>
          <p:cNvPr id="5" name="AutoShape 122">
            <a:extLst>
              <a:ext uri="{FF2B5EF4-FFF2-40B4-BE49-F238E27FC236}">
                <a16:creationId xmlns:a16="http://schemas.microsoft.com/office/drawing/2014/main" id="{633D66E7-62CD-E9B6-00EF-CF9718FD3C65}"/>
              </a:ext>
            </a:extLst>
          </p:cNvPr>
          <p:cNvSpPr>
            <a:spLocks noChangeArrowheads="1"/>
          </p:cNvSpPr>
          <p:nvPr/>
        </p:nvSpPr>
        <p:spPr bwMode="auto">
          <a:xfrm>
            <a:off x="670536" y="9249051"/>
            <a:ext cx="5472608" cy="253490"/>
          </a:xfrm>
          <a:prstGeom prst="wedgeRectCallout">
            <a:avLst>
              <a:gd name="adj1" fmla="val 38544"/>
              <a:gd name="adj2" fmla="val -6749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ここで記載した事前対策は「</a:t>
            </a:r>
            <a:r>
              <a:rPr lang="en-US" altLang="ja-JP" b="0" dirty="0">
                <a:latin typeface="ＭＳ ゴシック" panose="020B0609070205080204" pitchFamily="49" charset="-128"/>
                <a:ea typeface="ＭＳ ゴシック" panose="020B0609070205080204" pitchFamily="49" charset="-128"/>
              </a:rPr>
              <a:t>STEP</a:t>
            </a:r>
            <a:r>
              <a:rPr lang="ja-JP" altLang="en-US" b="0" dirty="0">
                <a:latin typeface="ＭＳ ゴシック" panose="020B0609070205080204" pitchFamily="49" charset="-128"/>
                <a:ea typeface="ＭＳ ゴシック" panose="020B0609070205080204" pitchFamily="49" charset="-128"/>
              </a:rPr>
              <a:t>５　ＢＣＰ対応策の実施計画立案」にも転記します。</a:t>
            </a:r>
          </a:p>
        </p:txBody>
      </p:sp>
    </p:spTree>
    <p:extLst>
      <p:ext uri="{BB962C8B-B14F-4D97-AF65-F5344CB8AC3E}">
        <p14:creationId xmlns:p14="http://schemas.microsoft.com/office/powerpoint/2010/main" val="59264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5578-3DDD-DBE0-E1BA-18ECC3EA70E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039B855-5FB1-FFCA-2F02-4EE73AA943F9}"/>
              </a:ext>
            </a:extLst>
          </p:cNvPr>
          <p:cNvSpPr>
            <a:spLocks noGrp="1"/>
          </p:cNvSpPr>
          <p:nvPr>
            <p:ph type="ctrTitle"/>
          </p:nvPr>
        </p:nvSpPr>
        <p:spPr/>
        <p:txBody>
          <a:bodyPr/>
          <a:lstStyle/>
          <a:p>
            <a:r>
              <a:rPr lang="ja-JP" altLang="en-US" dirty="0"/>
              <a:t>５．ＢＣＰ対応策の検討</a:t>
            </a:r>
          </a:p>
        </p:txBody>
      </p:sp>
      <p:sp>
        <p:nvSpPr>
          <p:cNvPr id="7" name="コンテンツ プレースホルダー 6">
            <a:extLst>
              <a:ext uri="{FF2B5EF4-FFF2-40B4-BE49-F238E27FC236}">
                <a16:creationId xmlns:a16="http://schemas.microsoft.com/office/drawing/2014/main" id="{E6D24ECA-A178-E792-3352-5ACC4180B344}"/>
              </a:ext>
            </a:extLst>
          </p:cNvPr>
          <p:cNvSpPr>
            <a:spLocks noGrp="1"/>
          </p:cNvSpPr>
          <p:nvPr>
            <p:ph sz="quarter" idx="11"/>
          </p:nvPr>
        </p:nvSpPr>
        <p:spPr>
          <a:xfrm>
            <a:off x="148111" y="631825"/>
            <a:ext cx="6552728" cy="4247317"/>
          </a:xfrm>
        </p:spPr>
        <p:txBody>
          <a:bodyPr/>
          <a:lstStyle/>
          <a:p>
            <a:r>
              <a:rPr lang="en-US" altLang="ja-JP" dirty="0"/>
              <a:t>STEP</a:t>
            </a:r>
            <a:r>
              <a:rPr lang="ja-JP" altLang="en-US" dirty="0"/>
              <a:t>２　重要な経営資源の抽出</a:t>
            </a:r>
            <a:endParaRPr lang="en-US" altLang="ja-JP" dirty="0"/>
          </a:p>
          <a:p>
            <a:pPr lvl="1"/>
            <a:r>
              <a:rPr lang="ja-JP" altLang="en-US" dirty="0"/>
              <a:t>ポイント</a:t>
            </a:r>
            <a:endParaRPr lang="en-US" altLang="ja-JP" dirty="0"/>
          </a:p>
          <a:p>
            <a:pPr lvl="2"/>
            <a:r>
              <a:rPr lang="ja-JP" altLang="en-US" dirty="0"/>
              <a:t>まず、「２</a:t>
            </a:r>
            <a:r>
              <a:rPr lang="en-US" altLang="ja-JP" dirty="0"/>
              <a:t>.</a:t>
            </a:r>
            <a:r>
              <a:rPr lang="ja-JP" altLang="en-US" dirty="0"/>
              <a:t>２　重要業務の決定</a:t>
            </a:r>
            <a:r>
              <a:rPr lang="en-US" altLang="ja-JP" dirty="0"/>
              <a:t>｣</a:t>
            </a:r>
            <a:r>
              <a:rPr lang="ja-JP" altLang="en-US" dirty="0"/>
              <a:t>で決めた、あなたの会社の重要業務を対象に、</a:t>
            </a:r>
            <a:r>
              <a:rPr lang="ja-JP" altLang="en-US" b="1" u="sng" dirty="0"/>
              <a:t>どのような経営資源が必要なのかを「具体的な資源」として洗い出し、整理します。</a:t>
            </a:r>
            <a:endParaRPr lang="en-US" altLang="ja-JP" b="1" u="sng" dirty="0"/>
          </a:p>
          <a:p>
            <a:r>
              <a:rPr lang="en-US" altLang="ja-JP" dirty="0"/>
              <a:t>STEP</a:t>
            </a:r>
            <a:r>
              <a:rPr lang="ja-JP" altLang="en-US" dirty="0"/>
              <a:t>３ </a:t>
            </a:r>
            <a:r>
              <a:rPr lang="ja-JP" altLang="en-US" dirty="0">
                <a:latin typeface="+mj-ea"/>
              </a:rPr>
              <a:t>重要な経営資源への影響の想定</a:t>
            </a:r>
            <a:endParaRPr lang="ja-JP" altLang="en-US" dirty="0"/>
          </a:p>
          <a:p>
            <a:pPr lvl="1"/>
            <a:r>
              <a:rPr lang="ja-JP" altLang="en-US" dirty="0"/>
              <a:t>ポイント</a:t>
            </a:r>
            <a:endParaRPr lang="en-US" altLang="ja-JP" dirty="0"/>
          </a:p>
          <a:p>
            <a:pPr lvl="2"/>
            <a:r>
              <a:rPr lang="ja-JP" altLang="en-US" dirty="0"/>
              <a:t>次に、大規模地震が発生した際、洗い出した経営資源にどのような影響・被害があり、どうなることが想定されるかを考え、「経営資源への影響」として記入します。</a:t>
            </a:r>
            <a:endParaRPr lang="en-US" altLang="ja-JP" dirty="0"/>
          </a:p>
          <a:p>
            <a:r>
              <a:rPr lang="en-US" altLang="ja-JP" dirty="0"/>
              <a:t>STEP</a:t>
            </a:r>
            <a:r>
              <a:rPr lang="ja-JP" altLang="en-US" dirty="0"/>
              <a:t>４事業継続戦略の検討</a:t>
            </a:r>
            <a:endParaRPr lang="en-US" altLang="ja-JP" dirty="0"/>
          </a:p>
          <a:p>
            <a:pPr lvl="1"/>
            <a:r>
              <a:rPr lang="ja-JP" altLang="en-US" dirty="0"/>
              <a:t>ポイント</a:t>
            </a:r>
            <a:endParaRPr lang="en-US" altLang="ja-JP" dirty="0"/>
          </a:p>
          <a:p>
            <a:pPr lvl="2"/>
            <a:r>
              <a:rPr lang="ja-JP" altLang="en-US" dirty="0"/>
              <a:t>「発災時の対応策」と「事前対策」を検討します。</a:t>
            </a:r>
            <a:endParaRPr lang="en-US" altLang="ja-JP" dirty="0"/>
          </a:p>
          <a:p>
            <a:pPr lvl="2"/>
            <a:r>
              <a:rPr lang="en-US" altLang="ja-JP" dirty="0"/>
              <a:t>STEP</a:t>
            </a:r>
            <a:r>
              <a:rPr lang="ja-JP" altLang="en-US" dirty="0"/>
              <a:t>２で想定した影響・被害をふまえ、大規模地震が発生した際、復旧目標までに重要業務を復旧させるために、どのような対応策を行う必要があるかを考え、「発災時の対応策」として記入します。</a:t>
            </a:r>
            <a:endParaRPr lang="en-US" altLang="ja-JP" dirty="0"/>
          </a:p>
          <a:p>
            <a:pPr lvl="2"/>
            <a:r>
              <a:rPr lang="ja-JP" altLang="en-US" dirty="0"/>
              <a:t>「発災時の対応策」の観点として、</a:t>
            </a:r>
            <a:r>
              <a:rPr lang="en-US" altLang="ja-JP" dirty="0"/>
              <a:t>【</a:t>
            </a:r>
            <a:r>
              <a:rPr lang="ja-JP" altLang="en-US" dirty="0"/>
              <a:t>事業継続戦略の例</a:t>
            </a:r>
            <a:r>
              <a:rPr lang="en-US" altLang="ja-JP" dirty="0"/>
              <a:t>】</a:t>
            </a:r>
            <a:r>
              <a:rPr lang="ja-JP" altLang="en-US" dirty="0"/>
              <a:t>も参考としながら検討してください。</a:t>
            </a:r>
            <a:endParaRPr lang="en-US" altLang="ja-JP" dirty="0"/>
          </a:p>
          <a:p>
            <a:pPr lvl="2"/>
            <a:r>
              <a:rPr lang="ja-JP" altLang="en-US" dirty="0"/>
              <a:t>最後に「発災時の対応策」の実施や被害の軽減のために必要な「事前対策」を考え、記入します。</a:t>
            </a:r>
            <a:endParaRPr lang="en-US" altLang="ja-JP" dirty="0"/>
          </a:p>
          <a:p>
            <a:pPr lvl="1"/>
            <a:r>
              <a:rPr lang="ja-JP" altLang="en-US" dirty="0"/>
              <a:t>事業継続戦略の例</a:t>
            </a:r>
          </a:p>
          <a:p>
            <a:pPr lvl="2"/>
            <a:r>
              <a:rPr lang="ja-JP" altLang="en-US" dirty="0"/>
              <a:t>代表的な事業継続戦略として、以下のようなものがあります。</a:t>
            </a:r>
            <a:endParaRPr lang="en-US" altLang="ja-JP" dirty="0"/>
          </a:p>
          <a:p>
            <a:pPr lvl="2"/>
            <a:r>
              <a:rPr lang="ja-JP" altLang="en-US" dirty="0"/>
              <a:t>いずれかを選択するというよりも、重要業務の復旧目標や必要な経営資源の被害の見通しに応じて、組み合わせて方針を立てます。</a:t>
            </a:r>
          </a:p>
        </p:txBody>
      </p:sp>
      <p:graphicFrame>
        <p:nvGraphicFramePr>
          <p:cNvPr id="6" name="Group 386">
            <a:extLst>
              <a:ext uri="{FF2B5EF4-FFF2-40B4-BE49-F238E27FC236}">
                <a16:creationId xmlns:a16="http://schemas.microsoft.com/office/drawing/2014/main" id="{167E5465-A21E-09FB-FB4D-D196261F134A}"/>
              </a:ext>
            </a:extLst>
          </p:cNvPr>
          <p:cNvGraphicFramePr>
            <a:graphicFrameLocks noGrp="1"/>
          </p:cNvGraphicFramePr>
          <p:nvPr>
            <p:extLst>
              <p:ext uri="{D42A27DB-BD31-4B8C-83A1-F6EECF244321}">
                <p14:modId xmlns:p14="http://schemas.microsoft.com/office/powerpoint/2010/main" val="945498245"/>
              </p:ext>
            </p:extLst>
          </p:nvPr>
        </p:nvGraphicFramePr>
        <p:xfrm>
          <a:off x="96743" y="6695152"/>
          <a:ext cx="6655463" cy="2766960"/>
        </p:xfrm>
        <a:graphic>
          <a:graphicData uri="http://schemas.openxmlformats.org/drawingml/2006/table">
            <a:tbl>
              <a:tblPr/>
              <a:tblGrid>
                <a:gridCol w="1080000">
                  <a:extLst>
                    <a:ext uri="{9D8B030D-6E8A-4147-A177-3AD203B41FA5}">
                      <a16:colId xmlns:a16="http://schemas.microsoft.com/office/drawing/2014/main" val="3782057314"/>
                    </a:ext>
                  </a:extLst>
                </a:gridCol>
                <a:gridCol w="1080000">
                  <a:extLst>
                    <a:ext uri="{9D8B030D-6E8A-4147-A177-3AD203B41FA5}">
                      <a16:colId xmlns:a16="http://schemas.microsoft.com/office/drawing/2014/main" val="367205258"/>
                    </a:ext>
                  </a:extLst>
                </a:gridCol>
                <a:gridCol w="1615463">
                  <a:extLst>
                    <a:ext uri="{9D8B030D-6E8A-4147-A177-3AD203B41FA5}">
                      <a16:colId xmlns:a16="http://schemas.microsoft.com/office/drawing/2014/main" val="2890129880"/>
                    </a:ext>
                  </a:extLst>
                </a:gridCol>
                <a:gridCol w="2880000">
                  <a:extLst>
                    <a:ext uri="{9D8B030D-6E8A-4147-A177-3AD203B41FA5}">
                      <a16:colId xmlns:a16="http://schemas.microsoft.com/office/drawing/2014/main" val="1939434679"/>
                    </a:ext>
                  </a:extLst>
                </a:gridCol>
              </a:tblGrid>
              <a:tr h="288000">
                <a:tc gridSpan="4">
                  <a:txBody>
                    <a:bodyPr/>
                    <a:lstStyle/>
                    <a:p>
                      <a:r>
                        <a:rPr lang="ja-JP" altLang="en-US" sz="1400" b="1" dirty="0"/>
                        <a:t>人材（責任者・従業員・パート</a:t>
                      </a:r>
                      <a:r>
                        <a:rPr lang="en-US" altLang="ja-JP" sz="1400" b="1" dirty="0"/>
                        <a:t>/</a:t>
                      </a:r>
                      <a:r>
                        <a:rPr lang="ja-JP" altLang="en-US" sz="1400" b="1" dirty="0"/>
                        <a:t>アルバイト・派遣スタッフ等）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sz="1400" b="1" dirty="0"/>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59311724"/>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650435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89684389"/>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社長・店長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出社できない</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a:ln>
                            <a:noFill/>
                          </a:ln>
                          <a:solidFill>
                            <a:srgbClr val="C00000"/>
                          </a:solidFill>
                          <a:effectLst/>
                          <a:latin typeface="+mn-ea"/>
                          <a:ea typeface="+mn-ea"/>
                        </a:rPr>
                        <a:t>不在</a:t>
                      </a:r>
                      <a:r>
                        <a:rPr kumimoji="1" lang="ja-JP" altLang="en-US" sz="900" b="0" i="0" u="none" strike="noStrike" cap="none" normalizeH="0" baseline="0" dirty="0">
                          <a:ln>
                            <a:noFill/>
                          </a:ln>
                          <a:solidFill>
                            <a:srgbClr val="C00000"/>
                          </a:solidFill>
                          <a:effectLst/>
                          <a:latin typeface="+mn-ea"/>
                          <a:ea typeface="+mn-ea"/>
                        </a:rPr>
                        <a:t>の</a:t>
                      </a:r>
                      <a:r>
                        <a:rPr kumimoji="1" lang="ja-JP" altLang="en-US" sz="900" b="0" i="0" u="none" strike="noStrike" cap="none" normalizeH="0" baseline="0">
                          <a:ln>
                            <a:noFill/>
                          </a:ln>
                          <a:solidFill>
                            <a:srgbClr val="C00000"/>
                          </a:solidFill>
                          <a:effectLst/>
                          <a:latin typeface="+mn-ea"/>
                          <a:ea typeface="+mn-ea"/>
                        </a:rPr>
                        <a:t>場合、○○</a:t>
                      </a:r>
                      <a:r>
                        <a:rPr kumimoji="1" lang="ja-JP" altLang="en-US" sz="900" b="0" i="0" u="none" strike="noStrike" cap="none" normalizeH="0" baseline="0" dirty="0">
                          <a:ln>
                            <a:noFill/>
                          </a:ln>
                          <a:solidFill>
                            <a:srgbClr val="C00000"/>
                          </a:solidFill>
                          <a:effectLst/>
                          <a:latin typeface="+mn-ea"/>
                          <a:ea typeface="+mn-ea"/>
                        </a:rPr>
                        <a:t>が対応する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301939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調理師（３名）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１名が出社不可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出社可能な２名で、絞り込んだメニューの調理に集中する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縮小メニューリストと調理手順を事前に作成しておく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94952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ホール・補助</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スタッフ（７名）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半数が出社不可</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出社可能なスタッフで、安全確認済みの座席エリア（通常の半数程度）のみホール業務を行う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縮小営業時のオペレーションマニュアル（席数・配置・担当分担）を整備する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752700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85091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8827095"/>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222" y="113015"/>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a:extLst>
              <a:ext uri="{FF2B5EF4-FFF2-40B4-BE49-F238E27FC236}">
                <a16:creationId xmlns:a16="http://schemas.microsoft.com/office/drawing/2014/main" id="{C7B73F77-13F3-8D9B-82B3-34B3E04D4B8B}"/>
              </a:ext>
            </a:extLst>
          </p:cNvPr>
          <p:cNvSpPr>
            <a:spLocks noGrp="1"/>
          </p:cNvSpPr>
          <p:nvPr>
            <p:ph type="sldNum" sz="quarter" idx="12"/>
          </p:nvPr>
        </p:nvSpPr>
        <p:spPr/>
        <p:txBody>
          <a:bodyPr/>
          <a:lstStyle/>
          <a:p>
            <a:pPr algn="ctr"/>
            <a:fld id="{C7087AB9-DADE-4781-AE92-2E367CAE0F39}" type="slidenum">
              <a:rPr lang="ja-JP" altLang="en-US" smtClean="0"/>
              <a:pPr algn="ctr"/>
              <a:t>15</a:t>
            </a:fld>
            <a:endParaRPr lang="ja-JP" altLang="en-US" dirty="0"/>
          </a:p>
        </p:txBody>
      </p:sp>
      <p:sp>
        <p:nvSpPr>
          <p:cNvPr id="8" name="AutoShape 118">
            <a:extLst>
              <a:ext uri="{FF2B5EF4-FFF2-40B4-BE49-F238E27FC236}">
                <a16:creationId xmlns:a16="http://schemas.microsoft.com/office/drawing/2014/main" id="{B3C40195-8550-EC59-D5AE-BBDA92B1DF16}"/>
              </a:ext>
            </a:extLst>
          </p:cNvPr>
          <p:cNvSpPr>
            <a:spLocks noChangeArrowheads="1"/>
          </p:cNvSpPr>
          <p:nvPr/>
        </p:nvSpPr>
        <p:spPr bwMode="auto">
          <a:xfrm>
            <a:off x="1918166" y="6152606"/>
            <a:ext cx="4071972" cy="398957"/>
          </a:xfrm>
          <a:prstGeom prst="wedgeRectCallout">
            <a:avLst>
              <a:gd name="adj1" fmla="val -73772"/>
              <a:gd name="adj2" fmla="val 15248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9" name="AutoShape 381">
            <a:extLst>
              <a:ext uri="{FF2B5EF4-FFF2-40B4-BE49-F238E27FC236}">
                <a16:creationId xmlns:a16="http://schemas.microsoft.com/office/drawing/2014/main" id="{ED3283EF-40F7-7348-888C-88A71ACE9B0E}"/>
              </a:ext>
            </a:extLst>
          </p:cNvPr>
          <p:cNvSpPr>
            <a:spLocks noChangeArrowheads="1"/>
          </p:cNvSpPr>
          <p:nvPr/>
        </p:nvSpPr>
        <p:spPr bwMode="auto">
          <a:xfrm>
            <a:off x="129045" y="9300542"/>
            <a:ext cx="3210360" cy="480615"/>
          </a:xfrm>
          <a:prstGeom prst="wedgeRectCallout">
            <a:avLst>
              <a:gd name="adj1" fmla="val -6286"/>
              <a:gd name="adj2" fmla="val -16841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地震発生後、あなたの会社の経営資源がどのような状態となりそうか、「４．自社が受ける被害の想定」を参考として記入します。</a:t>
            </a:r>
            <a:endParaRPr lang="en-US" altLang="ja-JP" sz="900" b="0" dirty="0">
              <a:latin typeface="ＭＳ ゴシック" panose="020B0609070205080204" pitchFamily="49" charset="-128"/>
              <a:ea typeface="ＭＳ ゴシック" panose="020B0609070205080204" pitchFamily="49" charset="-128"/>
            </a:endParaRPr>
          </a:p>
        </p:txBody>
      </p:sp>
      <p:sp>
        <p:nvSpPr>
          <p:cNvPr id="11" name="AutoShape 381">
            <a:extLst>
              <a:ext uri="{FF2B5EF4-FFF2-40B4-BE49-F238E27FC236}">
                <a16:creationId xmlns:a16="http://schemas.microsoft.com/office/drawing/2014/main" id="{23B0FA59-3AC2-678C-0DFD-7C760111E7B9}"/>
              </a:ext>
            </a:extLst>
          </p:cNvPr>
          <p:cNvSpPr>
            <a:spLocks noChangeArrowheads="1"/>
          </p:cNvSpPr>
          <p:nvPr/>
        </p:nvSpPr>
        <p:spPr bwMode="auto">
          <a:xfrm>
            <a:off x="3550848" y="9269770"/>
            <a:ext cx="3271839" cy="511387"/>
          </a:xfrm>
          <a:prstGeom prst="wedgeRectCallout">
            <a:avLst>
              <a:gd name="adj1" fmla="val 4122"/>
              <a:gd name="adj2" fmla="val -19338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「発災時の対応策」で記載したことを実行するために必要な、地震が起きる前にできる事前対策を検討します。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9ACCD8B-1EFE-F7A6-8111-F61BC80221AC}"/>
              </a:ext>
            </a:extLst>
          </p:cNvPr>
          <p:cNvGraphicFramePr>
            <a:graphicFrameLocks noGrp="1"/>
          </p:cNvGraphicFramePr>
          <p:nvPr>
            <p:extLst>
              <p:ext uri="{D42A27DB-BD31-4B8C-83A1-F6EECF244321}">
                <p14:modId xmlns:p14="http://schemas.microsoft.com/office/powerpoint/2010/main" val="1753274958"/>
              </p:ext>
            </p:extLst>
          </p:nvPr>
        </p:nvGraphicFramePr>
        <p:xfrm>
          <a:off x="129045" y="4840278"/>
          <a:ext cx="6641380" cy="1188720"/>
        </p:xfrm>
        <a:graphic>
          <a:graphicData uri="http://schemas.openxmlformats.org/drawingml/2006/table">
            <a:tbl>
              <a:tblPr firstRow="1" bandRow="1">
                <a:tableStyleId>{5C22544A-7EE6-4342-B048-85BDC9FD1C3A}</a:tableStyleId>
              </a:tblPr>
              <a:tblGrid>
                <a:gridCol w="881380">
                  <a:extLst>
                    <a:ext uri="{9D8B030D-6E8A-4147-A177-3AD203B41FA5}">
                      <a16:colId xmlns:a16="http://schemas.microsoft.com/office/drawing/2014/main" val="1360400655"/>
                    </a:ext>
                  </a:extLst>
                </a:gridCol>
                <a:gridCol w="5760000">
                  <a:extLst>
                    <a:ext uri="{9D8B030D-6E8A-4147-A177-3AD203B41FA5}">
                      <a16:colId xmlns:a16="http://schemas.microsoft.com/office/drawing/2014/main" val="766676040"/>
                    </a:ext>
                  </a:extLst>
                </a:gridCol>
              </a:tblGrid>
              <a:tr h="370840">
                <a:tc>
                  <a:txBody>
                    <a:bodyPr/>
                    <a:lstStyle/>
                    <a:p>
                      <a:r>
                        <a:rPr kumimoji="1" lang="ja-JP" altLang="en-US" sz="1000" b="1" dirty="0">
                          <a:solidFill>
                            <a:srgbClr val="000000"/>
                          </a:solidFill>
                          <a:latin typeface="+mn-ea"/>
                          <a:ea typeface="+mn-ea"/>
                        </a:rPr>
                        <a:t>縮小・限定</a:t>
                      </a:r>
                      <a:endParaRPr kumimoji="1" lang="en-US" altLang="ja-JP" sz="1000" b="1" dirty="0">
                        <a:solidFill>
                          <a:srgbClr val="000000"/>
                        </a:solidFill>
                        <a:latin typeface="+mn-ea"/>
                        <a:ea typeface="+mn-ea"/>
                      </a:endParaRPr>
                    </a:p>
                    <a:p>
                      <a:r>
                        <a:rPr kumimoji="1" lang="ja-JP" altLang="en-US" sz="1000" b="1" dirty="0">
                          <a:solidFill>
                            <a:srgbClr val="000000"/>
                          </a:solidFill>
                          <a:latin typeface="+mn-ea"/>
                          <a:ea typeface="+mn-ea"/>
                        </a:rPr>
                        <a:t>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提供する製品・サービスの内容を限定し、臨時の対応をすることにより重要業務を継続させる。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一部商品に限定した製造・出荷の再開、通常より時間を短縮した営業</a:t>
                      </a:r>
                      <a:r>
                        <a:rPr kumimoji="1" lang="en-US" altLang="ja-JP" sz="10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68529"/>
                  </a:ext>
                </a:extLst>
              </a:tr>
              <a:tr h="370840">
                <a:tc>
                  <a:txBody>
                    <a:bodyPr/>
                    <a:lstStyle/>
                    <a:p>
                      <a:r>
                        <a:rPr kumimoji="1" lang="ja-JP" altLang="en-US" sz="1000" b="1" dirty="0">
                          <a:solidFill>
                            <a:srgbClr val="000000"/>
                          </a:solidFill>
                          <a:latin typeface="+mn-ea"/>
                          <a:ea typeface="+mn-ea"/>
                        </a:rPr>
                        <a:t>代替戦略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被災時においても、別の場所・手段・要員等の代替で重要業務を継続させる。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代替拠点・リモート環境での業務再開、他社設備の利用、代行者による業務の実施</a:t>
                      </a:r>
                      <a:r>
                        <a:rPr kumimoji="1" lang="en-US" altLang="ja-JP" sz="1000" b="0" dirty="0">
                          <a:solidFill>
                            <a:schemeClr val="tx1"/>
                          </a:solidFill>
                          <a:latin typeface="+mn-ea"/>
                          <a:ea typeface="+mn-ea"/>
                        </a:rPr>
                        <a:t>)</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987836"/>
                  </a:ext>
                </a:extLst>
              </a:tr>
              <a:tr h="370840">
                <a:tc>
                  <a:txBody>
                    <a:bodyPr/>
                    <a:lstStyle/>
                    <a:p>
                      <a:r>
                        <a:rPr kumimoji="1" lang="ja-JP" altLang="en-US" sz="1000" b="1" dirty="0">
                          <a:solidFill>
                            <a:srgbClr val="000000"/>
                          </a:solidFill>
                          <a:latin typeface="+mn-ea"/>
                          <a:ea typeface="+mn-ea"/>
                        </a:rPr>
                        <a:t>復旧戦略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資源の代替が困難で、発災前と同じ業務環境・体制へできる限り早く回復させることを目指す。</a:t>
                      </a:r>
                    </a:p>
                    <a:p>
                      <a:r>
                        <a:rPr kumimoji="1" lang="ja-JP" altLang="en-US" sz="1000" b="0" dirty="0">
                          <a:solidFill>
                            <a:schemeClr val="tx1"/>
                          </a:solidFill>
                          <a:latin typeface="+mn-ea"/>
                          <a:ea typeface="+mn-ea"/>
                        </a:rPr>
                        <a:t>（例：設備の修復・復旧、システムの再構築、通常業務体制への段階的な移行など）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131593"/>
                  </a:ext>
                </a:extLst>
              </a:tr>
            </a:tbl>
          </a:graphicData>
        </a:graphic>
      </p:graphicFrame>
      <p:sp>
        <p:nvSpPr>
          <p:cNvPr id="10" name="AutoShape 381">
            <a:extLst>
              <a:ext uri="{FF2B5EF4-FFF2-40B4-BE49-F238E27FC236}">
                <a16:creationId xmlns:a16="http://schemas.microsoft.com/office/drawing/2014/main" id="{1A8A6374-53A5-B337-95B2-0AD855FFC7BF}"/>
              </a:ext>
            </a:extLst>
          </p:cNvPr>
          <p:cNvSpPr>
            <a:spLocks noChangeArrowheads="1"/>
          </p:cNvSpPr>
          <p:nvPr/>
        </p:nvSpPr>
        <p:spPr bwMode="auto">
          <a:xfrm>
            <a:off x="2060848" y="8789157"/>
            <a:ext cx="3173374" cy="511386"/>
          </a:xfrm>
          <a:prstGeom prst="wedgeRectCallout">
            <a:avLst>
              <a:gd name="adj1" fmla="val -33092"/>
              <a:gd name="adj2" fmla="val -8547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３で想定した状況をふまえて、地震発生後に重要業務を復旧させるための対応を検討します。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660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83E5-A662-72C3-D9BE-1CF4FB6E4872}"/>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3C093EE-95C0-0A8D-9818-F62B00DFE0B8}"/>
              </a:ext>
            </a:extLst>
          </p:cNvPr>
          <p:cNvGraphicFramePr>
            <a:graphicFrameLocks noGrp="1"/>
          </p:cNvGraphicFramePr>
          <p:nvPr>
            <p:extLst>
              <p:ext uri="{D42A27DB-BD31-4B8C-83A1-F6EECF244321}">
                <p14:modId xmlns:p14="http://schemas.microsoft.com/office/powerpoint/2010/main" val="1987638990"/>
              </p:ext>
            </p:extLst>
          </p:nvPr>
        </p:nvGraphicFramePr>
        <p:xfrm>
          <a:off x="100475" y="637630"/>
          <a:ext cx="6655463" cy="8239708"/>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t>拠点（建物・設備・機械・車両等）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本店（半田市）</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厨房機器転倒・天井落下・一部客席使用不可</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安全確認後、使用可能な客席エリア（全体の約半数）のみ開放</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危険箇所は立入禁止とし、縮小営業を開始する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客席エリアの耐震補強・天井点検を実施</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事前に「縮小営業時の使用可能エリア」を決めておく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4835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支店（半田市）</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同上</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本店が使用不可の場合、支店を主要拠点として縮小営業</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同上</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業務用冷蔵庫・</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冷凍庫</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停電により、食材を廃棄せざるをえなくなる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ポータブル電源により、一部に絞って稼働させる</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ポータブル電源を購入する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業務用コンロ・</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フライヤー</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転倒・ガス遮断で使用不可</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カセットコンロで代替調理</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カセットコンロ・ボンベを購入する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313418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客席・テーブル・椅子</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転倒・落下により破損または使用不可になる</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破損状況を確認し、使用可能な備品で業務を継続する</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予備を用意する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757899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35233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317557"/>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調達（原材料・部品・商品・仕入先</a:t>
                      </a:r>
                      <a:r>
                        <a:rPr lang="en-US" altLang="ja-JP" sz="1400" b="1" dirty="0">
                          <a:solidFill>
                            <a:schemeClr val="tx1"/>
                          </a:solidFill>
                          <a:latin typeface="+mn-ea"/>
                          <a:ea typeface="+mn-ea"/>
                        </a:rPr>
                        <a:t>/</a:t>
                      </a:r>
                      <a:r>
                        <a:rPr lang="ja-JP" altLang="en-US" sz="1400" b="1" dirty="0">
                          <a:solidFill>
                            <a:schemeClr val="tx1"/>
                          </a:solidFill>
                          <a:latin typeface="+mn-ea"/>
                          <a:ea typeface="+mn-ea"/>
                        </a:rPr>
                        <a:t>サプライヤー等）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生鮮食料品</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仕入先が被災して納入できない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複数の仕入先に連絡し、調達可能な食材を確保する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複数の代替仕入先リストを事前に作成しておく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米・乾物等保存食</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仕入の遅延や在庫切れが起きる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備蓄在庫から優先使用し、</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メニューを調整して対応する</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米・乾物等は最低２週間分備蓄しておく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4206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8731067"/>
                  </a:ext>
                </a:extLst>
              </a:tr>
            </a:tbl>
          </a:graphicData>
        </a:graphic>
      </p:graphicFrame>
      <p:sp>
        <p:nvSpPr>
          <p:cNvPr id="3" name="タイトル 2">
            <a:extLst>
              <a:ext uri="{FF2B5EF4-FFF2-40B4-BE49-F238E27FC236}">
                <a16:creationId xmlns:a16="http://schemas.microsoft.com/office/drawing/2014/main" id="{E7F99793-9AFB-8FD8-E0AB-18168D48D14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92F98A2A-AD46-E246-71B7-0DEFC8D1328E}"/>
              </a:ext>
            </a:extLst>
          </p:cNvPr>
          <p:cNvSpPr>
            <a:spLocks noGrp="1"/>
          </p:cNvSpPr>
          <p:nvPr>
            <p:ph type="sldNum" sz="quarter" idx="12"/>
          </p:nvPr>
        </p:nvSpPr>
        <p:spPr/>
        <p:txBody>
          <a:bodyPr/>
          <a:lstStyle/>
          <a:p>
            <a:pPr algn="ctr"/>
            <a:fld id="{C7087AB9-DADE-4781-AE92-2E367CAE0F39}" type="slidenum">
              <a:rPr lang="ja-JP" altLang="en-US" smtClean="0"/>
              <a:pPr algn="ctr"/>
              <a:t>16</a:t>
            </a:fld>
            <a:endParaRPr lang="ja-JP" altLang="en-US" dirty="0"/>
          </a:p>
        </p:txBody>
      </p:sp>
    </p:spTree>
    <p:extLst>
      <p:ext uri="{BB962C8B-B14F-4D97-AF65-F5344CB8AC3E}">
        <p14:creationId xmlns:p14="http://schemas.microsoft.com/office/powerpoint/2010/main" val="19173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8671-E576-565C-BF11-B6061B25A377}"/>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846C5B4-73A9-B08B-E815-8401A7BE6B2C}"/>
              </a:ext>
            </a:extLst>
          </p:cNvPr>
          <p:cNvGraphicFramePr>
            <a:graphicFrameLocks noGrp="1"/>
          </p:cNvGraphicFramePr>
          <p:nvPr>
            <p:extLst>
              <p:ext uri="{D42A27DB-BD31-4B8C-83A1-F6EECF244321}">
                <p14:modId xmlns:p14="http://schemas.microsoft.com/office/powerpoint/2010/main" val="3654860273"/>
              </p:ext>
            </p:extLst>
          </p:nvPr>
        </p:nvGraphicFramePr>
        <p:xfrm>
          <a:off x="100475" y="637630"/>
          <a:ext cx="6655463" cy="768840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solidFill>
                            <a:schemeClr val="tx1"/>
                          </a:solidFill>
                          <a:latin typeface="+mn-ea"/>
                          <a:ea typeface="+mn-ea"/>
                        </a:rPr>
                        <a:t>物流（輸送手段・配送ルート・倉庫・物流業者等）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交通網</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道路の通行止め、</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交通規制など</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実際の道路状況をもとに、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mn-ea"/>
                          <a:ea typeface="+mn-ea"/>
                        </a:rPr>
                        <a:t>地域の緊急輸送路・通行止め想定路線を事前に確認しておく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インフラ（電気・上下水道・ガス・通信）</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電気</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３日程度使えない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dirty="0">
                          <a:solidFill>
                            <a:srgbClr val="C00000"/>
                          </a:solidFill>
                          <a:latin typeface="+mn-ea"/>
                          <a:ea typeface="+mn-ea"/>
                        </a:rPr>
                        <a:t>バッテリーで最低限の照明・冷蔵を維持</a:t>
                      </a:r>
                      <a:endParaRPr kumimoji="1" lang="en-US" altLang="ja-JP"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モバイルバッテリーおよびポータブル電源を導入する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上水道</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900" b="0" i="0" u="none" strike="noStrike" cap="none" normalizeH="0" baseline="0" dirty="0">
                          <a:ln>
                            <a:noFill/>
                          </a:ln>
                          <a:solidFill>
                            <a:srgbClr val="C00000"/>
                          </a:solidFill>
                          <a:effectLst/>
                          <a:latin typeface="+mn-ea"/>
                          <a:ea typeface="+mn-ea"/>
                        </a:rPr>
                        <a:t>最大８週間断水</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備蓄水で最低限の調理・手洗いを実施</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ウォーターサーバー用水・飲料水・調理用水を最低３日分備蓄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都市ガス</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安全装置で自動遮断</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dirty="0">
                          <a:solidFill>
                            <a:srgbClr val="C00000"/>
                          </a:solidFill>
                          <a:latin typeface="+mn-ea"/>
                          <a:ea typeface="+mn-ea"/>
                        </a:rPr>
                        <a:t>カセットコンロ調理に切替</a:t>
                      </a: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カセットコンロ・ボンベを購入する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通信</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電話が１週間程度</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メールを使用して連絡をとる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メールなど、電話以外の連絡手段を確保する</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衛星電話やスターリンクの導入を検討する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gridSpan="4">
                  <a:txBody>
                    <a:bodyPr/>
                    <a:lstStyle/>
                    <a:p>
                      <a:endParaRPr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t>情報（システム・データ・書類）</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18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18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8873106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レシピ・仕出しメニュー表</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紙書類が散乱・</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汚損</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クラウド上のバックアップデータから復元する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スキャンしたデータをクラウドサーバーに保管する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69558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顧客情報</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PC</a:t>
                      </a:r>
                      <a:r>
                        <a:rPr kumimoji="1" lang="ja-JP" altLang="en-US" sz="900" b="0" i="0" u="none" strike="noStrike" cap="none" normalizeH="0" baseline="0" dirty="0">
                          <a:ln>
                            <a:noFill/>
                          </a:ln>
                          <a:solidFill>
                            <a:srgbClr val="C00000"/>
                          </a:solidFill>
                          <a:effectLst/>
                          <a:latin typeface="+mn-ea"/>
                          <a:ea typeface="+mn-ea"/>
                        </a:rPr>
                        <a:t>損傷によりデータが消える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業務システムをクラウド化する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95561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発注・在庫管理データ</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PC</a:t>
                      </a:r>
                      <a:r>
                        <a:rPr kumimoji="1" lang="ja-JP" altLang="en-US" sz="900" b="0" i="0" u="none" strike="noStrike" cap="none" normalizeH="0" baseline="0" dirty="0">
                          <a:ln>
                            <a:noFill/>
                          </a:ln>
                          <a:solidFill>
                            <a:srgbClr val="C00000"/>
                          </a:solidFill>
                          <a:effectLst/>
                          <a:latin typeface="+mn-ea"/>
                          <a:ea typeface="+mn-ea"/>
                        </a:rPr>
                        <a:t>損傷でデータ消失</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業務システムをクラウド化する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978961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6898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770626"/>
                  </a:ext>
                </a:extLst>
              </a:tr>
            </a:tbl>
          </a:graphicData>
        </a:graphic>
      </p:graphicFrame>
      <p:sp>
        <p:nvSpPr>
          <p:cNvPr id="3" name="タイトル 2">
            <a:extLst>
              <a:ext uri="{FF2B5EF4-FFF2-40B4-BE49-F238E27FC236}">
                <a16:creationId xmlns:a16="http://schemas.microsoft.com/office/drawing/2014/main" id="{C92DA9FB-D926-0166-E8BB-8B28C44F029F}"/>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12E1C1F6-16DD-5818-2253-650234D6FA79}"/>
              </a:ext>
            </a:extLst>
          </p:cNvPr>
          <p:cNvSpPr>
            <a:spLocks noGrp="1"/>
          </p:cNvSpPr>
          <p:nvPr>
            <p:ph type="sldNum" sz="quarter" idx="12"/>
          </p:nvPr>
        </p:nvSpPr>
        <p:spPr/>
        <p:txBody>
          <a:bodyPr/>
          <a:lstStyle/>
          <a:p>
            <a:pPr algn="ctr"/>
            <a:fld id="{C7087AB9-DADE-4781-AE92-2E367CAE0F39}" type="slidenum">
              <a:rPr lang="ja-JP" altLang="en-US" smtClean="0"/>
              <a:pPr algn="ctr"/>
              <a:t>17</a:t>
            </a:fld>
            <a:endParaRPr lang="ja-JP" altLang="en-US" dirty="0"/>
          </a:p>
        </p:txBody>
      </p:sp>
    </p:spTree>
    <p:extLst>
      <p:ext uri="{BB962C8B-B14F-4D97-AF65-F5344CB8AC3E}">
        <p14:creationId xmlns:p14="http://schemas.microsoft.com/office/powerpoint/2010/main" val="71780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010D-E896-9083-E60D-58D622B13610}"/>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390E40D-5490-2CC4-39F7-92659ED09CAB}"/>
              </a:ext>
            </a:extLst>
          </p:cNvPr>
          <p:cNvGraphicFramePr>
            <a:graphicFrameLocks noGrp="1"/>
          </p:cNvGraphicFramePr>
          <p:nvPr>
            <p:extLst>
              <p:ext uri="{D42A27DB-BD31-4B8C-83A1-F6EECF244321}">
                <p14:modId xmlns:p14="http://schemas.microsoft.com/office/powerpoint/2010/main" val="642223138"/>
              </p:ext>
            </p:extLst>
          </p:nvPr>
        </p:nvGraphicFramePr>
        <p:xfrm>
          <a:off x="100475" y="637630"/>
          <a:ext cx="6655463" cy="567084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資金（手元資金・与信枠</a:t>
                      </a:r>
                      <a:r>
                        <a:rPr lang="en-US" altLang="ja-JP" sz="1400" b="1" dirty="0">
                          <a:solidFill>
                            <a:schemeClr val="tx1"/>
                          </a:solidFill>
                          <a:latin typeface="+mn-ea"/>
                          <a:ea typeface="+mn-ea"/>
                        </a:rPr>
                        <a:t>/</a:t>
                      </a:r>
                      <a:r>
                        <a:rPr lang="ja-JP" altLang="en-US" sz="1400" b="1" dirty="0">
                          <a:solidFill>
                            <a:schemeClr val="tx1"/>
                          </a:solidFill>
                          <a:latin typeface="+mn-ea"/>
                          <a:ea typeface="+mn-ea"/>
                        </a:rPr>
                        <a:t>融資・売掛金・保険等）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運転資金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ATM</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や窓口が使用できなくなる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オンラインで手続きを行う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インターネットバンキングシステムに申し込む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自己資金で復旧費用を賄えない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復旧費用を確認し、融資を申し込む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支払いが遅れる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遅れそうな場合、取引先に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連絡し、支払い方法や期限を相談する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その他</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bl>
          </a:graphicData>
        </a:graphic>
      </p:graphicFrame>
      <p:sp>
        <p:nvSpPr>
          <p:cNvPr id="2" name="タイトル 1">
            <a:extLst>
              <a:ext uri="{FF2B5EF4-FFF2-40B4-BE49-F238E27FC236}">
                <a16:creationId xmlns:a16="http://schemas.microsoft.com/office/drawing/2014/main" id="{B048D528-EA87-D9FF-A85B-127D499B10E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675AC960-701B-5159-B26D-D3D9000F649B}"/>
              </a:ext>
            </a:extLst>
          </p:cNvPr>
          <p:cNvSpPr>
            <a:spLocks noGrp="1"/>
          </p:cNvSpPr>
          <p:nvPr>
            <p:ph type="sldNum" sz="quarter" idx="12"/>
          </p:nvPr>
        </p:nvSpPr>
        <p:spPr/>
        <p:txBody>
          <a:bodyPr/>
          <a:lstStyle/>
          <a:p>
            <a:pPr algn="ctr"/>
            <a:fld id="{C7087AB9-DADE-4781-AE92-2E367CAE0F39}" type="slidenum">
              <a:rPr lang="ja-JP" altLang="en-US" smtClean="0"/>
              <a:pPr algn="ctr"/>
              <a:t>18</a:t>
            </a:fld>
            <a:endParaRPr lang="ja-JP" altLang="en-US" dirty="0"/>
          </a:p>
        </p:txBody>
      </p:sp>
    </p:spTree>
    <p:extLst>
      <p:ext uri="{BB962C8B-B14F-4D97-AF65-F5344CB8AC3E}">
        <p14:creationId xmlns:p14="http://schemas.microsoft.com/office/powerpoint/2010/main" val="187007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FC24266-CF7F-61AE-69D4-9201C4E5D121}"/>
              </a:ext>
            </a:extLst>
          </p:cNvPr>
          <p:cNvSpPr>
            <a:spLocks noGrp="1"/>
          </p:cNvSpPr>
          <p:nvPr>
            <p:ph type="ctrTitle"/>
          </p:nvPr>
        </p:nvSpPr>
        <p:spPr/>
        <p:txBody>
          <a:bodyPr/>
          <a:lstStyle/>
          <a:p>
            <a:r>
              <a:rPr lang="ja-JP" altLang="en-US" dirty="0"/>
              <a:t>目次</a:t>
            </a:r>
          </a:p>
        </p:txBody>
      </p:sp>
      <p:sp>
        <p:nvSpPr>
          <p:cNvPr id="7" name="コンテンツ プレースホルダー 6">
            <a:extLst>
              <a:ext uri="{FF2B5EF4-FFF2-40B4-BE49-F238E27FC236}">
                <a16:creationId xmlns:a16="http://schemas.microsoft.com/office/drawing/2014/main" id="{F274D262-6D95-43CD-C49F-4A02A2295486}"/>
              </a:ext>
            </a:extLst>
          </p:cNvPr>
          <p:cNvSpPr>
            <a:spLocks noGrp="1"/>
          </p:cNvSpPr>
          <p:nvPr>
            <p:ph sz="quarter" idx="11"/>
          </p:nvPr>
        </p:nvSpPr>
        <p:spPr>
          <a:xfrm>
            <a:off x="404662" y="704528"/>
            <a:ext cx="6296745" cy="8833187"/>
          </a:xfrm>
        </p:spPr>
        <p:txBody>
          <a:bodyPr/>
          <a:lstStyle/>
          <a:p>
            <a:r>
              <a:rPr lang="ja-JP" altLang="en-US" dirty="0"/>
              <a:t>１</a:t>
            </a:r>
            <a:r>
              <a:rPr lang="en-US" altLang="ja-JP" dirty="0"/>
              <a:t>. </a:t>
            </a:r>
            <a:r>
              <a:rPr lang="ja-JP" altLang="en-US" dirty="0"/>
              <a:t>ＢＣＰ基本方針の決定</a:t>
            </a:r>
            <a:r>
              <a:rPr lang="en-US" altLang="ja-JP" dirty="0"/>
              <a:t>				</a:t>
            </a:r>
            <a:r>
              <a:rPr lang="ja-JP" altLang="en-US" dirty="0"/>
              <a:t>　２</a:t>
            </a:r>
          </a:p>
          <a:p>
            <a:r>
              <a:rPr lang="ja-JP" altLang="en-US" dirty="0"/>
              <a:t>２．重要業務の検討</a:t>
            </a:r>
            <a:r>
              <a:rPr lang="en-US" altLang="ja-JP" dirty="0"/>
              <a:t>					</a:t>
            </a:r>
            <a:r>
              <a:rPr lang="ja-JP" altLang="en-US" dirty="0"/>
              <a:t>　３</a:t>
            </a:r>
          </a:p>
          <a:p>
            <a:pPr lvl="1"/>
            <a:r>
              <a:rPr lang="ja-JP" altLang="en-US" dirty="0"/>
              <a:t>２．１　対象とする災害</a:t>
            </a:r>
            <a:r>
              <a:rPr lang="en-US" altLang="ja-JP" dirty="0"/>
              <a:t>				</a:t>
            </a:r>
            <a:r>
              <a:rPr lang="ja-JP" altLang="en-US" dirty="0"/>
              <a:t>　３</a:t>
            </a:r>
          </a:p>
          <a:p>
            <a:pPr lvl="1"/>
            <a:r>
              <a:rPr lang="ja-JP" altLang="en-US" dirty="0"/>
              <a:t>２．２　重要業務の決定</a:t>
            </a:r>
            <a:r>
              <a:rPr lang="en-US" altLang="ja-JP" dirty="0"/>
              <a:t>				</a:t>
            </a:r>
            <a:r>
              <a:rPr lang="ja-JP" altLang="en-US" dirty="0"/>
              <a:t>　３</a:t>
            </a:r>
          </a:p>
          <a:p>
            <a:pPr lvl="1"/>
            <a:r>
              <a:rPr lang="ja-JP" altLang="en-US" dirty="0"/>
              <a:t>２．３　目標とする復旧時間の決定</a:t>
            </a:r>
            <a:r>
              <a:rPr lang="en-US" altLang="ja-JP" dirty="0"/>
              <a:t>			</a:t>
            </a:r>
            <a:r>
              <a:rPr lang="ja-JP" altLang="en-US" dirty="0"/>
              <a:t>　４</a:t>
            </a:r>
          </a:p>
          <a:p>
            <a:r>
              <a:rPr lang="ja-JP" altLang="en-US" dirty="0"/>
              <a:t>３．南海トラフ地震の想定</a:t>
            </a:r>
            <a:r>
              <a:rPr lang="en-US" altLang="ja-JP" dirty="0"/>
              <a:t>				</a:t>
            </a:r>
            <a:r>
              <a:rPr lang="ja-JP" altLang="en-US" dirty="0"/>
              <a:t>　５</a:t>
            </a:r>
          </a:p>
          <a:p>
            <a:pPr lvl="1"/>
            <a:r>
              <a:rPr lang="ja-JP" altLang="en-US" dirty="0"/>
              <a:t>３．１　地震</a:t>
            </a:r>
            <a:r>
              <a:rPr lang="en-US" altLang="ja-JP" dirty="0"/>
              <a:t>				</a:t>
            </a:r>
            <a:r>
              <a:rPr lang="ja-JP" altLang="en-US" dirty="0"/>
              <a:t>　５</a:t>
            </a:r>
          </a:p>
          <a:p>
            <a:pPr lvl="1"/>
            <a:r>
              <a:rPr lang="ja-JP" altLang="en-US" dirty="0"/>
              <a:t>３．２　液状化</a:t>
            </a:r>
            <a:r>
              <a:rPr lang="en-US" altLang="ja-JP" dirty="0"/>
              <a:t>				</a:t>
            </a:r>
            <a:r>
              <a:rPr lang="ja-JP" altLang="en-US" dirty="0"/>
              <a:t>　６</a:t>
            </a:r>
          </a:p>
          <a:p>
            <a:pPr lvl="1"/>
            <a:r>
              <a:rPr lang="ja-JP" altLang="en-US" dirty="0"/>
              <a:t>３．３　津波</a:t>
            </a:r>
            <a:r>
              <a:rPr lang="en-US" altLang="ja-JP" dirty="0"/>
              <a:t>				</a:t>
            </a:r>
            <a:r>
              <a:rPr lang="ja-JP" altLang="en-US" dirty="0"/>
              <a:t>　７</a:t>
            </a:r>
            <a:endParaRPr lang="en-US" altLang="ja-JP" dirty="0"/>
          </a:p>
          <a:p>
            <a:pPr lvl="1"/>
            <a:r>
              <a:rPr lang="ja-JP" altLang="en-US" dirty="0"/>
              <a:t>　南海トラフ地震とは</a:t>
            </a:r>
            <a:r>
              <a:rPr lang="en-US" altLang="ja-JP" dirty="0"/>
              <a:t>				</a:t>
            </a:r>
            <a:r>
              <a:rPr lang="ja-JP" altLang="en-US" dirty="0"/>
              <a:t>　８</a:t>
            </a:r>
            <a:endParaRPr lang="en-US" altLang="ja-JP" dirty="0"/>
          </a:p>
          <a:p>
            <a:pPr lvl="1"/>
            <a:r>
              <a:rPr lang="ja-JP" altLang="en-US" dirty="0"/>
              <a:t>　南海トラフ地震臨時情報について</a:t>
            </a:r>
            <a:r>
              <a:rPr lang="en-US" altLang="ja-JP" dirty="0"/>
              <a:t>			</a:t>
            </a:r>
            <a:r>
              <a:rPr lang="ja-JP" altLang="en-US" dirty="0"/>
              <a:t>　</a:t>
            </a:r>
            <a:endParaRPr lang="en-US" altLang="ja-JP" dirty="0"/>
          </a:p>
          <a:p>
            <a:pPr lvl="1"/>
            <a:r>
              <a:rPr lang="ja-JP" altLang="en-US" dirty="0"/>
              <a:t>　臨時情報発表時の防災対応（巨大地震警戒）</a:t>
            </a:r>
            <a:r>
              <a:rPr lang="en-US" altLang="ja-JP" dirty="0"/>
              <a:t>		</a:t>
            </a:r>
            <a:r>
              <a:rPr lang="ja-JP" altLang="en-US" dirty="0"/>
              <a:t>　９</a:t>
            </a:r>
            <a:endParaRPr lang="en-US" altLang="ja-JP" dirty="0"/>
          </a:p>
          <a:p>
            <a:pPr lvl="1"/>
            <a:r>
              <a:rPr lang="ja-JP" altLang="en-US" dirty="0"/>
              <a:t>　臨時情報発表時の防災対応（巨大地震注意）</a:t>
            </a:r>
            <a:r>
              <a:rPr lang="en-US" altLang="ja-JP" dirty="0"/>
              <a:t>		</a:t>
            </a:r>
            <a:r>
              <a:rPr lang="ja-JP" altLang="en-US" dirty="0"/>
              <a:t>１０</a:t>
            </a:r>
          </a:p>
          <a:p>
            <a:r>
              <a:rPr lang="ja-JP" altLang="en-US" dirty="0"/>
              <a:t>４．自社が受ける被害の想定</a:t>
            </a:r>
            <a:r>
              <a:rPr lang="en-US" altLang="ja-JP" dirty="0"/>
              <a:t>				</a:t>
            </a:r>
            <a:r>
              <a:rPr lang="ja-JP" altLang="en-US" dirty="0"/>
              <a:t>１１</a:t>
            </a:r>
          </a:p>
          <a:p>
            <a:pPr lvl="1"/>
            <a:r>
              <a:rPr lang="ja-JP" altLang="en-US" dirty="0"/>
              <a:t>４．１　建物・設備の被害想定</a:t>
            </a:r>
            <a:r>
              <a:rPr lang="en-US" altLang="ja-JP" dirty="0"/>
              <a:t>			</a:t>
            </a:r>
            <a:r>
              <a:rPr lang="ja-JP" altLang="en-US" dirty="0"/>
              <a:t>１１</a:t>
            </a:r>
          </a:p>
          <a:p>
            <a:pPr lvl="1"/>
            <a:r>
              <a:rPr lang="ja-JP" altLang="en-US" dirty="0"/>
              <a:t>４．２　インフラの被害想定</a:t>
            </a:r>
            <a:r>
              <a:rPr lang="en-US" altLang="ja-JP" dirty="0"/>
              <a:t>			</a:t>
            </a:r>
            <a:r>
              <a:rPr lang="ja-JP" altLang="en-US" dirty="0"/>
              <a:t>１２</a:t>
            </a:r>
          </a:p>
          <a:p>
            <a:pPr lvl="1"/>
            <a:r>
              <a:rPr lang="ja-JP" altLang="en-US" dirty="0"/>
              <a:t>４．３　財務面での被害想定</a:t>
            </a:r>
            <a:r>
              <a:rPr lang="en-US" altLang="ja-JP" dirty="0"/>
              <a:t>			</a:t>
            </a:r>
            <a:r>
              <a:rPr lang="ja-JP" altLang="en-US" dirty="0"/>
              <a:t>１３</a:t>
            </a:r>
          </a:p>
          <a:p>
            <a:r>
              <a:rPr lang="ja-JP" altLang="en-US" dirty="0"/>
              <a:t>５．ＢＣＰ対応策の検討</a:t>
            </a:r>
            <a:r>
              <a:rPr lang="en-US" altLang="ja-JP" dirty="0"/>
              <a:t>					</a:t>
            </a:r>
            <a:r>
              <a:rPr lang="ja-JP" altLang="en-US" dirty="0"/>
              <a:t>１４</a:t>
            </a:r>
          </a:p>
          <a:p>
            <a:pPr lvl="1"/>
            <a:r>
              <a:rPr lang="en-US" altLang="ja-JP" dirty="0"/>
              <a:t>STEP</a:t>
            </a:r>
            <a:r>
              <a:rPr lang="ja-JP" altLang="en-US" dirty="0"/>
              <a:t>１　初動対応と事前対策の検討</a:t>
            </a:r>
            <a:r>
              <a:rPr lang="en-US" altLang="ja-JP" dirty="0"/>
              <a:t>			</a:t>
            </a:r>
            <a:r>
              <a:rPr lang="ja-JP" altLang="en-US" dirty="0"/>
              <a:t>１４</a:t>
            </a:r>
          </a:p>
          <a:p>
            <a:pPr lvl="1"/>
            <a:r>
              <a:rPr lang="en-US" altLang="ja-JP" dirty="0"/>
              <a:t>STEP</a:t>
            </a:r>
            <a:r>
              <a:rPr lang="ja-JP" altLang="en-US" dirty="0"/>
              <a:t>２　重要な経営資源の抽出</a:t>
            </a:r>
            <a:r>
              <a:rPr lang="en-US" altLang="ja-JP" dirty="0"/>
              <a:t>			</a:t>
            </a:r>
            <a:r>
              <a:rPr lang="ja-JP" altLang="en-US" dirty="0"/>
              <a:t>１５</a:t>
            </a:r>
          </a:p>
          <a:p>
            <a:pPr lvl="1"/>
            <a:r>
              <a:rPr lang="en-US" altLang="ja-JP" dirty="0"/>
              <a:t>STEP</a:t>
            </a:r>
            <a:r>
              <a:rPr lang="ja-JP" altLang="en-US" dirty="0"/>
              <a:t>３　重要な経営資源への影響の想定</a:t>
            </a:r>
          </a:p>
          <a:p>
            <a:pPr lvl="1"/>
            <a:r>
              <a:rPr lang="en-US" altLang="ja-JP" dirty="0"/>
              <a:t>STEP</a:t>
            </a:r>
            <a:r>
              <a:rPr lang="ja-JP" altLang="en-US" dirty="0"/>
              <a:t>４　事業継続戦略の検討</a:t>
            </a:r>
          </a:p>
          <a:p>
            <a:pPr lvl="1"/>
            <a:r>
              <a:rPr lang="en-US" altLang="ja-JP" dirty="0"/>
              <a:t>STEP</a:t>
            </a:r>
            <a:r>
              <a:rPr lang="ja-JP" altLang="en-US" dirty="0"/>
              <a:t>５　ＢＣＰ対応策の実施計画立案</a:t>
            </a:r>
            <a:r>
              <a:rPr lang="en-US" altLang="ja-JP" dirty="0"/>
              <a:t>			</a:t>
            </a:r>
            <a:r>
              <a:rPr lang="ja-JP" altLang="en-US" dirty="0"/>
              <a:t>１９</a:t>
            </a:r>
          </a:p>
          <a:p>
            <a:r>
              <a:rPr lang="ja-JP" altLang="en-US" dirty="0"/>
              <a:t>６．対応フロー・体制</a:t>
            </a:r>
            <a:r>
              <a:rPr lang="en-US" altLang="ja-JP" dirty="0"/>
              <a:t>					</a:t>
            </a:r>
            <a:r>
              <a:rPr lang="ja-JP" altLang="en-US" dirty="0"/>
              <a:t>２１</a:t>
            </a:r>
          </a:p>
          <a:p>
            <a:r>
              <a:rPr lang="ja-JP" altLang="en-US" dirty="0"/>
              <a:t>７．教育・訓練計画</a:t>
            </a:r>
            <a:r>
              <a:rPr lang="en-US" altLang="ja-JP" dirty="0"/>
              <a:t>					</a:t>
            </a:r>
            <a:r>
              <a:rPr lang="ja-JP" altLang="en-US" dirty="0"/>
              <a:t>２２</a:t>
            </a:r>
          </a:p>
          <a:p>
            <a:r>
              <a:rPr lang="ja-JP" altLang="en-US" dirty="0"/>
              <a:t>８．点検・是正措置・見直し</a:t>
            </a:r>
            <a:r>
              <a:rPr lang="en-US" altLang="ja-JP" dirty="0"/>
              <a:t>				</a:t>
            </a:r>
            <a:r>
              <a:rPr lang="ja-JP" altLang="en-US" dirty="0"/>
              <a:t>２３</a:t>
            </a:r>
            <a:endParaRPr lang="en-US" altLang="ja-JP" dirty="0"/>
          </a:p>
          <a:p>
            <a:endParaRPr lang="en-US" altLang="ja-JP" dirty="0"/>
          </a:p>
          <a:p>
            <a:r>
              <a:rPr lang="ja-JP" altLang="en-US" dirty="0"/>
              <a:t>様式集</a:t>
            </a:r>
            <a:r>
              <a:rPr lang="en-US" altLang="ja-JP" dirty="0"/>
              <a:t>						</a:t>
            </a:r>
            <a:r>
              <a:rPr lang="ja-JP" altLang="en-US" dirty="0"/>
              <a:t>２４</a:t>
            </a:r>
            <a:endParaRPr lang="en-US" altLang="ja-JP" dirty="0"/>
          </a:p>
          <a:p>
            <a:pPr lvl="1"/>
            <a:r>
              <a:rPr lang="en-US" altLang="ja-JP" dirty="0"/>
              <a:t>【</a:t>
            </a:r>
            <a:r>
              <a:rPr lang="ja-JP" altLang="en-US" dirty="0"/>
              <a:t>様式１</a:t>
            </a:r>
            <a:r>
              <a:rPr lang="en-US" altLang="ja-JP" dirty="0"/>
              <a:t>】</a:t>
            </a:r>
            <a:r>
              <a:rPr lang="ja-JP" altLang="en-US" dirty="0"/>
              <a:t>ＢＣＰ対応拠点一覧</a:t>
            </a:r>
            <a:r>
              <a:rPr lang="en-US" altLang="ja-JP" dirty="0"/>
              <a:t>			</a:t>
            </a:r>
            <a:r>
              <a:rPr lang="ja-JP" altLang="en-US" dirty="0"/>
              <a:t>２４</a:t>
            </a:r>
          </a:p>
          <a:p>
            <a:pPr lvl="1"/>
            <a:r>
              <a:rPr lang="en-US" altLang="ja-JP" dirty="0"/>
              <a:t>【</a:t>
            </a:r>
            <a:r>
              <a:rPr lang="ja-JP" altLang="en-US" dirty="0"/>
              <a:t>様式２</a:t>
            </a:r>
            <a:r>
              <a:rPr lang="en-US" altLang="ja-JP" dirty="0"/>
              <a:t>】</a:t>
            </a:r>
            <a:r>
              <a:rPr lang="ja-JP" altLang="en-US" dirty="0"/>
              <a:t>避難経路図・避難計画</a:t>
            </a:r>
            <a:r>
              <a:rPr lang="en-US" altLang="ja-JP" dirty="0"/>
              <a:t>			</a:t>
            </a:r>
            <a:r>
              <a:rPr lang="ja-JP" altLang="en-US" dirty="0"/>
              <a:t>２５</a:t>
            </a:r>
          </a:p>
          <a:p>
            <a:pPr lvl="1"/>
            <a:r>
              <a:rPr lang="en-US" altLang="ja-JP" dirty="0"/>
              <a:t>【</a:t>
            </a:r>
            <a:r>
              <a:rPr lang="ja-JP" altLang="en-US" dirty="0"/>
              <a:t>様式３</a:t>
            </a:r>
            <a:r>
              <a:rPr lang="en-US" altLang="ja-JP" dirty="0"/>
              <a:t>】</a:t>
            </a:r>
            <a:r>
              <a:rPr lang="ja-JP" altLang="en-US" dirty="0"/>
              <a:t>備蓄品リスト</a:t>
            </a:r>
            <a:r>
              <a:rPr lang="en-US" altLang="ja-JP" dirty="0"/>
              <a:t>				</a:t>
            </a:r>
            <a:r>
              <a:rPr lang="ja-JP" altLang="en-US" dirty="0"/>
              <a:t>２６</a:t>
            </a:r>
          </a:p>
          <a:p>
            <a:pPr lvl="1"/>
            <a:r>
              <a:rPr lang="en-US" altLang="ja-JP" dirty="0"/>
              <a:t>【</a:t>
            </a:r>
            <a:r>
              <a:rPr lang="ja-JP" altLang="en-US" dirty="0"/>
              <a:t>様式４</a:t>
            </a:r>
            <a:r>
              <a:rPr lang="en-US" altLang="ja-JP" dirty="0"/>
              <a:t>】</a:t>
            </a:r>
            <a:r>
              <a:rPr lang="ja-JP" altLang="en-US" dirty="0"/>
              <a:t>二次災害防止用チェックリスト</a:t>
            </a:r>
            <a:r>
              <a:rPr lang="en-US" altLang="ja-JP" dirty="0"/>
              <a:t>		</a:t>
            </a:r>
            <a:r>
              <a:rPr lang="ja-JP" altLang="en-US" dirty="0"/>
              <a:t>２７</a:t>
            </a:r>
          </a:p>
          <a:p>
            <a:pPr lvl="1"/>
            <a:r>
              <a:rPr lang="en-US" altLang="ja-JP" dirty="0"/>
              <a:t>【</a:t>
            </a:r>
            <a:r>
              <a:rPr lang="ja-JP" altLang="en-US" dirty="0"/>
              <a:t>様式５</a:t>
            </a:r>
            <a:r>
              <a:rPr lang="en-US" altLang="ja-JP" dirty="0"/>
              <a:t>】</a:t>
            </a:r>
            <a:r>
              <a:rPr lang="ja-JP" altLang="en-US" dirty="0"/>
              <a:t>安否確認チェックシート</a:t>
            </a:r>
            <a:r>
              <a:rPr lang="en-US" altLang="ja-JP" dirty="0"/>
              <a:t>			</a:t>
            </a:r>
            <a:r>
              <a:rPr lang="ja-JP" altLang="en-US" dirty="0"/>
              <a:t>２８</a:t>
            </a:r>
          </a:p>
          <a:p>
            <a:pPr lvl="1"/>
            <a:r>
              <a:rPr lang="en-US" altLang="ja-JP" dirty="0"/>
              <a:t>【</a:t>
            </a:r>
            <a:r>
              <a:rPr lang="ja-JP" altLang="en-US" dirty="0"/>
              <a:t>様式６</a:t>
            </a:r>
            <a:r>
              <a:rPr lang="en-US" altLang="ja-JP" dirty="0"/>
              <a:t>】</a:t>
            </a:r>
            <a:r>
              <a:rPr lang="ja-JP" altLang="en-US" dirty="0"/>
              <a:t>従業員連絡網</a:t>
            </a:r>
            <a:r>
              <a:rPr lang="en-US" altLang="ja-JP" dirty="0"/>
              <a:t>				</a:t>
            </a:r>
            <a:r>
              <a:rPr lang="ja-JP" altLang="en-US" dirty="0"/>
              <a:t>２９</a:t>
            </a:r>
          </a:p>
          <a:p>
            <a:pPr lvl="1"/>
            <a:r>
              <a:rPr lang="en-US" altLang="ja-JP" dirty="0"/>
              <a:t>【</a:t>
            </a:r>
            <a:r>
              <a:rPr lang="ja-JP" altLang="en-US" dirty="0"/>
              <a:t>様式７</a:t>
            </a:r>
            <a:r>
              <a:rPr lang="en-US" altLang="ja-JP" dirty="0"/>
              <a:t>】</a:t>
            </a:r>
            <a:r>
              <a:rPr lang="ja-JP" altLang="en-US" dirty="0"/>
              <a:t>地域貢献策一覧</a:t>
            </a:r>
            <a:r>
              <a:rPr lang="en-US" altLang="ja-JP" dirty="0"/>
              <a:t>			</a:t>
            </a:r>
            <a:r>
              <a:rPr lang="ja-JP" altLang="en-US" dirty="0"/>
              <a:t>３０</a:t>
            </a:r>
          </a:p>
          <a:p>
            <a:pPr lvl="1"/>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r>
              <a:rPr lang="en-US" altLang="ja-JP" dirty="0"/>
              <a:t>		</a:t>
            </a:r>
            <a:r>
              <a:rPr lang="ja-JP" altLang="en-US" dirty="0"/>
              <a:t>３１</a:t>
            </a:r>
          </a:p>
          <a:p>
            <a:pPr lvl="1"/>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r>
              <a:rPr lang="en-US" altLang="ja-JP" dirty="0"/>
              <a:t>		</a:t>
            </a:r>
            <a:r>
              <a:rPr lang="ja-JP" altLang="en-US" dirty="0"/>
              <a:t>３２</a:t>
            </a:r>
          </a:p>
          <a:p>
            <a:pPr lvl="1"/>
            <a:r>
              <a:rPr lang="en-US" altLang="ja-JP" dirty="0"/>
              <a:t>【</a:t>
            </a:r>
            <a:r>
              <a:rPr lang="ja-JP" altLang="en-US" dirty="0"/>
              <a:t>様式９</a:t>
            </a:r>
            <a:r>
              <a:rPr lang="en-US" altLang="ja-JP" dirty="0"/>
              <a:t>】</a:t>
            </a:r>
            <a:r>
              <a:rPr lang="ja-JP" altLang="en-US" dirty="0"/>
              <a:t>主要連絡先リスト</a:t>
            </a:r>
            <a:r>
              <a:rPr lang="en-US" altLang="ja-JP" dirty="0"/>
              <a:t>			</a:t>
            </a:r>
            <a:r>
              <a:rPr lang="ja-JP" altLang="en-US" dirty="0"/>
              <a:t>３３</a:t>
            </a:r>
          </a:p>
          <a:p>
            <a:pPr lvl="1"/>
            <a:r>
              <a:rPr lang="en-US" altLang="ja-JP" dirty="0"/>
              <a:t>【</a:t>
            </a:r>
            <a:r>
              <a:rPr lang="ja-JP" altLang="en-US" dirty="0"/>
              <a:t>様式１０</a:t>
            </a:r>
            <a:r>
              <a:rPr lang="en-US" altLang="ja-JP" dirty="0"/>
              <a:t>】</a:t>
            </a:r>
            <a:r>
              <a:rPr lang="ja-JP" altLang="en-US" dirty="0"/>
              <a:t>連携対応策一覧</a:t>
            </a:r>
            <a:r>
              <a:rPr lang="en-US" altLang="ja-JP" dirty="0"/>
              <a:t>			</a:t>
            </a:r>
            <a:r>
              <a:rPr lang="ja-JP" altLang="en-US" dirty="0"/>
              <a:t>３４</a:t>
            </a:r>
          </a:p>
          <a:p>
            <a:pPr lvl="1"/>
            <a:r>
              <a:rPr lang="en-US" altLang="ja-JP" dirty="0"/>
              <a:t>【</a:t>
            </a:r>
            <a:r>
              <a:rPr lang="ja-JP" altLang="en-US" dirty="0"/>
              <a:t>様式１１</a:t>
            </a:r>
            <a:r>
              <a:rPr lang="en-US" altLang="ja-JP" dirty="0"/>
              <a:t>】</a:t>
            </a:r>
            <a:r>
              <a:rPr lang="ja-JP" altLang="en-US" dirty="0"/>
              <a:t>重要な情報のバックアップ</a:t>
            </a:r>
            <a:r>
              <a:rPr lang="en-US" altLang="ja-JP" dirty="0"/>
              <a:t>		</a:t>
            </a:r>
            <a:r>
              <a:rPr lang="ja-JP" altLang="en-US" dirty="0"/>
              <a:t>３５</a:t>
            </a:r>
          </a:p>
          <a:p>
            <a:pPr lvl="1"/>
            <a:r>
              <a:rPr lang="en-US" altLang="ja-JP" dirty="0"/>
              <a:t>【</a:t>
            </a:r>
            <a:r>
              <a:rPr lang="ja-JP" altLang="en-US" dirty="0"/>
              <a:t>様式１２</a:t>
            </a:r>
            <a:r>
              <a:rPr lang="en-US" altLang="ja-JP" dirty="0"/>
              <a:t>】</a:t>
            </a:r>
            <a:r>
              <a:rPr lang="ja-JP" altLang="en-US" dirty="0"/>
              <a:t>従業員携帯カード</a:t>
            </a:r>
            <a:r>
              <a:rPr lang="en-US" altLang="ja-JP" dirty="0"/>
              <a:t>			</a:t>
            </a:r>
            <a:r>
              <a:rPr lang="ja-JP" altLang="en-US" dirty="0"/>
              <a:t>３６（別紙）</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9" y="7765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9" y="43769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2A8B594-F8B2-FC75-50D9-85E6CE7D224A}"/>
              </a:ext>
            </a:extLst>
          </p:cNvPr>
          <p:cNvGrpSpPr/>
          <p:nvPr/>
        </p:nvGrpSpPr>
        <p:grpSpPr>
          <a:xfrm>
            <a:off x="3717032" y="9440423"/>
            <a:ext cx="2984375" cy="340735"/>
            <a:chOff x="896715" y="9205643"/>
            <a:chExt cx="2984375" cy="340735"/>
          </a:xfrm>
        </p:grpSpPr>
        <p:sp>
          <p:nvSpPr>
            <p:cNvPr id="5196" name="Text Box 147"/>
            <p:cNvSpPr txBox="1">
              <a:spLocks noChangeArrowheads="1"/>
            </p:cNvSpPr>
            <p:nvPr/>
          </p:nvSpPr>
          <p:spPr bwMode="auto">
            <a:xfrm>
              <a:off x="1196752" y="9205643"/>
              <a:ext cx="2684338"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latin typeface="ＭＳ ゴシック" panose="020B0609070205080204" pitchFamily="49" charset="-128"/>
                  <a:ea typeface="ＭＳ ゴシック" panose="020B0609070205080204" pitchFamily="49" charset="-128"/>
                </a:rPr>
                <a:t>マークの付いている項目は、</a:t>
              </a:r>
              <a:endParaRPr lang="en-US" altLang="ja-JP" sz="800" b="0" dirty="0">
                <a:latin typeface="ＭＳ ゴシック" panose="020B0609070205080204" pitchFamily="49" charset="-128"/>
                <a:ea typeface="ＭＳ ゴシック" panose="020B0609070205080204" pitchFamily="49" charset="-128"/>
              </a:endParaRPr>
            </a:p>
            <a:p>
              <a:pPr eaLnBrk="1" hangingPunct="1"/>
              <a:r>
                <a:rPr lang="ja-JP" altLang="en-US" sz="800" b="0" dirty="0">
                  <a:latin typeface="ＭＳ ゴシック" panose="020B0609070205080204" pitchFamily="49" charset="-128"/>
                  <a:ea typeface="ＭＳ ゴシック" panose="020B0609070205080204" pitchFamily="49" charset="-128"/>
                </a:rPr>
                <a:t>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9" descr="j0305433">
            <a:extLst>
              <a:ext uri="{FF2B5EF4-FFF2-40B4-BE49-F238E27FC236}">
                <a16:creationId xmlns:a16="http://schemas.microsoft.com/office/drawing/2014/main" id="{1DF63497-EEF2-0CE0-CD94-77241936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8" y="6137002"/>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9" descr="j0305433">
            <a:extLst>
              <a:ext uri="{FF2B5EF4-FFF2-40B4-BE49-F238E27FC236}">
                <a16:creationId xmlns:a16="http://schemas.microsoft.com/office/drawing/2014/main" id="{7938D0DF-FC63-D5C4-DE7C-1F1C76B6E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2" y="8049344"/>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3" descr="j0305433">
            <a:extLst>
              <a:ext uri="{FF2B5EF4-FFF2-40B4-BE49-F238E27FC236}">
                <a16:creationId xmlns:a16="http://schemas.microsoft.com/office/drawing/2014/main" id="{6B74EEAD-55E6-84A4-925C-B4832106CA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532" y="8841432"/>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15">
            <a:extLst>
              <a:ext uri="{FF2B5EF4-FFF2-40B4-BE49-F238E27FC236}">
                <a16:creationId xmlns:a16="http://schemas.microsoft.com/office/drawing/2014/main" id="{10CCFD0F-C7AD-23EE-12B7-8ABA0E24D2E9}"/>
              </a:ext>
            </a:extLst>
          </p:cNvPr>
          <p:cNvSpPr>
            <a:spLocks noGrp="1"/>
          </p:cNvSpPr>
          <p:nvPr>
            <p:ph type="sldNum" sz="quarter" idx="12"/>
          </p:nvPr>
        </p:nvSpPr>
        <p:spPr>
          <a:xfrm>
            <a:off x="30832" y="9417496"/>
            <a:ext cx="6858000" cy="363662"/>
          </a:xfrm>
        </p:spPr>
        <p:txBody>
          <a:bodyPr/>
          <a:lstStyle/>
          <a:p>
            <a:fld id="{CF94BFCA-2820-4AB9-AD7E-686A943388B7}" type="slidenum">
              <a:rPr lang="ja-JP" altLang="en-US" smtClean="0"/>
              <a:pPr/>
              <a:t>1</a:t>
            </a:fld>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2036D-2718-B34A-5F89-F70051FA8CD5}"/>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D6C1DA65-B1E0-92BD-1CED-4612D26CA80F}"/>
              </a:ext>
            </a:extLst>
          </p:cNvPr>
          <p:cNvSpPr>
            <a:spLocks noGrp="1"/>
          </p:cNvSpPr>
          <p:nvPr>
            <p:ph sz="quarter" idx="11"/>
          </p:nvPr>
        </p:nvSpPr>
        <p:spPr>
          <a:xfrm>
            <a:off x="148111" y="631825"/>
            <a:ext cx="6552728" cy="1531188"/>
          </a:xfrm>
        </p:spPr>
        <p:txBody>
          <a:bodyPr/>
          <a:lstStyle/>
          <a:p>
            <a:r>
              <a:rPr lang="en-US" altLang="ja-JP" dirty="0"/>
              <a:t>STEP</a:t>
            </a:r>
            <a:r>
              <a:rPr lang="ja-JP" altLang="en-US" dirty="0"/>
              <a:t>５　ＢＣＰ対応策の実施計画立案</a:t>
            </a:r>
          </a:p>
          <a:p>
            <a:pPr lvl="1"/>
            <a:r>
              <a:rPr lang="ja-JP" altLang="en-US" b="1" u="sng" dirty="0"/>
              <a:t>ポイント</a:t>
            </a:r>
            <a:endParaRPr lang="en-US" altLang="ja-JP" b="1" u="sng" dirty="0"/>
          </a:p>
          <a:p>
            <a:pPr lvl="2"/>
            <a:r>
              <a:rPr lang="en-US" altLang="ja-JP" b="1" u="sng" dirty="0"/>
              <a:t>STEP</a:t>
            </a:r>
            <a:r>
              <a:rPr lang="ja-JP" altLang="en-US" b="1" u="sng" dirty="0"/>
              <a:t>４までの整理で「事前対策」が必要な場合、 「初動対応の観点」、 「具体的な資源」とともに下表へ転記した上で、各対応策の実施期限や必要資金を検討し、実施計画を作成してください。</a:t>
            </a:r>
          </a:p>
          <a:p>
            <a:pPr lvl="2"/>
            <a:r>
              <a:rPr lang="ja-JP" altLang="en-US" dirty="0"/>
              <a:t>耐震補強などの多額の費用を要する対応策は、事業所の移転・新築などの全社的な投資計画と一緒に検討することで、対策費用の最適化を図りましょう。</a:t>
            </a:r>
          </a:p>
          <a:p>
            <a:pPr lvl="2"/>
            <a:r>
              <a:rPr lang="ja-JP" altLang="en-US" dirty="0"/>
              <a:t>人命にかかわる対応策は、優先的に取り組む必要があることを十分認識してください。</a:t>
            </a:r>
          </a:p>
        </p:txBody>
      </p:sp>
      <p:graphicFrame>
        <p:nvGraphicFramePr>
          <p:cNvPr id="6" name="表 5">
            <a:extLst>
              <a:ext uri="{FF2B5EF4-FFF2-40B4-BE49-F238E27FC236}">
                <a16:creationId xmlns:a16="http://schemas.microsoft.com/office/drawing/2014/main" id="{89B25C58-FE4B-0685-12E1-6426DBD60203}"/>
              </a:ext>
            </a:extLst>
          </p:cNvPr>
          <p:cNvGraphicFramePr>
            <a:graphicFrameLocks noGrp="1"/>
          </p:cNvGraphicFramePr>
          <p:nvPr>
            <p:extLst>
              <p:ext uri="{D42A27DB-BD31-4B8C-83A1-F6EECF244321}">
                <p14:modId xmlns:p14="http://schemas.microsoft.com/office/powerpoint/2010/main" val="3083721656"/>
              </p:ext>
            </p:extLst>
          </p:nvPr>
        </p:nvGraphicFramePr>
        <p:xfrm>
          <a:off x="224441" y="2769289"/>
          <a:ext cx="6400067" cy="6469693"/>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646572">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147824">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26415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6240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288752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5603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625055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8166504"/>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7651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二次災害</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防止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45405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被災状況</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endParaRPr kumimoji="1" lang="ja-JP" altLang="en-US" sz="800" b="0" i="0" u="none" strike="sngStrike" cap="none" normalizeH="0" baseline="0" dirty="0">
                        <a:ln>
                          <a:noFill/>
                        </a:ln>
                        <a:solidFill>
                          <a:srgbClr val="00B0F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0184216"/>
                  </a:ext>
                </a:extLst>
              </a:tr>
              <a:tr h="36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帰宅判断・</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出社指示</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389509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a:ln>
                            <a:noFill/>
                          </a:ln>
                          <a:solidFill>
                            <a:srgbClr val="C00000"/>
                          </a:solidFill>
                          <a:effectLst/>
                          <a:latin typeface="ＭＳ ゴシック" panose="020B0609070205080204" pitchFamily="49" charset="-128"/>
                          <a:ea typeface="ＭＳ ゴシック" panose="020B0609070205080204" pitchFamily="49" charset="-128"/>
                        </a:rPr>
                        <a:t>社長・</a:t>
                      </a: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店長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686997"/>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調理師</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縮小メニューリストと調理手順を事前に作成しておく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575862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ホール・補助</a:t>
                      </a:r>
                      <a:br>
                        <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スタッフ</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縮小営業時のオペレーションマニュアル（席数・配置・担当分担）を整備する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51646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本店・支店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客席エリアの耐震補強・天井点検を実施</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事前に「縮小営業時の使用可能エリア」を決めておく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07079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生鮮食料品</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複数の代替仕入先リストを事前に作成しておく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6995700"/>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米・乾物等保存食</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米・乾物等は最低２週間分備蓄しておく</a:t>
                      </a:r>
                      <a:endParaRPr kumimoji="1" lang="ja-JP" altLang="en-US" sz="8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3807481"/>
                  </a:ext>
                </a:extLst>
              </a:tr>
              <a:tr h="254431">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140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30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bl>
          </a:graphicData>
        </a:graphic>
      </p:graphicFrame>
      <p:sp>
        <p:nvSpPr>
          <p:cNvPr id="3" name="スライド番号プレースホルダー 2">
            <a:extLst>
              <a:ext uri="{FF2B5EF4-FFF2-40B4-BE49-F238E27FC236}">
                <a16:creationId xmlns:a16="http://schemas.microsoft.com/office/drawing/2014/main" id="{B0069B05-9465-4291-51E9-B4B3661C1D27}"/>
              </a:ext>
            </a:extLst>
          </p:cNvPr>
          <p:cNvSpPr>
            <a:spLocks noGrp="1"/>
          </p:cNvSpPr>
          <p:nvPr>
            <p:ph type="sldNum" sz="quarter" idx="12"/>
          </p:nvPr>
        </p:nvSpPr>
        <p:spPr/>
        <p:txBody>
          <a:bodyPr/>
          <a:lstStyle/>
          <a:p>
            <a:pPr algn="ctr"/>
            <a:fld id="{C7087AB9-DADE-4781-AE92-2E367CAE0F39}" type="slidenum">
              <a:rPr lang="ja-JP" altLang="en-US" smtClean="0"/>
              <a:pPr algn="ctr"/>
              <a:t>19</a:t>
            </a:fld>
            <a:endParaRPr lang="ja-JP" altLang="en-US" dirty="0"/>
          </a:p>
        </p:txBody>
      </p:sp>
      <p:sp>
        <p:nvSpPr>
          <p:cNvPr id="7" name="AutoShape 1009">
            <a:extLst>
              <a:ext uri="{FF2B5EF4-FFF2-40B4-BE49-F238E27FC236}">
                <a16:creationId xmlns:a16="http://schemas.microsoft.com/office/drawing/2014/main" id="{A76BBCBE-15DC-B91B-2DAE-1FC1B3AF3D0B}"/>
              </a:ext>
            </a:extLst>
          </p:cNvPr>
          <p:cNvSpPr>
            <a:spLocks noChangeArrowheads="1"/>
          </p:cNvSpPr>
          <p:nvPr/>
        </p:nvSpPr>
        <p:spPr bwMode="auto">
          <a:xfrm>
            <a:off x="157161" y="2136755"/>
            <a:ext cx="2976352" cy="416496"/>
          </a:xfrm>
          <a:prstGeom prst="wedgeRectCallout">
            <a:avLst>
              <a:gd name="adj1" fmla="val 27915"/>
              <a:gd name="adj2" fmla="val 84731"/>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ＢＣＰ対応に十分な費用を工面できない場合には、</a:t>
            </a:r>
            <a:br>
              <a:rPr lang="en-US" altLang="ja-JP" sz="900" dirty="0">
                <a:latin typeface="+mn-ea"/>
                <a:ea typeface="+mn-ea"/>
              </a:rPr>
            </a:br>
            <a:r>
              <a:rPr lang="ja-JP" altLang="en-US" sz="900" dirty="0">
                <a:latin typeface="+mn-ea"/>
                <a:ea typeface="+mn-ea"/>
              </a:rPr>
              <a:t>費用をあまり必要としない対策から取り組みましょう。</a:t>
            </a:r>
          </a:p>
        </p:txBody>
      </p:sp>
      <p:sp>
        <p:nvSpPr>
          <p:cNvPr id="5" name="AutoShape 1009">
            <a:extLst>
              <a:ext uri="{FF2B5EF4-FFF2-40B4-BE49-F238E27FC236}">
                <a16:creationId xmlns:a16="http://schemas.microsoft.com/office/drawing/2014/main" id="{91ADE51E-8E2A-A640-2588-FBA6030A665C}"/>
              </a:ext>
            </a:extLst>
          </p:cNvPr>
          <p:cNvSpPr>
            <a:spLocks noChangeArrowheads="1"/>
          </p:cNvSpPr>
          <p:nvPr/>
        </p:nvSpPr>
        <p:spPr bwMode="auto">
          <a:xfrm>
            <a:off x="3442781" y="2136755"/>
            <a:ext cx="2976352" cy="416496"/>
          </a:xfrm>
          <a:prstGeom prst="wedgeRectCallout">
            <a:avLst>
              <a:gd name="adj1" fmla="val -16248"/>
              <a:gd name="adj2" fmla="val 98453"/>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費用のいらない対策の場合は、実施年度に「</a:t>
            </a:r>
            <a:r>
              <a:rPr lang="en-US" altLang="ja-JP" sz="900" dirty="0">
                <a:latin typeface="+mn-ea"/>
                <a:ea typeface="+mn-ea"/>
              </a:rPr>
              <a:t>0</a:t>
            </a:r>
            <a:r>
              <a:rPr lang="ja-JP" altLang="en-US" sz="900" dirty="0">
                <a:latin typeface="+mn-ea"/>
                <a:ea typeface="+mn-ea"/>
              </a:rPr>
              <a:t>」などと記入して、いつ実施するのかわかるようにします。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B903-5976-70A6-FBCF-BDC51D7E2F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27B37D-FFFA-5045-6B11-92B9C4E2B2EE}"/>
              </a:ext>
            </a:extLst>
          </p:cNvPr>
          <p:cNvSpPr>
            <a:spLocks noGrp="1"/>
          </p:cNvSpPr>
          <p:nvPr>
            <p:ph type="ctrTitle"/>
          </p:nvPr>
        </p:nvSpPr>
        <p:spPr/>
        <p:txBody>
          <a:bodyPr/>
          <a:lstStyle/>
          <a:p>
            <a:r>
              <a:rPr lang="ja-JP" altLang="en-US" dirty="0"/>
              <a:t>５．ＢＣＰ対応策の検討</a:t>
            </a:r>
          </a:p>
        </p:txBody>
      </p:sp>
      <p:graphicFrame>
        <p:nvGraphicFramePr>
          <p:cNvPr id="6" name="表 5">
            <a:extLst>
              <a:ext uri="{FF2B5EF4-FFF2-40B4-BE49-F238E27FC236}">
                <a16:creationId xmlns:a16="http://schemas.microsoft.com/office/drawing/2014/main" id="{CE934CDD-8012-0587-81D8-32755974F086}"/>
              </a:ext>
            </a:extLst>
          </p:cNvPr>
          <p:cNvGraphicFramePr>
            <a:graphicFrameLocks noGrp="1"/>
          </p:cNvGraphicFramePr>
          <p:nvPr>
            <p:extLst>
              <p:ext uri="{D42A27DB-BD31-4B8C-83A1-F6EECF244321}">
                <p14:modId xmlns:p14="http://schemas.microsoft.com/office/powerpoint/2010/main" val="713032893"/>
              </p:ext>
            </p:extLst>
          </p:nvPr>
        </p:nvGraphicFramePr>
        <p:xfrm>
          <a:off x="259460" y="704528"/>
          <a:ext cx="6335014" cy="4850760"/>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581519">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13944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交通網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地域の緊急輸送路・通行止め想定路線を事前に確認しておく</a:t>
                      </a:r>
                      <a:endParaRPr kumimoji="1" lang="ja-JP" altLang="en-US" sz="800" strike="sngStrike" dirty="0">
                        <a:solidFill>
                          <a:srgbClr val="00B0F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電気</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モバイルバッテリーおよびポータブル電源を導入する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344111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上水道</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ウォーターサーバー用水・飲料水・調理用水を最低３日分備蓄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115943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都市ガス</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カセットコンロ・ボンベを購入する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49210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通信</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メールなど、電話以外の連絡手段を確保する</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衛星電話やスターリンクの導入を検討する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4759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業務システム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業務システムをクラウド化する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32784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レシピ・仕出しメニュー表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スキャンしたデータをクラウドサーバーに保管する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35032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07166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買掛金、提携先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984975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95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a:t>
                      </a:r>
                      <a:r>
                        <a:rPr kumimoji="1" lang="en-US" altLang="ja-JP" sz="900" b="0" i="0" u="none" strike="noStrike" cap="none" normalizeH="0" baseline="0">
                          <a:ln>
                            <a:noFill/>
                          </a:ln>
                          <a:solidFill>
                            <a:srgbClr val="C00000"/>
                          </a:solidFill>
                          <a:effectLst/>
                          <a:latin typeface="+mn-ea"/>
                          <a:ea typeface="+mn-ea"/>
                        </a:rPr>
                        <a:t>35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185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125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679783179"/>
                  </a:ext>
                </a:extLst>
              </a:tr>
            </a:tbl>
          </a:graphicData>
        </a:graphic>
      </p:graphicFrame>
      <p:sp>
        <p:nvSpPr>
          <p:cNvPr id="3" name="スライド番号プレースホルダー 2">
            <a:extLst>
              <a:ext uri="{FF2B5EF4-FFF2-40B4-BE49-F238E27FC236}">
                <a16:creationId xmlns:a16="http://schemas.microsoft.com/office/drawing/2014/main" id="{B70F6D2C-6E16-A6CA-A5E2-E404D3124E4A}"/>
              </a:ext>
            </a:extLst>
          </p:cNvPr>
          <p:cNvSpPr>
            <a:spLocks noGrp="1"/>
          </p:cNvSpPr>
          <p:nvPr>
            <p:ph type="sldNum" sz="quarter" idx="12"/>
          </p:nvPr>
        </p:nvSpPr>
        <p:spPr/>
        <p:txBody>
          <a:bodyPr/>
          <a:lstStyle/>
          <a:p>
            <a:pPr algn="ctr"/>
            <a:fld id="{C7087AB9-DADE-4781-AE92-2E367CAE0F39}" type="slidenum">
              <a:rPr lang="ja-JP" altLang="en-US" smtClean="0"/>
              <a:pPr algn="ctr"/>
              <a:t>20</a:t>
            </a:fld>
            <a:endParaRPr lang="ja-JP" altLang="en-US" dirty="0"/>
          </a:p>
        </p:txBody>
      </p:sp>
      <p:sp>
        <p:nvSpPr>
          <p:cNvPr id="8" name="AutoShape 983">
            <a:extLst>
              <a:ext uri="{FF2B5EF4-FFF2-40B4-BE49-F238E27FC236}">
                <a16:creationId xmlns:a16="http://schemas.microsoft.com/office/drawing/2014/main" id="{036F7B56-CA8E-4604-0AA8-5E75F1F35FFF}"/>
              </a:ext>
            </a:extLst>
          </p:cNvPr>
          <p:cNvSpPr>
            <a:spLocks noChangeArrowheads="1"/>
          </p:cNvSpPr>
          <p:nvPr/>
        </p:nvSpPr>
        <p:spPr bwMode="auto">
          <a:xfrm>
            <a:off x="254475" y="8665990"/>
            <a:ext cx="6339999" cy="751506"/>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72000" tIns="36000" rIns="72000" bIns="360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ここまでで、あなたの会社のＢＣＰとして、災害が起こる前までに実施すべき対応策が整理できました。ぜひ計画的にここに挙げた対応策を実施してください。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次の「６．対応フロー・体制」では、災害発生後にどのように対応するのかを整理し、中心となる担当責任者とその役割を明確にします。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特に、人命の安全確保に必要な対応策については、より具体的に決定します。</a:t>
            </a:r>
          </a:p>
        </p:txBody>
      </p:sp>
    </p:spTree>
    <p:extLst>
      <p:ext uri="{BB962C8B-B14F-4D97-AF65-F5344CB8AC3E}">
        <p14:creationId xmlns:p14="http://schemas.microsoft.com/office/powerpoint/2010/main" val="418133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610CD1C-8982-02F3-14F6-0CC9995EFC43}"/>
              </a:ext>
            </a:extLst>
          </p:cNvPr>
          <p:cNvSpPr>
            <a:spLocks noGrp="1"/>
          </p:cNvSpPr>
          <p:nvPr>
            <p:ph type="ctrTitle"/>
          </p:nvPr>
        </p:nvSpPr>
        <p:spPr/>
        <p:txBody>
          <a:bodyPr/>
          <a:lstStyle/>
          <a:p>
            <a:r>
              <a:rPr lang="ja-JP" altLang="en-US" dirty="0"/>
              <a:t>６．対応フロー・体制</a:t>
            </a:r>
          </a:p>
        </p:txBody>
      </p:sp>
      <p:sp>
        <p:nvSpPr>
          <p:cNvPr id="6" name="コンテンツ プレースホルダー 5">
            <a:extLst>
              <a:ext uri="{FF2B5EF4-FFF2-40B4-BE49-F238E27FC236}">
                <a16:creationId xmlns:a16="http://schemas.microsoft.com/office/drawing/2014/main" id="{2D7EB217-375B-04B2-12F6-7C934B3EA74B}"/>
              </a:ext>
            </a:extLst>
          </p:cNvPr>
          <p:cNvSpPr>
            <a:spLocks noGrp="1"/>
          </p:cNvSpPr>
          <p:nvPr>
            <p:ph sz="quarter" idx="11"/>
          </p:nvPr>
        </p:nvSpPr>
        <p:spPr>
          <a:xfrm>
            <a:off x="148111" y="631825"/>
            <a:ext cx="6552728" cy="1238801"/>
          </a:xfrm>
        </p:spPr>
        <p:txBody>
          <a:bodyPr/>
          <a:lstStyle/>
          <a:p>
            <a:pPr lvl="1"/>
            <a:r>
              <a:rPr lang="ja-JP" altLang="en-US" dirty="0"/>
              <a:t>ポイント</a:t>
            </a:r>
            <a:endParaRPr lang="en-US" altLang="ja-JP" dirty="0"/>
          </a:p>
          <a:p>
            <a:pPr lvl="2"/>
            <a:r>
              <a:rPr lang="ja-JP" altLang="en-US" dirty="0"/>
              <a:t>被災後、事業を継続または早期に復旧させるには、どのような場合に、どのような対応を行うのか、各対応の担当責任者・代理の責任者とともに、あらかじめ決めておくことが重要です。</a:t>
            </a:r>
          </a:p>
          <a:p>
            <a:pPr lvl="2"/>
            <a:r>
              <a:rPr lang="ja-JP" altLang="en-US" dirty="0"/>
              <a:t>ＢＣＰの発動基準、対応体制については、全従業員に周知するよう努めてください。</a:t>
            </a:r>
            <a:endParaRPr lang="en-US" altLang="ja-JP" dirty="0"/>
          </a:p>
          <a:p>
            <a:pPr lvl="2"/>
            <a:r>
              <a:rPr lang="ja-JP" altLang="en-US" dirty="0"/>
              <a:t>また、初動対応は、発災直後から数時間</a:t>
            </a:r>
            <a:r>
              <a:rPr lang="en-US" altLang="ja-JP" dirty="0"/>
              <a:t>〜</a:t>
            </a:r>
            <a:r>
              <a:rPr lang="ja-JP" altLang="en-US" dirty="0"/>
              <a:t>数日を目安に実施する対応です。ただし、被害状況により対応にかかる時間は異なるため、事業継続対応と截然と分かれるものではなく、並行して進めることになります。</a:t>
            </a:r>
          </a:p>
        </p:txBody>
      </p:sp>
      <p:graphicFrame>
        <p:nvGraphicFramePr>
          <p:cNvPr id="8" name="表 7">
            <a:extLst>
              <a:ext uri="{FF2B5EF4-FFF2-40B4-BE49-F238E27FC236}">
                <a16:creationId xmlns:a16="http://schemas.microsoft.com/office/drawing/2014/main" id="{1C1661AF-3508-87C3-51CF-798C85259F2B}"/>
              </a:ext>
            </a:extLst>
          </p:cNvPr>
          <p:cNvGraphicFramePr>
            <a:graphicFrameLocks noGrp="1"/>
          </p:cNvGraphicFramePr>
          <p:nvPr>
            <p:extLst>
              <p:ext uri="{D42A27DB-BD31-4B8C-83A1-F6EECF244321}">
                <p14:modId xmlns:p14="http://schemas.microsoft.com/office/powerpoint/2010/main" val="960559814"/>
              </p:ext>
            </p:extLst>
          </p:nvPr>
        </p:nvGraphicFramePr>
        <p:xfrm>
          <a:off x="73082" y="1928664"/>
          <a:ext cx="6660000" cy="764640"/>
        </p:xfrm>
        <a:graphic>
          <a:graphicData uri="http://schemas.openxmlformats.org/drawingml/2006/table">
            <a:tbl>
              <a:tblPr/>
              <a:tblGrid>
                <a:gridCol w="1260000">
                  <a:extLst>
                    <a:ext uri="{9D8B030D-6E8A-4147-A177-3AD203B41FA5}">
                      <a16:colId xmlns:a16="http://schemas.microsoft.com/office/drawing/2014/main" val="2876194313"/>
                    </a:ext>
                  </a:extLst>
                </a:gridCol>
                <a:gridCol w="1980000">
                  <a:extLst>
                    <a:ext uri="{9D8B030D-6E8A-4147-A177-3AD203B41FA5}">
                      <a16:colId xmlns:a16="http://schemas.microsoft.com/office/drawing/2014/main" val="794955128"/>
                    </a:ext>
                  </a:extLst>
                </a:gridCol>
                <a:gridCol w="180000">
                  <a:extLst>
                    <a:ext uri="{9D8B030D-6E8A-4147-A177-3AD203B41FA5}">
                      <a16:colId xmlns:a16="http://schemas.microsoft.com/office/drawing/2014/main" val="2690701767"/>
                    </a:ext>
                  </a:extLst>
                </a:gridCol>
                <a:gridCol w="1260000">
                  <a:extLst>
                    <a:ext uri="{9D8B030D-6E8A-4147-A177-3AD203B41FA5}">
                      <a16:colId xmlns:a16="http://schemas.microsoft.com/office/drawing/2014/main" val="2678610748"/>
                    </a:ext>
                  </a:extLst>
                </a:gridCol>
                <a:gridCol w="1980000">
                  <a:extLst>
                    <a:ext uri="{9D8B030D-6E8A-4147-A177-3AD203B41FA5}">
                      <a16:colId xmlns:a16="http://schemas.microsoft.com/office/drawing/2014/main" val="3571600677"/>
                    </a:ext>
                  </a:extLst>
                </a:gridCol>
              </a:tblGrid>
              <a:tr h="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ＢＣＰ発動基準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半田市内で震度５強以上の地震が</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発生したとき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対応要員の参集基準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900" dirty="0">
                          <a:solidFill>
                            <a:srgbClr val="C00000"/>
                          </a:solidFill>
                          <a:latin typeface="+mn-ea"/>
                          <a:ea typeface="+mn-ea"/>
                        </a:rPr>
                        <a:t>ＢＣＰ発動基準と同様</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その他、社長が必要と判断した場合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bl>
          </a:graphicData>
        </a:graphic>
      </p:graphicFrame>
      <p:sp>
        <p:nvSpPr>
          <p:cNvPr id="11" name="Text Box 417">
            <a:extLst>
              <a:ext uri="{FF2B5EF4-FFF2-40B4-BE49-F238E27FC236}">
                <a16:creationId xmlns:a16="http://schemas.microsoft.com/office/drawing/2014/main" id="{9CB009F1-A16A-CAEE-5B28-37091728A903}"/>
              </a:ext>
            </a:extLst>
          </p:cNvPr>
          <p:cNvSpPr txBox="1">
            <a:spLocks noChangeArrowheads="1"/>
          </p:cNvSpPr>
          <p:nvPr/>
        </p:nvSpPr>
        <p:spPr bwMode="auto">
          <a:xfrm>
            <a:off x="73082" y="2720752"/>
            <a:ext cx="6660000"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85725" indent="-857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900" u="sng" dirty="0">
                <a:latin typeface="ＭＳ ゴシック" panose="020B0609070205080204" pitchFamily="49" charset="-128"/>
                <a:ea typeface="ＭＳ ゴシック" panose="020B0609070205080204" pitchFamily="49" charset="-128"/>
              </a:rPr>
              <a:t>※</a:t>
            </a:r>
            <a:r>
              <a:rPr lang="ja-JP" altLang="en-US" sz="900" u="sng" dirty="0">
                <a:latin typeface="ＭＳ ゴシック" panose="020B0609070205080204" pitchFamily="49" charset="-128"/>
                <a:ea typeface="ＭＳ ゴシック" panose="020B0609070205080204" pitchFamily="49" charset="-128"/>
              </a:rPr>
              <a:t>夜間・休日など、就業時間外に参集する場合は、安全に出社できることを確認してから参集してください。</a:t>
            </a:r>
          </a:p>
        </p:txBody>
      </p:sp>
      <p:sp>
        <p:nvSpPr>
          <p:cNvPr id="2" name="AutoShape 335">
            <a:extLst>
              <a:ext uri="{FF2B5EF4-FFF2-40B4-BE49-F238E27FC236}">
                <a16:creationId xmlns:a16="http://schemas.microsoft.com/office/drawing/2014/main" id="{FC78BA51-F6A7-D7D5-EDFA-AFC2C0C99732}"/>
              </a:ext>
            </a:extLst>
          </p:cNvPr>
          <p:cNvSpPr>
            <a:spLocks noChangeArrowheads="1"/>
          </p:cNvSpPr>
          <p:nvPr/>
        </p:nvSpPr>
        <p:spPr bwMode="auto">
          <a:xfrm>
            <a:off x="404664" y="4251109"/>
            <a:ext cx="1169988" cy="528638"/>
          </a:xfrm>
          <a:prstGeom prst="irregularSeal2">
            <a:avLst/>
          </a:prstGeom>
          <a:solidFill>
            <a:srgbClr val="DDDDDD"/>
          </a:solidFill>
          <a:ln>
            <a:noFill/>
          </a:ln>
          <a:effectLst/>
          <a:extLst>
            <a:ext uri="{91240B29-F687-4F45-9708-019B960494DF}">
              <a14:hiddenLine xmlns:a14="http://schemas.microsoft.com/office/drawing/2010/main" w="2857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900" dirty="0">
                <a:latin typeface="ＭＳ ゴシック" panose="020B0609070205080204" pitchFamily="49" charset="-128"/>
                <a:ea typeface="ＭＳ ゴシック" panose="020B0609070205080204" pitchFamily="49" charset="-128"/>
              </a:rPr>
              <a:t>（災害発生）</a:t>
            </a:r>
          </a:p>
          <a:p>
            <a:pPr algn="ctr"/>
            <a:r>
              <a:rPr lang="ja-JP" altLang="en-US" sz="900" dirty="0">
                <a:latin typeface="ＭＳ ゴシック" panose="020B0609070205080204" pitchFamily="49" charset="-128"/>
                <a:ea typeface="ＭＳ ゴシック" panose="020B0609070205080204" pitchFamily="49" charset="-128"/>
              </a:rPr>
              <a:t>ＢＣＰ発動！</a:t>
            </a:r>
          </a:p>
        </p:txBody>
      </p:sp>
      <p:sp>
        <p:nvSpPr>
          <p:cNvPr id="3" name="スライド番号プレースホルダー 2">
            <a:extLst>
              <a:ext uri="{FF2B5EF4-FFF2-40B4-BE49-F238E27FC236}">
                <a16:creationId xmlns:a16="http://schemas.microsoft.com/office/drawing/2014/main" id="{181A4DDA-5C03-25EB-CD2E-604D0BCFE384}"/>
              </a:ext>
            </a:extLst>
          </p:cNvPr>
          <p:cNvSpPr>
            <a:spLocks noGrp="1"/>
          </p:cNvSpPr>
          <p:nvPr>
            <p:ph type="sldNum" sz="quarter" idx="12"/>
          </p:nvPr>
        </p:nvSpPr>
        <p:spPr/>
        <p:txBody>
          <a:bodyPr/>
          <a:lstStyle/>
          <a:p>
            <a:pPr algn="ctr"/>
            <a:fld id="{C7087AB9-DADE-4781-AE92-2E367CAE0F39}" type="slidenum">
              <a:rPr lang="ja-JP" altLang="en-US" smtClean="0"/>
              <a:pPr algn="ctr"/>
              <a:t>21</a:t>
            </a:fld>
            <a:endParaRPr lang="ja-JP" altLang="en-US" dirty="0"/>
          </a:p>
        </p:txBody>
      </p:sp>
      <p:graphicFrame>
        <p:nvGraphicFramePr>
          <p:cNvPr id="7" name="表 6">
            <a:extLst>
              <a:ext uri="{FF2B5EF4-FFF2-40B4-BE49-F238E27FC236}">
                <a16:creationId xmlns:a16="http://schemas.microsoft.com/office/drawing/2014/main" id="{07F912B8-FE5D-1F59-B68D-3561B853259A}"/>
              </a:ext>
            </a:extLst>
          </p:cNvPr>
          <p:cNvGraphicFramePr>
            <a:graphicFrameLocks noGrp="1"/>
          </p:cNvGraphicFramePr>
          <p:nvPr>
            <p:extLst>
              <p:ext uri="{D42A27DB-BD31-4B8C-83A1-F6EECF244321}">
                <p14:modId xmlns:p14="http://schemas.microsoft.com/office/powerpoint/2010/main" val="3725818616"/>
              </p:ext>
            </p:extLst>
          </p:nvPr>
        </p:nvGraphicFramePr>
        <p:xfrm>
          <a:off x="73082" y="3031099"/>
          <a:ext cx="6660000" cy="6163200"/>
        </p:xfrm>
        <a:graphic>
          <a:graphicData uri="http://schemas.openxmlformats.org/drawingml/2006/table">
            <a:tbl>
              <a:tblPr/>
              <a:tblGrid>
                <a:gridCol w="90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2520000">
                  <a:extLst>
                    <a:ext uri="{9D8B030D-6E8A-4147-A177-3AD203B41FA5}">
                      <a16:colId xmlns:a16="http://schemas.microsoft.com/office/drawing/2014/main" val="2678610748"/>
                    </a:ext>
                  </a:extLst>
                </a:gridCol>
                <a:gridCol w="1080000">
                  <a:extLst>
                    <a:ext uri="{9D8B030D-6E8A-4147-A177-3AD203B41FA5}">
                      <a16:colId xmlns:a16="http://schemas.microsoft.com/office/drawing/2014/main" val="3571600677"/>
                    </a:ext>
                  </a:extLst>
                </a:gridCol>
                <a:gridCol w="1080000">
                  <a:extLst>
                    <a:ext uri="{9D8B030D-6E8A-4147-A177-3AD203B41FA5}">
                      <a16:colId xmlns:a16="http://schemas.microsoft.com/office/drawing/2014/main" val="1958055351"/>
                    </a:ext>
                  </a:extLst>
                </a:gridCol>
              </a:tblGrid>
              <a:tr h="288000">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ＢＣＰ対応と体制一覧</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9273116"/>
                  </a:ext>
                </a:extLst>
              </a:tr>
              <a:tr h="1045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対応区分</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ＢＣＰ対応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対応内容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担当責任者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第一順位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第二順位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5710000"/>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統括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全社の対応に関する重要な意思決定、指揮命令、統括</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ＢＣＰ対応組織の立ち上げ、解除の判断</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各</a:t>
                      </a:r>
                      <a:r>
                        <a:rPr kumimoji="1" lang="ja-JP" altLang="en-US" sz="1200" b="0" i="0" u="none" strike="noStrike" cap="none" normalizeH="0" baseline="0">
                          <a:ln>
                            <a:noFill/>
                          </a:ln>
                          <a:solidFill>
                            <a:srgbClr val="C00000"/>
                          </a:solidFill>
                          <a:effectLst/>
                          <a:latin typeface="+mn-ea"/>
                          <a:ea typeface="+mn-ea"/>
                        </a:rPr>
                        <a:t>店長</a:t>
                      </a:r>
                      <a:endParaRPr kumimoji="1" lang="ja-JP" altLang="en-US" sz="1200" b="0" i="0" u="none" strike="noStrike" cap="none" normalizeH="0" baseline="0" dirty="0">
                        <a:ln>
                          <a:noFill/>
                        </a:ln>
                        <a:solidFill>
                          <a:srgbClr val="C00000"/>
                        </a:solidFill>
                        <a:effectLst/>
                        <a:latin typeface="+mn-ea"/>
                        <a:ea typeface="+mn-ea"/>
                      </a:endParaRP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54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7776522"/>
                  </a:ext>
                </a:extLst>
              </a:tr>
              <a:tr h="360000">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初動対応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避難計画に基づく避難の実施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ルールに従い従業員・家族の安否確認実施</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837784"/>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防災備蓄品を用いた救援活動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1486738"/>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二次災害防止</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出火のおそれがある場所や危険物保管場所等における二次災害防止措置</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調理長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468470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被災状況把握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事業所建物、設備、通信システム等の被害状況の確認</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調理長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566305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帰宅判断・翌日</a:t>
                      </a:r>
                      <a:br>
                        <a:rPr kumimoji="1" lang="en-US" altLang="ja-JP" sz="900" b="1" i="0" u="none" strike="noStrike" cap="none" normalizeH="0" baseline="0" dirty="0">
                          <a:ln>
                            <a:noFill/>
                          </a:ln>
                          <a:solidFill>
                            <a:schemeClr val="tx1"/>
                          </a:solidFill>
                          <a:effectLst/>
                          <a:latin typeface="+mn-ea"/>
                          <a:ea typeface="+mn-ea"/>
                        </a:rPr>
                      </a:br>
                      <a:r>
                        <a:rPr kumimoji="1" lang="ja-JP" altLang="en-US" sz="900" b="1" i="0" u="none" strike="noStrike" cap="none" normalizeH="0" baseline="0" dirty="0">
                          <a:ln>
                            <a:noFill/>
                          </a:ln>
                          <a:solidFill>
                            <a:schemeClr val="tx1"/>
                          </a:solidFill>
                          <a:effectLst/>
                          <a:latin typeface="+mn-ea"/>
                          <a:ea typeface="+mn-ea"/>
                        </a:rPr>
                        <a:t>以降の出社指示</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（周囲の安全確認後）従業員の帰宅判断</a:t>
                      </a:r>
                      <a:endParaRPr kumimoji="1" lang="en-US" altLang="ja-JP" sz="900" b="0" i="0" u="none" strike="noStrike" cap="none" normalizeH="0" baseline="0" dirty="0">
                        <a:ln>
                          <a:noFill/>
                        </a:ln>
                        <a:solidFill>
                          <a:schemeClr val="tx1"/>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翌日以降の就業・出社指示</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6854872"/>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地域貢献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初期消火等周辺地域の安全確保に協力</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6000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事業継続対応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顧客・関連会社の被災状況の収集、インフラの被災・復旧状況把握</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自社主要拠点の被害状況、稼働状況の情報発信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a:ln>
                            <a:noFill/>
                          </a:ln>
                          <a:solidFill>
                            <a:srgbClr val="C00000"/>
                          </a:solidFill>
                          <a:effectLst/>
                          <a:latin typeface="+mn-ea"/>
                          <a:ea typeface="ＭＳ Ｐゴシック" panose="020B0600070205080204" pitchFamily="50" charset="-128"/>
                          <a:cs typeface="+mn-cs"/>
                        </a:rPr>
                        <a:t>各店長</a:t>
                      </a:r>
                      <a:endPar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調理長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903369"/>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片付け・復旧作業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kern="1200" cap="none" normalizeH="0" baseline="0" dirty="0">
                          <a:ln>
                            <a:noFill/>
                          </a:ln>
                          <a:solidFill>
                            <a:schemeClr val="tx1"/>
                          </a:solidFill>
                          <a:effectLst/>
                          <a:latin typeface="+mn-ea"/>
                          <a:ea typeface="ＭＳ Ｐゴシック" panose="020B0600070205080204" pitchFamily="50" charset="-128"/>
                          <a:cs typeface="+mn-cs"/>
                        </a:rPr>
                        <a:t>周辺地域・</a:t>
                      </a:r>
                      <a:r>
                        <a:rPr kumimoji="1" lang="ja-JP" altLang="en-US" sz="900" b="0" i="0" u="none" strike="noStrike" cap="none" normalizeH="0" baseline="0" dirty="0">
                          <a:ln>
                            <a:noFill/>
                          </a:ln>
                          <a:solidFill>
                            <a:schemeClr val="tx1"/>
                          </a:solidFill>
                          <a:effectLst/>
                          <a:latin typeface="+mn-ea"/>
                          <a:ea typeface="+mn-ea"/>
                        </a:rPr>
                        <a:t>関連企業と協力した片付け</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施設・設備、データの復旧作業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調理長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152533"/>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重要業務再開に向けた各種取引先への連絡、調整</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4455498"/>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重要業務の再開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9194970"/>
                  </a:ext>
                </a:extLst>
              </a:tr>
            </a:tbl>
          </a:graphicData>
        </a:graphic>
      </p:graphicFrame>
      <p:sp>
        <p:nvSpPr>
          <p:cNvPr id="4" name="AutoShape 142">
            <a:extLst>
              <a:ext uri="{FF2B5EF4-FFF2-40B4-BE49-F238E27FC236}">
                <a16:creationId xmlns:a16="http://schemas.microsoft.com/office/drawing/2014/main" id="{8E8C156D-E206-B67B-D20C-6C15E714BCA3}"/>
              </a:ext>
            </a:extLst>
          </p:cNvPr>
          <p:cNvSpPr>
            <a:spLocks noChangeArrowheads="1"/>
          </p:cNvSpPr>
          <p:nvPr/>
        </p:nvSpPr>
        <p:spPr bwMode="auto">
          <a:xfrm>
            <a:off x="3688484" y="2942758"/>
            <a:ext cx="3012355" cy="367978"/>
          </a:xfrm>
          <a:prstGeom prst="wedgeRectCallout">
            <a:avLst>
              <a:gd name="adj1" fmla="val -2280"/>
              <a:gd name="adj2" fmla="val 74463"/>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p>
            <a:r>
              <a:rPr lang="ja-JP" altLang="en-US" sz="900" dirty="0">
                <a:latin typeface="+mn-ea"/>
                <a:ea typeface="+mn-ea"/>
              </a:rPr>
              <a:t>担当責任者が不在の場合もありますので、第二順位の担当者も決めておきましょう。</a:t>
            </a:r>
          </a:p>
        </p:txBody>
      </p:sp>
      <p:sp>
        <p:nvSpPr>
          <p:cNvPr id="9" name="AutoShape 74">
            <a:extLst>
              <a:ext uri="{FF2B5EF4-FFF2-40B4-BE49-F238E27FC236}">
                <a16:creationId xmlns:a16="http://schemas.microsoft.com/office/drawing/2014/main" id="{F4FAE01E-5D36-8C9C-688A-7FE037F628DC}"/>
              </a:ext>
            </a:extLst>
          </p:cNvPr>
          <p:cNvSpPr>
            <a:spLocks noChangeArrowheads="1"/>
          </p:cNvSpPr>
          <p:nvPr/>
        </p:nvSpPr>
        <p:spPr bwMode="auto">
          <a:xfrm>
            <a:off x="73082" y="9287001"/>
            <a:ext cx="6660000" cy="202503"/>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n-ea"/>
                <a:ea typeface="+mn-ea"/>
                <a:cs typeface="+mn-cs"/>
              </a:rPr>
              <a:t>ここで決めたＢＣＰ対応を従業員に定着させるための方策を、次の「７</a:t>
            </a:r>
            <a:r>
              <a:rPr kumimoji="1" lang="en-US" altLang="ja-JP" sz="1000" b="0" i="0" u="none" strike="noStrike" kern="1200" cap="none" spc="0" normalizeH="0" baseline="0" noProof="0" dirty="0">
                <a:ln>
                  <a:noFill/>
                </a:ln>
                <a:effectLst/>
                <a:uLnTx/>
                <a:uFillTx/>
                <a:latin typeface="+mn-ea"/>
                <a:ea typeface="+mn-ea"/>
                <a:cs typeface="+mn-cs"/>
              </a:rPr>
              <a:t>.</a:t>
            </a:r>
            <a:r>
              <a:rPr kumimoji="1" lang="ja-JP" altLang="en-US" sz="1000" b="0" i="0" u="none" strike="noStrike" kern="1200" cap="none" spc="0" normalizeH="0" baseline="0" noProof="0" dirty="0">
                <a:ln>
                  <a:noFill/>
                </a:ln>
                <a:effectLst/>
                <a:uLnTx/>
                <a:uFillTx/>
                <a:latin typeface="+mn-ea"/>
                <a:ea typeface="+mn-ea"/>
                <a:cs typeface="+mn-cs"/>
              </a:rPr>
              <a:t>教育・訓練計画」で検討します。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5116514" y="135510"/>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104911409"/>
              </p:ext>
            </p:extLst>
          </p:nvPr>
        </p:nvGraphicFramePr>
        <p:xfrm>
          <a:off x="434649" y="2814716"/>
          <a:ext cx="6020663" cy="2979899"/>
        </p:xfrm>
        <a:graphic>
          <a:graphicData uri="http://schemas.openxmlformats.org/drawingml/2006/table">
            <a:tbl>
              <a:tblPr/>
              <a:tblGrid>
                <a:gridCol w="720000">
                  <a:extLst>
                    <a:ext uri="{9D8B030D-6E8A-4147-A177-3AD203B41FA5}">
                      <a16:colId xmlns:a16="http://schemas.microsoft.com/office/drawing/2014/main" val="4009308589"/>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r>
                        <a:rPr kumimoji="1" lang="en-US" altLang="ja-JP" sz="1200" b="0" i="0" u="none" strike="noStrike" cap="none" normalizeH="0" baseline="0" dirty="0">
                          <a:ln>
                            <a:noFill/>
                          </a:ln>
                          <a:solidFill>
                            <a:schemeClr val="tx1"/>
                          </a:solidFill>
                          <a:effectLst/>
                          <a:latin typeface="+mn-ea"/>
                          <a:ea typeface="+mn-ea"/>
                        </a:rPr>
                        <a: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ＢＣＰ研修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全従業員へのＢＣＰ対応の周知</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グループごとに実施</a:t>
                      </a:r>
                      <a:r>
                        <a:rPr kumimoji="1" lang="en-US" altLang="ja-JP" sz="1000" b="0" i="0" u="none" strike="noStrike" cap="none" normalizeH="0" baseline="0" dirty="0">
                          <a:ln>
                            <a:noFill/>
                          </a:ln>
                          <a:solidFill>
                            <a:srgbClr val="C00000"/>
                          </a:solidFill>
                          <a:effectLst/>
                          <a:latin typeface="+mn-ea"/>
                          <a:ea typeface="+mn-ea"/>
                        </a:rPr>
                        <a:t>)</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訓練</a:t>
                      </a:r>
                      <a:endParaRPr kumimoji="1" lang="en-US"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避難時の対応の周知徹底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９月実施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安否確認連絡訓練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安否確認手段の周知徹底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最低年２回</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ﾒｰﾘﾝｸﾞﾘｽﾄ</a:t>
                      </a:r>
                      <a:r>
                        <a:rPr kumimoji="1" lang="en-US" altLang="ja-JP" sz="1000" b="0" i="0" u="none" strike="noStrike" cap="none" normalizeH="0" baseline="0" dirty="0">
                          <a:ln>
                            <a:noFill/>
                          </a:ln>
                          <a:solidFill>
                            <a:srgbClr val="C00000"/>
                          </a:solidFill>
                          <a:effectLst/>
                          <a:latin typeface="+mn-ea"/>
                          <a:ea typeface="+mn-ea"/>
                        </a:rPr>
                        <a:t>/web171)</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地域防災訓練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消火活動の訓練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全従業員及び</a:t>
                      </a:r>
                    </a:p>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○○町内会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bl>
          </a:graphicData>
        </a:graphic>
      </p:graphicFrame>
      <p:sp>
        <p:nvSpPr>
          <p:cNvPr id="9" name="タイトル 8">
            <a:extLst>
              <a:ext uri="{FF2B5EF4-FFF2-40B4-BE49-F238E27FC236}">
                <a16:creationId xmlns:a16="http://schemas.microsoft.com/office/drawing/2014/main" id="{875DCC2C-6773-E9F8-26A0-7848A26D21EF}"/>
              </a:ext>
            </a:extLst>
          </p:cNvPr>
          <p:cNvSpPr>
            <a:spLocks noGrp="1"/>
          </p:cNvSpPr>
          <p:nvPr>
            <p:ph type="ctrTitle"/>
          </p:nvPr>
        </p:nvSpPr>
        <p:spPr/>
        <p:txBody>
          <a:bodyPr/>
          <a:lstStyle/>
          <a:p>
            <a:pPr marL="0" marR="0" lvl="0" indent="0" defTabSz="914400" rtl="0" eaLnBrk="1" fontAlgn="base" latinLnBrk="0" hangingPunct="1">
              <a:lnSpc>
                <a:spcPct val="100000"/>
              </a:lnSpc>
              <a:spcBef>
                <a:spcPct val="0"/>
              </a:spcBef>
              <a:spcAft>
                <a:spcPct val="0"/>
              </a:spcAft>
              <a:tabLst/>
              <a:defRPr/>
            </a:pPr>
            <a:r>
              <a:rPr lang="ja-JP" altLang="en-US" dirty="0"/>
              <a:t>７．教育・訓練計画</a:t>
            </a:r>
          </a:p>
        </p:txBody>
      </p:sp>
      <p:sp>
        <p:nvSpPr>
          <p:cNvPr id="10" name="コンテンツ プレースホルダー 9">
            <a:extLst>
              <a:ext uri="{FF2B5EF4-FFF2-40B4-BE49-F238E27FC236}">
                <a16:creationId xmlns:a16="http://schemas.microsoft.com/office/drawing/2014/main" id="{30892AA7-F42D-5D84-86E4-41207A97BE7E}"/>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dirty="0"/>
          </a:p>
          <a:p>
            <a:pPr lvl="3"/>
            <a:r>
              <a:rPr lang="ja-JP" altLang="en-US" dirty="0"/>
              <a:t>はじめは消火訓練など簡単な訓練でも構いませんので、定期的に訓練を実施し、従業員の理解に応じて、より広範な訓練を実施していくことが重要です。</a:t>
            </a:r>
          </a:p>
          <a:p>
            <a:pPr lvl="3"/>
            <a:r>
              <a:rPr lang="ja-JP" altLang="en-US" dirty="0"/>
              <a:t>特に、初動対応については、従業員携帯カードなどを活用した研修や、安否確認訓練などを実施し、確実に必要な行動が取れるようにしましょう。</a:t>
            </a:r>
          </a:p>
          <a:p>
            <a:pPr lvl="3"/>
            <a:r>
              <a:rPr lang="ja-JP" altLang="en-US" dirty="0"/>
              <a:t>訓練の結果に応じて、このＢＣＰの見直しをしましょう。</a:t>
            </a:r>
          </a:p>
        </p:txBody>
      </p:sp>
      <p:sp>
        <p:nvSpPr>
          <p:cNvPr id="2" name="スライド番号プレースホルダー 1">
            <a:extLst>
              <a:ext uri="{FF2B5EF4-FFF2-40B4-BE49-F238E27FC236}">
                <a16:creationId xmlns:a16="http://schemas.microsoft.com/office/drawing/2014/main" id="{E1357A2A-E247-F6A5-A58B-F73B84CB220B}"/>
              </a:ext>
            </a:extLst>
          </p:cNvPr>
          <p:cNvSpPr>
            <a:spLocks noGrp="1"/>
          </p:cNvSpPr>
          <p:nvPr>
            <p:ph type="sldNum" sz="quarter" idx="12"/>
          </p:nvPr>
        </p:nvSpPr>
        <p:spPr/>
        <p:txBody>
          <a:bodyPr/>
          <a:lstStyle/>
          <a:p>
            <a:pPr algn="ctr"/>
            <a:fld id="{C7087AB9-DADE-4781-AE92-2E367CAE0F39}" type="slidenum">
              <a:rPr lang="ja-JP" altLang="en-US" smtClean="0"/>
              <a:pPr algn="ctr"/>
              <a:t>22</a:t>
            </a:fld>
            <a:endParaRPr lang="ja-JP" altLang="en-US" dirty="0"/>
          </a:p>
        </p:txBody>
      </p:sp>
      <p:sp>
        <p:nvSpPr>
          <p:cNvPr id="6" name="AutoShape 226">
            <a:extLst>
              <a:ext uri="{FF2B5EF4-FFF2-40B4-BE49-F238E27FC236}">
                <a16:creationId xmlns:a16="http://schemas.microsoft.com/office/drawing/2014/main" id="{B6A7BAD6-119C-DE5C-C663-7AC903261704}"/>
              </a:ext>
            </a:extLst>
          </p:cNvPr>
          <p:cNvSpPr>
            <a:spLocks noChangeArrowheads="1"/>
          </p:cNvSpPr>
          <p:nvPr/>
        </p:nvSpPr>
        <p:spPr bwMode="auto">
          <a:xfrm>
            <a:off x="4699437" y="5887765"/>
            <a:ext cx="1584325" cy="433387"/>
          </a:xfrm>
          <a:prstGeom prst="wedgeRectCallout">
            <a:avLst>
              <a:gd name="adj1" fmla="val -42787"/>
              <a:gd name="adj2" fmla="val -957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C3A9C9AB-F732-3FF9-732C-C2FA4EE8EB8A}"/>
              </a:ext>
            </a:extLst>
          </p:cNvPr>
          <p:cNvSpPr>
            <a:spLocks noChangeArrowheads="1"/>
          </p:cNvSpPr>
          <p:nvPr/>
        </p:nvSpPr>
        <p:spPr bwMode="auto">
          <a:xfrm>
            <a:off x="4581525" y="2148909"/>
            <a:ext cx="2087563" cy="504825"/>
          </a:xfrm>
          <a:prstGeom prst="wedgeRectCallout">
            <a:avLst>
              <a:gd name="adj1" fmla="val -10306"/>
              <a:gd name="adj2" fmla="val 7924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latin typeface="ＭＳ ゴシック" panose="020B0609070205080204" pitchFamily="49" charset="-128"/>
                <a:ea typeface="ＭＳ ゴシック" panose="020B0609070205080204" pitchFamily="49" charset="-128"/>
              </a:rPr>
              <a:t>年１回以上の実施をしてください。</a:t>
            </a:r>
          </a:p>
        </p:txBody>
      </p:sp>
      <p:sp>
        <p:nvSpPr>
          <p:cNvPr id="11" name="AutoShape 228">
            <a:extLst>
              <a:ext uri="{FF2B5EF4-FFF2-40B4-BE49-F238E27FC236}">
                <a16:creationId xmlns:a16="http://schemas.microsoft.com/office/drawing/2014/main" id="{5FAC19A8-EEB1-4A9D-D45D-1C2D99075B65}"/>
              </a:ext>
            </a:extLst>
          </p:cNvPr>
          <p:cNvSpPr>
            <a:spLocks noChangeArrowheads="1"/>
          </p:cNvSpPr>
          <p:nvPr/>
        </p:nvSpPr>
        <p:spPr bwMode="auto">
          <a:xfrm>
            <a:off x="2641600" y="2219180"/>
            <a:ext cx="1619250" cy="433388"/>
          </a:xfrm>
          <a:prstGeom prst="wedgeRectCallout">
            <a:avLst>
              <a:gd name="adj1" fmla="val -39806"/>
              <a:gd name="adj2" fmla="val 8223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2" name="AutoShape 235">
            <a:extLst>
              <a:ext uri="{FF2B5EF4-FFF2-40B4-BE49-F238E27FC236}">
                <a16:creationId xmlns:a16="http://schemas.microsoft.com/office/drawing/2014/main" id="{497F35F5-C747-0716-ED1B-162266416AC7}"/>
              </a:ext>
            </a:extLst>
          </p:cNvPr>
          <p:cNvSpPr>
            <a:spLocks noChangeArrowheads="1"/>
          </p:cNvSpPr>
          <p:nvPr/>
        </p:nvSpPr>
        <p:spPr bwMode="auto">
          <a:xfrm>
            <a:off x="260350" y="2220346"/>
            <a:ext cx="1512888" cy="433388"/>
          </a:xfrm>
          <a:prstGeom prst="wedgeRectCallout">
            <a:avLst>
              <a:gd name="adj1" fmla="val -23139"/>
              <a:gd name="adj2" fmla="val 793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3" name="AutoShape 220">
            <a:extLst>
              <a:ext uri="{FF2B5EF4-FFF2-40B4-BE49-F238E27FC236}">
                <a16:creationId xmlns:a16="http://schemas.microsoft.com/office/drawing/2014/main" id="{464010CD-1FDC-459F-4539-8444F0520909}"/>
              </a:ext>
            </a:extLst>
          </p:cNvPr>
          <p:cNvSpPr>
            <a:spLocks noChangeArrowheads="1"/>
          </p:cNvSpPr>
          <p:nvPr/>
        </p:nvSpPr>
        <p:spPr bwMode="auto">
          <a:xfrm>
            <a:off x="619125" y="7073715"/>
            <a:ext cx="5761038" cy="198437"/>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次の「８</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04" name="Group 156"/>
          <p:cNvGraphicFramePr>
            <a:graphicFrameLocks noGrp="1"/>
          </p:cNvGraphicFramePr>
          <p:nvPr>
            <p:extLst>
              <p:ext uri="{D42A27DB-BD31-4B8C-83A1-F6EECF244321}">
                <p14:modId xmlns:p14="http://schemas.microsoft.com/office/powerpoint/2010/main" val="1868786560"/>
              </p:ext>
            </p:extLst>
          </p:nvPr>
        </p:nvGraphicFramePr>
        <p:xfrm>
          <a:off x="476250" y="3032222"/>
          <a:ext cx="5905500" cy="2046970"/>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毎年２月総務部が見直し案を作成し、３月の経営者会議において確認する。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業務形態・主要サービスの変化や、拠点の新設・移転を行った際に、ＢＣＰ全般の見直しを行う。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graphicFrame>
        <p:nvGraphicFramePr>
          <p:cNvPr id="53373" name="Group 125"/>
          <p:cNvGraphicFramePr>
            <a:graphicFrameLocks noGrp="1"/>
          </p:cNvGraphicFramePr>
          <p:nvPr>
            <p:extLst>
              <p:ext uri="{D42A27DB-BD31-4B8C-83A1-F6EECF244321}">
                <p14:modId xmlns:p14="http://schemas.microsoft.com/office/powerpoint/2010/main" val="2364845993"/>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 name="タイトル 1">
            <a:extLst>
              <a:ext uri="{FF2B5EF4-FFF2-40B4-BE49-F238E27FC236}">
                <a16:creationId xmlns:a16="http://schemas.microsoft.com/office/drawing/2014/main" id="{ED7C5AF3-EEA3-5BCF-F203-A7EC74702FA5}"/>
              </a:ext>
            </a:extLst>
          </p:cNvPr>
          <p:cNvSpPr>
            <a:spLocks noGrp="1"/>
          </p:cNvSpPr>
          <p:nvPr>
            <p:ph type="ctrTitle"/>
          </p:nvPr>
        </p:nvSpPr>
        <p:spPr/>
        <p:txBody>
          <a:bodyPr/>
          <a:lstStyle/>
          <a:p>
            <a:r>
              <a:rPr lang="ja-JP" altLang="en-US" dirty="0"/>
              <a:t>８．点検・是正措置・見直し</a:t>
            </a:r>
          </a:p>
        </p:txBody>
      </p:sp>
      <p:sp>
        <p:nvSpPr>
          <p:cNvPr id="3" name="コンテンツ プレースホルダー 2">
            <a:extLst>
              <a:ext uri="{FF2B5EF4-FFF2-40B4-BE49-F238E27FC236}">
                <a16:creationId xmlns:a16="http://schemas.microsoft.com/office/drawing/2014/main" id="{C7E759CB-48B4-B292-3369-A4A901C7EE14}"/>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ＢＣＰで決めた各種対応策の実施状況を踏まえ、定期的な見直しを行う必要があります。また、それ以外に見直しを行うべき場合も、あらかじめ決めておきましょう。</a:t>
            </a:r>
          </a:p>
        </p:txBody>
      </p:sp>
      <p:sp>
        <p:nvSpPr>
          <p:cNvPr id="5" name="テキスト ボックス 4">
            <a:extLst>
              <a:ext uri="{FF2B5EF4-FFF2-40B4-BE49-F238E27FC236}">
                <a16:creationId xmlns:a16="http://schemas.microsoft.com/office/drawing/2014/main" id="{532B5EFE-21D1-DBE4-C3EF-8D930E199927}"/>
              </a:ext>
            </a:extLst>
          </p:cNvPr>
          <p:cNvSpPr txBox="1"/>
          <p:nvPr/>
        </p:nvSpPr>
        <p:spPr>
          <a:xfrm>
            <a:off x="476250" y="2762563"/>
            <a:ext cx="59055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以下の基準に該当する場合には、経営者及び各部門長で見直しを行い、必要に応じて更新する。</a:t>
            </a:r>
          </a:p>
        </p:txBody>
      </p:sp>
      <p:sp>
        <p:nvSpPr>
          <p:cNvPr id="4" name="スライド番号プレースホルダー 3">
            <a:extLst>
              <a:ext uri="{FF2B5EF4-FFF2-40B4-BE49-F238E27FC236}">
                <a16:creationId xmlns:a16="http://schemas.microsoft.com/office/drawing/2014/main" id="{E9D29A61-A055-7ABF-D055-87FC7512ED2C}"/>
              </a:ext>
            </a:extLst>
          </p:cNvPr>
          <p:cNvSpPr>
            <a:spLocks noGrp="1"/>
          </p:cNvSpPr>
          <p:nvPr>
            <p:ph type="sldNum" sz="quarter" idx="12"/>
          </p:nvPr>
        </p:nvSpPr>
        <p:spPr/>
        <p:txBody>
          <a:bodyPr/>
          <a:lstStyle/>
          <a:p>
            <a:pPr algn="ctr"/>
            <a:fld id="{C7087AB9-DADE-4781-AE92-2E367CAE0F39}" type="slidenum">
              <a:rPr lang="ja-JP" altLang="en-US" smtClean="0"/>
              <a:pPr algn="ctr"/>
              <a:t>23</a:t>
            </a:fld>
            <a:endParaRPr lang="ja-JP" altLang="en-US" dirty="0"/>
          </a:p>
        </p:txBody>
      </p:sp>
      <p:sp>
        <p:nvSpPr>
          <p:cNvPr id="6" name="AutoShape 124">
            <a:extLst>
              <a:ext uri="{FF2B5EF4-FFF2-40B4-BE49-F238E27FC236}">
                <a16:creationId xmlns:a16="http://schemas.microsoft.com/office/drawing/2014/main" id="{5A11C241-D744-7B2F-1019-310072C035EB}"/>
              </a:ext>
            </a:extLst>
          </p:cNvPr>
          <p:cNvSpPr>
            <a:spLocks noChangeArrowheads="1"/>
          </p:cNvSpPr>
          <p:nvPr/>
        </p:nvSpPr>
        <p:spPr bwMode="auto">
          <a:xfrm>
            <a:off x="4760912" y="2274184"/>
            <a:ext cx="1800225" cy="431800"/>
          </a:xfrm>
          <a:prstGeom prst="wedgeRectCallout">
            <a:avLst>
              <a:gd name="adj1" fmla="val -41270"/>
              <a:gd name="adj2" fmla="val 14742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年１回以上の見直しをしてください。</a:t>
            </a:r>
          </a:p>
        </p:txBody>
      </p:sp>
      <p:sp>
        <p:nvSpPr>
          <p:cNvPr id="7" name="AutoShape 145">
            <a:extLst>
              <a:ext uri="{FF2B5EF4-FFF2-40B4-BE49-F238E27FC236}">
                <a16:creationId xmlns:a16="http://schemas.microsoft.com/office/drawing/2014/main" id="{5BC9E6BE-697E-50B6-11D4-A00F9AF36CF1}"/>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8" name="AutoShape 91">
            <a:extLst>
              <a:ext uri="{FF2B5EF4-FFF2-40B4-BE49-F238E27FC236}">
                <a16:creationId xmlns:a16="http://schemas.microsoft.com/office/drawing/2014/main" id="{A269871F-CF72-74E6-606A-86DDB9F9EB5C}"/>
              </a:ext>
            </a:extLst>
          </p:cNvPr>
          <p:cNvSpPr>
            <a:spLocks noChangeArrowheads="1"/>
          </p:cNvSpPr>
          <p:nvPr/>
        </p:nvSpPr>
        <p:spPr bwMode="auto">
          <a:xfrm>
            <a:off x="549275" y="8106887"/>
            <a:ext cx="5761038" cy="765651"/>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AD63D1-A372-45BB-8C7E-A523F71C1521}"/>
              </a:ext>
            </a:extLst>
          </p:cNvPr>
          <p:cNvSpPr>
            <a:spLocks noGrp="1"/>
          </p:cNvSpPr>
          <p:nvPr>
            <p:ph type="ctrTitle"/>
          </p:nvPr>
        </p:nvSpPr>
        <p:spPr/>
        <p:txBody>
          <a:bodyPr/>
          <a:lstStyle/>
          <a:p>
            <a:r>
              <a:rPr lang="en-US" altLang="zh-CN" dirty="0"/>
              <a:t>【</a:t>
            </a:r>
            <a:r>
              <a:rPr lang="zh-CN" altLang="en-US" dirty="0"/>
              <a:t>様式</a:t>
            </a:r>
            <a:r>
              <a:rPr lang="ja-JP" altLang="en-US" dirty="0"/>
              <a:t>１</a:t>
            </a:r>
            <a:r>
              <a:rPr lang="en-US" altLang="zh-CN" dirty="0"/>
              <a:t>】</a:t>
            </a:r>
            <a:r>
              <a:rPr lang="zh-CN" altLang="en-US" dirty="0"/>
              <a:t>ＢＣＰ対応拠点一覧</a:t>
            </a:r>
            <a:endParaRPr lang="ja-JP" altLang="en-US" dirty="0"/>
          </a:p>
        </p:txBody>
      </p:sp>
      <p:graphicFrame>
        <p:nvGraphicFramePr>
          <p:cNvPr id="3" name="Group 234">
            <a:extLst>
              <a:ext uri="{FF2B5EF4-FFF2-40B4-BE49-F238E27FC236}">
                <a16:creationId xmlns:a16="http://schemas.microsoft.com/office/drawing/2014/main" id="{5081EA2E-9BAF-F114-0DE5-8EF854A036C1}"/>
              </a:ext>
            </a:extLst>
          </p:cNvPr>
          <p:cNvGraphicFramePr>
            <a:graphicFrameLocks/>
          </p:cNvGraphicFramePr>
          <p:nvPr>
            <p:extLst>
              <p:ext uri="{D42A27DB-BD31-4B8C-83A1-F6EECF244321}">
                <p14:modId xmlns:p14="http://schemas.microsoft.com/office/powerpoint/2010/main" val="3863961648"/>
              </p:ext>
            </p:extLst>
          </p:nvPr>
        </p:nvGraphicFramePr>
        <p:xfrm>
          <a:off x="157161" y="2144688"/>
          <a:ext cx="6553198" cy="4634125"/>
        </p:xfrm>
        <a:graphic>
          <a:graphicData uri="http://schemas.openxmlformats.org/drawingml/2006/table">
            <a:tbl>
              <a:tblPr/>
              <a:tblGrid>
                <a:gridCol w="1019870">
                  <a:extLst>
                    <a:ext uri="{9D8B030D-6E8A-4147-A177-3AD203B41FA5}">
                      <a16:colId xmlns:a16="http://schemas.microsoft.com/office/drawing/2014/main" val="4172571851"/>
                    </a:ext>
                  </a:extLst>
                </a:gridCol>
                <a:gridCol w="1729418">
                  <a:extLst>
                    <a:ext uri="{9D8B030D-6E8A-4147-A177-3AD203B41FA5}">
                      <a16:colId xmlns:a16="http://schemas.microsoft.com/office/drawing/2014/main" val="729499173"/>
                    </a:ext>
                  </a:extLst>
                </a:gridCol>
                <a:gridCol w="380391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本店</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支店</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5" name="コンテンツ プレースホルダー 4">
            <a:extLst>
              <a:ext uri="{FF2B5EF4-FFF2-40B4-BE49-F238E27FC236}">
                <a16:creationId xmlns:a16="http://schemas.microsoft.com/office/drawing/2014/main" id="{80BFC802-5766-EA9F-5D40-824EDB35CD6F}"/>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事業を継続または早期に復旧させるには、従業員の安否確認、取引先との連絡、情報の集約、指揮などを行うための重要拠点を明確にし、全従業員に周知する必要があります。</a:t>
            </a:r>
          </a:p>
          <a:p>
            <a:pPr lvl="2"/>
            <a:r>
              <a:rPr lang="ja-JP" altLang="en-US" dirty="0"/>
              <a:t>事業所に立ち入れなくなる場合も想定して、 ３か所程度のＢＣＰ対応を行う拠点を、あらかじめ決めておきましょう。</a:t>
            </a:r>
            <a:endParaRPr lang="en-US" altLang="ja-JP" dirty="0"/>
          </a:p>
          <a:p>
            <a:pPr lvl="3"/>
            <a:r>
              <a:rPr lang="ja-JP" altLang="en-US" dirty="0"/>
              <a:t>重要拠点には、ＢＣＰ対応に必要な連絡先リストなど、必要なツールを事前に整備しましょう。</a:t>
            </a:r>
          </a:p>
        </p:txBody>
      </p:sp>
      <p:sp>
        <p:nvSpPr>
          <p:cNvPr id="4" name="スライド番号プレースホルダー 3">
            <a:extLst>
              <a:ext uri="{FF2B5EF4-FFF2-40B4-BE49-F238E27FC236}">
                <a16:creationId xmlns:a16="http://schemas.microsoft.com/office/drawing/2014/main" id="{7756654B-C4D1-977D-9BF7-1D342F667915}"/>
              </a:ext>
            </a:extLst>
          </p:cNvPr>
          <p:cNvSpPr>
            <a:spLocks noGrp="1"/>
          </p:cNvSpPr>
          <p:nvPr>
            <p:ph type="sldNum" sz="quarter" idx="12"/>
          </p:nvPr>
        </p:nvSpPr>
        <p:spPr/>
        <p:txBody>
          <a:bodyPr/>
          <a:lstStyle/>
          <a:p>
            <a:pPr algn="ctr"/>
            <a:fld id="{C7087AB9-DADE-4781-AE92-2E367CAE0F39}" type="slidenum">
              <a:rPr lang="ja-JP" altLang="en-US" smtClean="0"/>
              <a:pPr algn="ctr"/>
              <a:t>24</a:t>
            </a:fld>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18" name="Group 330"/>
          <p:cNvGraphicFramePr>
            <a:graphicFrameLocks noGrp="1"/>
          </p:cNvGraphicFramePr>
          <p:nvPr>
            <p:extLst>
              <p:ext uri="{D42A27DB-BD31-4B8C-83A1-F6EECF244321}">
                <p14:modId xmlns:p14="http://schemas.microsoft.com/office/powerpoint/2010/main" val="436663493"/>
              </p:ext>
            </p:extLst>
          </p:nvPr>
        </p:nvGraphicFramePr>
        <p:xfrm>
          <a:off x="391225" y="7396171"/>
          <a:ext cx="6120000" cy="1644667"/>
        </p:xfrm>
        <a:graphic>
          <a:graphicData uri="http://schemas.openxmlformats.org/drawingml/2006/table">
            <a:tbl>
              <a:tblPr/>
              <a:tblGrid>
                <a:gridCol w="1440000">
                  <a:extLst>
                    <a:ext uri="{9D8B030D-6E8A-4147-A177-3AD203B41FA5}">
                      <a16:colId xmlns:a16="http://schemas.microsoft.com/office/drawing/2014/main" val="1800595330"/>
                    </a:ext>
                  </a:extLst>
                </a:gridCol>
                <a:gridCol w="4680000">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社長（</a:t>
                      </a:r>
                      <a:r>
                        <a:rPr kumimoji="1" lang="en-US" altLang="ja-JP" sz="1000" b="0" i="0" u="none" strike="noStrike" cap="none" normalizeH="0" baseline="0" dirty="0">
                          <a:ln>
                            <a:noFill/>
                          </a:ln>
                          <a:solidFill>
                            <a:srgbClr val="C00000"/>
                          </a:solidFill>
                          <a:effectLst/>
                          <a:latin typeface="+mn-ea"/>
                          <a:ea typeface="+mn-ea"/>
                        </a:rPr>
                        <a:t>XX</a:t>
                      </a:r>
                      <a:r>
                        <a:rPr kumimoji="1" lang="ja-JP" altLang="en-US" sz="1000" b="0" i="0" u="none" strike="noStrike" cap="none" normalizeH="0" baseline="0" dirty="0">
                          <a:ln>
                            <a:noFill/>
                          </a:ln>
                          <a:solidFill>
                            <a:srgbClr val="C00000"/>
                          </a:solidFill>
                          <a:effectLst/>
                          <a:latin typeface="+mn-ea"/>
                          <a:ea typeface="+mn-ea"/>
                        </a:rPr>
                        <a:t>店長）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避難誘導責任者は、避難路の確保や危険エリアの確認を直ちに</a:t>
                      </a:r>
                      <a:br>
                        <a:rPr kumimoji="1" lang="en-US" altLang="ja-JP" sz="1000" b="0" i="0" u="none" strike="noStrike" cap="none" normalizeH="0" baseline="0" dirty="0">
                          <a:ln>
                            <a:noFill/>
                          </a:ln>
                          <a:solidFill>
                            <a:srgbClr val="C00000"/>
                          </a:solidFill>
                          <a:effectLst/>
                          <a:latin typeface="+mn-ea"/>
                          <a:ea typeface="+mn-ea"/>
                        </a:rPr>
                      </a:br>
                      <a:r>
                        <a:rPr kumimoji="1" lang="ja-JP" altLang="en-US" sz="1000" b="0" i="0" u="none" strike="noStrike" cap="none" normalizeH="0" baseline="0" dirty="0">
                          <a:ln>
                            <a:noFill/>
                          </a:ln>
                          <a:solidFill>
                            <a:srgbClr val="C00000"/>
                          </a:solidFill>
                          <a:effectLst/>
                          <a:latin typeface="+mn-ea"/>
                          <a:ea typeface="+mn-ea"/>
                        </a:rPr>
                        <a:t>行い、お客様へ声をかけ、人命確保に努める。</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2" name="タイトル 1">
            <a:extLst>
              <a:ext uri="{FF2B5EF4-FFF2-40B4-BE49-F238E27FC236}">
                <a16:creationId xmlns:a16="http://schemas.microsoft.com/office/drawing/2014/main" id="{DD25A03C-B7F8-BEE5-52D5-8821FE105994}"/>
              </a:ext>
            </a:extLst>
          </p:cNvPr>
          <p:cNvSpPr>
            <a:spLocks noGrp="1"/>
          </p:cNvSpPr>
          <p:nvPr>
            <p:ph type="ctrTitle"/>
          </p:nvPr>
        </p:nvSpPr>
        <p:spPr/>
        <p:txBody>
          <a:bodyPr/>
          <a:lstStyle/>
          <a:p>
            <a:r>
              <a:rPr lang="en-US" altLang="ja-JP" dirty="0"/>
              <a:t>【</a:t>
            </a:r>
            <a:r>
              <a:rPr lang="ja-JP" altLang="en-US" dirty="0"/>
              <a:t>様式２</a:t>
            </a:r>
            <a:r>
              <a:rPr lang="en-US" altLang="ja-JP" dirty="0"/>
              <a:t>】</a:t>
            </a:r>
            <a:r>
              <a:rPr lang="ja-JP" altLang="en-US" dirty="0"/>
              <a:t>避難経路図・避難計画　</a:t>
            </a:r>
          </a:p>
        </p:txBody>
      </p:sp>
      <p:sp>
        <p:nvSpPr>
          <p:cNvPr id="3" name="コンテンツ プレースホルダー 2">
            <a:extLst>
              <a:ext uri="{FF2B5EF4-FFF2-40B4-BE49-F238E27FC236}">
                <a16:creationId xmlns:a16="http://schemas.microsoft.com/office/drawing/2014/main" id="{A6271A33-F067-FEEC-22D3-7A46DC04B5A0}"/>
              </a:ext>
            </a:extLst>
          </p:cNvPr>
          <p:cNvSpPr>
            <a:spLocks noGrp="1"/>
          </p:cNvSpPr>
          <p:nvPr>
            <p:ph sz="quarter" idx="11"/>
          </p:nvPr>
        </p:nvSpPr>
        <p:spPr>
          <a:xfrm>
            <a:off x="148111" y="631825"/>
            <a:ext cx="6552728" cy="1923604"/>
          </a:xfrm>
        </p:spPr>
        <p:txBody>
          <a:bodyPr/>
          <a:lstStyle/>
          <a:p>
            <a:r>
              <a:rPr lang="ja-JP" altLang="en-US" dirty="0"/>
              <a:t>避難経路図</a:t>
            </a:r>
          </a:p>
          <a:p>
            <a:pPr lvl="1"/>
            <a:r>
              <a:rPr lang="ja-JP" altLang="en-US" dirty="0"/>
              <a:t>ポイント</a:t>
            </a:r>
            <a:endParaRPr lang="en-US" altLang="ja-JP" dirty="0"/>
          </a:p>
          <a:p>
            <a:pPr lvl="2"/>
            <a:r>
              <a:rPr lang="ja-JP" altLang="en-US" dirty="0"/>
              <a:t>取引先や来客、従業員が、安全な場所へスムーズに避難できるように、避難計画を作成しましょう。</a:t>
            </a:r>
          </a:p>
          <a:p>
            <a:pPr lvl="2"/>
            <a:r>
              <a:rPr lang="ja-JP" altLang="en-US" dirty="0"/>
              <a:t>避難経路を決める際には、事業所内で爆発や延焼の可能性のある危険物の設置場所を把握しておくことが、重要です。</a:t>
            </a:r>
          </a:p>
          <a:p>
            <a:pPr lvl="2"/>
            <a:r>
              <a:rPr lang="ja-JP" altLang="en-US" dirty="0"/>
              <a:t>安全な避難のため、経路だけでなく、危険物の保管場所、消火器や工具などの保管場所、また、非常口や</a:t>
            </a:r>
            <a:br>
              <a:rPr lang="ja-JP" altLang="en-US" dirty="0"/>
            </a:br>
            <a:r>
              <a:rPr lang="ja-JP" altLang="en-US" dirty="0"/>
              <a:t>非常階段の場所を記載しておきましょう。</a:t>
            </a:r>
          </a:p>
          <a:p>
            <a:pPr lvl="2"/>
            <a:r>
              <a:rPr lang="ja-JP" altLang="en-US" dirty="0"/>
              <a:t>この経路図は、事業所内に掲示板として設置しましょう。</a:t>
            </a:r>
            <a:endParaRPr lang="en-US" altLang="ja-JP" dirty="0"/>
          </a:p>
          <a:p>
            <a:pPr lvl="3"/>
            <a:r>
              <a:rPr lang="ja-JP" altLang="en-US" dirty="0">
                <a:solidFill>
                  <a:prstClr val="black"/>
                </a:solidFill>
                <a:latin typeface="ＭＳ ゴシック" panose="020B0609070205080204" pitchFamily="49" charset="-128"/>
                <a:ea typeface="ＭＳ ゴシック" panose="020B0609070205080204" pitchFamily="49" charset="-128"/>
              </a:rPr>
              <a:t>この様式の大きさにかかわらず、できるだけ大きく張り出してください。</a:t>
            </a:r>
          </a:p>
        </p:txBody>
      </p:sp>
      <p:grpSp>
        <p:nvGrpSpPr>
          <p:cNvPr id="13" name="グループ化 12">
            <a:extLst>
              <a:ext uri="{FF2B5EF4-FFF2-40B4-BE49-F238E27FC236}">
                <a16:creationId xmlns:a16="http://schemas.microsoft.com/office/drawing/2014/main" id="{47093042-1A31-7492-433C-0CBF222947F4}"/>
              </a:ext>
            </a:extLst>
          </p:cNvPr>
          <p:cNvGrpSpPr/>
          <p:nvPr/>
        </p:nvGrpSpPr>
        <p:grpSpPr>
          <a:xfrm>
            <a:off x="391225" y="2740692"/>
            <a:ext cx="6120000" cy="3593970"/>
            <a:chOff x="407431" y="2562358"/>
            <a:chExt cx="6120000" cy="3168000"/>
          </a:xfrm>
        </p:grpSpPr>
        <p:sp>
          <p:nvSpPr>
            <p:cNvPr id="9" name="テキスト ボックス 8">
              <a:extLst>
                <a:ext uri="{FF2B5EF4-FFF2-40B4-BE49-F238E27FC236}">
                  <a16:creationId xmlns:a16="http://schemas.microsoft.com/office/drawing/2014/main" id="{92A33DA5-F91A-2ADC-01B5-86876B4FF903}"/>
                </a:ext>
              </a:extLst>
            </p:cNvPr>
            <p:cNvSpPr txBox="1"/>
            <p:nvPr/>
          </p:nvSpPr>
          <p:spPr>
            <a:xfrm>
              <a:off x="407431" y="2562358"/>
              <a:ext cx="6120000" cy="251385"/>
            </a:xfrm>
            <a:prstGeom prst="rect">
              <a:avLst/>
            </a:prstGeom>
            <a:solidFill>
              <a:srgbClr val="0070C0"/>
            </a:solidFill>
            <a:ln w="38100">
              <a:solidFill>
                <a:srgbClr val="0070C0"/>
              </a:solidFill>
            </a:ln>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200" b="1" i="0" u="none" strike="noStrike" cap="none" normalizeH="0" baseline="0" dirty="0">
                  <a:ln>
                    <a:noFill/>
                  </a:ln>
                  <a:solidFill>
                    <a:schemeClr val="bg1"/>
                  </a:solidFill>
                  <a:effectLst/>
                  <a:latin typeface="+mn-ea"/>
                  <a:ea typeface="+mn-ea"/>
                </a:rPr>
                <a:t>避難経路図　及び　危険マップ</a:t>
              </a:r>
              <a:endParaRPr kumimoji="1" lang="ja-JP" altLang="ja-JP" sz="1200" b="1" i="0" u="none" strike="noStrike" cap="none" normalizeH="0" baseline="0" dirty="0">
                <a:ln>
                  <a:noFill/>
                </a:ln>
                <a:solidFill>
                  <a:schemeClr val="bg1"/>
                </a:solidFill>
                <a:effectLst/>
                <a:latin typeface="+mn-ea"/>
                <a:ea typeface="+mn-ea"/>
              </a:endParaRPr>
            </a:p>
          </p:txBody>
        </p:sp>
        <p:sp>
          <p:nvSpPr>
            <p:cNvPr id="10" name="テキスト ボックス 9">
              <a:extLst>
                <a:ext uri="{FF2B5EF4-FFF2-40B4-BE49-F238E27FC236}">
                  <a16:creationId xmlns:a16="http://schemas.microsoft.com/office/drawing/2014/main" id="{4064DA9E-EB96-69A6-55B4-99F1CEDA439C}"/>
                </a:ext>
              </a:extLst>
            </p:cNvPr>
            <p:cNvSpPr txBox="1"/>
            <p:nvPr/>
          </p:nvSpPr>
          <p:spPr>
            <a:xfrm>
              <a:off x="407431" y="2850358"/>
              <a:ext cx="6120000" cy="2880000"/>
            </a:xfrm>
            <a:prstGeom prst="rect">
              <a:avLst/>
            </a:prstGeom>
            <a:noFill/>
            <a:ln w="38100">
              <a:solidFill>
                <a:srgbClr val="0070C0"/>
              </a:solidFill>
            </a:ln>
          </p:spPr>
          <p:txBody>
            <a:bodyPr wrap="none">
              <a:noAutofit/>
            </a:body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ja-JP" sz="1200" b="1" i="0" u="none" strike="noStrike" cap="none" normalizeH="0" baseline="0" dirty="0">
                <a:ln>
                  <a:noFill/>
                </a:ln>
                <a:solidFill>
                  <a:schemeClr val="bg1"/>
                </a:solidFill>
                <a:effectLst/>
                <a:latin typeface="+mn-ea"/>
                <a:ea typeface="+mn-ea"/>
              </a:endParaRPr>
            </a:p>
          </p:txBody>
        </p:sp>
      </p:grpSp>
      <p:sp>
        <p:nvSpPr>
          <p:cNvPr id="14" name="コンテンツ プレースホルダー 2">
            <a:extLst>
              <a:ext uri="{FF2B5EF4-FFF2-40B4-BE49-F238E27FC236}">
                <a16:creationId xmlns:a16="http://schemas.microsoft.com/office/drawing/2014/main" id="{A7557C24-2750-F489-B42C-1590187AFC6F}"/>
              </a:ext>
            </a:extLst>
          </p:cNvPr>
          <p:cNvSpPr txBox="1">
            <a:spLocks/>
          </p:cNvSpPr>
          <p:nvPr/>
        </p:nvSpPr>
        <p:spPr>
          <a:xfrm>
            <a:off x="148111" y="6460262"/>
            <a:ext cx="6552728" cy="877163"/>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避難計画</a:t>
            </a:r>
          </a:p>
          <a:p>
            <a:pPr lvl="1"/>
            <a:r>
              <a:rPr lang="ja-JP" altLang="en-US" dirty="0"/>
              <a:t>ポイント</a:t>
            </a:r>
            <a:endParaRPr lang="en-US" altLang="ja-JP" dirty="0"/>
          </a:p>
          <a:p>
            <a:pPr marL="90000" indent="-90000" eaLnBrk="1" hangingPunct="1">
              <a:buFont typeface="Arial" panose="020B0604020202020204" pitchFamily="34" charset="0"/>
              <a:buChar char="•"/>
            </a:pPr>
            <a:r>
              <a:rPr lang="ja-JP" altLang="en-US" sz="1000" b="0" u="none" dirty="0">
                <a:solidFill>
                  <a:srgbClr val="000000"/>
                </a:solidFill>
                <a:latin typeface="ＭＳ ゴシック" panose="020B0609070205080204" pitchFamily="49" charset="-128"/>
                <a:ea typeface="ＭＳ ゴシック" panose="020B0609070205080204" pitchFamily="49" charset="-128"/>
              </a:rPr>
              <a:t>火災や倒壊の危険がない場合は、事業所内にとどまる方が安全な場合があります。避難誘導責任者には、</a:t>
            </a:r>
            <a:br>
              <a:rPr lang="en-US" altLang="ja-JP" sz="1000" b="0" u="none" dirty="0">
                <a:solidFill>
                  <a:srgbClr val="000000"/>
                </a:solidFill>
                <a:latin typeface="ＭＳ ゴシック" panose="020B0609070205080204" pitchFamily="49" charset="-128"/>
                <a:ea typeface="ＭＳ ゴシック" panose="020B0609070205080204" pitchFamily="49" charset="-128"/>
              </a:rPr>
            </a:br>
            <a:r>
              <a:rPr lang="ja-JP" altLang="en-US" sz="1000" b="0" u="none" dirty="0">
                <a:solidFill>
                  <a:srgbClr val="000000"/>
                </a:solidFill>
                <a:latin typeface="ＭＳ ゴシック" panose="020B0609070205080204" pitchFamily="49" charset="-128"/>
                <a:ea typeface="ＭＳ ゴシック" panose="020B0609070205080204" pitchFamily="49" charset="-128"/>
              </a:rPr>
              <a:t>臨機応変な対応が求められます。</a:t>
            </a:r>
          </a:p>
        </p:txBody>
      </p:sp>
      <p:sp>
        <p:nvSpPr>
          <p:cNvPr id="4" name="スライド番号プレースホルダー 3">
            <a:extLst>
              <a:ext uri="{FF2B5EF4-FFF2-40B4-BE49-F238E27FC236}">
                <a16:creationId xmlns:a16="http://schemas.microsoft.com/office/drawing/2014/main" id="{8EDB1F66-D526-9E89-3A76-2E54DF9F3BAB}"/>
              </a:ext>
            </a:extLst>
          </p:cNvPr>
          <p:cNvSpPr>
            <a:spLocks noGrp="1"/>
          </p:cNvSpPr>
          <p:nvPr>
            <p:ph type="sldNum" sz="quarter" idx="12"/>
          </p:nvPr>
        </p:nvSpPr>
        <p:spPr/>
        <p:txBody>
          <a:bodyPr/>
          <a:lstStyle/>
          <a:p>
            <a:pPr algn="ctr"/>
            <a:fld id="{C7087AB9-DADE-4781-AE92-2E367CAE0F39}" type="slidenum">
              <a:rPr lang="ja-JP" altLang="en-US" smtClean="0"/>
              <a:pPr algn="ctr"/>
              <a:t>25</a:t>
            </a:fld>
            <a:endParaRPr lang="ja-JP" altLang="en-US" dirty="0"/>
          </a:p>
        </p:txBody>
      </p:sp>
      <p:sp>
        <p:nvSpPr>
          <p:cNvPr id="12" name="AutoShape 134">
            <a:extLst>
              <a:ext uri="{FF2B5EF4-FFF2-40B4-BE49-F238E27FC236}">
                <a16:creationId xmlns:a16="http://schemas.microsoft.com/office/drawing/2014/main" id="{D69C446C-6589-BB94-5247-652C97204DE2}"/>
              </a:ext>
            </a:extLst>
          </p:cNvPr>
          <p:cNvSpPr>
            <a:spLocks noChangeArrowheads="1"/>
          </p:cNvSpPr>
          <p:nvPr/>
        </p:nvSpPr>
        <p:spPr bwMode="auto">
          <a:xfrm>
            <a:off x="1738262" y="6393408"/>
            <a:ext cx="1873250" cy="431800"/>
          </a:xfrm>
          <a:prstGeom prst="wedgeRectCallout">
            <a:avLst>
              <a:gd name="adj1" fmla="val 15426"/>
              <a:gd name="adj2" fmla="val -12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8" name="AutoShape 128">
            <a:extLst>
              <a:ext uri="{FF2B5EF4-FFF2-40B4-BE49-F238E27FC236}">
                <a16:creationId xmlns:a16="http://schemas.microsoft.com/office/drawing/2014/main" id="{9AED39AE-E96E-BFB1-3BB6-05CFCD567A05}"/>
              </a:ext>
            </a:extLst>
          </p:cNvPr>
          <p:cNvSpPr>
            <a:spLocks noChangeArrowheads="1"/>
          </p:cNvSpPr>
          <p:nvPr/>
        </p:nvSpPr>
        <p:spPr bwMode="auto">
          <a:xfrm>
            <a:off x="391225" y="9068404"/>
            <a:ext cx="1971675" cy="719137"/>
          </a:xfrm>
          <a:prstGeom prst="wedgeRectCallout">
            <a:avLst>
              <a:gd name="adj1" fmla="val 57005"/>
              <a:gd name="adj2" fmla="val -54417"/>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graphicFrame>
        <p:nvGraphicFramePr>
          <p:cNvPr id="5" name="表 4">
            <a:extLst>
              <a:ext uri="{FF2B5EF4-FFF2-40B4-BE49-F238E27FC236}">
                <a16:creationId xmlns:a16="http://schemas.microsoft.com/office/drawing/2014/main" id="{02E54769-B6BB-C560-BB06-136830282682}"/>
              </a:ext>
            </a:extLst>
          </p:cNvPr>
          <p:cNvGraphicFramePr>
            <a:graphicFrameLocks noGrp="1"/>
          </p:cNvGraphicFramePr>
          <p:nvPr>
            <p:extLst>
              <p:ext uri="{D42A27DB-BD31-4B8C-83A1-F6EECF244321}">
                <p14:modId xmlns:p14="http://schemas.microsoft.com/office/powerpoint/2010/main" val="3952596615"/>
              </p:ext>
            </p:extLst>
          </p:nvPr>
        </p:nvGraphicFramePr>
        <p:xfrm>
          <a:off x="1624650" y="3225128"/>
          <a:ext cx="4684670" cy="2880000"/>
        </p:xfrm>
        <a:graphic>
          <a:graphicData uri="http://schemas.openxmlformats.org/drawingml/2006/table">
            <a:tbl>
              <a:tblPr firstRow="1" bandRow="1">
                <a:tableStyleId>{5C22544A-7EE6-4342-B048-85BDC9FD1C3A}</a:tableStyleId>
              </a:tblPr>
              <a:tblGrid>
                <a:gridCol w="3747734">
                  <a:extLst>
                    <a:ext uri="{9D8B030D-6E8A-4147-A177-3AD203B41FA5}">
                      <a16:colId xmlns:a16="http://schemas.microsoft.com/office/drawing/2014/main" val="3339932304"/>
                    </a:ext>
                  </a:extLst>
                </a:gridCol>
                <a:gridCol w="936936">
                  <a:extLst>
                    <a:ext uri="{9D8B030D-6E8A-4147-A177-3AD203B41FA5}">
                      <a16:colId xmlns:a16="http://schemas.microsoft.com/office/drawing/2014/main" val="1448506649"/>
                    </a:ext>
                  </a:extLst>
                </a:gridCol>
              </a:tblGrid>
              <a:tr h="180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108000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bl>
          </a:graphicData>
        </a:graphic>
      </p:graphicFrame>
      <p:graphicFrame>
        <p:nvGraphicFramePr>
          <p:cNvPr id="6" name="表 5">
            <a:extLst>
              <a:ext uri="{FF2B5EF4-FFF2-40B4-BE49-F238E27FC236}">
                <a16:creationId xmlns:a16="http://schemas.microsoft.com/office/drawing/2014/main" id="{9DD46556-7EA1-B9AC-B381-A1C402B26D3B}"/>
              </a:ext>
            </a:extLst>
          </p:cNvPr>
          <p:cNvGraphicFramePr>
            <a:graphicFrameLocks noGrp="1"/>
          </p:cNvGraphicFramePr>
          <p:nvPr>
            <p:extLst>
              <p:ext uri="{D42A27DB-BD31-4B8C-83A1-F6EECF244321}">
                <p14:modId xmlns:p14="http://schemas.microsoft.com/office/powerpoint/2010/main" val="3916469620"/>
              </p:ext>
            </p:extLst>
          </p:nvPr>
        </p:nvGraphicFramePr>
        <p:xfrm>
          <a:off x="2199301" y="3234773"/>
          <a:ext cx="1908000" cy="1152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339932304"/>
                    </a:ext>
                  </a:extLst>
                </a:gridCol>
                <a:gridCol w="1620000">
                  <a:extLst>
                    <a:ext uri="{9D8B030D-6E8A-4147-A177-3AD203B41FA5}">
                      <a16:colId xmlns:a16="http://schemas.microsoft.com/office/drawing/2014/main" val="1448506649"/>
                    </a:ext>
                  </a:extLst>
                </a:gridCol>
              </a:tblGrid>
              <a:tr h="864000">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288000">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00" dirty="0"/>
                        <a:t>カウンター</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bl>
          </a:graphicData>
        </a:graphic>
      </p:graphicFrame>
      <p:graphicFrame>
        <p:nvGraphicFramePr>
          <p:cNvPr id="7" name="表 6">
            <a:extLst>
              <a:ext uri="{FF2B5EF4-FFF2-40B4-BE49-F238E27FC236}">
                <a16:creationId xmlns:a16="http://schemas.microsoft.com/office/drawing/2014/main" id="{CF974D0E-8F59-423E-ED84-5A1FCD77A6FD}"/>
              </a:ext>
            </a:extLst>
          </p:cNvPr>
          <p:cNvGraphicFramePr>
            <a:graphicFrameLocks noGrp="1"/>
          </p:cNvGraphicFramePr>
          <p:nvPr>
            <p:extLst>
              <p:ext uri="{D42A27DB-BD31-4B8C-83A1-F6EECF244321}">
                <p14:modId xmlns:p14="http://schemas.microsoft.com/office/powerpoint/2010/main" val="976231895"/>
              </p:ext>
            </p:extLst>
          </p:nvPr>
        </p:nvGraphicFramePr>
        <p:xfrm>
          <a:off x="4577448" y="3236489"/>
          <a:ext cx="720000" cy="78936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339932304"/>
                    </a:ext>
                  </a:extLst>
                </a:gridCol>
                <a:gridCol w="504000">
                  <a:extLst>
                    <a:ext uri="{9D8B030D-6E8A-4147-A177-3AD203B41FA5}">
                      <a16:colId xmlns:a16="http://schemas.microsoft.com/office/drawing/2014/main" val="1448506649"/>
                    </a:ext>
                  </a:extLst>
                </a:gridCol>
              </a:tblGrid>
              <a:tr h="180000">
                <a:tc>
                  <a:txBody>
                    <a:bodyPr/>
                    <a:lstStyle/>
                    <a:p>
                      <a:endParaRPr kumimoji="1" lang="ja-JP" altLang="en-US"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b="0" dirty="0">
                          <a:solidFill>
                            <a:schemeClr val="tx1"/>
                          </a:solidFill>
                        </a:rPr>
                        <a:t>保管庫</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576000">
                <a:tc>
                  <a:txBody>
                    <a:bodyPr/>
                    <a:lstStyle/>
                    <a:p>
                      <a:endParaRPr kumimoji="1" lang="ja-JP" altLang="en-US"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800" b="0" dirty="0">
                        <a:solidFill>
                          <a:schemeClr val="tx1"/>
                        </a:solidFill>
                      </a:endParaRPr>
                    </a:p>
                  </a:txBody>
                  <a:tcPr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bl>
          </a:graphicData>
        </a:graphic>
      </p:graphicFrame>
      <p:cxnSp>
        <p:nvCxnSpPr>
          <p:cNvPr id="8" name="コネクタ: カギ線 12552">
            <a:extLst>
              <a:ext uri="{FF2B5EF4-FFF2-40B4-BE49-F238E27FC236}">
                <a16:creationId xmlns:a16="http://schemas.microsoft.com/office/drawing/2014/main" id="{DBC904A0-1BF4-1E7D-AE25-C0256CD82CAD}"/>
              </a:ext>
            </a:extLst>
          </p:cNvPr>
          <p:cNvCxnSpPr/>
          <p:nvPr/>
        </p:nvCxnSpPr>
        <p:spPr bwMode="auto">
          <a:xfrm>
            <a:off x="1934368" y="3361011"/>
            <a:ext cx="0" cy="2015137"/>
          </a:xfrm>
          <a:prstGeom prst="straightConnector1">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正方形/長方形 10">
            <a:extLst>
              <a:ext uri="{FF2B5EF4-FFF2-40B4-BE49-F238E27FC236}">
                <a16:creationId xmlns:a16="http://schemas.microsoft.com/office/drawing/2014/main" id="{2E582ACC-D1E4-AF9C-10DC-F4D6572B9A86}"/>
              </a:ext>
            </a:extLst>
          </p:cNvPr>
          <p:cNvSpPr/>
          <p:nvPr/>
        </p:nvSpPr>
        <p:spPr bwMode="auto">
          <a:xfrm>
            <a:off x="3756602" y="3226074"/>
            <a:ext cx="809185" cy="293758"/>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rPr>
              <a:t>冷蔵庫</a:t>
            </a:r>
          </a:p>
        </p:txBody>
      </p:sp>
      <p:sp>
        <p:nvSpPr>
          <p:cNvPr id="15" name="正方形/長方形 14">
            <a:extLst>
              <a:ext uri="{FF2B5EF4-FFF2-40B4-BE49-F238E27FC236}">
                <a16:creationId xmlns:a16="http://schemas.microsoft.com/office/drawing/2014/main" id="{4E4CEB46-CAB6-E5CC-C367-F97CB4764B10}"/>
              </a:ext>
            </a:extLst>
          </p:cNvPr>
          <p:cNvSpPr/>
          <p:nvPr/>
        </p:nvSpPr>
        <p:spPr bwMode="auto">
          <a:xfrm>
            <a:off x="4566107" y="3227394"/>
            <a:ext cx="729729" cy="826587"/>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　</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br>
              <a:rPr lang="en-US" altLang="ja-JP" dirty="0"/>
            </a:br>
            <a:br>
              <a:rPr lang="en-US" altLang="ja-JP" dirty="0"/>
            </a:br>
            <a:r>
              <a:rPr lang="ja-JP" altLang="en-US" dirty="0"/>
              <a:t>　　</a:t>
            </a:r>
            <a:r>
              <a:rPr lang="ja-JP" altLang="en-US" b="0" dirty="0"/>
              <a:t>倉庫</a:t>
            </a:r>
            <a:endParaRPr kumimoji="1" lang="ja-JP" altLang="en-US" sz="10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02E0BCFD-8371-E6A1-C490-CD48C29199F8}"/>
              </a:ext>
            </a:extLst>
          </p:cNvPr>
          <p:cNvSpPr/>
          <p:nvPr/>
        </p:nvSpPr>
        <p:spPr bwMode="auto">
          <a:xfrm>
            <a:off x="5934508" y="3226406"/>
            <a:ext cx="374811" cy="826586"/>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t>トイレ</a:t>
            </a:r>
            <a:endParaRPr kumimoji="1" lang="ja-JP" altLang="en-US" sz="10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11A5CA99-069B-3B96-F93B-41479DA952BD}"/>
              </a:ext>
            </a:extLst>
          </p:cNvPr>
          <p:cNvSpPr/>
          <p:nvPr/>
        </p:nvSpPr>
        <p:spPr bwMode="auto">
          <a:xfrm>
            <a:off x="5300376" y="3227394"/>
            <a:ext cx="628276" cy="826586"/>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latin typeface="HG丸ｺﾞｼｯｸM-PRO" panose="020F0600000000000000" pitchFamily="50" charset="-128"/>
              </a:rPr>
              <a:t>従業員</a:t>
            </a:r>
            <a:endParaRPr lang="en-US" altLang="ja-JP" b="0" dirty="0">
              <a:latin typeface="HG丸ｺﾞｼｯｸM-PRO" panose="020F06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HG丸ｺﾞｼｯｸM-PRO" panose="020F0600000000000000" pitchFamily="50" charset="-128"/>
              </a:rPr>
              <a:t>控室</a:t>
            </a:r>
          </a:p>
        </p:txBody>
      </p:sp>
      <p:sp>
        <p:nvSpPr>
          <p:cNvPr id="19" name="楕円 18">
            <a:extLst>
              <a:ext uri="{FF2B5EF4-FFF2-40B4-BE49-F238E27FC236}">
                <a16:creationId xmlns:a16="http://schemas.microsoft.com/office/drawing/2014/main" id="{7CB70F75-0257-5F04-7EA4-4574D95BBE71}"/>
              </a:ext>
            </a:extLst>
          </p:cNvPr>
          <p:cNvSpPr/>
          <p:nvPr/>
        </p:nvSpPr>
        <p:spPr bwMode="auto">
          <a:xfrm>
            <a:off x="2545318" y="3665659"/>
            <a:ext cx="395984" cy="395984"/>
          </a:xfrm>
          <a:prstGeom prst="ellipse">
            <a:avLst/>
          </a:prstGeom>
          <a:solidFill>
            <a:srgbClr val="FFCCF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ガス</a:t>
            </a:r>
            <a:endParaRPr lang="en-US" altLang="ja-JP" sz="900"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コンロ</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20" name="楕円 19">
            <a:extLst>
              <a:ext uri="{FF2B5EF4-FFF2-40B4-BE49-F238E27FC236}">
                <a16:creationId xmlns:a16="http://schemas.microsoft.com/office/drawing/2014/main" id="{C9F451AF-63D0-D5B2-FA61-6561B346996F}"/>
              </a:ext>
            </a:extLst>
          </p:cNvPr>
          <p:cNvSpPr/>
          <p:nvPr/>
        </p:nvSpPr>
        <p:spPr bwMode="auto">
          <a:xfrm>
            <a:off x="3013234" y="3665659"/>
            <a:ext cx="395984" cy="395984"/>
          </a:xfrm>
          <a:prstGeom prst="ellipse">
            <a:avLst/>
          </a:prstGeom>
          <a:solidFill>
            <a:srgbClr val="FFCCF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ガス</a:t>
            </a:r>
            <a:endParaRPr lang="en-US" altLang="ja-JP" sz="900"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コンロ</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21" name="楕円 20">
            <a:extLst>
              <a:ext uri="{FF2B5EF4-FFF2-40B4-BE49-F238E27FC236}">
                <a16:creationId xmlns:a16="http://schemas.microsoft.com/office/drawing/2014/main" id="{1135CDE6-1467-7415-08D2-B2C08188E37A}"/>
              </a:ext>
            </a:extLst>
          </p:cNvPr>
          <p:cNvSpPr/>
          <p:nvPr/>
        </p:nvSpPr>
        <p:spPr bwMode="auto">
          <a:xfrm>
            <a:off x="3481150" y="3665659"/>
            <a:ext cx="395984" cy="395984"/>
          </a:xfrm>
          <a:prstGeom prst="ellipse">
            <a:avLst/>
          </a:prstGeom>
          <a:solidFill>
            <a:srgbClr val="FFCCF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ガス</a:t>
            </a:r>
            <a:endParaRPr lang="en-US" altLang="ja-JP" sz="900"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コンロ</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grpSp>
        <p:nvGrpSpPr>
          <p:cNvPr id="22" name="グループ化 21">
            <a:extLst>
              <a:ext uri="{FF2B5EF4-FFF2-40B4-BE49-F238E27FC236}">
                <a16:creationId xmlns:a16="http://schemas.microsoft.com/office/drawing/2014/main" id="{0899DD63-C778-D958-9A62-956A133503FD}"/>
              </a:ext>
            </a:extLst>
          </p:cNvPr>
          <p:cNvGrpSpPr/>
          <p:nvPr/>
        </p:nvGrpSpPr>
        <p:grpSpPr>
          <a:xfrm>
            <a:off x="3747740" y="3478705"/>
            <a:ext cx="840482" cy="225425"/>
            <a:chOff x="2420938" y="3851275"/>
            <a:chExt cx="840482" cy="225425"/>
          </a:xfrm>
        </p:grpSpPr>
        <p:sp>
          <p:nvSpPr>
            <p:cNvPr id="23" name="Rectangle 429">
              <a:extLst>
                <a:ext uri="{FF2B5EF4-FFF2-40B4-BE49-F238E27FC236}">
                  <a16:creationId xmlns:a16="http://schemas.microsoft.com/office/drawing/2014/main" id="{5D578B3C-FFFD-F9A4-2B16-94A0A109AAE5}"/>
                </a:ext>
              </a:extLst>
            </p:cNvPr>
            <p:cNvSpPr>
              <a:spLocks noChangeArrowheads="1"/>
            </p:cNvSpPr>
            <p:nvPr/>
          </p:nvSpPr>
          <p:spPr bwMode="auto">
            <a:xfrm>
              <a:off x="2420938" y="3851275"/>
              <a:ext cx="249237" cy="2254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430">
              <a:extLst>
                <a:ext uri="{FF2B5EF4-FFF2-40B4-BE49-F238E27FC236}">
                  <a16:creationId xmlns:a16="http://schemas.microsoft.com/office/drawing/2014/main" id="{8F6BFA6A-0BC6-9A9F-7152-426253B75FE6}"/>
                </a:ext>
              </a:extLst>
            </p:cNvPr>
            <p:cNvSpPr>
              <a:spLocks/>
            </p:cNvSpPr>
            <p:nvPr/>
          </p:nvSpPr>
          <p:spPr bwMode="auto">
            <a:xfrm>
              <a:off x="2446338" y="3941763"/>
              <a:ext cx="158750" cy="125413"/>
            </a:xfrm>
            <a:custGeom>
              <a:avLst/>
              <a:gdLst>
                <a:gd name="T0" fmla="*/ 23 w 100"/>
                <a:gd name="T1" fmla="*/ 0 h 79"/>
                <a:gd name="T2" fmla="*/ 0 w 100"/>
                <a:gd name="T3" fmla="*/ 42 h 79"/>
                <a:gd name="T4" fmla="*/ 77 w 100"/>
                <a:gd name="T5" fmla="*/ 79 h 79"/>
                <a:gd name="T6" fmla="*/ 100 w 100"/>
                <a:gd name="T7" fmla="*/ 38 h 79"/>
                <a:gd name="T8" fmla="*/ 23 w 100"/>
                <a:gd name="T9" fmla="*/ 0 h 79"/>
              </a:gdLst>
              <a:ahLst/>
              <a:cxnLst>
                <a:cxn ang="0">
                  <a:pos x="T0" y="T1"/>
                </a:cxn>
                <a:cxn ang="0">
                  <a:pos x="T2" y="T3"/>
                </a:cxn>
                <a:cxn ang="0">
                  <a:pos x="T4" y="T5"/>
                </a:cxn>
                <a:cxn ang="0">
                  <a:pos x="T6" y="T7"/>
                </a:cxn>
                <a:cxn ang="0">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431">
              <a:extLst>
                <a:ext uri="{FF2B5EF4-FFF2-40B4-BE49-F238E27FC236}">
                  <a16:creationId xmlns:a16="http://schemas.microsoft.com/office/drawing/2014/main" id="{C0EA4B02-4A78-9DAB-484A-78ABF1F41E59}"/>
                </a:ext>
              </a:extLst>
            </p:cNvPr>
            <p:cNvSpPr>
              <a:spLocks noChangeShapeType="1"/>
            </p:cNvSpPr>
            <p:nvPr/>
          </p:nvSpPr>
          <p:spPr bwMode="auto">
            <a:xfrm>
              <a:off x="2546350" y="3875088"/>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432">
              <a:extLst>
                <a:ext uri="{FF2B5EF4-FFF2-40B4-BE49-F238E27FC236}">
                  <a16:creationId xmlns:a16="http://schemas.microsoft.com/office/drawing/2014/main" id="{B406C750-E32A-E415-27C2-998F1BE01CE6}"/>
                </a:ext>
              </a:extLst>
            </p:cNvPr>
            <p:cNvSpPr>
              <a:spLocks noChangeShapeType="1"/>
            </p:cNvSpPr>
            <p:nvPr/>
          </p:nvSpPr>
          <p:spPr bwMode="auto">
            <a:xfrm>
              <a:off x="2571750" y="3892550"/>
              <a:ext cx="0" cy="79375"/>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433">
              <a:extLst>
                <a:ext uri="{FF2B5EF4-FFF2-40B4-BE49-F238E27FC236}">
                  <a16:creationId xmlns:a16="http://schemas.microsoft.com/office/drawing/2014/main" id="{458FF76D-2249-1B75-1E01-07CC065829EB}"/>
                </a:ext>
              </a:extLst>
            </p:cNvPr>
            <p:cNvSpPr>
              <a:spLocks noChangeShapeType="1"/>
            </p:cNvSpPr>
            <p:nvPr/>
          </p:nvSpPr>
          <p:spPr bwMode="auto">
            <a:xfrm>
              <a:off x="2520950" y="3859213"/>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448">
              <a:extLst>
                <a:ext uri="{FF2B5EF4-FFF2-40B4-BE49-F238E27FC236}">
                  <a16:creationId xmlns:a16="http://schemas.microsoft.com/office/drawing/2014/main" id="{F474DA56-ECFE-397B-13FC-6A5D26874A3F}"/>
                </a:ext>
              </a:extLst>
            </p:cNvPr>
            <p:cNvSpPr>
              <a:spLocks noChangeArrowheads="1"/>
            </p:cNvSpPr>
            <p:nvPr/>
          </p:nvSpPr>
          <p:spPr bwMode="auto">
            <a:xfrm>
              <a:off x="2697163" y="3895725"/>
              <a:ext cx="5642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転倒・落下！</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grpSp>
        <p:nvGrpSpPr>
          <p:cNvPr id="29" name="グループ化 28">
            <a:extLst>
              <a:ext uri="{FF2B5EF4-FFF2-40B4-BE49-F238E27FC236}">
                <a16:creationId xmlns:a16="http://schemas.microsoft.com/office/drawing/2014/main" id="{3C583FE0-CB90-D91C-9122-D611D02C2D97}"/>
              </a:ext>
            </a:extLst>
          </p:cNvPr>
          <p:cNvGrpSpPr/>
          <p:nvPr/>
        </p:nvGrpSpPr>
        <p:grpSpPr>
          <a:xfrm>
            <a:off x="4644998" y="3405972"/>
            <a:ext cx="584002" cy="290671"/>
            <a:chOff x="2420938" y="3851275"/>
            <a:chExt cx="584002" cy="290671"/>
          </a:xfrm>
        </p:grpSpPr>
        <p:sp>
          <p:nvSpPr>
            <p:cNvPr id="30" name="Rectangle 429">
              <a:extLst>
                <a:ext uri="{FF2B5EF4-FFF2-40B4-BE49-F238E27FC236}">
                  <a16:creationId xmlns:a16="http://schemas.microsoft.com/office/drawing/2014/main" id="{740697FD-01E6-7C77-269F-C4C3ABE3B66B}"/>
                </a:ext>
              </a:extLst>
            </p:cNvPr>
            <p:cNvSpPr>
              <a:spLocks noChangeArrowheads="1"/>
            </p:cNvSpPr>
            <p:nvPr/>
          </p:nvSpPr>
          <p:spPr bwMode="auto">
            <a:xfrm>
              <a:off x="2420938" y="3851275"/>
              <a:ext cx="249237" cy="2254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430">
              <a:extLst>
                <a:ext uri="{FF2B5EF4-FFF2-40B4-BE49-F238E27FC236}">
                  <a16:creationId xmlns:a16="http://schemas.microsoft.com/office/drawing/2014/main" id="{8A6F28D8-E7B9-DEDD-DAB3-98636C07F4E1}"/>
                </a:ext>
              </a:extLst>
            </p:cNvPr>
            <p:cNvSpPr>
              <a:spLocks/>
            </p:cNvSpPr>
            <p:nvPr/>
          </p:nvSpPr>
          <p:spPr bwMode="auto">
            <a:xfrm>
              <a:off x="2446338" y="3941763"/>
              <a:ext cx="158750" cy="125413"/>
            </a:xfrm>
            <a:custGeom>
              <a:avLst/>
              <a:gdLst>
                <a:gd name="T0" fmla="*/ 23 w 100"/>
                <a:gd name="T1" fmla="*/ 0 h 79"/>
                <a:gd name="T2" fmla="*/ 0 w 100"/>
                <a:gd name="T3" fmla="*/ 42 h 79"/>
                <a:gd name="T4" fmla="*/ 77 w 100"/>
                <a:gd name="T5" fmla="*/ 79 h 79"/>
                <a:gd name="T6" fmla="*/ 100 w 100"/>
                <a:gd name="T7" fmla="*/ 38 h 79"/>
                <a:gd name="T8" fmla="*/ 23 w 100"/>
                <a:gd name="T9" fmla="*/ 0 h 79"/>
              </a:gdLst>
              <a:ahLst/>
              <a:cxnLst>
                <a:cxn ang="0">
                  <a:pos x="T0" y="T1"/>
                </a:cxn>
                <a:cxn ang="0">
                  <a:pos x="T2" y="T3"/>
                </a:cxn>
                <a:cxn ang="0">
                  <a:pos x="T4" y="T5"/>
                </a:cxn>
                <a:cxn ang="0">
                  <a:pos x="T6" y="T7"/>
                </a:cxn>
                <a:cxn ang="0">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431">
              <a:extLst>
                <a:ext uri="{FF2B5EF4-FFF2-40B4-BE49-F238E27FC236}">
                  <a16:creationId xmlns:a16="http://schemas.microsoft.com/office/drawing/2014/main" id="{051D7008-EDB0-8D7B-3A65-762E6180FEBD}"/>
                </a:ext>
              </a:extLst>
            </p:cNvPr>
            <p:cNvSpPr>
              <a:spLocks noChangeShapeType="1"/>
            </p:cNvSpPr>
            <p:nvPr/>
          </p:nvSpPr>
          <p:spPr bwMode="auto">
            <a:xfrm>
              <a:off x="2546350" y="3875088"/>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432">
              <a:extLst>
                <a:ext uri="{FF2B5EF4-FFF2-40B4-BE49-F238E27FC236}">
                  <a16:creationId xmlns:a16="http://schemas.microsoft.com/office/drawing/2014/main" id="{254B9C00-2DA8-740D-3025-92E5F5CC1FD8}"/>
                </a:ext>
              </a:extLst>
            </p:cNvPr>
            <p:cNvSpPr>
              <a:spLocks noChangeShapeType="1"/>
            </p:cNvSpPr>
            <p:nvPr/>
          </p:nvSpPr>
          <p:spPr bwMode="auto">
            <a:xfrm>
              <a:off x="2571750" y="3892550"/>
              <a:ext cx="0" cy="79375"/>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433">
              <a:extLst>
                <a:ext uri="{FF2B5EF4-FFF2-40B4-BE49-F238E27FC236}">
                  <a16:creationId xmlns:a16="http://schemas.microsoft.com/office/drawing/2014/main" id="{E7A5384C-94E1-A8EE-8BE7-57943C67711D}"/>
                </a:ext>
              </a:extLst>
            </p:cNvPr>
            <p:cNvSpPr>
              <a:spLocks noChangeShapeType="1"/>
            </p:cNvSpPr>
            <p:nvPr/>
          </p:nvSpPr>
          <p:spPr bwMode="auto">
            <a:xfrm>
              <a:off x="2520950" y="3859213"/>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448">
              <a:extLst>
                <a:ext uri="{FF2B5EF4-FFF2-40B4-BE49-F238E27FC236}">
                  <a16:creationId xmlns:a16="http://schemas.microsoft.com/office/drawing/2014/main" id="{F72EBEF6-4B1B-966B-808B-E35AE901078C}"/>
                </a:ext>
              </a:extLst>
            </p:cNvPr>
            <p:cNvSpPr>
              <a:spLocks noChangeArrowheads="1"/>
            </p:cNvSpPr>
            <p:nvPr/>
          </p:nvSpPr>
          <p:spPr bwMode="auto">
            <a:xfrm>
              <a:off x="2697163" y="3895725"/>
              <a:ext cx="30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転倒・</a:t>
              </a:r>
              <a:br>
                <a:rPr kumimoji="0" lang="en-US"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b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落下！</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pic>
        <p:nvPicPr>
          <p:cNvPr id="36" name="Picture 492">
            <a:extLst>
              <a:ext uri="{FF2B5EF4-FFF2-40B4-BE49-F238E27FC236}">
                <a16:creationId xmlns:a16="http://schemas.microsoft.com/office/drawing/2014/main" id="{F06E81D8-FB44-3F4C-665E-0EF3B9EE1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434" y="5377235"/>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グループ化 36">
            <a:extLst>
              <a:ext uri="{FF2B5EF4-FFF2-40B4-BE49-F238E27FC236}">
                <a16:creationId xmlns:a16="http://schemas.microsoft.com/office/drawing/2014/main" id="{9E120812-CF48-F24E-2F5B-F8D28BABCE0F}"/>
              </a:ext>
            </a:extLst>
          </p:cNvPr>
          <p:cNvGrpSpPr/>
          <p:nvPr/>
        </p:nvGrpSpPr>
        <p:grpSpPr>
          <a:xfrm>
            <a:off x="2546880" y="3248762"/>
            <a:ext cx="318890" cy="416798"/>
            <a:chOff x="4070350" y="3563938"/>
            <a:chExt cx="318890" cy="416798"/>
          </a:xfrm>
        </p:grpSpPr>
        <p:sp>
          <p:nvSpPr>
            <p:cNvPr id="38" name="Rectangle 485">
              <a:extLst>
                <a:ext uri="{FF2B5EF4-FFF2-40B4-BE49-F238E27FC236}">
                  <a16:creationId xmlns:a16="http://schemas.microsoft.com/office/drawing/2014/main" id="{B49392C4-38B1-97EE-A5A7-26E4EA837F8E}"/>
                </a:ext>
              </a:extLst>
            </p:cNvPr>
            <p:cNvSpPr>
              <a:spLocks noChangeArrowheads="1"/>
            </p:cNvSpPr>
            <p:nvPr/>
          </p:nvSpPr>
          <p:spPr bwMode="auto">
            <a:xfrm>
              <a:off x="4070350" y="3563938"/>
              <a:ext cx="255587" cy="257175"/>
            </a:xfrm>
            <a:prstGeom prst="rect">
              <a:avLst/>
            </a:prstGeom>
            <a:solidFill>
              <a:srgbClr val="FFFFCC"/>
            </a:solid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488">
              <a:extLst>
                <a:ext uri="{FF2B5EF4-FFF2-40B4-BE49-F238E27FC236}">
                  <a16:creationId xmlns:a16="http://schemas.microsoft.com/office/drawing/2014/main" id="{178292B9-C794-E3CC-CAD0-5849C1059D90}"/>
                </a:ext>
              </a:extLst>
            </p:cNvPr>
            <p:cNvSpPr>
              <a:spLocks/>
            </p:cNvSpPr>
            <p:nvPr/>
          </p:nvSpPr>
          <p:spPr bwMode="auto">
            <a:xfrm>
              <a:off x="4122738" y="3576638"/>
              <a:ext cx="146050" cy="225425"/>
            </a:xfrm>
            <a:custGeom>
              <a:avLst/>
              <a:gdLst>
                <a:gd name="T0" fmla="*/ 58 w 92"/>
                <a:gd name="T1" fmla="*/ 141 h 142"/>
                <a:gd name="T2" fmla="*/ 65 w 92"/>
                <a:gd name="T3" fmla="*/ 140 h 142"/>
                <a:gd name="T4" fmla="*/ 75 w 92"/>
                <a:gd name="T5" fmla="*/ 135 h 142"/>
                <a:gd name="T6" fmla="*/ 85 w 92"/>
                <a:gd name="T7" fmla="*/ 124 h 142"/>
                <a:gd name="T8" fmla="*/ 91 w 92"/>
                <a:gd name="T9" fmla="*/ 105 h 142"/>
                <a:gd name="T10" fmla="*/ 92 w 92"/>
                <a:gd name="T11" fmla="*/ 87 h 142"/>
                <a:gd name="T12" fmla="*/ 90 w 92"/>
                <a:gd name="T13" fmla="*/ 89 h 142"/>
                <a:gd name="T14" fmla="*/ 88 w 92"/>
                <a:gd name="T15" fmla="*/ 92 h 142"/>
                <a:gd name="T16" fmla="*/ 87 w 92"/>
                <a:gd name="T17" fmla="*/ 88 h 142"/>
                <a:gd name="T18" fmla="*/ 87 w 92"/>
                <a:gd name="T19" fmla="*/ 69 h 142"/>
                <a:gd name="T20" fmla="*/ 79 w 92"/>
                <a:gd name="T21" fmla="*/ 54 h 142"/>
                <a:gd name="T22" fmla="*/ 79 w 92"/>
                <a:gd name="T23" fmla="*/ 61 h 142"/>
                <a:gd name="T24" fmla="*/ 77 w 92"/>
                <a:gd name="T25" fmla="*/ 75 h 142"/>
                <a:gd name="T26" fmla="*/ 74 w 92"/>
                <a:gd name="T27" fmla="*/ 77 h 142"/>
                <a:gd name="T28" fmla="*/ 74 w 92"/>
                <a:gd name="T29" fmla="*/ 58 h 142"/>
                <a:gd name="T30" fmla="*/ 65 w 92"/>
                <a:gd name="T31" fmla="*/ 33 h 142"/>
                <a:gd name="T32" fmla="*/ 59 w 92"/>
                <a:gd name="T33" fmla="*/ 36 h 142"/>
                <a:gd name="T34" fmla="*/ 59 w 92"/>
                <a:gd name="T35" fmla="*/ 45 h 142"/>
                <a:gd name="T36" fmla="*/ 50 w 92"/>
                <a:gd name="T37" fmla="*/ 27 h 142"/>
                <a:gd name="T38" fmla="*/ 41 w 92"/>
                <a:gd name="T39" fmla="*/ 5 h 142"/>
                <a:gd name="T40" fmla="*/ 39 w 92"/>
                <a:gd name="T41" fmla="*/ 2 h 142"/>
                <a:gd name="T42" fmla="*/ 37 w 92"/>
                <a:gd name="T43" fmla="*/ 15 h 142"/>
                <a:gd name="T44" fmla="*/ 38 w 92"/>
                <a:gd name="T45" fmla="*/ 37 h 142"/>
                <a:gd name="T46" fmla="*/ 34 w 92"/>
                <a:gd name="T47" fmla="*/ 34 h 142"/>
                <a:gd name="T48" fmla="*/ 28 w 92"/>
                <a:gd name="T49" fmla="*/ 28 h 142"/>
                <a:gd name="T50" fmla="*/ 24 w 92"/>
                <a:gd name="T51" fmla="*/ 26 h 142"/>
                <a:gd name="T52" fmla="*/ 26 w 92"/>
                <a:gd name="T53" fmla="*/ 42 h 142"/>
                <a:gd name="T54" fmla="*/ 25 w 92"/>
                <a:gd name="T55" fmla="*/ 61 h 142"/>
                <a:gd name="T56" fmla="*/ 23 w 92"/>
                <a:gd name="T57" fmla="*/ 64 h 142"/>
                <a:gd name="T58" fmla="*/ 20 w 92"/>
                <a:gd name="T59" fmla="*/ 56 h 142"/>
                <a:gd name="T60" fmla="*/ 10 w 92"/>
                <a:gd name="T61" fmla="*/ 50 h 142"/>
                <a:gd name="T62" fmla="*/ 12 w 92"/>
                <a:gd name="T63" fmla="*/ 55 h 142"/>
                <a:gd name="T64" fmla="*/ 14 w 92"/>
                <a:gd name="T65" fmla="*/ 71 h 142"/>
                <a:gd name="T66" fmla="*/ 12 w 92"/>
                <a:gd name="T67" fmla="*/ 88 h 142"/>
                <a:gd name="T68" fmla="*/ 10 w 92"/>
                <a:gd name="T69" fmla="*/ 82 h 142"/>
                <a:gd name="T70" fmla="*/ 3 w 92"/>
                <a:gd name="T71" fmla="*/ 77 h 142"/>
                <a:gd name="T72" fmla="*/ 1 w 92"/>
                <a:gd name="T73" fmla="*/ 79 h 142"/>
                <a:gd name="T74" fmla="*/ 5 w 92"/>
                <a:gd name="T75" fmla="*/ 89 h 142"/>
                <a:gd name="T76" fmla="*/ 7 w 92"/>
                <a:gd name="T77" fmla="*/ 101 h 142"/>
                <a:gd name="T78" fmla="*/ 7 w 92"/>
                <a:gd name="T79" fmla="*/ 117 h 142"/>
                <a:gd name="T80" fmla="*/ 15 w 92"/>
                <a:gd name="T81" fmla="*/ 133 h 142"/>
                <a:gd name="T82" fmla="*/ 32 w 92"/>
                <a:gd name="T83" fmla="*/ 140 h 142"/>
                <a:gd name="T84" fmla="*/ 42 w 92"/>
                <a:gd name="T85" fmla="*/ 141 h 142"/>
                <a:gd name="T86" fmla="*/ 48 w 92"/>
                <a:gd name="T87" fmla="*/ 142 h 142"/>
                <a:gd name="T88" fmla="*/ 53 w 92"/>
                <a:gd name="T89" fmla="*/ 142 h 142"/>
                <a:gd name="T90" fmla="*/ 55 w 92"/>
                <a:gd name="T91"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42">
                  <a:moveTo>
                    <a:pt x="56" y="141"/>
                  </a:moveTo>
                  <a:lnTo>
                    <a:pt x="56" y="141"/>
                  </a:lnTo>
                  <a:lnTo>
                    <a:pt x="58" y="141"/>
                  </a:lnTo>
                  <a:lnTo>
                    <a:pt x="60" y="141"/>
                  </a:lnTo>
                  <a:lnTo>
                    <a:pt x="62" y="141"/>
                  </a:lnTo>
                  <a:lnTo>
                    <a:pt x="65" y="140"/>
                  </a:lnTo>
                  <a:lnTo>
                    <a:pt x="68" y="139"/>
                  </a:lnTo>
                  <a:lnTo>
                    <a:pt x="71" y="137"/>
                  </a:lnTo>
                  <a:lnTo>
                    <a:pt x="75" y="135"/>
                  </a:lnTo>
                  <a:lnTo>
                    <a:pt x="78" y="132"/>
                  </a:lnTo>
                  <a:lnTo>
                    <a:pt x="82" y="129"/>
                  </a:lnTo>
                  <a:lnTo>
                    <a:pt x="85" y="124"/>
                  </a:lnTo>
                  <a:lnTo>
                    <a:pt x="87" y="119"/>
                  </a:lnTo>
                  <a:lnTo>
                    <a:pt x="90" y="113"/>
                  </a:lnTo>
                  <a:lnTo>
                    <a:pt x="91" y="105"/>
                  </a:lnTo>
                  <a:lnTo>
                    <a:pt x="92" y="97"/>
                  </a:lnTo>
                  <a:lnTo>
                    <a:pt x="92" y="87"/>
                  </a:lnTo>
                  <a:lnTo>
                    <a:pt x="92" y="87"/>
                  </a:lnTo>
                  <a:lnTo>
                    <a:pt x="92" y="88"/>
                  </a:lnTo>
                  <a:lnTo>
                    <a:pt x="91" y="88"/>
                  </a:lnTo>
                  <a:lnTo>
                    <a:pt x="90" y="89"/>
                  </a:lnTo>
                  <a:lnTo>
                    <a:pt x="90" y="90"/>
                  </a:lnTo>
                  <a:lnTo>
                    <a:pt x="89" y="91"/>
                  </a:lnTo>
                  <a:lnTo>
                    <a:pt x="88" y="92"/>
                  </a:lnTo>
                  <a:lnTo>
                    <a:pt x="87" y="94"/>
                  </a:lnTo>
                  <a:lnTo>
                    <a:pt x="87" y="92"/>
                  </a:lnTo>
                  <a:lnTo>
                    <a:pt x="87" y="88"/>
                  </a:lnTo>
                  <a:lnTo>
                    <a:pt x="87" y="82"/>
                  </a:lnTo>
                  <a:lnTo>
                    <a:pt x="87" y="76"/>
                  </a:lnTo>
                  <a:lnTo>
                    <a:pt x="87" y="69"/>
                  </a:lnTo>
                  <a:lnTo>
                    <a:pt x="85" y="62"/>
                  </a:lnTo>
                  <a:lnTo>
                    <a:pt x="83" y="57"/>
                  </a:lnTo>
                  <a:lnTo>
                    <a:pt x="79" y="54"/>
                  </a:lnTo>
                  <a:lnTo>
                    <a:pt x="79" y="55"/>
                  </a:lnTo>
                  <a:lnTo>
                    <a:pt x="79" y="57"/>
                  </a:lnTo>
                  <a:lnTo>
                    <a:pt x="79" y="61"/>
                  </a:lnTo>
                  <a:lnTo>
                    <a:pt x="78" y="66"/>
                  </a:lnTo>
                  <a:lnTo>
                    <a:pt x="77" y="70"/>
                  </a:lnTo>
                  <a:lnTo>
                    <a:pt x="77" y="75"/>
                  </a:lnTo>
                  <a:lnTo>
                    <a:pt x="75" y="78"/>
                  </a:lnTo>
                  <a:lnTo>
                    <a:pt x="74" y="79"/>
                  </a:lnTo>
                  <a:lnTo>
                    <a:pt x="74" y="77"/>
                  </a:lnTo>
                  <a:lnTo>
                    <a:pt x="74" y="73"/>
                  </a:lnTo>
                  <a:lnTo>
                    <a:pt x="74" y="66"/>
                  </a:lnTo>
                  <a:lnTo>
                    <a:pt x="74" y="58"/>
                  </a:lnTo>
                  <a:lnTo>
                    <a:pt x="72" y="49"/>
                  </a:lnTo>
                  <a:lnTo>
                    <a:pt x="69" y="41"/>
                  </a:lnTo>
                  <a:lnTo>
                    <a:pt x="65" y="33"/>
                  </a:lnTo>
                  <a:lnTo>
                    <a:pt x="58" y="27"/>
                  </a:lnTo>
                  <a:lnTo>
                    <a:pt x="58" y="30"/>
                  </a:lnTo>
                  <a:lnTo>
                    <a:pt x="59" y="36"/>
                  </a:lnTo>
                  <a:lnTo>
                    <a:pt x="60" y="43"/>
                  </a:lnTo>
                  <a:lnTo>
                    <a:pt x="60" y="47"/>
                  </a:lnTo>
                  <a:lnTo>
                    <a:pt x="59" y="45"/>
                  </a:lnTo>
                  <a:lnTo>
                    <a:pt x="57" y="41"/>
                  </a:lnTo>
                  <a:lnTo>
                    <a:pt x="54" y="34"/>
                  </a:lnTo>
                  <a:lnTo>
                    <a:pt x="50" y="27"/>
                  </a:lnTo>
                  <a:lnTo>
                    <a:pt x="47" y="19"/>
                  </a:lnTo>
                  <a:lnTo>
                    <a:pt x="43" y="11"/>
                  </a:lnTo>
                  <a:lnTo>
                    <a:pt x="41" y="5"/>
                  </a:lnTo>
                  <a:lnTo>
                    <a:pt x="40" y="0"/>
                  </a:lnTo>
                  <a:lnTo>
                    <a:pt x="40" y="1"/>
                  </a:lnTo>
                  <a:lnTo>
                    <a:pt x="39" y="2"/>
                  </a:lnTo>
                  <a:lnTo>
                    <a:pt x="38" y="5"/>
                  </a:lnTo>
                  <a:lnTo>
                    <a:pt x="37" y="10"/>
                  </a:lnTo>
                  <a:lnTo>
                    <a:pt x="37" y="15"/>
                  </a:lnTo>
                  <a:lnTo>
                    <a:pt x="36" y="21"/>
                  </a:lnTo>
                  <a:lnTo>
                    <a:pt x="37" y="29"/>
                  </a:lnTo>
                  <a:lnTo>
                    <a:pt x="38" y="37"/>
                  </a:lnTo>
                  <a:lnTo>
                    <a:pt x="38" y="37"/>
                  </a:lnTo>
                  <a:lnTo>
                    <a:pt x="36" y="36"/>
                  </a:lnTo>
                  <a:lnTo>
                    <a:pt x="34" y="34"/>
                  </a:lnTo>
                  <a:lnTo>
                    <a:pt x="32" y="32"/>
                  </a:lnTo>
                  <a:lnTo>
                    <a:pt x="30" y="30"/>
                  </a:lnTo>
                  <a:lnTo>
                    <a:pt x="28" y="28"/>
                  </a:lnTo>
                  <a:lnTo>
                    <a:pt x="25" y="26"/>
                  </a:lnTo>
                  <a:lnTo>
                    <a:pt x="24" y="25"/>
                  </a:lnTo>
                  <a:lnTo>
                    <a:pt x="24" y="26"/>
                  </a:lnTo>
                  <a:lnTo>
                    <a:pt x="24" y="30"/>
                  </a:lnTo>
                  <a:lnTo>
                    <a:pt x="25" y="35"/>
                  </a:lnTo>
                  <a:lnTo>
                    <a:pt x="26" y="42"/>
                  </a:lnTo>
                  <a:lnTo>
                    <a:pt x="26" y="48"/>
                  </a:lnTo>
                  <a:lnTo>
                    <a:pt x="26" y="55"/>
                  </a:lnTo>
                  <a:lnTo>
                    <a:pt x="25" y="61"/>
                  </a:lnTo>
                  <a:lnTo>
                    <a:pt x="24" y="66"/>
                  </a:lnTo>
                  <a:lnTo>
                    <a:pt x="24" y="65"/>
                  </a:lnTo>
                  <a:lnTo>
                    <a:pt x="23" y="64"/>
                  </a:lnTo>
                  <a:lnTo>
                    <a:pt x="22" y="61"/>
                  </a:lnTo>
                  <a:lnTo>
                    <a:pt x="21" y="58"/>
                  </a:lnTo>
                  <a:lnTo>
                    <a:pt x="20" y="56"/>
                  </a:lnTo>
                  <a:lnTo>
                    <a:pt x="17" y="53"/>
                  </a:lnTo>
                  <a:lnTo>
                    <a:pt x="14" y="51"/>
                  </a:lnTo>
                  <a:lnTo>
                    <a:pt x="10" y="50"/>
                  </a:lnTo>
                  <a:lnTo>
                    <a:pt x="10" y="50"/>
                  </a:lnTo>
                  <a:lnTo>
                    <a:pt x="11" y="52"/>
                  </a:lnTo>
                  <a:lnTo>
                    <a:pt x="12" y="55"/>
                  </a:lnTo>
                  <a:lnTo>
                    <a:pt x="13" y="59"/>
                  </a:lnTo>
                  <a:lnTo>
                    <a:pt x="14" y="64"/>
                  </a:lnTo>
                  <a:lnTo>
                    <a:pt x="14" y="71"/>
                  </a:lnTo>
                  <a:lnTo>
                    <a:pt x="14" y="79"/>
                  </a:lnTo>
                  <a:lnTo>
                    <a:pt x="12" y="88"/>
                  </a:lnTo>
                  <a:lnTo>
                    <a:pt x="12" y="88"/>
                  </a:lnTo>
                  <a:lnTo>
                    <a:pt x="12" y="86"/>
                  </a:lnTo>
                  <a:lnTo>
                    <a:pt x="11" y="84"/>
                  </a:lnTo>
                  <a:lnTo>
                    <a:pt x="10" y="82"/>
                  </a:lnTo>
                  <a:lnTo>
                    <a:pt x="8" y="80"/>
                  </a:lnTo>
                  <a:lnTo>
                    <a:pt x="6" y="78"/>
                  </a:lnTo>
                  <a:lnTo>
                    <a:pt x="3" y="77"/>
                  </a:lnTo>
                  <a:lnTo>
                    <a:pt x="0" y="77"/>
                  </a:lnTo>
                  <a:lnTo>
                    <a:pt x="0" y="78"/>
                  </a:lnTo>
                  <a:lnTo>
                    <a:pt x="1" y="79"/>
                  </a:lnTo>
                  <a:lnTo>
                    <a:pt x="2" y="82"/>
                  </a:lnTo>
                  <a:lnTo>
                    <a:pt x="4" y="85"/>
                  </a:lnTo>
                  <a:lnTo>
                    <a:pt x="5" y="89"/>
                  </a:lnTo>
                  <a:lnTo>
                    <a:pt x="6" y="93"/>
                  </a:lnTo>
                  <a:lnTo>
                    <a:pt x="7" y="97"/>
                  </a:lnTo>
                  <a:lnTo>
                    <a:pt x="7" y="101"/>
                  </a:lnTo>
                  <a:lnTo>
                    <a:pt x="6" y="105"/>
                  </a:lnTo>
                  <a:lnTo>
                    <a:pt x="6" y="111"/>
                  </a:lnTo>
                  <a:lnTo>
                    <a:pt x="7" y="117"/>
                  </a:lnTo>
                  <a:lnTo>
                    <a:pt x="8" y="123"/>
                  </a:lnTo>
                  <a:lnTo>
                    <a:pt x="11" y="128"/>
                  </a:lnTo>
                  <a:lnTo>
                    <a:pt x="15" y="133"/>
                  </a:lnTo>
                  <a:lnTo>
                    <a:pt x="20" y="137"/>
                  </a:lnTo>
                  <a:lnTo>
                    <a:pt x="28" y="139"/>
                  </a:lnTo>
                  <a:lnTo>
                    <a:pt x="32" y="140"/>
                  </a:lnTo>
                  <a:lnTo>
                    <a:pt x="35" y="141"/>
                  </a:lnTo>
                  <a:lnTo>
                    <a:pt x="39" y="141"/>
                  </a:lnTo>
                  <a:lnTo>
                    <a:pt x="42" y="141"/>
                  </a:lnTo>
                  <a:lnTo>
                    <a:pt x="44" y="142"/>
                  </a:lnTo>
                  <a:lnTo>
                    <a:pt x="47" y="142"/>
                  </a:lnTo>
                  <a:lnTo>
                    <a:pt x="48" y="142"/>
                  </a:lnTo>
                  <a:lnTo>
                    <a:pt x="50" y="142"/>
                  </a:lnTo>
                  <a:lnTo>
                    <a:pt x="52" y="142"/>
                  </a:lnTo>
                  <a:lnTo>
                    <a:pt x="53" y="142"/>
                  </a:lnTo>
                  <a:lnTo>
                    <a:pt x="54" y="142"/>
                  </a:lnTo>
                  <a:lnTo>
                    <a:pt x="55" y="142"/>
                  </a:lnTo>
                  <a:lnTo>
                    <a:pt x="55" y="141"/>
                  </a:lnTo>
                  <a:lnTo>
                    <a:pt x="56" y="141"/>
                  </a:lnTo>
                  <a:lnTo>
                    <a:pt x="56" y="1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490">
              <a:extLst>
                <a:ext uri="{FF2B5EF4-FFF2-40B4-BE49-F238E27FC236}">
                  <a16:creationId xmlns:a16="http://schemas.microsoft.com/office/drawing/2014/main" id="{B7AC65CD-2F87-46D7-A330-056B7A9C2F38}"/>
                </a:ext>
              </a:extLst>
            </p:cNvPr>
            <p:cNvSpPr>
              <a:spLocks noChangeArrowheads="1"/>
            </p:cNvSpPr>
            <p:nvPr/>
          </p:nvSpPr>
          <p:spPr bwMode="auto">
            <a:xfrm>
              <a:off x="4081463" y="3857625"/>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出火！</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cxnSp>
        <p:nvCxnSpPr>
          <p:cNvPr id="41" name="コネクタ: カギ線 40">
            <a:extLst>
              <a:ext uri="{FF2B5EF4-FFF2-40B4-BE49-F238E27FC236}">
                <a16:creationId xmlns:a16="http://schemas.microsoft.com/office/drawing/2014/main" id="{C8FB4250-12D7-D583-D2A4-1A5C28463822}"/>
              </a:ext>
            </a:extLst>
          </p:cNvPr>
          <p:cNvCxnSpPr>
            <a:endCxn id="36" idx="3"/>
          </p:cNvCxnSpPr>
          <p:nvPr/>
        </p:nvCxnSpPr>
        <p:spPr bwMode="auto">
          <a:xfrm rot="5400000">
            <a:off x="1796547" y="4655322"/>
            <a:ext cx="910293" cy="716094"/>
          </a:xfrm>
          <a:prstGeom prst="bentConnector2">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コネクタ: カギ線 41">
            <a:extLst>
              <a:ext uri="{FF2B5EF4-FFF2-40B4-BE49-F238E27FC236}">
                <a16:creationId xmlns:a16="http://schemas.microsoft.com/office/drawing/2014/main" id="{717A8478-5A73-C755-6A4B-4A3613952C1C}"/>
              </a:ext>
            </a:extLst>
          </p:cNvPr>
          <p:cNvCxnSpPr/>
          <p:nvPr/>
        </p:nvCxnSpPr>
        <p:spPr bwMode="auto">
          <a:xfrm rot="10800000" flipV="1">
            <a:off x="2633827" y="4145401"/>
            <a:ext cx="1705764" cy="414795"/>
          </a:xfrm>
          <a:prstGeom prst="bentConnector3">
            <a:avLst>
              <a:gd name="adj1" fmla="val 414"/>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コネクタ: カギ線 12552">
            <a:extLst>
              <a:ext uri="{FF2B5EF4-FFF2-40B4-BE49-F238E27FC236}">
                <a16:creationId xmlns:a16="http://schemas.microsoft.com/office/drawing/2014/main" id="{152094AE-8A32-902D-B793-55433CF4FD82}"/>
              </a:ext>
            </a:extLst>
          </p:cNvPr>
          <p:cNvCxnSpPr/>
          <p:nvPr/>
        </p:nvCxnSpPr>
        <p:spPr bwMode="auto">
          <a:xfrm flipH="1">
            <a:off x="2633826" y="5452859"/>
            <a:ext cx="3165650" cy="11735"/>
          </a:xfrm>
          <a:prstGeom prst="straightConnector1">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グループ化 43">
            <a:extLst>
              <a:ext uri="{FF2B5EF4-FFF2-40B4-BE49-F238E27FC236}">
                <a16:creationId xmlns:a16="http://schemas.microsoft.com/office/drawing/2014/main" id="{3512F4F9-D137-53E7-C184-D58095E67E55}"/>
              </a:ext>
            </a:extLst>
          </p:cNvPr>
          <p:cNvGrpSpPr/>
          <p:nvPr/>
        </p:nvGrpSpPr>
        <p:grpSpPr>
          <a:xfrm>
            <a:off x="1759968" y="4406132"/>
            <a:ext cx="835165" cy="370042"/>
            <a:chOff x="1018606" y="4125913"/>
            <a:chExt cx="835165" cy="370042"/>
          </a:xfrm>
        </p:grpSpPr>
        <p:sp>
          <p:nvSpPr>
            <p:cNvPr id="45" name="Rectangle 446">
              <a:extLst>
                <a:ext uri="{FF2B5EF4-FFF2-40B4-BE49-F238E27FC236}">
                  <a16:creationId xmlns:a16="http://schemas.microsoft.com/office/drawing/2014/main" id="{F4C08027-8A4F-73A0-694B-AC53DACFEBB5}"/>
                </a:ext>
              </a:extLst>
            </p:cNvPr>
            <p:cNvSpPr>
              <a:spLocks noChangeArrowheads="1"/>
            </p:cNvSpPr>
            <p:nvPr/>
          </p:nvSpPr>
          <p:spPr bwMode="auto">
            <a:xfrm>
              <a:off x="1018606" y="4372844"/>
              <a:ext cx="835165"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ガラス破損・飛散！</a:t>
              </a:r>
              <a:endParaRPr kumimoji="0" lang="ja-JP" altLang="ja-JP" sz="1800" b="1" i="0" u="none" strike="noStrike" cap="none" normalizeH="0" baseline="0" dirty="0">
                <a:ln>
                  <a:noFill/>
                </a:ln>
                <a:solidFill>
                  <a:schemeClr val="tx1"/>
                </a:solidFill>
                <a:effectLst/>
              </a:endParaRPr>
            </a:p>
          </p:txBody>
        </p:sp>
        <p:grpSp>
          <p:nvGrpSpPr>
            <p:cNvPr id="12622" name="グループ化 12621">
              <a:extLst>
                <a:ext uri="{FF2B5EF4-FFF2-40B4-BE49-F238E27FC236}">
                  <a16:creationId xmlns:a16="http://schemas.microsoft.com/office/drawing/2014/main" id="{026110C6-0A33-1080-2DAA-41EC27353E28}"/>
                </a:ext>
              </a:extLst>
            </p:cNvPr>
            <p:cNvGrpSpPr/>
            <p:nvPr/>
          </p:nvGrpSpPr>
          <p:grpSpPr>
            <a:xfrm>
              <a:off x="1046163" y="4125913"/>
              <a:ext cx="280987" cy="234950"/>
              <a:chOff x="1046163" y="4125913"/>
              <a:chExt cx="280987" cy="234950"/>
            </a:xfrm>
          </p:grpSpPr>
          <p:sp>
            <p:nvSpPr>
              <p:cNvPr id="12623" name="Freeform 436">
                <a:extLst>
                  <a:ext uri="{FF2B5EF4-FFF2-40B4-BE49-F238E27FC236}">
                    <a16:creationId xmlns:a16="http://schemas.microsoft.com/office/drawing/2014/main" id="{C22A70FC-F82E-EA43-8427-CC27C3C5C027}"/>
                  </a:ext>
                </a:extLst>
              </p:cNvPr>
              <p:cNvSpPr>
                <a:spLocks/>
              </p:cNvSpPr>
              <p:nvPr/>
            </p:nvSpPr>
            <p:spPr bwMode="auto">
              <a:xfrm>
                <a:off x="1046163" y="4125913"/>
                <a:ext cx="280987" cy="234950"/>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chemeClr val="bg1"/>
              </a:solidFill>
              <a:ln w="12700">
                <a:solidFill>
                  <a:srgbClr val="FF0000"/>
                </a:solidFill>
                <a:round/>
                <a:headEnd/>
                <a:tailEnd/>
              </a:ln>
            </p:spPr>
            <p:txBody>
              <a:bodyPr vert="horz" wrap="none" lIns="91440" tIns="45720" rIns="91440" bIns="18000" numCol="1" anchor="b" anchorCtr="0" compatLnSpc="1">
                <a:prstTxWarp prst="textNoShape">
                  <a:avLst/>
                </a:prstTxWarp>
              </a:bodyPr>
              <a:lstStyle/>
              <a:p>
                <a:pPr algn="ctr"/>
                <a:endParaRPr lang="ja-JP" altLang="en-US" b="1" dirty="0"/>
              </a:p>
            </p:txBody>
          </p:sp>
          <p:pic>
            <p:nvPicPr>
              <p:cNvPr id="12624" name="グラフィックス 12623" descr="感嘆符 単色塗りつぶし">
                <a:extLst>
                  <a:ext uri="{FF2B5EF4-FFF2-40B4-BE49-F238E27FC236}">
                    <a16:creationId xmlns:a16="http://schemas.microsoft.com/office/drawing/2014/main" id="{AA9A3459-D944-84B1-E940-3BD5438E417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9861" y="4172096"/>
                <a:ext cx="186289" cy="186289"/>
              </a:xfrm>
              <a:prstGeom prst="rect">
                <a:avLst/>
              </a:prstGeom>
            </p:spPr>
          </p:pic>
        </p:grpSp>
      </p:grpSp>
      <p:sp>
        <p:nvSpPr>
          <p:cNvPr id="12625" name="Rectangle 446">
            <a:extLst>
              <a:ext uri="{FF2B5EF4-FFF2-40B4-BE49-F238E27FC236}">
                <a16:creationId xmlns:a16="http://schemas.microsoft.com/office/drawing/2014/main" id="{F5C50D18-F805-4DCC-3ECC-CDAC5569664D}"/>
              </a:ext>
            </a:extLst>
          </p:cNvPr>
          <p:cNvSpPr>
            <a:spLocks noChangeArrowheads="1"/>
          </p:cNvSpPr>
          <p:nvPr/>
        </p:nvSpPr>
        <p:spPr bwMode="auto">
          <a:xfrm>
            <a:off x="4591612" y="4315099"/>
            <a:ext cx="307777"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dirty="0">
                <a:solidFill>
                  <a:srgbClr val="FF0000"/>
                </a:solidFill>
                <a:latin typeface="ＭＳ Ｐゴシック" panose="020B0600070205080204" pitchFamily="50" charset="-128"/>
                <a:ea typeface="ＭＳ Ｐゴシック" panose="020B0600070205080204" pitchFamily="50" charset="-128"/>
              </a:rPr>
              <a:t>消火器</a:t>
            </a:r>
            <a:endParaRPr kumimoji="0" lang="ja-JP" altLang="ja-JP" sz="1800" b="1" i="0" u="none" strike="noStrike" cap="none" normalizeH="0" baseline="0" dirty="0">
              <a:ln>
                <a:noFill/>
              </a:ln>
              <a:solidFill>
                <a:schemeClr val="tx1"/>
              </a:solidFill>
              <a:effectLst/>
            </a:endParaRPr>
          </a:p>
        </p:txBody>
      </p:sp>
      <p:sp>
        <p:nvSpPr>
          <p:cNvPr id="12626" name="正方形/長方形 12625">
            <a:extLst>
              <a:ext uri="{FF2B5EF4-FFF2-40B4-BE49-F238E27FC236}">
                <a16:creationId xmlns:a16="http://schemas.microsoft.com/office/drawing/2014/main" id="{717986E8-CDA0-84F2-61CA-CF34265B7ADC}"/>
              </a:ext>
            </a:extLst>
          </p:cNvPr>
          <p:cNvSpPr/>
          <p:nvPr/>
        </p:nvSpPr>
        <p:spPr bwMode="auto">
          <a:xfrm>
            <a:off x="576900" y="3212942"/>
            <a:ext cx="841418" cy="2892185"/>
          </a:xfrm>
          <a:prstGeom prst="rect">
            <a:avLst/>
          </a:prstGeom>
          <a:pattFill prst="wdUpDiag">
            <a:fgClr>
              <a:srgbClr val="92D050"/>
            </a:fgClr>
            <a:bgClr>
              <a:schemeClr val="bg1"/>
            </a:bgClr>
          </a:pattFill>
          <a:ln w="38100" cap="flat" cmpd="sng" algn="ctr">
            <a:solidFill>
              <a:srgbClr val="00B050"/>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sp>
        <p:nvSpPr>
          <p:cNvPr id="12627" name="正方形/長方形 12626">
            <a:extLst>
              <a:ext uri="{FF2B5EF4-FFF2-40B4-BE49-F238E27FC236}">
                <a16:creationId xmlns:a16="http://schemas.microsoft.com/office/drawing/2014/main" id="{0140AA2A-7AE2-F08F-2639-7475AB10DE86}"/>
              </a:ext>
            </a:extLst>
          </p:cNvPr>
          <p:cNvSpPr/>
          <p:nvPr/>
        </p:nvSpPr>
        <p:spPr bwMode="auto">
          <a:xfrm>
            <a:off x="5271082" y="5486778"/>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12628" name="正方形/長方形 12627">
            <a:extLst>
              <a:ext uri="{FF2B5EF4-FFF2-40B4-BE49-F238E27FC236}">
                <a16:creationId xmlns:a16="http://schemas.microsoft.com/office/drawing/2014/main" id="{314F7457-79BC-14B7-941A-CD183ADC6AA9}"/>
              </a:ext>
            </a:extLst>
          </p:cNvPr>
          <p:cNvSpPr/>
          <p:nvPr/>
        </p:nvSpPr>
        <p:spPr bwMode="auto">
          <a:xfrm>
            <a:off x="4237149" y="5486778"/>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12629" name="正方形/長方形 12628">
            <a:extLst>
              <a:ext uri="{FF2B5EF4-FFF2-40B4-BE49-F238E27FC236}">
                <a16:creationId xmlns:a16="http://schemas.microsoft.com/office/drawing/2014/main" id="{E44E0FAC-AB52-CCCD-5595-58B7AD498418}"/>
              </a:ext>
            </a:extLst>
          </p:cNvPr>
          <p:cNvSpPr/>
          <p:nvPr/>
        </p:nvSpPr>
        <p:spPr bwMode="auto">
          <a:xfrm>
            <a:off x="3268609" y="5486778"/>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pic>
        <p:nvPicPr>
          <p:cNvPr id="12630" name="グラフィックス 12629" descr="消火器 単色塗りつぶし">
            <a:extLst>
              <a:ext uri="{FF2B5EF4-FFF2-40B4-BE49-F238E27FC236}">
                <a16:creationId xmlns:a16="http://schemas.microsoft.com/office/drawing/2014/main" id="{FA901743-8E5B-7628-5AE3-4CD57F83AFE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66592" y="4046618"/>
            <a:ext cx="297804" cy="297804"/>
          </a:xfrm>
          <a:prstGeom prst="rect">
            <a:avLst/>
          </a:prstGeom>
        </p:spPr>
      </p:pic>
      <p:sp>
        <p:nvSpPr>
          <p:cNvPr id="12631" name="正方形/長方形 12630">
            <a:extLst>
              <a:ext uri="{FF2B5EF4-FFF2-40B4-BE49-F238E27FC236}">
                <a16:creationId xmlns:a16="http://schemas.microsoft.com/office/drawing/2014/main" id="{9FC9164F-B268-9199-7D44-58C67A3FAB4E}"/>
              </a:ext>
            </a:extLst>
          </p:cNvPr>
          <p:cNvSpPr/>
          <p:nvPr/>
        </p:nvSpPr>
        <p:spPr bwMode="auto">
          <a:xfrm>
            <a:off x="5271082" y="4694690"/>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12632" name="正方形/長方形 12631">
            <a:extLst>
              <a:ext uri="{FF2B5EF4-FFF2-40B4-BE49-F238E27FC236}">
                <a16:creationId xmlns:a16="http://schemas.microsoft.com/office/drawing/2014/main" id="{38E7A62D-7F0D-F4DE-2D16-E2B64E04018B}"/>
              </a:ext>
            </a:extLst>
          </p:cNvPr>
          <p:cNvSpPr/>
          <p:nvPr/>
        </p:nvSpPr>
        <p:spPr bwMode="auto">
          <a:xfrm>
            <a:off x="4237149" y="4694690"/>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12633" name="正方形/長方形 12632">
            <a:extLst>
              <a:ext uri="{FF2B5EF4-FFF2-40B4-BE49-F238E27FC236}">
                <a16:creationId xmlns:a16="http://schemas.microsoft.com/office/drawing/2014/main" id="{981BA521-2B65-74A5-8048-C0949391A6A5}"/>
              </a:ext>
            </a:extLst>
          </p:cNvPr>
          <p:cNvSpPr/>
          <p:nvPr/>
        </p:nvSpPr>
        <p:spPr bwMode="auto">
          <a:xfrm>
            <a:off x="3268609" y="4694690"/>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1345307"/>
              </p:ext>
            </p:extLst>
          </p:nvPr>
        </p:nvGraphicFramePr>
        <p:xfrm>
          <a:off x="184475" y="2434178"/>
          <a:ext cx="6480000" cy="6867557"/>
        </p:xfrm>
        <a:graphic>
          <a:graphicData uri="http://schemas.openxmlformats.org/drawingml/2006/table">
            <a:tbl>
              <a:tblPr/>
              <a:tblGrid>
                <a:gridCol w="2340000">
                  <a:extLst>
                    <a:ext uri="{9D8B030D-6E8A-4147-A177-3AD203B41FA5}">
                      <a16:colId xmlns:a16="http://schemas.microsoft.com/office/drawing/2014/main" val="2620645537"/>
                    </a:ext>
                  </a:extLst>
                </a:gridCol>
                <a:gridCol w="900000">
                  <a:extLst>
                    <a:ext uri="{9D8B030D-6E8A-4147-A177-3AD203B41FA5}">
                      <a16:colId xmlns:a16="http://schemas.microsoft.com/office/drawing/2014/main" val="2674400715"/>
                    </a:ext>
                  </a:extLst>
                </a:gridCol>
                <a:gridCol w="1080000">
                  <a:extLst>
                    <a:ext uri="{9D8B030D-6E8A-4147-A177-3AD203B41FA5}">
                      <a16:colId xmlns:a16="http://schemas.microsoft.com/office/drawing/2014/main" val="583871258"/>
                    </a:ext>
                  </a:extLst>
                </a:gridCol>
                <a:gridCol w="540000">
                  <a:extLst>
                    <a:ext uri="{9D8B030D-6E8A-4147-A177-3AD203B41FA5}">
                      <a16:colId xmlns:a16="http://schemas.microsoft.com/office/drawing/2014/main" val="4054043989"/>
                    </a:ext>
                  </a:extLst>
                </a:gridCol>
                <a:gridCol w="90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従業員分の水</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3L×30</a:t>
                      </a:r>
                      <a:r>
                        <a:rPr kumimoji="1" lang="ja-JP" altLang="en-US" sz="1000" b="0" i="0" u="none" strike="noStrike" cap="none" normalizeH="0" baseline="0" dirty="0">
                          <a:ln>
                            <a:noFill/>
                          </a:ln>
                          <a:solidFill>
                            <a:srgbClr val="C00000"/>
                          </a:solidFill>
                          <a:effectLst/>
                          <a:latin typeface="+mn-ea"/>
                          <a:ea typeface="+mn-ea"/>
                        </a:rPr>
                        <a:t>人</a:t>
                      </a:r>
                      <a:r>
                        <a:rPr kumimoji="1" lang="en-US" altLang="ja-JP" sz="1000" b="0" i="0" u="none" strike="noStrike" cap="none" normalizeH="0" baseline="0" dirty="0">
                          <a:ln>
                            <a:noFill/>
                          </a:ln>
                          <a:solidFill>
                            <a:srgbClr val="C00000"/>
                          </a:solidFill>
                          <a:effectLst/>
                          <a:latin typeface="+mn-ea"/>
                          <a:ea typeface="+mn-ea"/>
                        </a:rPr>
                        <a:t>×3</a:t>
                      </a:r>
                      <a:r>
                        <a:rPr kumimoji="1" lang="ja-JP" altLang="en-US" sz="1000" b="0" i="0" u="none" strike="noStrike" cap="none" normalizeH="0" baseline="0" dirty="0">
                          <a:ln>
                            <a:noFill/>
                          </a:ln>
                          <a:solidFill>
                            <a:srgbClr val="C00000"/>
                          </a:solidFill>
                          <a:effectLst/>
                          <a:latin typeface="+mn-ea"/>
                          <a:ea typeface="+mn-ea"/>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防災食等</a:t>
                      </a:r>
                      <a:r>
                        <a:rPr kumimoji="1" lang="en-US" altLang="ja-JP" sz="1000" b="0" i="0" u="none" strike="noStrike" cap="none" normalizeH="0" baseline="0" dirty="0">
                          <a:ln>
                            <a:noFill/>
                          </a:ln>
                          <a:solidFill>
                            <a:srgbClr val="C00000"/>
                          </a:solidFill>
                          <a:effectLst/>
                          <a:latin typeface="+mn-ea"/>
                          <a:ea typeface="+mn-ea"/>
                        </a:rPr>
                        <a:t>270</a:t>
                      </a:r>
                      <a:r>
                        <a:rPr kumimoji="1" lang="ja-JP" altLang="en-US" sz="1000" b="0" i="0" u="none" strike="noStrike" cap="none" normalizeH="0" baseline="0" dirty="0">
                          <a:ln>
                            <a:noFill/>
                          </a:ln>
                          <a:solidFill>
                            <a:srgbClr val="C00000"/>
                          </a:solidFill>
                          <a:effectLst/>
                          <a:latin typeface="+mn-ea"/>
                          <a:ea typeface="+mn-ea"/>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ラジオ（乾電池型、手巻充電型）</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懐中電灯・予備乾電池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各店舗</a:t>
                      </a:r>
                      <a:r>
                        <a:rPr kumimoji="1" lang="en-US" altLang="ja-JP" sz="1000" b="0" i="0" u="none" strike="noStrike" cap="none" normalizeH="0" baseline="0" dirty="0">
                          <a:ln>
                            <a:noFill/>
                          </a:ln>
                          <a:solidFill>
                            <a:srgbClr val="C00000"/>
                          </a:solidFill>
                          <a:effectLst/>
                          <a:latin typeface="+mn-ea"/>
                          <a:ea typeface="+mn-ea"/>
                        </a:rPr>
                        <a:t>2</a:t>
                      </a:r>
                      <a:r>
                        <a:rPr kumimoji="1" lang="ja-JP" altLang="en-US" sz="1000" b="0" i="0" u="none" strike="noStrike" cap="none" normalizeH="0" baseline="0" dirty="0">
                          <a:ln>
                            <a:noFill/>
                          </a:ln>
                          <a:solidFill>
                            <a:srgbClr val="C00000"/>
                          </a:solidFill>
                          <a:effectLst/>
                          <a:latin typeface="+mn-ea"/>
                          <a:ea typeface="+mn-ea"/>
                        </a:rPr>
                        <a:t>ｾｯﾄ（単</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ｘ</a:t>
                      </a:r>
                      <a:r>
                        <a:rPr kumimoji="1" lang="en-US" altLang="ja-JP" sz="1000" b="0" i="0" u="none" strike="noStrike" cap="none" normalizeH="0" baseline="0" dirty="0">
                          <a:ln>
                            <a:noFill/>
                          </a:ln>
                          <a:solidFill>
                            <a:srgbClr val="C00000"/>
                          </a:solidFill>
                          <a:effectLst/>
                          <a:latin typeface="+mn-ea"/>
                          <a:ea typeface="+mn-ea"/>
                        </a:rPr>
                        <a:t>6</a:t>
                      </a:r>
                      <a:r>
                        <a:rPr kumimoji="1" lang="ja-JP" altLang="en-US" sz="1000" b="0" i="0" u="none" strike="noStrike" cap="none" normalizeH="0" baseline="0" dirty="0">
                          <a:ln>
                            <a:noFill/>
                          </a:ln>
                          <a:solidFill>
                            <a:srgbClr val="C00000"/>
                          </a:solidFill>
                          <a:effectLst/>
                          <a:latin typeface="+mn-ea"/>
                          <a:ea typeface="+mn-ea"/>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店舗</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衛生用具類（ウェットティッシュ、</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トイレットペーパー等）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工具類（バール、ペンチハンマー、シャベル等）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各店舗</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ビニールシート・布テープ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10m×10m×5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簡易トイレ（または、トイレ用</a:t>
                      </a:r>
                      <a:b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ビニール袋・ビニールテープ）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トイレ</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各店舗</a:t>
                      </a:r>
                      <a:r>
                        <a:rPr kumimoji="1" lang="en-US" altLang="ja-JP" sz="1000" b="0" i="0" u="none" strike="noStrike" cap="none" normalizeH="0" baseline="0" dirty="0">
                          <a:ln>
                            <a:noFill/>
                          </a:ln>
                          <a:solidFill>
                            <a:srgbClr val="C00000"/>
                          </a:solidFill>
                          <a:effectLst/>
                          <a:latin typeface="+mn-ea"/>
                          <a:ea typeface="+mn-ea"/>
                        </a:rPr>
                        <a:t>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拡声器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タイトル 2">
            <a:extLst>
              <a:ext uri="{FF2B5EF4-FFF2-40B4-BE49-F238E27FC236}">
                <a16:creationId xmlns:a16="http://schemas.microsoft.com/office/drawing/2014/main" id="{CB5537CA-A6BD-0E0C-6C41-CAF83B839C14}"/>
              </a:ext>
            </a:extLst>
          </p:cNvPr>
          <p:cNvSpPr>
            <a:spLocks noGrp="1"/>
          </p:cNvSpPr>
          <p:nvPr>
            <p:ph type="ctrTitle"/>
          </p:nvPr>
        </p:nvSpPr>
        <p:spPr/>
        <p:txBody>
          <a:bodyPr/>
          <a:lstStyle/>
          <a:p>
            <a:r>
              <a:rPr lang="en-US" altLang="ja-JP" dirty="0"/>
              <a:t>【</a:t>
            </a:r>
            <a:r>
              <a:rPr lang="ja-JP" altLang="en-US" dirty="0"/>
              <a:t>様式３</a:t>
            </a:r>
            <a:r>
              <a:rPr lang="en-US" altLang="ja-JP" dirty="0"/>
              <a:t>】</a:t>
            </a:r>
            <a:r>
              <a:rPr lang="ja-JP" altLang="en-US" dirty="0"/>
              <a:t>備蓄品リスト　</a:t>
            </a:r>
          </a:p>
        </p:txBody>
      </p:sp>
      <p:sp>
        <p:nvSpPr>
          <p:cNvPr id="4" name="コンテンツ プレースホルダー 3">
            <a:extLst>
              <a:ext uri="{FF2B5EF4-FFF2-40B4-BE49-F238E27FC236}">
                <a16:creationId xmlns:a16="http://schemas.microsoft.com/office/drawing/2014/main" id="{69FADA1D-053A-3697-50D1-B14D38332937}"/>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備蓄品は、災害が発生した際に、その場から避難するために必要なモノ、救援などの応急措置に必要な</a:t>
            </a:r>
            <a:br>
              <a:rPr lang="ja-JP" altLang="en-US" dirty="0"/>
            </a:br>
            <a:r>
              <a:rPr lang="ja-JP" altLang="en-US" dirty="0"/>
              <a:t>モノ、その後生きながらえるために必要なモノといった観点から考えてください。</a:t>
            </a:r>
          </a:p>
          <a:p>
            <a:pPr lvl="2"/>
            <a:r>
              <a:rPr lang="ja-JP" altLang="en-US" dirty="0"/>
              <a:t>水や食料などの備蓄量は、≪人数</a:t>
            </a:r>
            <a:r>
              <a:rPr lang="en-US" altLang="ja-JP" dirty="0"/>
              <a:t>×</a:t>
            </a:r>
            <a:r>
              <a:rPr lang="ja-JP" altLang="en-US" dirty="0"/>
              <a:t>３日分≫が目安といわれています。あなたの会社の予算やスペースの制約もあると思われますが、人命の安全確保の観点からも３日分を目安に確保してください。</a:t>
            </a:r>
          </a:p>
          <a:p>
            <a:pPr lvl="2"/>
            <a:r>
              <a:rPr lang="ja-JP" altLang="en-US" dirty="0"/>
              <a:t>ＢＣＰ対応を行う要員や、帰宅できない従業員を対象とした備蓄品については、特に準備が必要です。</a:t>
            </a:r>
          </a:p>
        </p:txBody>
      </p:sp>
      <p:sp>
        <p:nvSpPr>
          <p:cNvPr id="5" name="スライド番号プレースホルダー 4">
            <a:extLst>
              <a:ext uri="{FF2B5EF4-FFF2-40B4-BE49-F238E27FC236}">
                <a16:creationId xmlns:a16="http://schemas.microsoft.com/office/drawing/2014/main" id="{C952FA43-D268-3F1C-CFBF-3B53CA70F148}"/>
              </a:ext>
            </a:extLst>
          </p:cNvPr>
          <p:cNvSpPr>
            <a:spLocks noGrp="1"/>
          </p:cNvSpPr>
          <p:nvPr>
            <p:ph type="sldNum" sz="quarter" idx="12"/>
          </p:nvPr>
        </p:nvSpPr>
        <p:spPr/>
        <p:txBody>
          <a:bodyPr/>
          <a:lstStyle/>
          <a:p>
            <a:pPr algn="ctr"/>
            <a:fld id="{C7087AB9-DADE-4781-AE92-2E367CAE0F39}" type="slidenum">
              <a:rPr lang="ja-JP" altLang="en-US" smtClean="0"/>
              <a:pPr algn="ctr"/>
              <a:t>26</a:t>
            </a:fld>
            <a:endParaRPr lang="ja-JP" altLang="en-US" dirty="0"/>
          </a:p>
        </p:txBody>
      </p:sp>
      <p:sp>
        <p:nvSpPr>
          <p:cNvPr id="6" name="AutoShape 513">
            <a:extLst>
              <a:ext uri="{FF2B5EF4-FFF2-40B4-BE49-F238E27FC236}">
                <a16:creationId xmlns:a16="http://schemas.microsoft.com/office/drawing/2014/main" id="{7BB97CB6-0295-31DF-063E-E400CE393289}"/>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7" name="AutoShape 514">
            <a:extLst>
              <a:ext uri="{FF2B5EF4-FFF2-40B4-BE49-F238E27FC236}">
                <a16:creationId xmlns:a16="http://schemas.microsoft.com/office/drawing/2014/main" id="{EC60FE2F-F694-2869-D09F-75DCEAF629DE}"/>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水や食料などの備蓄量は、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人数</a:t>
            </a:r>
            <a:r>
              <a:rPr lang="en-US" altLang="ja-JP" b="0" dirty="0">
                <a:latin typeface="ＭＳ ゴシック" panose="020B0609070205080204" pitchFamily="49" charset="-128"/>
                <a:ea typeface="ＭＳ ゴシック" panose="020B0609070205080204" pitchFamily="49" charset="-128"/>
              </a:rPr>
              <a:t>×3</a:t>
            </a:r>
            <a:r>
              <a:rPr lang="ja-JP" altLang="en-US" b="0" dirty="0">
                <a:latin typeface="ＭＳ ゴシック" panose="020B0609070205080204" pitchFamily="49" charset="-128"/>
                <a:ea typeface="ＭＳ ゴシック" panose="020B0609070205080204" pitchFamily="49" charset="-128"/>
              </a:rPr>
              <a:t>日分</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が目安と言われています。</a:t>
            </a:r>
          </a:p>
        </p:txBody>
      </p:sp>
      <p:sp>
        <p:nvSpPr>
          <p:cNvPr id="8" name="AutoShape 516">
            <a:extLst>
              <a:ext uri="{FF2B5EF4-FFF2-40B4-BE49-F238E27FC236}">
                <a16:creationId xmlns:a16="http://schemas.microsoft.com/office/drawing/2014/main" id="{D96C0368-00E0-8AA7-0C52-40A70BE3FAD4}"/>
              </a:ext>
            </a:extLst>
          </p:cNvPr>
          <p:cNvSpPr>
            <a:spLocks noChangeArrowheads="1"/>
          </p:cNvSpPr>
          <p:nvPr/>
        </p:nvSpPr>
        <p:spPr bwMode="auto">
          <a:xfrm>
            <a:off x="4437112" y="5845096"/>
            <a:ext cx="1376363" cy="863600"/>
          </a:xfrm>
          <a:prstGeom prst="wedgeRectCallout">
            <a:avLst>
              <a:gd name="adj1" fmla="val -69149"/>
              <a:gd name="adj2" fmla="val -6948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9" name="AutoShape 512">
            <a:extLst>
              <a:ext uri="{FF2B5EF4-FFF2-40B4-BE49-F238E27FC236}">
                <a16:creationId xmlns:a16="http://schemas.microsoft.com/office/drawing/2014/main" id="{B151DCBA-9E7E-ECDE-7075-46D252AB6559}"/>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68" name="Group 100"/>
          <p:cNvGraphicFramePr>
            <a:graphicFrameLocks noGrp="1"/>
          </p:cNvGraphicFramePr>
          <p:nvPr>
            <p:extLst>
              <p:ext uri="{D42A27DB-BD31-4B8C-83A1-F6EECF244321}">
                <p14:modId xmlns:p14="http://schemas.microsoft.com/office/powerpoint/2010/main" val="556100828"/>
              </p:ext>
            </p:extLst>
          </p:nvPr>
        </p:nvGraphicFramePr>
        <p:xfrm>
          <a:off x="387518" y="2792760"/>
          <a:ext cx="6011525" cy="2708639"/>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倉庫</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担当責任者である店長の指示の下、棚の転倒や商品落下によるガラスの散乱が懸念されるため、必要に応じて立ち入り禁止の措置を行う。</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厨房　（初期消火活動）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担当責任者である店長の指示の下、要確認箇所の被害状況を迅速に確認し、状況報告を行う。必要に応じて初期消火等の対応を行う。</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26653" name="AutoShape 95"/>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ED52AE45-2769-45E1-1C96-606B262022EF}"/>
              </a:ext>
            </a:extLst>
          </p:cNvPr>
          <p:cNvSpPr>
            <a:spLocks noGrp="1"/>
          </p:cNvSpPr>
          <p:nvPr>
            <p:ph type="ctrTitle"/>
          </p:nvPr>
        </p:nvSpPr>
        <p:spPr/>
        <p:txBody>
          <a:bodyPr/>
          <a:lstStyle/>
          <a:p>
            <a:r>
              <a:rPr lang="en-US" altLang="ja-JP" dirty="0"/>
              <a:t>【</a:t>
            </a:r>
            <a:r>
              <a:rPr lang="ja-JP" altLang="en-US" dirty="0"/>
              <a:t>様式４</a:t>
            </a:r>
            <a:r>
              <a:rPr lang="en-US" altLang="ja-JP" dirty="0"/>
              <a:t>】</a:t>
            </a:r>
            <a:r>
              <a:rPr lang="ja-JP" altLang="en-US" dirty="0"/>
              <a:t>二次災害防止用チェックリスト　</a:t>
            </a:r>
          </a:p>
        </p:txBody>
      </p:sp>
      <p:sp>
        <p:nvSpPr>
          <p:cNvPr id="3" name="コンテンツ プレースホルダー 2">
            <a:extLst>
              <a:ext uri="{FF2B5EF4-FFF2-40B4-BE49-F238E27FC236}">
                <a16:creationId xmlns:a16="http://schemas.microsoft.com/office/drawing/2014/main" id="{BA1E345C-596B-B4B5-DA02-621880A7A377}"/>
              </a:ext>
            </a:extLst>
          </p:cNvPr>
          <p:cNvSpPr>
            <a:spLocks noGrp="1"/>
          </p:cNvSpPr>
          <p:nvPr>
            <p:ph sz="quarter" idx="11"/>
          </p:nvPr>
        </p:nvSpPr>
        <p:spPr>
          <a:xfrm>
            <a:off x="148111" y="631825"/>
            <a:ext cx="6552728" cy="1431161"/>
          </a:xfrm>
        </p:spPr>
        <p:txBody>
          <a:bodyPr/>
          <a:lstStyle/>
          <a:p>
            <a:pPr lvl="1"/>
            <a:r>
              <a:rPr lang="ja-JP" altLang="en-US" dirty="0"/>
              <a:t>ポイント</a:t>
            </a:r>
            <a:endParaRPr lang="en-US" altLang="ja-JP" dirty="0"/>
          </a:p>
          <a:p>
            <a:pPr lvl="2"/>
            <a:r>
              <a:rPr lang="ja-JP" altLang="en-US" dirty="0"/>
              <a:t>被災時に、事業所を早期に復旧するためにも、被害は最小限にとどめなければなりません。また、周辺の</a:t>
            </a:r>
            <a:br>
              <a:rPr lang="en-US" altLang="ja-JP" dirty="0"/>
            </a:br>
            <a:r>
              <a:rPr lang="ja-JP" altLang="en-US" dirty="0"/>
              <a:t>住民や他企業へ迷惑をかけないよう、二次災害の防止に努めなければなりません。</a:t>
            </a:r>
          </a:p>
          <a:p>
            <a:pPr lvl="2"/>
            <a:r>
              <a:rPr lang="ja-JP" altLang="en-US" dirty="0"/>
              <a:t>危険物の漏洩や火災発生のおそれがある箇所については、特に十分な措置を行う必要があります。</a:t>
            </a:r>
          </a:p>
          <a:p>
            <a:pPr lvl="2"/>
            <a:r>
              <a:rPr lang="ja-JP" altLang="en-US" dirty="0"/>
              <a:t>地震の場合には、建物崩壊の危険性や火災の発生がなければ、無理に避難する必要はありません。</a:t>
            </a:r>
          </a:p>
          <a:p>
            <a:pPr lvl="2"/>
            <a:r>
              <a:rPr lang="ja-JP" altLang="en-US" dirty="0"/>
              <a:t>避難する際にも、揺れが収まるまでは、まず身の安全を確保することが最優先です。揺れが収まったら、</a:t>
            </a:r>
            <a:br>
              <a:rPr lang="en-US" altLang="ja-JP" dirty="0"/>
            </a:br>
            <a:r>
              <a:rPr lang="ja-JP" altLang="en-US" dirty="0"/>
              <a:t>落ち着いて二次災害を防止する措置を行った後に、避難しましょう。</a:t>
            </a:r>
          </a:p>
        </p:txBody>
      </p:sp>
      <p:sp>
        <p:nvSpPr>
          <p:cNvPr id="4" name="スライド番号プレースホルダー 3">
            <a:extLst>
              <a:ext uri="{FF2B5EF4-FFF2-40B4-BE49-F238E27FC236}">
                <a16:creationId xmlns:a16="http://schemas.microsoft.com/office/drawing/2014/main" id="{3B829951-8534-5D83-6B2E-02BFD9531CC6}"/>
              </a:ext>
            </a:extLst>
          </p:cNvPr>
          <p:cNvSpPr>
            <a:spLocks noGrp="1"/>
          </p:cNvSpPr>
          <p:nvPr>
            <p:ph type="sldNum" sz="quarter" idx="12"/>
          </p:nvPr>
        </p:nvSpPr>
        <p:spPr/>
        <p:txBody>
          <a:bodyPr/>
          <a:lstStyle/>
          <a:p>
            <a:pPr algn="ctr"/>
            <a:fld id="{C7087AB9-DADE-4781-AE92-2E367CAE0F39}" type="slidenum">
              <a:rPr lang="ja-JP" altLang="en-US" smtClean="0"/>
              <a:pPr algn="ctr"/>
              <a:t>27</a:t>
            </a:fld>
            <a:endParaRPr lang="ja-JP" altLang="en-US" dirty="0"/>
          </a:p>
        </p:txBody>
      </p:sp>
      <p:sp>
        <p:nvSpPr>
          <p:cNvPr id="5" name="AutoShape 94">
            <a:extLst>
              <a:ext uri="{FF2B5EF4-FFF2-40B4-BE49-F238E27FC236}">
                <a16:creationId xmlns:a16="http://schemas.microsoft.com/office/drawing/2014/main" id="{0433C317-761D-C27A-C337-9481F9FAB6C4}"/>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0153-1E10-94EB-4C3A-5145FA1F3015}"/>
            </a:ext>
          </a:extLst>
        </p:cNvPr>
        <p:cNvGrpSpPr/>
        <p:nvPr/>
      </p:nvGrpSpPr>
      <p:grpSpPr>
        <a:xfrm>
          <a:off x="0" y="0"/>
          <a:ext cx="0" cy="0"/>
          <a:chOff x="0" y="0"/>
          <a:chExt cx="0" cy="0"/>
        </a:xfrm>
      </p:grpSpPr>
      <p:sp>
        <p:nvSpPr>
          <p:cNvPr id="26653" name="AutoShape 95">
            <a:extLst>
              <a:ext uri="{FF2B5EF4-FFF2-40B4-BE49-F238E27FC236}">
                <a16:creationId xmlns:a16="http://schemas.microsoft.com/office/drawing/2014/main" id="{86B83B65-DC76-11CD-37E1-CF9150BF3B0D}"/>
              </a:ext>
            </a:extLst>
          </p:cNvPr>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8C7244F6-42B6-6683-B4E1-AA826E3BE29E}"/>
              </a:ext>
            </a:extLst>
          </p:cNvPr>
          <p:cNvSpPr>
            <a:spLocks noGrp="1"/>
          </p:cNvSpPr>
          <p:nvPr>
            <p:ph type="ctrTitle"/>
          </p:nvPr>
        </p:nvSpPr>
        <p:spPr/>
        <p:txBody>
          <a:bodyPr/>
          <a:lstStyle/>
          <a:p>
            <a:r>
              <a:rPr lang="en-US" altLang="ja-JP" dirty="0"/>
              <a:t>【</a:t>
            </a:r>
            <a:r>
              <a:rPr lang="ja-JP" altLang="en-US" dirty="0"/>
              <a:t>様式５</a:t>
            </a:r>
            <a:r>
              <a:rPr lang="en-US" altLang="ja-JP" dirty="0"/>
              <a:t>】</a:t>
            </a:r>
            <a:r>
              <a:rPr lang="ja-JP" altLang="en-US" dirty="0"/>
              <a:t>安否確認チェックシート</a:t>
            </a:r>
          </a:p>
        </p:txBody>
      </p:sp>
      <p:sp>
        <p:nvSpPr>
          <p:cNvPr id="5" name="コンテンツ プレースホルダー 4">
            <a:extLst>
              <a:ext uri="{FF2B5EF4-FFF2-40B4-BE49-F238E27FC236}">
                <a16:creationId xmlns:a16="http://schemas.microsoft.com/office/drawing/2014/main" id="{D8E25174-BF9A-01F7-BD2F-2D1BF3D0927E}"/>
              </a:ext>
            </a:extLst>
          </p:cNvPr>
          <p:cNvSpPr>
            <a:spLocks noGrp="1"/>
          </p:cNvSpPr>
          <p:nvPr>
            <p:ph sz="quarter" idx="11"/>
          </p:nvPr>
        </p:nvSpPr>
        <p:spPr>
          <a:xfrm>
            <a:off x="148111" y="631825"/>
            <a:ext cx="6552728" cy="1969770"/>
          </a:xfrm>
        </p:spPr>
        <p:txBody>
          <a:bodyPr/>
          <a:lstStyle/>
          <a:p>
            <a:pPr lvl="1"/>
            <a:r>
              <a:rPr lang="ja-JP" altLang="en-US" dirty="0"/>
              <a:t>ポイント</a:t>
            </a:r>
            <a:endParaRPr lang="en-US" altLang="ja-JP" dirty="0"/>
          </a:p>
          <a:p>
            <a:pPr lvl="2"/>
            <a:r>
              <a:rPr lang="ja-JP" altLang="en-US" dirty="0"/>
              <a:t>ＢＣＰ対応をスムーズに行うには、被災後の復旧活動において、何よりも人員を確保することが重要です。被災直後に、</a:t>
            </a:r>
            <a:r>
              <a:rPr lang="ja-JP" altLang="en-US" b="1" u="sng" dirty="0"/>
              <a:t>速やかに役員及び従業員の安否確認ができるよう、従業員リストを作成しておきましょう。</a:t>
            </a:r>
            <a:endParaRPr lang="en-US" altLang="ja-JP" b="1" u="sng" dirty="0"/>
          </a:p>
          <a:p>
            <a:pPr lvl="2"/>
            <a:r>
              <a:rPr lang="ja-JP" altLang="en-US" dirty="0"/>
              <a:t>被災時において、雇用形態は関係ありません。</a:t>
            </a:r>
            <a:r>
              <a:rPr lang="ja-JP" altLang="en-US" b="1" u="sng" dirty="0"/>
              <a:t>役員・職員だけでなく、パートやアルバイトの情報も記載しましょう。</a:t>
            </a:r>
            <a:endParaRPr lang="en-US" altLang="ja-JP" b="1" u="sng" dirty="0"/>
          </a:p>
          <a:p>
            <a:pPr lvl="2"/>
            <a:r>
              <a:rPr lang="ja-JP" altLang="en-US" dirty="0"/>
              <a:t>既に、防災計画等で作成済みの場合には、それを活用してください。</a:t>
            </a:r>
            <a:endParaRPr lang="en-US" altLang="ja-JP" dirty="0"/>
          </a:p>
          <a:p>
            <a:pPr lvl="2"/>
            <a:r>
              <a:rPr lang="ja-JP" altLang="en-US" dirty="0"/>
              <a:t>電話がつながりにくいことが想定されます。電話だけではなく、メールアドレスなどについても、連絡先を</a:t>
            </a:r>
            <a:br>
              <a:rPr lang="ja-JP" altLang="en-US" dirty="0"/>
            </a:br>
            <a:r>
              <a:rPr lang="ja-JP" altLang="en-US" dirty="0"/>
              <a:t>複数把握しておきましょう。</a:t>
            </a:r>
          </a:p>
          <a:p>
            <a:pPr lvl="2"/>
            <a:r>
              <a:rPr lang="ja-JP" altLang="en-US" dirty="0"/>
              <a:t>従業員本人のみならず、その家族の安否についても確認しましょう。家族の怪我などの状況によっては、</a:t>
            </a:r>
            <a:br>
              <a:rPr lang="en-US" altLang="ja-JP" dirty="0"/>
            </a:br>
            <a:r>
              <a:rPr lang="ja-JP" altLang="en-US" dirty="0"/>
              <a:t>家族への対応を優先させることも考えられます。</a:t>
            </a:r>
          </a:p>
        </p:txBody>
      </p:sp>
      <p:graphicFrame>
        <p:nvGraphicFramePr>
          <p:cNvPr id="6" name="Group 716">
            <a:extLst>
              <a:ext uri="{FF2B5EF4-FFF2-40B4-BE49-F238E27FC236}">
                <a16:creationId xmlns:a16="http://schemas.microsoft.com/office/drawing/2014/main" id="{F3F9D9F8-06AC-081D-5B5F-F6FCD8C934A2}"/>
              </a:ext>
            </a:extLst>
          </p:cNvPr>
          <p:cNvGraphicFramePr>
            <a:graphicFrameLocks noGrp="1"/>
          </p:cNvGraphicFramePr>
          <p:nvPr>
            <p:extLst>
              <p:ext uri="{D42A27DB-BD31-4B8C-83A1-F6EECF244321}">
                <p14:modId xmlns:p14="http://schemas.microsoft.com/office/powerpoint/2010/main" val="1264057079"/>
              </p:ext>
            </p:extLst>
          </p:nvPr>
        </p:nvGraphicFramePr>
        <p:xfrm>
          <a:off x="185108" y="4878888"/>
          <a:ext cx="6372000" cy="4641986"/>
        </p:xfrm>
        <a:graphic>
          <a:graphicData uri="http://schemas.openxmlformats.org/drawingml/2006/table">
            <a:tbl>
              <a:tblPr/>
              <a:tblGrid>
                <a:gridCol w="252000">
                  <a:extLst>
                    <a:ext uri="{9D8B030D-6E8A-4147-A177-3AD203B41FA5}">
                      <a16:colId xmlns:a16="http://schemas.microsoft.com/office/drawing/2014/main" val="1509270831"/>
                    </a:ext>
                  </a:extLst>
                </a:gridCol>
                <a:gridCol w="720000">
                  <a:extLst>
                    <a:ext uri="{9D8B030D-6E8A-4147-A177-3AD203B41FA5}">
                      <a16:colId xmlns:a16="http://schemas.microsoft.com/office/drawing/2014/main" val="3997976420"/>
                    </a:ext>
                  </a:extLst>
                </a:gridCol>
                <a:gridCol w="720000">
                  <a:extLst>
                    <a:ext uri="{9D8B030D-6E8A-4147-A177-3AD203B41FA5}">
                      <a16:colId xmlns:a16="http://schemas.microsoft.com/office/drawing/2014/main" val="644754498"/>
                    </a:ext>
                  </a:extLst>
                </a:gridCol>
                <a:gridCol w="720000">
                  <a:extLst>
                    <a:ext uri="{9D8B030D-6E8A-4147-A177-3AD203B41FA5}">
                      <a16:colId xmlns:a16="http://schemas.microsoft.com/office/drawing/2014/main" val="1495613744"/>
                    </a:ext>
                  </a:extLst>
                </a:gridCol>
                <a:gridCol w="540000">
                  <a:extLst>
                    <a:ext uri="{9D8B030D-6E8A-4147-A177-3AD203B41FA5}">
                      <a16:colId xmlns:a16="http://schemas.microsoft.com/office/drawing/2014/main" val="2028305482"/>
                    </a:ext>
                  </a:extLst>
                </a:gridCol>
                <a:gridCol w="1260000">
                  <a:extLst>
                    <a:ext uri="{9D8B030D-6E8A-4147-A177-3AD203B41FA5}">
                      <a16:colId xmlns:a16="http://schemas.microsoft.com/office/drawing/2014/main" val="3472432111"/>
                    </a:ext>
                  </a:extLst>
                </a:gridCol>
                <a:gridCol w="1260000">
                  <a:extLst>
                    <a:ext uri="{9D8B030D-6E8A-4147-A177-3AD203B41FA5}">
                      <a16:colId xmlns:a16="http://schemas.microsoft.com/office/drawing/2014/main" val="1349920658"/>
                    </a:ext>
                  </a:extLst>
                </a:gridCol>
                <a:gridCol w="360000">
                  <a:extLst>
                    <a:ext uri="{9D8B030D-6E8A-4147-A177-3AD203B41FA5}">
                      <a16:colId xmlns:a16="http://schemas.microsoft.com/office/drawing/2014/main" val="2074368978"/>
                    </a:ext>
                  </a:extLst>
                </a:gridCol>
                <a:gridCol w="540000">
                  <a:extLst>
                    <a:ext uri="{9D8B030D-6E8A-4147-A177-3AD203B41FA5}">
                      <a16:colId xmlns:a16="http://schemas.microsoft.com/office/drawing/2014/main" val="4182657740"/>
                    </a:ext>
                  </a:extLst>
                </a:gridCol>
              </a:tblGrid>
              <a:tr h="21699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あらかじめ記入する箇所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36000" marR="36000" marT="36000" marB="36000" anchor="ctr" anchorCtr="1" horzOverflow="overflow">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40480570"/>
                  </a:ext>
                </a:extLst>
              </a:tr>
              <a:tr h="4976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部署</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従業員氏名</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役職等</a:t>
                      </a:r>
                      <a:endPar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安否状況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出社</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可否</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現在の居場所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出張先</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7843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総務部</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課長</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XX</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管理者</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家具転倒。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ガラス散乱。</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自宅</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graphicFrame>
        <p:nvGraphicFramePr>
          <p:cNvPr id="9" name="Group 714">
            <a:extLst>
              <a:ext uri="{FF2B5EF4-FFF2-40B4-BE49-F238E27FC236}">
                <a16:creationId xmlns:a16="http://schemas.microsoft.com/office/drawing/2014/main" id="{15794F41-12A1-D6DB-C0F0-69BFE0BFD6E3}"/>
              </a:ext>
            </a:extLst>
          </p:cNvPr>
          <p:cNvGraphicFramePr>
            <a:graphicFrameLocks noGrp="1"/>
          </p:cNvGraphicFramePr>
          <p:nvPr>
            <p:extLst>
              <p:ext uri="{D42A27DB-BD31-4B8C-83A1-F6EECF244321}">
                <p14:modId xmlns:p14="http://schemas.microsoft.com/office/powerpoint/2010/main" val="3372525531"/>
              </p:ext>
            </p:extLst>
          </p:nvPr>
        </p:nvGraphicFramePr>
        <p:xfrm>
          <a:off x="148111" y="2741987"/>
          <a:ext cx="6472125" cy="137116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260000">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20735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1.</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2.</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連絡網による電話・メールでの確認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2581230"/>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3.</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災害用伝言板による確認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9323"/>
                  </a:ext>
                </a:extLst>
              </a:tr>
              <a:tr h="20735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で、震度</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５強</a:t>
                      </a:r>
                      <a:endParaRPr kumimoji="1" lang="ja-JP" altLang="ja-JP" sz="1200" b="0" i="0" u="none" strike="noStrike" cap="none" normalizeH="0" baseline="0" dirty="0">
                        <a:ln>
                          <a:noFill/>
                        </a:ln>
                        <a:solidFill>
                          <a:srgbClr val="C00000"/>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以上の地震が発生したとき</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20735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mn-ea"/>
                          <a:ea typeface="+mn-ea"/>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14" name="コンテンツ プレースホルダー 4">
            <a:extLst>
              <a:ext uri="{FF2B5EF4-FFF2-40B4-BE49-F238E27FC236}">
                <a16:creationId xmlns:a16="http://schemas.microsoft.com/office/drawing/2014/main" id="{F10F4EED-5A8C-56E2-DAEF-4B9CC7CD75E9}"/>
              </a:ext>
            </a:extLst>
          </p:cNvPr>
          <p:cNvSpPr txBox="1">
            <a:spLocks/>
          </p:cNvSpPr>
          <p:nvPr/>
        </p:nvSpPr>
        <p:spPr>
          <a:xfrm>
            <a:off x="188640" y="4520952"/>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lgn="r">
              <a:buNone/>
            </a:pPr>
            <a:r>
              <a:rPr lang="en-US" altLang="ja-JP" sz="1000" b="0" dirty="0"/>
              <a:t>(</a:t>
            </a:r>
            <a:r>
              <a:rPr lang="en-US" altLang="ja-JP" sz="1000" b="0" dirty="0">
                <a:solidFill>
                  <a:srgbClr val="C00000"/>
                </a:solidFill>
              </a:rPr>
              <a:t>XX</a:t>
            </a:r>
            <a:r>
              <a:rPr lang="ja-JP" altLang="en-US" sz="1000" b="0" dirty="0">
                <a:solidFill>
                  <a:srgbClr val="C00000"/>
                </a:solidFill>
              </a:rPr>
              <a:t>年</a:t>
            </a:r>
            <a:r>
              <a:rPr lang="en-US" altLang="ja-JP" sz="1000" b="0" dirty="0">
                <a:solidFill>
                  <a:srgbClr val="C00000"/>
                </a:solidFill>
              </a:rPr>
              <a:t>XX</a:t>
            </a:r>
            <a:r>
              <a:rPr lang="ja-JP" altLang="en-US" sz="1000" b="0" dirty="0">
                <a:solidFill>
                  <a:srgbClr val="C00000"/>
                </a:solidFill>
              </a:rPr>
              <a:t>月</a:t>
            </a:r>
            <a:r>
              <a:rPr lang="en-US" altLang="ja-JP" sz="1000" b="0" dirty="0">
                <a:solidFill>
                  <a:srgbClr val="C00000"/>
                </a:solidFill>
              </a:rPr>
              <a:t>XX</a:t>
            </a:r>
            <a:r>
              <a:rPr lang="ja-JP" altLang="en-US" sz="1000" b="0" dirty="0">
                <a:solidFill>
                  <a:srgbClr val="C00000"/>
                </a:solidFill>
              </a:rPr>
              <a:t>日</a:t>
            </a:r>
            <a:r>
              <a:rPr lang="ja-JP" altLang="en-US" sz="1000" b="0" dirty="0"/>
              <a:t>更新</a:t>
            </a:r>
            <a:r>
              <a:rPr lang="en-US" altLang="ja-JP" sz="1000" b="0" dirty="0"/>
              <a:t>)</a:t>
            </a:r>
            <a:endParaRPr lang="ja-JP" altLang="en-US" sz="1000" b="0" dirty="0"/>
          </a:p>
        </p:txBody>
      </p:sp>
      <p:sp>
        <p:nvSpPr>
          <p:cNvPr id="15" name="コンテンツ プレースホルダー 4">
            <a:extLst>
              <a:ext uri="{FF2B5EF4-FFF2-40B4-BE49-F238E27FC236}">
                <a16:creationId xmlns:a16="http://schemas.microsoft.com/office/drawing/2014/main" id="{0FB451ED-B802-DCDB-E4EE-C4C7768A03BC}"/>
              </a:ext>
            </a:extLst>
          </p:cNvPr>
          <p:cNvSpPr txBox="1">
            <a:spLocks/>
          </p:cNvSpPr>
          <p:nvPr/>
        </p:nvSpPr>
        <p:spPr>
          <a:xfrm>
            <a:off x="147609" y="4131295"/>
            <a:ext cx="6552728" cy="461665"/>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spcAft>
                <a:spcPts val="0"/>
              </a:spcAft>
            </a:pPr>
            <a:r>
              <a:rPr lang="ja-JP" altLang="en-US" b="0" dirty="0"/>
              <a:t>従業員全員を対象に、定期的に安否確認の訓練を実施しましょう。</a:t>
            </a:r>
          </a:p>
          <a:p>
            <a:pPr lvl="3">
              <a:spcAft>
                <a:spcPts val="0"/>
              </a:spcAft>
            </a:pPr>
            <a:r>
              <a:rPr lang="ja-JP" altLang="en-US" b="0" dirty="0"/>
              <a:t>安否確認を行う際には、</a:t>
            </a:r>
            <a:r>
              <a:rPr lang="en-US" altLang="ja-JP" b="0" dirty="0"/>
              <a:t>【</a:t>
            </a:r>
            <a:r>
              <a:rPr lang="ja-JP" altLang="en-US" b="0" dirty="0"/>
              <a:t>様式６</a:t>
            </a:r>
            <a:r>
              <a:rPr lang="en-US" altLang="ja-JP" b="0" dirty="0"/>
              <a:t>】</a:t>
            </a:r>
            <a:r>
              <a:rPr lang="ja-JP" altLang="en-US" b="0" dirty="0"/>
              <a:t>の「従業員連絡先リスト・連絡網」を活用してください。</a:t>
            </a:r>
          </a:p>
          <a:p>
            <a:pPr lvl="3">
              <a:spcAft>
                <a:spcPts val="0"/>
              </a:spcAft>
            </a:pPr>
            <a:r>
              <a:rPr lang="ja-JP" altLang="en-US" b="0" dirty="0"/>
              <a:t>必要な情報を</a:t>
            </a:r>
            <a:r>
              <a:rPr lang="en-US" altLang="ja-JP" b="0" dirty="0"/>
              <a:t>【</a:t>
            </a:r>
            <a:r>
              <a:rPr lang="ja-JP" altLang="en-US" b="0" dirty="0"/>
              <a:t>様式１２</a:t>
            </a:r>
            <a:r>
              <a:rPr lang="en-US" altLang="ja-JP" b="0" dirty="0"/>
              <a:t>】</a:t>
            </a:r>
            <a:r>
              <a:rPr lang="ja-JP" altLang="en-US" b="0" dirty="0"/>
              <a:t>の「従業員携帯カード」に記載し、従業員全員に携帯させてください。</a:t>
            </a:r>
          </a:p>
        </p:txBody>
      </p:sp>
      <p:sp>
        <p:nvSpPr>
          <p:cNvPr id="3" name="スライド番号プレースホルダー 2">
            <a:extLst>
              <a:ext uri="{FF2B5EF4-FFF2-40B4-BE49-F238E27FC236}">
                <a16:creationId xmlns:a16="http://schemas.microsoft.com/office/drawing/2014/main" id="{86144B0F-86D0-6943-73EC-4B40154C3252}"/>
              </a:ext>
            </a:extLst>
          </p:cNvPr>
          <p:cNvSpPr>
            <a:spLocks noGrp="1"/>
          </p:cNvSpPr>
          <p:nvPr>
            <p:ph type="sldNum" sz="quarter" idx="12"/>
          </p:nvPr>
        </p:nvSpPr>
        <p:spPr/>
        <p:txBody>
          <a:bodyPr/>
          <a:lstStyle/>
          <a:p>
            <a:pPr algn="ctr"/>
            <a:fld id="{C7087AB9-DADE-4781-AE92-2E367CAE0F39}" type="slidenum">
              <a:rPr lang="ja-JP" altLang="en-US" smtClean="0"/>
              <a:pPr algn="ctr"/>
              <a:t>28</a:t>
            </a:fld>
            <a:endParaRPr lang="ja-JP" altLang="en-US" dirty="0"/>
          </a:p>
        </p:txBody>
      </p:sp>
      <p:sp>
        <p:nvSpPr>
          <p:cNvPr id="7" name="AutoShape 94">
            <a:extLst>
              <a:ext uri="{FF2B5EF4-FFF2-40B4-BE49-F238E27FC236}">
                <a16:creationId xmlns:a16="http://schemas.microsoft.com/office/drawing/2014/main" id="{C64E1B6B-431B-3E31-8CE0-276CF8CAB14B}"/>
              </a:ext>
            </a:extLst>
          </p:cNvPr>
          <p:cNvSpPr>
            <a:spLocks noChangeArrowheads="1"/>
          </p:cNvSpPr>
          <p:nvPr/>
        </p:nvSpPr>
        <p:spPr bwMode="auto">
          <a:xfrm>
            <a:off x="4998035" y="3944010"/>
            <a:ext cx="1589905" cy="431800"/>
          </a:xfrm>
          <a:prstGeom prst="wedgeRectCallout">
            <a:avLst>
              <a:gd name="adj1" fmla="val -41838"/>
              <a:gd name="adj2" fmla="val 146692"/>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」の欄については、</a:t>
            </a:r>
            <a:endParaRPr lang="en-US" altLang="ja-JP" b="0" dirty="0">
              <a:latin typeface="ＭＳ ゴシック" panose="020B0609070205080204" pitchFamily="49" charset="-128"/>
              <a:ea typeface="ＭＳ ゴシック" panose="020B0609070205080204" pitchFamily="49" charset="-128"/>
            </a:endParaRPr>
          </a:p>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被災後に記入します。</a:t>
            </a:r>
          </a:p>
        </p:txBody>
      </p:sp>
    </p:spTree>
    <p:extLst>
      <p:ext uri="{BB962C8B-B14F-4D97-AF65-F5344CB8AC3E}">
        <p14:creationId xmlns:p14="http://schemas.microsoft.com/office/powerpoint/2010/main" val="260805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886013A2-0D3A-A36E-6412-68F2E1A20A09}"/>
              </a:ext>
            </a:extLst>
          </p:cNvPr>
          <p:cNvSpPr>
            <a:spLocks noGrp="1"/>
          </p:cNvSpPr>
          <p:nvPr>
            <p:ph type="ctrTitle"/>
          </p:nvPr>
        </p:nvSpPr>
        <p:spPr/>
        <p:txBody>
          <a:bodyPr/>
          <a:lstStyle/>
          <a:p>
            <a:r>
              <a:rPr lang="ja-JP" altLang="en-US" dirty="0"/>
              <a:t>１．ＢＣＰ基本方針の決定</a:t>
            </a:r>
          </a:p>
        </p:txBody>
      </p:sp>
      <p:sp>
        <p:nvSpPr>
          <p:cNvPr id="22" name="コンテンツ プレースホルダー 21">
            <a:extLst>
              <a:ext uri="{FF2B5EF4-FFF2-40B4-BE49-F238E27FC236}">
                <a16:creationId xmlns:a16="http://schemas.microsoft.com/office/drawing/2014/main" id="{0699B616-0CE8-C3CF-35C5-7545F05C03F7}"/>
              </a:ext>
            </a:extLst>
          </p:cNvPr>
          <p:cNvSpPr>
            <a:spLocks noGrp="1"/>
          </p:cNvSpPr>
          <p:nvPr>
            <p:ph sz="quarter" idx="11"/>
          </p:nvPr>
        </p:nvSpPr>
        <p:spPr/>
        <p:txBody>
          <a:bodyPr/>
          <a:lstStyle/>
          <a:p>
            <a:pPr lvl="1"/>
            <a:r>
              <a:rPr lang="ja-JP" altLang="en-US" dirty="0"/>
              <a:t>ポイント</a:t>
            </a:r>
          </a:p>
          <a:p>
            <a:pPr lvl="2"/>
            <a:r>
              <a:rPr lang="ja-JP" altLang="en-US" b="1" u="sng" dirty="0"/>
              <a:t>経営者として、従業員や取引先に向け、あなたの会社がＢＣＰを策定する目的を意思表明してください。</a:t>
            </a:r>
            <a:endParaRPr lang="en-US" altLang="ja-JP" b="1" u="sng" dirty="0"/>
          </a:p>
          <a:p>
            <a:pPr lvl="2"/>
            <a:r>
              <a:rPr lang="ja-JP" altLang="en-US" dirty="0"/>
              <a:t>以下の方針・観点を確認し、該当する方針にチェックしてください。</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3496024384"/>
              </p:ext>
            </p:extLst>
          </p:nvPr>
        </p:nvGraphicFramePr>
        <p:xfrm>
          <a:off x="306112" y="2936776"/>
          <a:ext cx="6300000" cy="3960000"/>
        </p:xfrm>
        <a:graphic>
          <a:graphicData uri="http://schemas.openxmlformats.org/drawingml/2006/table">
            <a:tbl>
              <a:tblPr/>
              <a:tblGrid>
                <a:gridCol w="540000">
                  <a:extLst>
                    <a:ext uri="{9D8B030D-6E8A-4147-A177-3AD203B41FA5}">
                      <a16:colId xmlns:a16="http://schemas.microsoft.com/office/drawing/2014/main" val="4099300653"/>
                    </a:ext>
                  </a:extLst>
                </a:gridCol>
                <a:gridCol w="5760000">
                  <a:extLst>
                    <a:ext uri="{9D8B030D-6E8A-4147-A177-3AD203B41FA5}">
                      <a16:colId xmlns:a16="http://schemas.microsoft.com/office/drawing/2014/main" val="1998046336"/>
                    </a:ext>
                  </a:extLst>
                </a:gridCol>
              </a:tblGrid>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基本方針</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45334275"/>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従業員及びその家族の安否状況をまず把握する。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6724423"/>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顧客（来訪者）の安全と安心を守る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地震が起きてもお客様の安全（避難）を最優先する。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被災した際にも速やかに復旧可能な体制を整備し、お客様に影響を及ぼすことのないよう努める。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災害発生後も現在の事業規模を必ず維持する。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帰宅困難者や住民をできるだけ支援する。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被災後も縮小メニューによる店内飲食をいち早く再開し、地域住民の食を支える。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06112" y="2536666"/>
            <a:ext cx="626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当社は、大規模地震等の災害が発生した場合でも、以下の方針に基づき策定したＢＣＰに則り、</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事業の継続・早期復旧に取り組みます。</a:t>
            </a:r>
          </a:p>
        </p:txBody>
      </p:sp>
      <p:sp>
        <p:nvSpPr>
          <p:cNvPr id="7218" name="Text Box 747"/>
          <p:cNvSpPr txBox="1">
            <a:spLocks noChangeArrowheads="1"/>
          </p:cNvSpPr>
          <p:nvPr/>
        </p:nvSpPr>
        <p:spPr bwMode="auto">
          <a:xfrm>
            <a:off x="287605" y="7292530"/>
            <a:ext cx="6318507" cy="548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u="sng" dirty="0">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spcAft>
                <a:spcPts val="600"/>
              </a:spcAft>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具体的な対応方針がある場合には、以下に記入しましょう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5143003" y="104206"/>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523">
            <a:extLst>
              <a:ext uri="{FF2B5EF4-FFF2-40B4-BE49-F238E27FC236}">
                <a16:creationId xmlns:a16="http://schemas.microsoft.com/office/drawing/2014/main" id="{4E9945F5-8A2F-CF9F-216A-2880E9638B48}"/>
              </a:ext>
            </a:extLst>
          </p:cNvPr>
          <p:cNvSpPr txBox="1">
            <a:spLocks noChangeArrowheads="1"/>
          </p:cNvSpPr>
          <p:nvPr/>
        </p:nvSpPr>
        <p:spPr bwMode="auto">
          <a:xfrm>
            <a:off x="306112" y="1888014"/>
            <a:ext cx="630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prstClr val="black"/>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　株式会社○○　</a:t>
            </a:r>
            <a:r>
              <a:rPr kumimoji="1" lang="zh-TW" altLang="en-US" sz="1800" i="0" u="none" strike="noStrike" kern="1200" cap="none" spc="0" normalizeH="0" baseline="0" noProof="0" dirty="0">
                <a:ln>
                  <a:noFill/>
                </a:ln>
                <a:solidFill>
                  <a:prstClr val="black"/>
                </a:solidFill>
                <a:effectLst/>
                <a:uLnTx/>
                <a:uFillTx/>
                <a:latin typeface="ＭＳ ゴシック"/>
                <a:ea typeface="ＭＳ ゴシック"/>
                <a:cs typeface="+mn-cs"/>
              </a:rPr>
              <a:t>ＢＣＰ基本方針</a:t>
            </a:r>
            <a:r>
              <a:rPr kumimoji="1" lang="en-US" altLang="zh-TW" sz="1800" i="0" u="none" strike="noStrike" kern="1200" cap="none" spc="0" normalizeH="0" baseline="0" noProof="0" dirty="0">
                <a:ln>
                  <a:noFill/>
                </a:ln>
                <a:solidFill>
                  <a:prstClr val="black"/>
                </a:solidFill>
                <a:effectLst/>
                <a:uLnTx/>
                <a:uFillTx/>
                <a:latin typeface="ＭＳ ゴシック"/>
                <a:ea typeface="ＭＳ ゴシック"/>
                <a:cs typeface="+mn-cs"/>
              </a:rPr>
              <a:t>』</a:t>
            </a:r>
            <a:endParaRPr kumimoji="1" lang="ja-JP" altLang="en-US" sz="1800"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
        <p:nvSpPr>
          <p:cNvPr id="5" name="Text Box 523">
            <a:extLst>
              <a:ext uri="{FF2B5EF4-FFF2-40B4-BE49-F238E27FC236}">
                <a16:creationId xmlns:a16="http://schemas.microsoft.com/office/drawing/2014/main" id="{29697A9C-5CA0-FF20-B36D-EAA75F09A151}"/>
              </a:ext>
            </a:extLst>
          </p:cNvPr>
          <p:cNvSpPr txBox="1">
            <a:spLocks noChangeArrowheads="1"/>
          </p:cNvSpPr>
          <p:nvPr/>
        </p:nvSpPr>
        <p:spPr bwMode="auto">
          <a:xfrm>
            <a:off x="306113" y="7864565"/>
            <a:ext cx="6299999" cy="849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spcAft>
                <a:spcPts val="600"/>
              </a:spcAft>
            </a:pPr>
            <a:r>
              <a:rPr lang="ja-JP" altLang="en-US" sz="1100" b="0" dirty="0">
                <a:solidFill>
                  <a:srgbClr val="C00000"/>
                </a:solidFill>
                <a:latin typeface="ＭＳ ゴシック" panose="020B0609070205080204" pitchFamily="49" charset="-128"/>
                <a:ea typeface="ＭＳ ゴシック" panose="020B0609070205080204" pitchFamily="49" charset="-128"/>
              </a:rPr>
              <a:t>災害発生時には食材仕入先・同業他社と速やかに被災状況を共有し、食材の融通・調理設備の相互利用等の協力により早期復旧を目指す。</a:t>
            </a:r>
          </a:p>
        </p:txBody>
      </p:sp>
      <p:sp>
        <p:nvSpPr>
          <p:cNvPr id="3" name="スライド番号プレースホルダー 2">
            <a:extLst>
              <a:ext uri="{FF2B5EF4-FFF2-40B4-BE49-F238E27FC236}">
                <a16:creationId xmlns:a16="http://schemas.microsoft.com/office/drawing/2014/main" id="{7749AA16-C7DD-D9E3-E129-D0D1D4B17C89}"/>
              </a:ext>
            </a:extLst>
          </p:cNvPr>
          <p:cNvSpPr>
            <a:spLocks noGrp="1"/>
          </p:cNvSpPr>
          <p:nvPr>
            <p:ph type="sldNum" sz="quarter" idx="12"/>
          </p:nvPr>
        </p:nvSpPr>
        <p:spPr/>
        <p:txBody>
          <a:bodyPr/>
          <a:lstStyle/>
          <a:p>
            <a:pPr algn="ctr"/>
            <a:fld id="{C7087AB9-DADE-4781-AE92-2E367CAE0F39}" type="slidenum">
              <a:rPr lang="ja-JP" altLang="en-US" smtClean="0"/>
              <a:pPr algn="ctr"/>
              <a:t>2</a:t>
            </a:fld>
            <a:endParaRPr lang="ja-JP" altLang="en-US" dirty="0"/>
          </a:p>
        </p:txBody>
      </p:sp>
      <p:sp>
        <p:nvSpPr>
          <p:cNvPr id="7" name="AutoShape 772">
            <a:extLst>
              <a:ext uri="{FF2B5EF4-FFF2-40B4-BE49-F238E27FC236}">
                <a16:creationId xmlns:a16="http://schemas.microsoft.com/office/drawing/2014/main" id="{3BB78E14-1B77-4410-0ECF-8C95C002C251}"/>
              </a:ext>
            </a:extLst>
          </p:cNvPr>
          <p:cNvSpPr>
            <a:spLocks noChangeArrowheads="1"/>
          </p:cNvSpPr>
          <p:nvPr/>
        </p:nvSpPr>
        <p:spPr bwMode="auto">
          <a:xfrm>
            <a:off x="306112" y="1550888"/>
            <a:ext cx="2435225" cy="285750"/>
          </a:xfrm>
          <a:prstGeom prst="wedgeRectCallout">
            <a:avLst>
              <a:gd name="adj1" fmla="val -40220"/>
              <a:gd name="adj2" fmla="val 43333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9" name="AutoShape 449">
            <a:extLst>
              <a:ext uri="{FF2B5EF4-FFF2-40B4-BE49-F238E27FC236}">
                <a16:creationId xmlns:a16="http://schemas.microsoft.com/office/drawing/2014/main" id="{ECEC0F62-A914-E4E6-6C9B-1EC20EEDDF7B}"/>
              </a:ext>
            </a:extLst>
          </p:cNvPr>
          <p:cNvSpPr>
            <a:spLocks noChangeArrowheads="1"/>
          </p:cNvSpPr>
          <p:nvPr/>
        </p:nvSpPr>
        <p:spPr bwMode="auto">
          <a:xfrm>
            <a:off x="5116514" y="7102023"/>
            <a:ext cx="1484312" cy="431800"/>
          </a:xfrm>
          <a:prstGeom prst="wedgeRectCallout">
            <a:avLst>
              <a:gd name="adj1" fmla="val -54387"/>
              <a:gd name="adj2" fmla="val -13161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10" name="AutoShape 431">
            <a:extLst>
              <a:ext uri="{FF2B5EF4-FFF2-40B4-BE49-F238E27FC236}">
                <a16:creationId xmlns:a16="http://schemas.microsoft.com/office/drawing/2014/main" id="{1BA53A11-6CC4-BCD9-82A0-1D6B97BC9D7F}"/>
              </a:ext>
            </a:extLst>
          </p:cNvPr>
          <p:cNvSpPr>
            <a:spLocks noChangeArrowheads="1"/>
          </p:cNvSpPr>
          <p:nvPr/>
        </p:nvSpPr>
        <p:spPr bwMode="auto">
          <a:xfrm>
            <a:off x="287605" y="8831492"/>
            <a:ext cx="6330684" cy="3143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4" name="AutoShape 771">
            <a:extLst>
              <a:ext uri="{FF2B5EF4-FFF2-40B4-BE49-F238E27FC236}">
                <a16:creationId xmlns:a16="http://schemas.microsoft.com/office/drawing/2014/main" id="{93F52291-28E8-737B-FABD-CF4C432807E9}"/>
              </a:ext>
            </a:extLst>
          </p:cNvPr>
          <p:cNvSpPr>
            <a:spLocks noChangeArrowheads="1"/>
          </p:cNvSpPr>
          <p:nvPr/>
        </p:nvSpPr>
        <p:spPr bwMode="auto">
          <a:xfrm>
            <a:off x="2899338" y="1447614"/>
            <a:ext cx="1893888" cy="285750"/>
          </a:xfrm>
          <a:prstGeom prst="wedgeRectCallout">
            <a:avLst>
              <a:gd name="adj1" fmla="val -39690"/>
              <a:gd name="adj2" fmla="val 1072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EFF1962-67F4-A1CB-BF05-5EA1BBAE4AD4}"/>
              </a:ext>
            </a:extLst>
          </p:cNvPr>
          <p:cNvSpPr>
            <a:spLocks noGrp="1"/>
          </p:cNvSpPr>
          <p:nvPr>
            <p:ph type="ctrTitle"/>
          </p:nvPr>
        </p:nvSpPr>
        <p:spPr/>
        <p:txBody>
          <a:bodyPr/>
          <a:lstStyle/>
          <a:p>
            <a:r>
              <a:rPr lang="en-US" altLang="ja-JP" dirty="0"/>
              <a:t>【</a:t>
            </a:r>
            <a:r>
              <a:rPr lang="ja-JP" altLang="en-US" dirty="0"/>
              <a:t>様式６</a:t>
            </a:r>
            <a:r>
              <a:rPr lang="en-US" altLang="ja-JP" dirty="0"/>
              <a:t>】</a:t>
            </a:r>
            <a:r>
              <a:rPr lang="ja-JP" altLang="en-US" dirty="0"/>
              <a:t>従業員連絡網</a:t>
            </a:r>
          </a:p>
        </p:txBody>
      </p:sp>
      <p:sp>
        <p:nvSpPr>
          <p:cNvPr id="14" name="コンテンツ プレースホルダー 13">
            <a:extLst>
              <a:ext uri="{FF2B5EF4-FFF2-40B4-BE49-F238E27FC236}">
                <a16:creationId xmlns:a16="http://schemas.microsoft.com/office/drawing/2014/main" id="{A8EC04C5-FF54-76FC-AED6-9B4F4B822EC6}"/>
              </a:ext>
            </a:extLst>
          </p:cNvPr>
          <p:cNvSpPr>
            <a:spLocks noGrp="1"/>
          </p:cNvSpPr>
          <p:nvPr>
            <p:ph sz="quarter" idx="11"/>
          </p:nvPr>
        </p:nvSpPr>
        <p:spPr>
          <a:xfrm>
            <a:off x="148111" y="631825"/>
            <a:ext cx="6552728" cy="246221"/>
          </a:xfrm>
        </p:spPr>
        <p:txBody>
          <a:bodyPr/>
          <a:lstStyle/>
          <a:p>
            <a:pPr marL="0" lvl="2" indent="0" algn="r">
              <a:buNone/>
            </a:pPr>
            <a:r>
              <a:rPr lang="ja-JP" altLang="en-US" dirty="0"/>
              <a:t>（</a:t>
            </a:r>
            <a:r>
              <a:rPr lang="en-US" altLang="ja-JP" dirty="0">
                <a:solidFill>
                  <a:srgbClr val="C00000"/>
                </a:solidFill>
              </a:rPr>
              <a:t> XX</a:t>
            </a:r>
            <a:r>
              <a:rPr lang="ja-JP" altLang="en-US" dirty="0">
                <a:solidFill>
                  <a:srgbClr val="C00000"/>
                </a:solidFill>
              </a:rPr>
              <a:t>年</a:t>
            </a:r>
            <a:r>
              <a:rPr lang="en-US" altLang="ja-JP" dirty="0">
                <a:solidFill>
                  <a:srgbClr val="C00000"/>
                </a:solidFill>
              </a:rPr>
              <a:t>XX</a:t>
            </a:r>
            <a:r>
              <a:rPr lang="ja-JP" altLang="en-US" dirty="0">
                <a:solidFill>
                  <a:srgbClr val="C00000"/>
                </a:solidFill>
              </a:rPr>
              <a:t>月</a:t>
            </a:r>
            <a:r>
              <a:rPr lang="en-US" altLang="ja-JP" dirty="0">
                <a:solidFill>
                  <a:srgbClr val="C00000"/>
                </a:solidFill>
              </a:rPr>
              <a:t>XX</a:t>
            </a:r>
            <a:r>
              <a:rPr lang="ja-JP" altLang="en-US" dirty="0">
                <a:solidFill>
                  <a:srgbClr val="C00000"/>
                </a:solidFill>
              </a:rPr>
              <a:t>日</a:t>
            </a:r>
            <a:r>
              <a:rPr lang="ja-JP" altLang="en-US" dirty="0"/>
              <a:t>更新）</a:t>
            </a:r>
            <a:r>
              <a:rPr lang="en-US" altLang="ja-JP" sz="800" dirty="0"/>
              <a:t>※</a:t>
            </a:r>
            <a:r>
              <a:rPr lang="ja-JP" altLang="en-US" sz="800" dirty="0"/>
              <a:t>定期的に更新しましょう。</a:t>
            </a:r>
            <a:endParaRPr lang="ja-JP" altLang="en-US" dirty="0"/>
          </a:p>
        </p:txBody>
      </p:sp>
      <p:sp>
        <p:nvSpPr>
          <p:cNvPr id="2" name="スライド番号プレースホルダー 1">
            <a:extLst>
              <a:ext uri="{FF2B5EF4-FFF2-40B4-BE49-F238E27FC236}">
                <a16:creationId xmlns:a16="http://schemas.microsoft.com/office/drawing/2014/main" id="{3BA86D6F-0C19-7D71-5DAE-D1025354BB06}"/>
              </a:ext>
            </a:extLst>
          </p:cNvPr>
          <p:cNvSpPr>
            <a:spLocks noGrp="1"/>
          </p:cNvSpPr>
          <p:nvPr>
            <p:ph type="sldNum" sz="quarter" idx="12"/>
          </p:nvPr>
        </p:nvSpPr>
        <p:spPr/>
        <p:txBody>
          <a:bodyPr/>
          <a:lstStyle/>
          <a:p>
            <a:pPr algn="ctr"/>
            <a:fld id="{C7087AB9-DADE-4781-AE92-2E367CAE0F39}" type="slidenum">
              <a:rPr lang="ja-JP" altLang="en-US" smtClean="0"/>
              <a:pPr algn="ctr"/>
              <a:t>29</a:t>
            </a:fld>
            <a:endParaRPr lang="ja-JP" altLang="en-US" dirty="0"/>
          </a:p>
        </p:txBody>
      </p:sp>
      <p:cxnSp>
        <p:nvCxnSpPr>
          <p:cNvPr id="3" name="コネクタ: カギ線 17">
            <a:extLst>
              <a:ext uri="{FF2B5EF4-FFF2-40B4-BE49-F238E27FC236}">
                <a16:creationId xmlns:a16="http://schemas.microsoft.com/office/drawing/2014/main" id="{21789179-0B39-6754-61FF-3DE3BDE80797}"/>
              </a:ext>
            </a:extLst>
          </p:cNvPr>
          <p:cNvCxnSpPr>
            <a:cxnSpLocks/>
            <a:stCxn id="30" idx="2"/>
            <a:endCxn id="29" idx="0"/>
          </p:cNvCxnSpPr>
          <p:nvPr/>
        </p:nvCxnSpPr>
        <p:spPr bwMode="auto">
          <a:xfrm>
            <a:off x="5692208" y="3856792"/>
            <a:ext cx="0" cy="23950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コネクタ: カギ線 17">
            <a:extLst>
              <a:ext uri="{FF2B5EF4-FFF2-40B4-BE49-F238E27FC236}">
                <a16:creationId xmlns:a16="http://schemas.microsoft.com/office/drawing/2014/main" id="{3A8348C9-4954-068F-1AA6-3C5D3BCF4485}"/>
              </a:ext>
            </a:extLst>
          </p:cNvPr>
          <p:cNvCxnSpPr>
            <a:cxnSpLocks/>
            <a:stCxn id="11" idx="2"/>
            <a:endCxn id="32" idx="0"/>
          </p:cNvCxnSpPr>
          <p:nvPr/>
        </p:nvCxnSpPr>
        <p:spPr bwMode="auto">
          <a:xfrm flipH="1">
            <a:off x="1111515" y="3849761"/>
            <a:ext cx="7046" cy="24020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コネクタ: カギ線 6">
            <a:extLst>
              <a:ext uri="{FF2B5EF4-FFF2-40B4-BE49-F238E27FC236}">
                <a16:creationId xmlns:a16="http://schemas.microsoft.com/office/drawing/2014/main" id="{19ECD2E3-92B5-121C-52EC-3D2E64715C13}"/>
              </a:ext>
            </a:extLst>
          </p:cNvPr>
          <p:cNvCxnSpPr>
            <a:cxnSpLocks/>
            <a:stCxn id="30" idx="0"/>
            <a:endCxn id="11"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コネクタ: カギ線 17">
            <a:extLst>
              <a:ext uri="{FF2B5EF4-FFF2-40B4-BE49-F238E27FC236}">
                <a16:creationId xmlns:a16="http://schemas.microsoft.com/office/drawing/2014/main" id="{92CD22E4-F442-BB7F-D380-389198297A6A}"/>
              </a:ext>
            </a:extLst>
          </p:cNvPr>
          <p:cNvCxnSpPr>
            <a:cxnSpLocks/>
            <a:stCxn id="10" idx="2"/>
            <a:endCxn id="15" idx="0"/>
          </p:cNvCxnSpPr>
          <p:nvPr/>
        </p:nvCxnSpPr>
        <p:spPr bwMode="auto">
          <a:xfrm>
            <a:off x="3403862" y="1973217"/>
            <a:ext cx="14090" cy="600649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表 8">
            <a:extLst>
              <a:ext uri="{FF2B5EF4-FFF2-40B4-BE49-F238E27FC236}">
                <a16:creationId xmlns:a16="http://schemas.microsoft.com/office/drawing/2014/main" id="{46F97755-D4DD-8C5B-D93A-23A5BDBECB1D}"/>
              </a:ext>
            </a:extLst>
          </p:cNvPr>
          <p:cNvGraphicFramePr>
            <a:graphicFrameLocks noGrp="1"/>
          </p:cNvGraphicFramePr>
          <p:nvPr>
            <p:extLst>
              <p:ext uri="{D42A27DB-BD31-4B8C-83A1-F6EECF244321}">
                <p14:modId xmlns:p14="http://schemas.microsoft.com/office/powerpoint/2010/main" val="2862267991"/>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0" name="表 9">
            <a:extLst>
              <a:ext uri="{FF2B5EF4-FFF2-40B4-BE49-F238E27FC236}">
                <a16:creationId xmlns:a16="http://schemas.microsoft.com/office/drawing/2014/main" id="{947F390F-518C-9CD5-6294-524533CB1A91}"/>
              </a:ext>
            </a:extLst>
          </p:cNvPr>
          <p:cNvGraphicFramePr>
            <a:graphicFrameLocks noGrp="1"/>
          </p:cNvGraphicFramePr>
          <p:nvPr>
            <p:extLst>
              <p:ext uri="{D42A27DB-BD31-4B8C-83A1-F6EECF244321}">
                <p14:modId xmlns:p14="http://schemas.microsoft.com/office/powerpoint/2010/main" val="879649461"/>
              </p:ext>
            </p:extLst>
          </p:nvPr>
        </p:nvGraphicFramePr>
        <p:xfrm>
          <a:off x="2413862"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1" name="表 10">
            <a:extLst>
              <a:ext uri="{FF2B5EF4-FFF2-40B4-BE49-F238E27FC236}">
                <a16:creationId xmlns:a16="http://schemas.microsoft.com/office/drawing/2014/main" id="{DD0E7525-F14E-DD32-978E-9E839A442B86}"/>
              </a:ext>
            </a:extLst>
          </p:cNvPr>
          <p:cNvGraphicFramePr>
            <a:graphicFrameLocks noGrp="1"/>
          </p:cNvGraphicFramePr>
          <p:nvPr>
            <p:extLst>
              <p:ext uri="{D42A27DB-BD31-4B8C-83A1-F6EECF244321}">
                <p14:modId xmlns:p14="http://schemas.microsoft.com/office/powerpoint/2010/main" val="450070628"/>
              </p:ext>
            </p:extLst>
          </p:nvPr>
        </p:nvGraphicFramePr>
        <p:xfrm>
          <a:off x="128561"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2" name="表 11">
            <a:extLst>
              <a:ext uri="{FF2B5EF4-FFF2-40B4-BE49-F238E27FC236}">
                <a16:creationId xmlns:a16="http://schemas.microsoft.com/office/drawing/2014/main" id="{DE3E7C16-1E68-355D-35AB-5308D51470E3}"/>
              </a:ext>
            </a:extLst>
          </p:cNvPr>
          <p:cNvGraphicFramePr>
            <a:graphicFrameLocks noGrp="1"/>
          </p:cNvGraphicFramePr>
          <p:nvPr>
            <p:extLst>
              <p:ext uri="{D42A27DB-BD31-4B8C-83A1-F6EECF244321}">
                <p14:modId xmlns:p14="http://schemas.microsoft.com/office/powerpoint/2010/main" val="602050185"/>
              </p:ext>
            </p:extLst>
          </p:nvPr>
        </p:nvGraphicFramePr>
        <p:xfrm>
          <a:off x="2427952"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5" name="表 14">
            <a:extLst>
              <a:ext uri="{FF2B5EF4-FFF2-40B4-BE49-F238E27FC236}">
                <a16:creationId xmlns:a16="http://schemas.microsoft.com/office/drawing/2014/main" id="{A8FF4C87-A089-950F-266B-A7E51F077FE1}"/>
              </a:ext>
            </a:extLst>
          </p:cNvPr>
          <p:cNvGraphicFramePr>
            <a:graphicFrameLocks noGrp="1"/>
          </p:cNvGraphicFramePr>
          <p:nvPr>
            <p:extLst>
              <p:ext uri="{D42A27DB-BD31-4B8C-83A1-F6EECF244321}">
                <p14:modId xmlns:p14="http://schemas.microsoft.com/office/powerpoint/2010/main" val="2993244023"/>
              </p:ext>
            </p:extLst>
          </p:nvPr>
        </p:nvGraphicFramePr>
        <p:xfrm>
          <a:off x="2427952" y="797970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6" name="表 15">
            <a:extLst>
              <a:ext uri="{FF2B5EF4-FFF2-40B4-BE49-F238E27FC236}">
                <a16:creationId xmlns:a16="http://schemas.microsoft.com/office/drawing/2014/main" id="{F724433C-F6C4-660A-0190-067EE580BBC5}"/>
              </a:ext>
            </a:extLst>
          </p:cNvPr>
          <p:cNvGraphicFramePr>
            <a:graphicFrameLocks noGrp="1"/>
          </p:cNvGraphicFramePr>
          <p:nvPr>
            <p:extLst>
              <p:ext uri="{D42A27DB-BD31-4B8C-83A1-F6EECF244321}">
                <p14:modId xmlns:p14="http://schemas.microsoft.com/office/powerpoint/2010/main" val="3643215613"/>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17" name="二等辺三角形 16">
            <a:extLst>
              <a:ext uri="{FF2B5EF4-FFF2-40B4-BE49-F238E27FC236}">
                <a16:creationId xmlns:a16="http://schemas.microsoft.com/office/drawing/2014/main" id="{D03697D2-0E55-B522-81FB-23596A9E99FC}"/>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sp>
        <p:nvSpPr>
          <p:cNvPr id="19" name="二等辺三角形 18">
            <a:extLst>
              <a:ext uri="{FF2B5EF4-FFF2-40B4-BE49-F238E27FC236}">
                <a16:creationId xmlns:a16="http://schemas.microsoft.com/office/drawing/2014/main" id="{04783338-BD44-979F-0756-E141E5205C4F}"/>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graphicFrame>
        <p:nvGraphicFramePr>
          <p:cNvPr id="21" name="表 20">
            <a:extLst>
              <a:ext uri="{FF2B5EF4-FFF2-40B4-BE49-F238E27FC236}">
                <a16:creationId xmlns:a16="http://schemas.microsoft.com/office/drawing/2014/main" id="{143B9EA2-2A0C-5489-94B8-084D643131EC}"/>
              </a:ext>
            </a:extLst>
          </p:cNvPr>
          <p:cNvGraphicFramePr>
            <a:graphicFrameLocks noGrp="1"/>
          </p:cNvGraphicFramePr>
          <p:nvPr>
            <p:extLst>
              <p:ext uri="{D42A27DB-BD31-4B8C-83A1-F6EECF244321}">
                <p14:modId xmlns:p14="http://schemas.microsoft.com/office/powerpoint/2010/main" val="1406582179"/>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2" name="表 21">
            <a:extLst>
              <a:ext uri="{FF2B5EF4-FFF2-40B4-BE49-F238E27FC236}">
                <a16:creationId xmlns:a16="http://schemas.microsoft.com/office/drawing/2014/main" id="{E3228B56-2078-CBEC-A90E-6641CBC34224}"/>
              </a:ext>
            </a:extLst>
          </p:cNvPr>
          <p:cNvGraphicFramePr>
            <a:graphicFrameLocks noGrp="1"/>
          </p:cNvGraphicFramePr>
          <p:nvPr>
            <p:extLst>
              <p:ext uri="{D42A27DB-BD31-4B8C-83A1-F6EECF244321}">
                <p14:modId xmlns:p14="http://schemas.microsoft.com/office/powerpoint/2010/main" val="189601108"/>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6" name="表 25">
            <a:extLst>
              <a:ext uri="{FF2B5EF4-FFF2-40B4-BE49-F238E27FC236}">
                <a16:creationId xmlns:a16="http://schemas.microsoft.com/office/drawing/2014/main" id="{700AE769-0C4A-1E68-2CF2-7A73C8187DDF}"/>
              </a:ext>
            </a:extLst>
          </p:cNvPr>
          <p:cNvGraphicFramePr>
            <a:graphicFrameLocks noGrp="1"/>
          </p:cNvGraphicFramePr>
          <p:nvPr>
            <p:extLst>
              <p:ext uri="{D42A27DB-BD31-4B8C-83A1-F6EECF244321}">
                <p14:modId xmlns:p14="http://schemas.microsoft.com/office/powerpoint/2010/main" val="1445500531"/>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 name="表 26">
            <a:extLst>
              <a:ext uri="{FF2B5EF4-FFF2-40B4-BE49-F238E27FC236}">
                <a16:creationId xmlns:a16="http://schemas.microsoft.com/office/drawing/2014/main" id="{D0DFD5EF-7AF9-8F93-7D19-343FC0879226}"/>
              </a:ext>
            </a:extLst>
          </p:cNvPr>
          <p:cNvGraphicFramePr>
            <a:graphicFrameLocks noGrp="1"/>
          </p:cNvGraphicFramePr>
          <p:nvPr>
            <p:extLst>
              <p:ext uri="{D42A27DB-BD31-4B8C-83A1-F6EECF244321}">
                <p14:modId xmlns:p14="http://schemas.microsoft.com/office/powerpoint/2010/main" val="2038304541"/>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8" name="表 27">
            <a:extLst>
              <a:ext uri="{FF2B5EF4-FFF2-40B4-BE49-F238E27FC236}">
                <a16:creationId xmlns:a16="http://schemas.microsoft.com/office/drawing/2014/main" id="{6A28431D-5FE8-05DB-9894-7AFB48F81927}"/>
              </a:ext>
            </a:extLst>
          </p:cNvPr>
          <p:cNvGraphicFramePr>
            <a:graphicFrameLocks noGrp="1"/>
          </p:cNvGraphicFramePr>
          <p:nvPr>
            <p:extLst>
              <p:ext uri="{D42A27DB-BD31-4B8C-83A1-F6EECF244321}">
                <p14:modId xmlns:p14="http://schemas.microsoft.com/office/powerpoint/2010/main" val="3807987330"/>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9" name="表 28">
            <a:extLst>
              <a:ext uri="{FF2B5EF4-FFF2-40B4-BE49-F238E27FC236}">
                <a16:creationId xmlns:a16="http://schemas.microsoft.com/office/drawing/2014/main" id="{5CA45A94-C7CC-95A3-F10A-0FA90C41A525}"/>
              </a:ext>
            </a:extLst>
          </p:cNvPr>
          <p:cNvGraphicFramePr>
            <a:graphicFrameLocks noGrp="1"/>
          </p:cNvGraphicFramePr>
          <p:nvPr>
            <p:extLst>
              <p:ext uri="{D42A27DB-BD31-4B8C-83A1-F6EECF244321}">
                <p14:modId xmlns:p14="http://schemas.microsoft.com/office/powerpoint/2010/main" val="4057635821"/>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0" name="表 29">
            <a:extLst>
              <a:ext uri="{FF2B5EF4-FFF2-40B4-BE49-F238E27FC236}">
                <a16:creationId xmlns:a16="http://schemas.microsoft.com/office/drawing/2014/main" id="{ACC4176D-4098-CA05-29B1-D8FAD14B7808}"/>
              </a:ext>
            </a:extLst>
          </p:cNvPr>
          <p:cNvGraphicFramePr>
            <a:graphicFrameLocks noGrp="1"/>
          </p:cNvGraphicFramePr>
          <p:nvPr>
            <p:extLst>
              <p:ext uri="{D42A27DB-BD31-4B8C-83A1-F6EECF244321}">
                <p14:modId xmlns:p14="http://schemas.microsoft.com/office/powerpoint/2010/main" val="2026494575"/>
              </p:ext>
            </p:extLst>
          </p:nvPr>
        </p:nvGraphicFramePr>
        <p:xfrm>
          <a:off x="4702208" y="2933752"/>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31" name="コネクタ: カギ線 30">
            <a:extLst>
              <a:ext uri="{FF2B5EF4-FFF2-40B4-BE49-F238E27FC236}">
                <a16:creationId xmlns:a16="http://schemas.microsoft.com/office/drawing/2014/main" id="{9E49526E-40E5-E5C3-C3D9-1DCDA4B6E22B}"/>
              </a:ext>
            </a:extLst>
          </p:cNvPr>
          <p:cNvCxnSpPr>
            <a:cxnSpLocks/>
            <a:stCxn id="29" idx="2"/>
            <a:endCxn id="32"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表 31">
            <a:extLst>
              <a:ext uri="{FF2B5EF4-FFF2-40B4-BE49-F238E27FC236}">
                <a16:creationId xmlns:a16="http://schemas.microsoft.com/office/drawing/2014/main" id="{367B589F-13B2-DFA8-AEDE-C84000E2B042}"/>
              </a:ext>
            </a:extLst>
          </p:cNvPr>
          <p:cNvGraphicFramePr>
            <a:graphicFrameLocks noGrp="1"/>
          </p:cNvGraphicFramePr>
          <p:nvPr>
            <p:extLst>
              <p:ext uri="{D42A27DB-BD31-4B8C-83A1-F6EECF244321}">
                <p14:modId xmlns:p14="http://schemas.microsoft.com/office/powerpoint/2010/main" val="4873817"/>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3" name="表 32">
            <a:extLst>
              <a:ext uri="{FF2B5EF4-FFF2-40B4-BE49-F238E27FC236}">
                <a16:creationId xmlns:a16="http://schemas.microsoft.com/office/drawing/2014/main" id="{CC98D1E4-E229-B495-0FC2-AC0369BDBE50}"/>
              </a:ext>
            </a:extLst>
          </p:cNvPr>
          <p:cNvGraphicFramePr>
            <a:graphicFrameLocks noGrp="1"/>
          </p:cNvGraphicFramePr>
          <p:nvPr>
            <p:extLst>
              <p:ext uri="{D42A27DB-BD31-4B8C-83A1-F6EECF244321}">
                <p14:modId xmlns:p14="http://schemas.microsoft.com/office/powerpoint/2010/main" val="2588822136"/>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4" name="表 33">
            <a:extLst>
              <a:ext uri="{FF2B5EF4-FFF2-40B4-BE49-F238E27FC236}">
                <a16:creationId xmlns:a16="http://schemas.microsoft.com/office/drawing/2014/main" id="{C25AD835-C60D-8D4C-253E-529F9002F798}"/>
              </a:ext>
            </a:extLst>
          </p:cNvPr>
          <p:cNvGraphicFramePr>
            <a:graphicFrameLocks noGrp="1"/>
          </p:cNvGraphicFramePr>
          <p:nvPr>
            <p:extLst>
              <p:ext uri="{D42A27DB-BD31-4B8C-83A1-F6EECF244321}">
                <p14:modId xmlns:p14="http://schemas.microsoft.com/office/powerpoint/2010/main" val="1998086269"/>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5" name="表 34">
            <a:extLst>
              <a:ext uri="{FF2B5EF4-FFF2-40B4-BE49-F238E27FC236}">
                <a16:creationId xmlns:a16="http://schemas.microsoft.com/office/drawing/2014/main" id="{6EA5E5C7-80D5-32F8-0942-AEEE90213165}"/>
              </a:ext>
            </a:extLst>
          </p:cNvPr>
          <p:cNvGraphicFramePr>
            <a:graphicFrameLocks noGrp="1"/>
          </p:cNvGraphicFramePr>
          <p:nvPr>
            <p:extLst>
              <p:ext uri="{D42A27DB-BD31-4B8C-83A1-F6EECF244321}">
                <p14:modId xmlns:p14="http://schemas.microsoft.com/office/powerpoint/2010/main" val="3768710923"/>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95" name="Group 127"/>
          <p:cNvGraphicFramePr>
            <a:graphicFrameLocks noGrp="1"/>
          </p:cNvGraphicFramePr>
          <p:nvPr>
            <p:extLst>
              <p:ext uri="{D42A27DB-BD31-4B8C-83A1-F6EECF244321}">
                <p14:modId xmlns:p14="http://schemas.microsoft.com/office/powerpoint/2010/main" val="2354037105"/>
              </p:ext>
            </p:extLst>
          </p:nvPr>
        </p:nvGraphicFramePr>
        <p:xfrm>
          <a:off x="422262" y="2313308"/>
          <a:ext cx="6013475" cy="3164163"/>
        </p:xfrm>
        <a:graphic>
          <a:graphicData uri="http://schemas.openxmlformats.org/drawingml/2006/table">
            <a:tbl>
              <a:tblPr/>
              <a:tblGrid>
                <a:gridCol w="2340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事業所周辺で火災が発生した場合には、初期消火に協力し、周辺地域の安全確保に努める。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事業所</a:t>
                      </a:r>
                      <a:r>
                        <a:rPr kumimoji="1" lang="ja-JP" altLang="en-US" sz="1200" b="0" i="0" u="none" strike="noStrike" cap="none" normalizeH="0" baseline="0" dirty="0">
                          <a:ln>
                            <a:noFill/>
                          </a:ln>
                          <a:solidFill>
                            <a:srgbClr val="C00000"/>
                          </a:solidFill>
                          <a:effectLst/>
                          <a:latin typeface="+mn-ea"/>
                          <a:ea typeface="+mn-ea"/>
                        </a:rPr>
                        <a:t>周辺で、被災建物の片付け等の活動に協力し、周辺地域の復旧活動に貢献する。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炊き出し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（発災から数週間）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余裕があれば事業所周辺での炊き出し等の活動に協力し、周辺地域の復旧活動に貢献する。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grpSp>
        <p:nvGrpSpPr>
          <p:cNvPr id="29723" name="Group 106"/>
          <p:cNvGrpSpPr>
            <a:grpSpLocks/>
          </p:cNvGrpSpPr>
          <p:nvPr/>
        </p:nvGrpSpPr>
        <p:grpSpPr bwMode="auto">
          <a:xfrm>
            <a:off x="5124995" y="109601"/>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EAA4D2E0-9B9E-1452-4C8A-B02E7A96DF95}"/>
              </a:ext>
            </a:extLst>
          </p:cNvPr>
          <p:cNvSpPr>
            <a:spLocks noGrp="1"/>
          </p:cNvSpPr>
          <p:nvPr>
            <p:ph type="ctrTitle"/>
          </p:nvPr>
        </p:nvSpPr>
        <p:spPr/>
        <p:txBody>
          <a:bodyPr/>
          <a:lstStyle/>
          <a:p>
            <a:r>
              <a:rPr lang="en-US" altLang="ja-JP" dirty="0"/>
              <a:t>【</a:t>
            </a:r>
            <a:r>
              <a:rPr lang="ja-JP" altLang="en-US" dirty="0"/>
              <a:t>様式７</a:t>
            </a:r>
            <a:r>
              <a:rPr lang="en-US" altLang="ja-JP" dirty="0"/>
              <a:t>】</a:t>
            </a:r>
            <a:r>
              <a:rPr lang="ja-JP" altLang="en-US" dirty="0"/>
              <a:t>地域貢献策一覧</a:t>
            </a:r>
          </a:p>
        </p:txBody>
      </p:sp>
      <p:sp>
        <p:nvSpPr>
          <p:cNvPr id="3" name="コンテンツ プレースホルダー 2">
            <a:extLst>
              <a:ext uri="{FF2B5EF4-FFF2-40B4-BE49-F238E27FC236}">
                <a16:creationId xmlns:a16="http://schemas.microsoft.com/office/drawing/2014/main" id="{B7EC04C8-29E2-68F8-DBE5-40DB0B6B5338}"/>
              </a:ext>
            </a:extLst>
          </p:cNvPr>
          <p:cNvSpPr>
            <a:spLocks noGrp="1"/>
          </p:cNvSpPr>
          <p:nvPr>
            <p:ph sz="quarter" idx="11"/>
          </p:nvPr>
        </p:nvSpPr>
        <p:spPr>
          <a:xfrm>
            <a:off x="148111" y="631825"/>
            <a:ext cx="6552728" cy="1084912"/>
          </a:xfrm>
        </p:spPr>
        <p:txBody>
          <a:bodyPr/>
          <a:lstStyle/>
          <a:p>
            <a:pPr lvl="1"/>
            <a:r>
              <a:rPr lang="ja-JP" altLang="en-US" dirty="0"/>
              <a:t>ポイント</a:t>
            </a:r>
            <a:endParaRPr lang="en-US" altLang="ja-JP" dirty="0"/>
          </a:p>
          <a:p>
            <a:pPr lvl="2"/>
            <a:r>
              <a:rPr lang="ja-JP" altLang="en-US" dirty="0"/>
              <a:t>企業は、人道的な面からも、被災時の地域貢献が求められています。</a:t>
            </a:r>
            <a:endParaRPr lang="en-US" altLang="ja-JP" dirty="0"/>
          </a:p>
          <a:p>
            <a:pPr lvl="2"/>
            <a:r>
              <a:rPr lang="ja-JP" altLang="en-US" dirty="0"/>
              <a:t>初動対応での人命救助を疎かにしたことで非難を浴びた事例もあります。また、事業を再開するにあたっては、地域と共に復旧に向けた活動を行うなど、周囲とのバランスも大切です。</a:t>
            </a:r>
          </a:p>
          <a:p>
            <a:pPr lvl="2"/>
            <a:r>
              <a:rPr lang="ja-JP" altLang="en-US" dirty="0"/>
              <a:t>ＣＳＲ（企業の社会的責任）の観点からも、地域貢献には積極的に取り組みましょう。</a:t>
            </a:r>
          </a:p>
        </p:txBody>
      </p:sp>
      <p:sp>
        <p:nvSpPr>
          <p:cNvPr id="4" name="スライド番号プレースホルダー 3">
            <a:extLst>
              <a:ext uri="{FF2B5EF4-FFF2-40B4-BE49-F238E27FC236}">
                <a16:creationId xmlns:a16="http://schemas.microsoft.com/office/drawing/2014/main" id="{D952A432-7064-1BCA-6F57-6AFBDBB287D1}"/>
              </a:ext>
            </a:extLst>
          </p:cNvPr>
          <p:cNvSpPr>
            <a:spLocks noGrp="1"/>
          </p:cNvSpPr>
          <p:nvPr>
            <p:ph type="sldNum" sz="quarter" idx="12"/>
          </p:nvPr>
        </p:nvSpPr>
        <p:spPr/>
        <p:txBody>
          <a:bodyPr/>
          <a:lstStyle/>
          <a:p>
            <a:pPr algn="ctr"/>
            <a:fld id="{C7087AB9-DADE-4781-AE92-2E367CAE0F39}" type="slidenum">
              <a:rPr lang="ja-JP" altLang="en-US" smtClean="0"/>
              <a:pPr algn="ctr"/>
              <a:t>30</a:t>
            </a:fld>
            <a:endParaRPr lang="ja-JP" altLang="en-US" dirty="0"/>
          </a:p>
        </p:txBody>
      </p:sp>
      <p:sp>
        <p:nvSpPr>
          <p:cNvPr id="5" name="AutoShape 126">
            <a:extLst>
              <a:ext uri="{FF2B5EF4-FFF2-40B4-BE49-F238E27FC236}">
                <a16:creationId xmlns:a16="http://schemas.microsoft.com/office/drawing/2014/main" id="{DF7A043A-B0CB-43D9-637D-4A6CC476A77B}"/>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latin typeface="ＭＳ ゴシック" panose="020B0609070205080204" pitchFamily="49" charset="-128"/>
                <a:ea typeface="ＭＳ ゴシック" panose="020B0609070205080204" pitchFamily="49" charset="-128"/>
              </a:rPr>
            </a:br>
            <a:r>
              <a:rPr lang="ja-JP" altLang="en-US" sz="900" b="0" dirty="0">
                <a:latin typeface="ＭＳ ゴシック" panose="020B0609070205080204" pitchFamily="49" charset="-128"/>
                <a:ea typeface="ＭＳ ゴシック" panose="020B0609070205080204" pitchFamily="49" charset="-128"/>
              </a:rPr>
              <a:t>貢献策が考えやすくなります。</a:t>
            </a:r>
          </a:p>
        </p:txBody>
      </p:sp>
      <p:sp>
        <p:nvSpPr>
          <p:cNvPr id="6" name="AutoShape 125">
            <a:extLst>
              <a:ext uri="{FF2B5EF4-FFF2-40B4-BE49-F238E27FC236}">
                <a16:creationId xmlns:a16="http://schemas.microsoft.com/office/drawing/2014/main" id="{983E8C75-7534-DCF5-A4F1-430EBCBE410F}"/>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タイトル 4">
            <a:extLst>
              <a:ext uri="{FF2B5EF4-FFF2-40B4-BE49-F238E27FC236}">
                <a16:creationId xmlns:a16="http://schemas.microsoft.com/office/drawing/2014/main" id="{D5570039-CC13-7053-2BE0-256B9D298BBF}"/>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p>
        </p:txBody>
      </p:sp>
      <p:sp>
        <p:nvSpPr>
          <p:cNvPr id="7" name="AutoShape 95">
            <a:extLst>
              <a:ext uri="{FF2B5EF4-FFF2-40B4-BE49-F238E27FC236}">
                <a16:creationId xmlns:a16="http://schemas.microsoft.com/office/drawing/2014/main" id="{86B1C7E6-71C9-A133-4BB6-F0ACBD411D52}"/>
              </a:ext>
            </a:extLst>
          </p:cNvPr>
          <p:cNvSpPr>
            <a:spLocks noChangeArrowheads="1"/>
          </p:cNvSpPr>
          <p:nvPr/>
        </p:nvSpPr>
        <p:spPr bwMode="auto">
          <a:xfrm>
            <a:off x="5238000" y="236536"/>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3" name="スライド番号プレースホルダー 2">
            <a:extLst>
              <a:ext uri="{FF2B5EF4-FFF2-40B4-BE49-F238E27FC236}">
                <a16:creationId xmlns:a16="http://schemas.microsoft.com/office/drawing/2014/main" id="{A9C98FA6-DB94-2C41-F6AF-525422FC3A60}"/>
              </a:ext>
            </a:extLst>
          </p:cNvPr>
          <p:cNvSpPr>
            <a:spLocks noGrp="1"/>
          </p:cNvSpPr>
          <p:nvPr>
            <p:ph type="sldNum" sz="quarter" idx="12"/>
          </p:nvPr>
        </p:nvSpPr>
        <p:spPr/>
        <p:txBody>
          <a:bodyPr/>
          <a:lstStyle/>
          <a:p>
            <a:pPr algn="ctr"/>
            <a:fld id="{C7087AB9-DADE-4781-AE92-2E367CAE0F39}" type="slidenum">
              <a:rPr lang="ja-JP" altLang="en-US" smtClean="0"/>
              <a:pPr algn="ctr"/>
              <a:t>31</a:t>
            </a:fld>
            <a:endParaRPr lang="ja-JP" altLang="en-US" dirty="0"/>
          </a:p>
        </p:txBody>
      </p:sp>
      <p:graphicFrame>
        <p:nvGraphicFramePr>
          <p:cNvPr id="4" name="Group 1591">
            <a:extLst>
              <a:ext uri="{FF2B5EF4-FFF2-40B4-BE49-F238E27FC236}">
                <a16:creationId xmlns:a16="http://schemas.microsoft.com/office/drawing/2014/main" id="{5D132229-3A20-AB7E-DFAD-341EC98A3E87}"/>
              </a:ext>
            </a:extLst>
          </p:cNvPr>
          <p:cNvGraphicFramePr>
            <a:graphicFrameLocks noGrp="1"/>
          </p:cNvGraphicFramePr>
          <p:nvPr>
            <p:extLst>
              <p:ext uri="{D42A27DB-BD31-4B8C-83A1-F6EECF244321}">
                <p14:modId xmlns:p14="http://schemas.microsoft.com/office/powerpoint/2010/main" val="1606704094"/>
              </p:ext>
            </p:extLst>
          </p:nvPr>
        </p:nvGraphicFramePr>
        <p:xfrm>
          <a:off x="44624"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本店</a:t>
                      </a:r>
                      <a:endParaRPr kumimoji="1" lang="zh-TW" altLang="en-US" sz="1200" b="0" i="0" u="none" strike="noStrike" cap="none" normalizeH="0" baseline="0" dirty="0">
                        <a:ln>
                          <a:noFill/>
                        </a:ln>
                        <a:solidFill>
                          <a:srgbClr val="0070C0"/>
                        </a:solidFill>
                        <a:effectLst/>
                        <a:latin typeface="+mn-ea"/>
                        <a:ea typeface="+mn-ea"/>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mn-ea"/>
                          <a:ea typeface="+mn-ea"/>
                          <a:cs typeface="+mn-cs"/>
                        </a:rPr>
                        <a:t>半田</a:t>
                      </a:r>
                      <a:endParaRPr kumimoji="1" lang="ja-JP" altLang="ja-JP" sz="1200" b="0" i="0" u="none" strike="noStrike" kern="1200" cap="none" spc="0" normalizeH="0" baseline="0" noProof="0" dirty="0">
                        <a:ln>
                          <a:noFill/>
                        </a:ln>
                        <a:solidFill>
                          <a:srgbClr val="0070C0"/>
                        </a:solidFill>
                        <a:effectLst/>
                        <a:uLnTx/>
                        <a:uFillTx/>
                        <a:latin typeface="+mn-ea"/>
                        <a:ea typeface="+mn-ea"/>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１</a:t>
                      </a:r>
                      <a:r>
                        <a:rPr lang="ja-JP" altLang="en-US" sz="900" b="0" i="0" u="none" strike="noStrike" dirty="0">
                          <a:solidFill>
                            <a:schemeClr val="tx1"/>
                          </a:solidFill>
                          <a:effectLst/>
                          <a:latin typeface="+mn-ea"/>
                          <a:ea typeface="+mn-ea"/>
                        </a:rPr>
                        <a:t>人</a:t>
                      </a:r>
                      <a:r>
                        <a:rPr lang="en-US" altLang="ja-JP" sz="900" b="0" i="0" u="none" strike="noStrike" dirty="0">
                          <a:solidFill>
                            <a:schemeClr val="tx1"/>
                          </a:solidFill>
                          <a:effectLst/>
                          <a:latin typeface="+mn-ea"/>
                          <a:ea typeface="+mn-ea"/>
                        </a:rPr>
                        <a:t>)</a:t>
                      </a:r>
                      <a:endParaRPr kumimoji="1" lang="ja-JP" altLang="en-US" u="none" dirty="0">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人</a:t>
                      </a: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800" b="0" i="0" u="none" strike="noStrike" kern="1200" cap="none" spc="0" normalizeH="0" baseline="0" noProof="0" dirty="0">
                        <a:ln>
                          <a:noFill/>
                        </a:ln>
                        <a:solidFill>
                          <a:srgbClr val="000000"/>
                        </a:solidFill>
                        <a:effectLst/>
                        <a:uLnTx/>
                        <a:uFillTx/>
                        <a:latin typeface="+mn-ea"/>
                        <a:ea typeface="+mn-ea"/>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安否不明２　　　</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外壁（</a:t>
                      </a:r>
                      <a:r>
                        <a:rPr kumimoji="1" lang="en-US" altLang="ja-JP" sz="900" b="0" i="0" u="none" strike="noStrike" cap="none" normalizeH="0" baseline="0" dirty="0">
                          <a:ln>
                            <a:noFill/>
                          </a:ln>
                          <a:solidFill>
                            <a:srgbClr val="0070C0"/>
                          </a:solidFill>
                          <a:effectLst/>
                          <a:latin typeface="+mn-ea"/>
                          <a:ea typeface="+mn-ea"/>
                        </a:rPr>
                        <a:t>3</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柱（</a:t>
                      </a:r>
                      <a:r>
                        <a:rPr kumimoji="1" lang="en-US" altLang="ja-JP" sz="900" b="0" i="0" u="none" strike="noStrike" cap="none" normalizeH="0" baseline="0" dirty="0">
                          <a:ln>
                            <a:noFill/>
                          </a:ln>
                          <a:solidFill>
                            <a:srgbClr val="0070C0"/>
                          </a:solidFill>
                          <a:effectLst/>
                          <a:latin typeface="+mn-ea"/>
                          <a:ea typeface="+mn-ea"/>
                        </a:rPr>
                        <a:t>5</a:t>
                      </a:r>
                      <a:r>
                        <a:rPr kumimoji="1" lang="ja-JP" altLang="en-US" sz="900" b="0" i="0" u="none" strike="noStrike" cap="none" normalizeH="0" baseline="0" dirty="0">
                          <a:ln>
                            <a:noFill/>
                          </a:ln>
                          <a:solidFill>
                            <a:srgbClr val="0070C0"/>
                          </a:solidFill>
                          <a:effectLst/>
                          <a:latin typeface="+mn-ea"/>
                          <a:ea typeface="+mn-ea"/>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５枚割れ、床面に散乱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mn-ea"/>
                          <a:ea typeface="+mn-ea"/>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chemeClr val="tx1"/>
                        </a:solidFill>
                        <a:effectLst/>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kumimoji="1" lang="ja-JP" altLang="en-US" sz="900" b="0" i="0" u="none" strike="noStrike" cap="none" normalizeH="0" baseline="0" dirty="0">
                          <a:ln>
                            <a:noFill/>
                          </a:ln>
                          <a:solidFill>
                            <a:srgbClr val="0070C0"/>
                          </a:solidFill>
                          <a:effectLst/>
                          <a:latin typeface="+mn-ea"/>
                          <a:ea typeface="+mn-ea"/>
                        </a:rPr>
                        <a:t>一部沈下、クラック発生多数</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mn-ea"/>
                          <a:ea typeface="+mn-ea"/>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冷蔵庫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ガスコンロ</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食洗機</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製氷機</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換気扇</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椅子・テーブル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照明器具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カウンター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亀裂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調理器具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レジ</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ＰＣ・サーバー</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商品等</a:t>
                      </a:r>
                      <a:endParaRPr kumimoji="1" lang="ja-JP" altLang="en-US" sz="900"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仕込済食材</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調理中の料理</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dirty="0"/>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野菜など</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落下により使用不可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dirty="0"/>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調味料など</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6" name="AutoShape 1585">
            <a:extLst>
              <a:ext uri="{FF2B5EF4-FFF2-40B4-BE49-F238E27FC236}">
                <a16:creationId xmlns:a16="http://schemas.microsoft.com/office/drawing/2014/main" id="{BB6D12FC-8D72-D80A-CE16-E5A7D9CDF174}"/>
              </a:ext>
            </a:extLst>
          </p:cNvPr>
          <p:cNvSpPr>
            <a:spLocks noChangeArrowheads="1"/>
          </p:cNvSpPr>
          <p:nvPr/>
        </p:nvSpPr>
        <p:spPr bwMode="auto">
          <a:xfrm>
            <a:off x="4437112" y="7257256"/>
            <a:ext cx="1800225" cy="431800"/>
          </a:xfrm>
          <a:prstGeom prst="wedgeRectCallout">
            <a:avLst>
              <a:gd name="adj1" fmla="val -52731"/>
              <a:gd name="adj2" fmla="val -9264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8" name="AutoShape 1583">
            <a:extLst>
              <a:ext uri="{FF2B5EF4-FFF2-40B4-BE49-F238E27FC236}">
                <a16:creationId xmlns:a16="http://schemas.microsoft.com/office/drawing/2014/main" id="{0E40A8F3-3BD2-E260-4032-D81370AA6BF4}"/>
              </a:ext>
            </a:extLst>
          </p:cNvPr>
          <p:cNvSpPr>
            <a:spLocks noChangeArrowheads="1"/>
          </p:cNvSpPr>
          <p:nvPr/>
        </p:nvSpPr>
        <p:spPr bwMode="auto">
          <a:xfrm>
            <a:off x="3372592" y="9090795"/>
            <a:ext cx="3386137" cy="431800"/>
          </a:xfrm>
          <a:prstGeom prst="wedgeRectCallout">
            <a:avLst>
              <a:gd name="adj1" fmla="val -10667"/>
              <a:gd name="adj2" fmla="val -808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75135A1-930D-D33E-26C3-7C771C177FF9}"/>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p>
        </p:txBody>
      </p:sp>
      <p:sp>
        <p:nvSpPr>
          <p:cNvPr id="2" name="スライド番号プレースホルダー 1">
            <a:extLst>
              <a:ext uri="{FF2B5EF4-FFF2-40B4-BE49-F238E27FC236}">
                <a16:creationId xmlns:a16="http://schemas.microsoft.com/office/drawing/2014/main" id="{18C77B79-1F79-D0A4-19F4-6B8A42706601}"/>
              </a:ext>
            </a:extLst>
          </p:cNvPr>
          <p:cNvSpPr>
            <a:spLocks noGrp="1"/>
          </p:cNvSpPr>
          <p:nvPr>
            <p:ph type="sldNum" sz="quarter" idx="12"/>
          </p:nvPr>
        </p:nvSpPr>
        <p:spPr/>
        <p:txBody>
          <a:bodyPr/>
          <a:lstStyle/>
          <a:p>
            <a:pPr algn="ctr"/>
            <a:fld id="{C7087AB9-DADE-4781-AE92-2E367CAE0F39}" type="slidenum">
              <a:rPr lang="ja-JP" altLang="en-US" smtClean="0"/>
              <a:pPr algn="ctr"/>
              <a:t>32</a:t>
            </a:fld>
            <a:endParaRPr lang="ja-JP" altLang="en-US" dirty="0"/>
          </a:p>
        </p:txBody>
      </p:sp>
      <p:graphicFrame>
        <p:nvGraphicFramePr>
          <p:cNvPr id="4" name="Group 573">
            <a:extLst>
              <a:ext uri="{FF2B5EF4-FFF2-40B4-BE49-F238E27FC236}">
                <a16:creationId xmlns:a16="http://schemas.microsoft.com/office/drawing/2014/main" id="{20234E2E-45E3-5787-CCBE-803D5C7A92D0}"/>
              </a:ext>
            </a:extLst>
          </p:cNvPr>
          <p:cNvGraphicFramePr>
            <a:graphicFrameLocks noGrp="1"/>
          </p:cNvGraphicFramePr>
          <p:nvPr>
            <p:extLst>
              <p:ext uri="{D42A27DB-BD31-4B8C-83A1-F6EECF244321}">
                <p14:modId xmlns:p14="http://schemas.microsoft.com/office/powerpoint/2010/main" val="1651567065"/>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Ａ社（食品卸）</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カスタマーセンター</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endParaRPr kumimoji="1" lang="ja-JP" altLang="en-US"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endParaRPr kumimoji="1" lang="en-US" altLang="ja-JP" sz="1200" b="0" i="0" u="none" strike="noStrike" cap="none" normalizeH="0" baseline="0" dirty="0">
                        <a:ln>
                          <a:noFill/>
                        </a:ln>
                        <a:solidFill>
                          <a:srgbClr val="C00000"/>
                        </a:solidFill>
                        <a:effectLst/>
                        <a:latin typeface="+mn-ea"/>
                        <a:ea typeface="+mn-ea"/>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物流センター：商品の</a:t>
                      </a:r>
                      <a:r>
                        <a:rPr kumimoji="1" lang="en-US" altLang="ja-JP" sz="1200" b="0" i="0" u="none" strike="noStrike" cap="none" normalizeH="0" baseline="0" dirty="0">
                          <a:ln>
                            <a:noFill/>
                          </a:ln>
                          <a:solidFill>
                            <a:srgbClr val="0070C0"/>
                          </a:solidFill>
                          <a:effectLst/>
                          <a:latin typeface="+mn-ea"/>
                          <a:ea typeface="+mn-ea"/>
                        </a:rPr>
                        <a:t>30%</a:t>
                      </a:r>
                      <a:r>
                        <a:rPr kumimoji="1" lang="ja-JP" altLang="en-US" sz="1200" b="0" i="0" u="none" strike="noStrike" cap="none" normalizeH="0" baseline="0" dirty="0">
                          <a:ln>
                            <a:noFill/>
                          </a:ln>
                          <a:solidFill>
                            <a:srgbClr val="0070C0"/>
                          </a:solidFill>
                          <a:effectLst/>
                          <a:latin typeface="+mn-ea"/>
                          <a:ea typeface="+mn-ea"/>
                        </a:rPr>
                        <a:t>が落下・破損、冷蔵設備は稼働中</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配送能力：車両</a:t>
                      </a:r>
                      <a:r>
                        <a:rPr kumimoji="1" lang="en-US" altLang="ja-JP" sz="1200" b="0" i="0" u="none" strike="noStrike" cap="none" normalizeH="0" baseline="0" dirty="0">
                          <a:ln>
                            <a:noFill/>
                          </a:ln>
                          <a:solidFill>
                            <a:srgbClr val="0070C0"/>
                          </a:solidFill>
                          <a:effectLst/>
                          <a:latin typeface="+mn-ea"/>
                          <a:ea typeface="+mn-ea"/>
                        </a:rPr>
                        <a:t>10</a:t>
                      </a:r>
                      <a:r>
                        <a:rPr kumimoji="1" lang="ja-JP" altLang="en-US" sz="1200" b="0" i="0" u="none" strike="noStrike" cap="none" normalizeH="0" baseline="0" dirty="0">
                          <a:ln>
                            <a:noFill/>
                          </a:ln>
                          <a:solidFill>
                            <a:srgbClr val="0070C0"/>
                          </a:solidFill>
                          <a:effectLst/>
                          <a:latin typeface="+mn-ea"/>
                          <a:ea typeface="+mn-ea"/>
                        </a:rPr>
                        <a:t>台中</a:t>
                      </a:r>
                      <a:r>
                        <a:rPr kumimoji="1" lang="en-US" altLang="ja-JP" sz="1200" b="0" i="0" u="none" strike="noStrike" cap="none" normalizeH="0" baseline="0" dirty="0">
                          <a:ln>
                            <a:noFill/>
                          </a:ln>
                          <a:solidFill>
                            <a:srgbClr val="0070C0"/>
                          </a:solidFill>
                          <a:effectLst/>
                          <a:latin typeface="+mn-ea"/>
                          <a:ea typeface="+mn-ea"/>
                        </a:rPr>
                        <a:t>7</a:t>
                      </a:r>
                      <a:r>
                        <a:rPr kumimoji="1" lang="ja-JP" altLang="en-US" sz="1200" b="0" i="0" u="none" strike="noStrike" cap="none" normalizeH="0" baseline="0" dirty="0">
                          <a:ln>
                            <a:noFill/>
                          </a:ln>
                          <a:solidFill>
                            <a:srgbClr val="0070C0"/>
                          </a:solidFill>
                          <a:effectLst/>
                          <a:latin typeface="+mn-ea"/>
                          <a:ea typeface="+mn-ea"/>
                        </a:rPr>
                        <a:t>台が使用可能、主要道路は通行可能</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在庫状況：生鮮</a:t>
                      </a:r>
                      <a:r>
                        <a:rPr kumimoji="1" lang="en-US" altLang="ja-JP" sz="1200" b="0" i="0" u="none" strike="noStrike" cap="none" normalizeH="0" baseline="0" dirty="0">
                          <a:ln>
                            <a:noFill/>
                          </a:ln>
                          <a:solidFill>
                            <a:srgbClr val="0070C0"/>
                          </a:solidFill>
                          <a:effectLst/>
                          <a:latin typeface="+mn-ea"/>
                          <a:ea typeface="+mn-ea"/>
                        </a:rPr>
                        <a:t>70%</a:t>
                      </a:r>
                      <a:r>
                        <a:rPr kumimoji="1" lang="ja-JP" altLang="en-US" sz="1200" b="0" i="0" u="none" strike="noStrike" cap="none" normalizeH="0" baseline="0" dirty="0">
                          <a:ln>
                            <a:noFill/>
                          </a:ln>
                          <a:solidFill>
                            <a:srgbClr val="0070C0"/>
                          </a:solidFill>
                          <a:effectLst/>
                          <a:latin typeface="+mn-ea"/>
                          <a:ea typeface="+mn-ea"/>
                        </a:rPr>
                        <a:t>、乾物・調味料</a:t>
                      </a:r>
                      <a:r>
                        <a:rPr kumimoji="1" lang="en-US" altLang="ja-JP" sz="1200" b="0" i="0" u="none" strike="noStrike" cap="none" normalizeH="0" baseline="0" dirty="0">
                          <a:ln>
                            <a:noFill/>
                          </a:ln>
                          <a:solidFill>
                            <a:srgbClr val="0070C0"/>
                          </a:solidFill>
                          <a:effectLst/>
                          <a:latin typeface="+mn-ea"/>
                          <a:ea typeface="+mn-ea"/>
                        </a:rPr>
                        <a:t>90%</a:t>
                      </a:r>
                      <a:r>
                        <a:rPr kumimoji="1" lang="ja-JP" altLang="en-US" sz="1200" b="0" i="0" u="none" strike="noStrike" cap="none" normalizeH="0" baseline="0" dirty="0">
                          <a:ln>
                            <a:noFill/>
                          </a:ln>
                          <a:solidFill>
                            <a:srgbClr val="0070C0"/>
                          </a:solidFill>
                          <a:effectLst/>
                          <a:latin typeface="+mn-ea"/>
                          <a:ea typeface="+mn-ea"/>
                        </a:rPr>
                        <a:t>が無事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本日より優先取引先への限定配送を再開</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注文は電話・</a:t>
                      </a:r>
                      <a:r>
                        <a:rPr kumimoji="1" lang="en-US" altLang="ja-JP" sz="1200" b="0" i="0" u="none" strike="noStrike" cap="none" normalizeH="0" baseline="0" dirty="0">
                          <a:ln>
                            <a:noFill/>
                          </a:ln>
                          <a:solidFill>
                            <a:srgbClr val="0070C0"/>
                          </a:solidFill>
                          <a:effectLst/>
                          <a:latin typeface="+mn-ea"/>
                          <a:ea typeface="+mn-ea"/>
                        </a:rPr>
                        <a:t>FAX</a:t>
                      </a:r>
                      <a:r>
                        <a:rPr kumimoji="1" lang="ja-JP" altLang="en-US" sz="1200" b="0" i="0" u="none" strike="noStrike" cap="none" normalizeH="0" baseline="0" dirty="0">
                          <a:ln>
                            <a:noFill/>
                          </a:ln>
                          <a:solidFill>
                            <a:srgbClr val="0070C0"/>
                          </a:solidFill>
                          <a:effectLst/>
                          <a:latin typeface="+mn-ea"/>
                          <a:ea typeface="+mn-ea"/>
                        </a:rPr>
                        <a:t>で受付（システムは明日復旧予定）</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緊急時の代替商品リストを提供可能</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米類</a:t>
                      </a:r>
                      <a:r>
                        <a:rPr kumimoji="1" lang="en-US" altLang="ja-JP" sz="1200" b="0" i="0" u="none" strike="noStrike" cap="none" normalizeH="0" baseline="0" dirty="0">
                          <a:ln>
                            <a:noFill/>
                          </a:ln>
                          <a:solidFill>
                            <a:srgbClr val="0070C0"/>
                          </a:solidFill>
                          <a:effectLst/>
                          <a:latin typeface="+mn-ea"/>
                          <a:ea typeface="+mn-ea"/>
                        </a:rPr>
                        <a:t>/</a:t>
                      </a:r>
                      <a:r>
                        <a:rPr kumimoji="1" lang="ja-JP" altLang="en-US" sz="1200" b="0" i="0" u="none" strike="noStrike" cap="none" normalizeH="0" baseline="0" dirty="0">
                          <a:ln>
                            <a:noFill/>
                          </a:ln>
                          <a:solidFill>
                            <a:srgbClr val="0070C0"/>
                          </a:solidFill>
                          <a:effectLst/>
                          <a:latin typeface="+mn-ea"/>
                          <a:ea typeface="+mn-ea"/>
                        </a:rPr>
                        <a:t>乾物</a:t>
                      </a:r>
                      <a:r>
                        <a:rPr kumimoji="1" lang="en-US" altLang="ja-JP" sz="1200" b="0" i="0" u="none" strike="noStrike" cap="none" normalizeH="0" baseline="0" dirty="0">
                          <a:ln>
                            <a:noFill/>
                          </a:ln>
                          <a:solidFill>
                            <a:srgbClr val="0070C0"/>
                          </a:solidFill>
                          <a:effectLst/>
                          <a:latin typeface="+mn-ea"/>
                          <a:ea typeface="+mn-ea"/>
                        </a:rPr>
                        <a:t>/</a:t>
                      </a:r>
                      <a:r>
                        <a:rPr kumimoji="1" lang="ja-JP" altLang="en-US" sz="1200" b="0" i="0" u="none" strike="noStrike" cap="none" normalizeH="0" baseline="0" dirty="0">
                          <a:ln>
                            <a:noFill/>
                          </a:ln>
                          <a:solidFill>
                            <a:srgbClr val="0070C0"/>
                          </a:solidFill>
                          <a:effectLst/>
                          <a:latin typeface="+mn-ea"/>
                          <a:ea typeface="+mn-ea"/>
                        </a:rPr>
                        <a:t>調味料：本日より供給可能（通常の</a:t>
                      </a:r>
                      <a:r>
                        <a:rPr kumimoji="1" lang="en-US" altLang="ja-JP" sz="1200" b="0" i="0" u="none" strike="noStrike" cap="none" normalizeH="0" baseline="0" dirty="0">
                          <a:ln>
                            <a:noFill/>
                          </a:ln>
                          <a:solidFill>
                            <a:srgbClr val="0070C0"/>
                          </a:solidFill>
                          <a:effectLst/>
                          <a:latin typeface="+mn-ea"/>
                          <a:ea typeface="+mn-ea"/>
                        </a:rPr>
                        <a:t>80-90%</a:t>
                      </a:r>
                      <a:r>
                        <a:rPr kumimoji="1" lang="ja-JP" altLang="en-US" sz="1200" b="0" i="0" u="none" strike="noStrike" cap="none" normalizeH="0" baseline="0" dirty="0">
                          <a:ln>
                            <a:noFill/>
                          </a:ln>
                          <a:solidFill>
                            <a:srgbClr val="0070C0"/>
                          </a:solidFill>
                          <a:effectLst/>
                          <a:latin typeface="+mn-ea"/>
                          <a:ea typeface="+mn-ea"/>
                        </a:rPr>
                        <a:t>）</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野菜</a:t>
                      </a:r>
                      <a:r>
                        <a:rPr kumimoji="1" lang="en-US" altLang="ja-JP" sz="1200" b="0" i="0" u="none" strike="noStrike" cap="none" normalizeH="0" baseline="0" dirty="0">
                          <a:ln>
                            <a:noFill/>
                          </a:ln>
                          <a:solidFill>
                            <a:srgbClr val="0070C0"/>
                          </a:solidFill>
                          <a:effectLst/>
                          <a:latin typeface="+mn-ea"/>
                          <a:ea typeface="+mn-ea"/>
                        </a:rPr>
                        <a:t>/</a:t>
                      </a:r>
                      <a:r>
                        <a:rPr kumimoji="1" lang="ja-JP" altLang="en-US" sz="1200" b="0" i="0" u="none" strike="noStrike" cap="none" normalizeH="0" baseline="0" dirty="0">
                          <a:ln>
                            <a:noFill/>
                          </a:ln>
                          <a:solidFill>
                            <a:srgbClr val="0070C0"/>
                          </a:solidFill>
                          <a:effectLst/>
                          <a:latin typeface="+mn-ea"/>
                          <a:ea typeface="+mn-ea"/>
                        </a:rPr>
                        <a:t>肉類：</a:t>
                      </a:r>
                      <a:r>
                        <a:rPr kumimoji="1" lang="en-US" altLang="ja-JP" sz="1200" b="0" i="0" u="none" strike="noStrike" cap="none" normalizeH="0" baseline="0" dirty="0">
                          <a:ln>
                            <a:noFill/>
                          </a:ln>
                          <a:solidFill>
                            <a:srgbClr val="0070C0"/>
                          </a:solidFill>
                          <a:effectLst/>
                          <a:latin typeface="+mn-ea"/>
                          <a:ea typeface="+mn-ea"/>
                        </a:rPr>
                        <a:t>2-3</a:t>
                      </a:r>
                      <a:r>
                        <a:rPr kumimoji="1" lang="ja-JP" altLang="en-US" sz="1200" b="0" i="0" u="none" strike="noStrike" cap="none" normalizeH="0" baseline="0" dirty="0">
                          <a:ln>
                            <a:noFill/>
                          </a:ln>
                          <a:solidFill>
                            <a:srgbClr val="0070C0"/>
                          </a:solidFill>
                          <a:effectLst/>
                          <a:latin typeface="+mn-ea"/>
                          <a:ea typeface="+mn-ea"/>
                        </a:rPr>
                        <a:t>日以内に供給再開（通常の</a:t>
                      </a:r>
                      <a:r>
                        <a:rPr kumimoji="1" lang="en-US" altLang="ja-JP" sz="1200" b="0" i="0" u="none" strike="noStrike" cap="none" normalizeH="0" baseline="0" dirty="0">
                          <a:ln>
                            <a:noFill/>
                          </a:ln>
                          <a:solidFill>
                            <a:srgbClr val="0070C0"/>
                          </a:solidFill>
                          <a:effectLst/>
                          <a:latin typeface="+mn-ea"/>
                          <a:ea typeface="+mn-ea"/>
                        </a:rPr>
                        <a:t>50-60%</a:t>
                      </a:r>
                      <a:r>
                        <a:rPr kumimoji="1" lang="ja-JP" altLang="en-US" sz="1200" b="0" i="0" u="none" strike="noStrike" cap="none" normalizeH="0" baseline="0" dirty="0">
                          <a:ln>
                            <a:noFill/>
                          </a:ln>
                          <a:solidFill>
                            <a:srgbClr val="0070C0"/>
                          </a:solidFill>
                          <a:effectLst/>
                          <a:latin typeface="+mn-ea"/>
                          <a:ea typeface="+mn-ea"/>
                        </a:rPr>
                        <a:t>）</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魚介類：</a:t>
                      </a:r>
                      <a:r>
                        <a:rPr kumimoji="1" lang="en-US" altLang="ja-JP" sz="1200" b="0" i="0" u="none" strike="noStrike" cap="none" normalizeH="0" baseline="0" dirty="0">
                          <a:ln>
                            <a:noFill/>
                          </a:ln>
                          <a:solidFill>
                            <a:srgbClr val="0070C0"/>
                          </a:solidFill>
                          <a:effectLst/>
                          <a:latin typeface="+mn-ea"/>
                          <a:ea typeface="+mn-ea"/>
                        </a:rPr>
                        <a:t>4</a:t>
                      </a:r>
                      <a:r>
                        <a:rPr kumimoji="1" lang="ja-JP" altLang="en-US" sz="1200" b="0" i="0" u="none" strike="noStrike" cap="none" normalizeH="0" baseline="0" dirty="0">
                          <a:ln>
                            <a:noFill/>
                          </a:ln>
                          <a:solidFill>
                            <a:srgbClr val="0070C0"/>
                          </a:solidFill>
                          <a:effectLst/>
                          <a:latin typeface="+mn-ea"/>
                          <a:ea typeface="+mn-ea"/>
                        </a:rPr>
                        <a:t>日後より供給再開（通常の</a:t>
                      </a:r>
                      <a:r>
                        <a:rPr kumimoji="1" lang="en-US" altLang="ja-JP" sz="1200" b="0" i="0" u="none" strike="noStrike" cap="none" normalizeH="0" baseline="0" dirty="0">
                          <a:ln>
                            <a:noFill/>
                          </a:ln>
                          <a:solidFill>
                            <a:srgbClr val="0070C0"/>
                          </a:solidFill>
                          <a:effectLst/>
                          <a:latin typeface="+mn-ea"/>
                          <a:ea typeface="+mn-ea"/>
                        </a:rPr>
                        <a:t>40%</a:t>
                      </a:r>
                      <a:r>
                        <a:rPr kumimoji="1" lang="ja-JP" altLang="en-US" sz="1200" b="0" i="0" u="none" strike="noStrike" cap="none" normalizeH="0" baseline="0" dirty="0">
                          <a:ln>
                            <a:noFill/>
                          </a:ln>
                          <a:solidFill>
                            <a:srgbClr val="0070C0"/>
                          </a:solidFill>
                          <a:effectLst/>
                          <a:latin typeface="+mn-ea"/>
                          <a:ea typeface="+mn-ea"/>
                        </a:rPr>
                        <a:t>）</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支払期限：当面の間、</a:t>
                      </a:r>
                      <a:r>
                        <a:rPr kumimoji="1" lang="en-US" altLang="ja-JP" sz="1200" b="0" i="0" u="none" strike="noStrike" cap="none" normalizeH="0" baseline="0" dirty="0">
                          <a:ln>
                            <a:noFill/>
                          </a:ln>
                          <a:solidFill>
                            <a:srgbClr val="0070C0"/>
                          </a:solidFill>
                          <a:effectLst/>
                          <a:latin typeface="+mn-ea"/>
                          <a:ea typeface="+mn-ea"/>
                        </a:rPr>
                        <a:t>2</a:t>
                      </a:r>
                      <a:r>
                        <a:rPr kumimoji="1" lang="ja-JP" altLang="en-US" sz="1200" b="0" i="0" u="none" strike="noStrike" cap="none" normalizeH="0" baseline="0" dirty="0">
                          <a:ln>
                            <a:noFill/>
                          </a:ln>
                          <a:solidFill>
                            <a:srgbClr val="0070C0"/>
                          </a:solidFill>
                          <a:effectLst/>
                          <a:latin typeface="+mn-ea"/>
                          <a:ea typeface="+mn-ea"/>
                        </a:rPr>
                        <a:t>週間延長対応</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緊急連絡先：</a:t>
                      </a:r>
                      <a:r>
                        <a:rPr kumimoji="1" lang="en-US" altLang="ja-JP" sz="1200" b="0" i="0" u="none" strike="noStrike" cap="none" normalizeH="0" baseline="0" dirty="0">
                          <a:ln>
                            <a:noFill/>
                          </a:ln>
                          <a:solidFill>
                            <a:srgbClr val="0070C0"/>
                          </a:solidFill>
                          <a:effectLst/>
                          <a:latin typeface="+mn-ea"/>
                          <a:ea typeface="+mn-ea"/>
                        </a:rPr>
                        <a:t>24</a:t>
                      </a:r>
                      <a:r>
                        <a:rPr kumimoji="1" lang="ja-JP" altLang="en-US" sz="1200" b="0" i="0" u="none" strike="noStrike" cap="none" normalizeH="0" baseline="0" dirty="0">
                          <a:ln>
                            <a:noFill/>
                          </a:ln>
                          <a:solidFill>
                            <a:srgbClr val="0070C0"/>
                          </a:solidFill>
                          <a:effectLst/>
                          <a:latin typeface="+mn-ea"/>
                          <a:ea typeface="+mn-ea"/>
                        </a:rPr>
                        <a:t>時間対応（</a:t>
                      </a:r>
                      <a:r>
                        <a:rPr kumimoji="1" lang="en-US" altLang="ja-JP" sz="1200" b="0" i="0" u="none" strike="noStrike" cap="none" normalizeH="0" baseline="0" dirty="0">
                          <a:ln>
                            <a:noFill/>
                          </a:ln>
                          <a:solidFill>
                            <a:srgbClr val="0070C0"/>
                          </a:solidFill>
                          <a:effectLst/>
                          <a:latin typeface="+mn-ea"/>
                          <a:ea typeface="+mn-ea"/>
                        </a:rPr>
                        <a:t>090-XXXX-ZZZZ</a:t>
                      </a:r>
                      <a:r>
                        <a:rPr kumimoji="1" lang="ja-JP" altLang="en-US" sz="1200" b="0" i="0" u="none" strike="noStrike" cap="none" normalizeH="0" baseline="0" dirty="0">
                          <a:ln>
                            <a:noFill/>
                          </a:ln>
                          <a:solidFill>
                            <a:srgbClr val="0070C0"/>
                          </a:solidFill>
                          <a:effectLst/>
                          <a:latin typeface="+mn-ea"/>
                          <a:ea typeface="+mn-ea"/>
                        </a:rPr>
                        <a:t>）</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mn-ea"/>
                          <a:ea typeface="+mn-ea"/>
                        </a:rPr>
                        <a:t>情報更新：毎日正午にメール連絡</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6" name="AutoShape 566">
            <a:extLst>
              <a:ext uri="{FF2B5EF4-FFF2-40B4-BE49-F238E27FC236}">
                <a16:creationId xmlns:a16="http://schemas.microsoft.com/office/drawing/2014/main" id="{03270F49-189C-C80C-40B9-76BC5A10E2B6}"/>
              </a:ext>
            </a:extLst>
          </p:cNvPr>
          <p:cNvSpPr>
            <a:spLocks noChangeArrowheads="1"/>
          </p:cNvSpPr>
          <p:nvPr/>
        </p:nvSpPr>
        <p:spPr bwMode="auto">
          <a:xfrm>
            <a:off x="4510086" y="4079946"/>
            <a:ext cx="1800225" cy="431800"/>
          </a:xfrm>
          <a:prstGeom prst="wedgeRectCallout">
            <a:avLst>
              <a:gd name="adj1" fmla="val -87653"/>
              <a:gd name="adj2" fmla="val -7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7" name="AutoShape 564">
            <a:extLst>
              <a:ext uri="{FF2B5EF4-FFF2-40B4-BE49-F238E27FC236}">
                <a16:creationId xmlns:a16="http://schemas.microsoft.com/office/drawing/2014/main" id="{F23B8778-E6A5-FF93-8145-9784D9A055C5}"/>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
        <p:nvSpPr>
          <p:cNvPr id="5" name="AutoShape 95">
            <a:extLst>
              <a:ext uri="{FF2B5EF4-FFF2-40B4-BE49-F238E27FC236}">
                <a16:creationId xmlns:a16="http://schemas.microsoft.com/office/drawing/2014/main" id="{831A9537-108D-86AC-3548-2712FA758D0C}"/>
              </a:ext>
            </a:extLst>
          </p:cNvPr>
          <p:cNvSpPr>
            <a:spLocks noChangeArrowheads="1"/>
          </p:cNvSpPr>
          <p:nvPr/>
        </p:nvSpPr>
        <p:spPr bwMode="auto">
          <a:xfrm>
            <a:off x="5238000" y="308544"/>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32" name="Group 4496"/>
          <p:cNvGraphicFramePr>
            <a:graphicFrameLocks noGrp="1"/>
          </p:cNvGraphicFramePr>
          <p:nvPr>
            <p:extLst>
              <p:ext uri="{D42A27DB-BD31-4B8C-83A1-F6EECF244321}">
                <p14:modId xmlns:p14="http://schemas.microsoft.com/office/powerpoint/2010/main" val="850281430"/>
              </p:ext>
            </p:extLst>
          </p:nvPr>
        </p:nvGraphicFramePr>
        <p:xfrm>
          <a:off x="205131" y="2049231"/>
          <a:ext cx="6443030" cy="7345776"/>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1260000">
                  <a:extLst>
                    <a:ext uri="{9D8B030D-6E8A-4147-A177-3AD203B41FA5}">
                      <a16:colId xmlns:a16="http://schemas.microsoft.com/office/drawing/2014/main" val="1883747547"/>
                    </a:ext>
                  </a:extLst>
                </a:gridCol>
                <a:gridCol w="126000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連絡先①</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連絡先②</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第二拠点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支店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派遣会社等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冷蔵庫ﾒｰｶｰ</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a:t>
                      </a:r>
                      <a:r>
                        <a:rPr kumimoji="1" lang="ja-JP" altLang="en-US" sz="1000" b="0" i="0" u="none" strike="noStrike" cap="none" normalizeH="0" baseline="0" dirty="0">
                          <a:ln>
                            <a:noFill/>
                          </a:ln>
                          <a:solidFill>
                            <a:srgbClr val="C00000"/>
                          </a:solidFill>
                          <a:effectLst/>
                          <a:latin typeface="+mn-ea"/>
                          <a:ea typeface="+mn-ea"/>
                        </a:rPr>
                        <a:t>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サプライヤー</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仕入</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B</a:t>
                      </a:r>
                      <a:r>
                        <a:rPr kumimoji="1" lang="ja-JP" altLang="en-US" sz="1000" b="0" i="0" u="none" strike="noStrike" cap="none" normalizeH="0" baseline="0" dirty="0">
                          <a:ln>
                            <a:noFill/>
                          </a:ln>
                          <a:solidFill>
                            <a:srgbClr val="C00000"/>
                          </a:solidFill>
                          <a:effectLst/>
                          <a:latin typeface="+mn-ea"/>
                          <a:ea typeface="+mn-ea"/>
                        </a:rPr>
                        <a:t>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倉庫業者</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物流業者等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入荷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運輸</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銀行</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保険会社等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NTT</a:t>
                      </a:r>
                      <a:r>
                        <a:rPr kumimoji="1" lang="ja-JP" altLang="en-US" sz="1000" b="0" i="0" u="none" strike="noStrike" cap="none" normalizeH="0" baseline="0" dirty="0">
                          <a:ln>
                            <a:noFill/>
                          </a:ln>
                          <a:solidFill>
                            <a:srgbClr val="C00000"/>
                          </a:solidFill>
                          <a:effectLst/>
                          <a:latin typeface="+mn-ea"/>
                          <a:ea typeface="+mn-ea"/>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市○○局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協同組合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241911">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2" name="タイトル 1">
            <a:extLst>
              <a:ext uri="{FF2B5EF4-FFF2-40B4-BE49-F238E27FC236}">
                <a16:creationId xmlns:a16="http://schemas.microsoft.com/office/drawing/2014/main" id="{EC56AAD0-E68C-5DBB-77FF-2486C8C9BF00}"/>
              </a:ext>
            </a:extLst>
          </p:cNvPr>
          <p:cNvSpPr>
            <a:spLocks noGrp="1"/>
          </p:cNvSpPr>
          <p:nvPr>
            <p:ph type="ctrTitle"/>
          </p:nvPr>
        </p:nvSpPr>
        <p:spPr/>
        <p:txBody>
          <a:bodyPr/>
          <a:lstStyle/>
          <a:p>
            <a:r>
              <a:rPr lang="en-US" altLang="ja-JP" dirty="0"/>
              <a:t>【</a:t>
            </a:r>
            <a:r>
              <a:rPr lang="ja-JP" altLang="en-US" dirty="0"/>
              <a:t>様式９</a:t>
            </a:r>
            <a:r>
              <a:rPr lang="en-US" altLang="ja-JP" dirty="0"/>
              <a:t>】</a:t>
            </a:r>
            <a:r>
              <a:rPr lang="ja-JP" altLang="en-US" dirty="0"/>
              <a:t>主要連絡先リスト</a:t>
            </a:r>
          </a:p>
        </p:txBody>
      </p:sp>
      <p:sp>
        <p:nvSpPr>
          <p:cNvPr id="4" name="コンテンツ プレースホルダー 3">
            <a:extLst>
              <a:ext uri="{FF2B5EF4-FFF2-40B4-BE49-F238E27FC236}">
                <a16:creationId xmlns:a16="http://schemas.microsoft.com/office/drawing/2014/main" id="{C69550ED-983F-C0F2-FEED-E56C161F2C64}"/>
              </a:ext>
            </a:extLst>
          </p:cNvPr>
          <p:cNvSpPr>
            <a:spLocks noGrp="1"/>
          </p:cNvSpPr>
          <p:nvPr>
            <p:ph sz="quarter" idx="11"/>
          </p:nvPr>
        </p:nvSpPr>
        <p:spPr>
          <a:xfrm>
            <a:off x="148111" y="631825"/>
            <a:ext cx="6552728" cy="1007968"/>
          </a:xfrm>
        </p:spPr>
        <p:txBody>
          <a:bodyPr/>
          <a:lstStyle/>
          <a:p>
            <a:pPr lvl="1"/>
            <a:r>
              <a:rPr lang="ja-JP" altLang="en-US" dirty="0"/>
              <a:t>ポイント</a:t>
            </a:r>
            <a:endParaRPr lang="en-US" altLang="ja-JP" dirty="0"/>
          </a:p>
          <a:p>
            <a:pPr lvl="2"/>
            <a:r>
              <a:rPr lang="ja-JP" altLang="en-US" dirty="0"/>
              <a:t>災害・事故発生時には、関係各社とお互いの被災状況や重要業務の復旧、再開などについて情報共有する必要があります。</a:t>
            </a:r>
          </a:p>
          <a:p>
            <a:pPr lvl="2"/>
            <a:r>
              <a:rPr lang="ja-JP" altLang="en-US" dirty="0"/>
              <a:t>また、経営資源に自社で解決できない被害が発生した場合には、修理業者や代替業者などを速やかに確保するなどの対応が必要です。あらかじめ、どこに、どのような手段で連絡するのかを整理しましょう。</a:t>
            </a:r>
          </a:p>
        </p:txBody>
      </p:sp>
      <p:sp>
        <p:nvSpPr>
          <p:cNvPr id="7" name="コンテンツ プレースホルダー 13">
            <a:extLst>
              <a:ext uri="{FF2B5EF4-FFF2-40B4-BE49-F238E27FC236}">
                <a16:creationId xmlns:a16="http://schemas.microsoft.com/office/drawing/2014/main" id="{CD3B08D5-E930-4992-4604-85C33D98B2F1}"/>
              </a:ext>
            </a:extLst>
          </p:cNvPr>
          <p:cNvSpPr txBox="1">
            <a:spLocks/>
          </p:cNvSpPr>
          <p:nvPr/>
        </p:nvSpPr>
        <p:spPr>
          <a:xfrm>
            <a:off x="148111" y="1784648"/>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2" indent="0" algn="r">
              <a:buFont typeface="Arial" panose="020B0604020202020204" pitchFamily="34" charset="0"/>
              <a:buNone/>
            </a:pPr>
            <a:r>
              <a:rPr lang="ja-JP" altLang="en-US" b="0" dirty="0"/>
              <a:t>（</a:t>
            </a:r>
            <a:r>
              <a:rPr lang="en-US" altLang="ja-JP" b="0" dirty="0">
                <a:solidFill>
                  <a:srgbClr val="C00000"/>
                </a:solidFill>
              </a:rPr>
              <a:t>XX</a:t>
            </a:r>
            <a:r>
              <a:rPr lang="ja-JP" altLang="en-US" b="0" dirty="0">
                <a:solidFill>
                  <a:srgbClr val="C00000"/>
                </a:solidFill>
              </a:rPr>
              <a:t>年</a:t>
            </a:r>
            <a:r>
              <a:rPr lang="en-US" altLang="ja-JP" b="0" dirty="0">
                <a:solidFill>
                  <a:srgbClr val="C00000"/>
                </a:solidFill>
              </a:rPr>
              <a:t>XX</a:t>
            </a:r>
            <a:r>
              <a:rPr lang="ja-JP" altLang="en-US" b="0" dirty="0">
                <a:solidFill>
                  <a:srgbClr val="C00000"/>
                </a:solidFill>
              </a:rPr>
              <a:t>月</a:t>
            </a:r>
            <a:r>
              <a:rPr lang="en-US" altLang="ja-JP" b="0" dirty="0">
                <a:solidFill>
                  <a:srgbClr val="C00000"/>
                </a:solidFill>
              </a:rPr>
              <a:t>XX</a:t>
            </a:r>
            <a:r>
              <a:rPr lang="ja-JP" altLang="en-US" b="0" dirty="0">
                <a:solidFill>
                  <a:srgbClr val="C00000"/>
                </a:solidFill>
              </a:rPr>
              <a:t>日</a:t>
            </a:r>
            <a:r>
              <a:rPr lang="ja-JP" altLang="en-US" b="0" dirty="0"/>
              <a:t>更新）</a:t>
            </a:r>
            <a:r>
              <a:rPr lang="en-US" altLang="ja-JP" sz="800" b="0" dirty="0"/>
              <a:t>※</a:t>
            </a:r>
            <a:r>
              <a:rPr lang="ja-JP" altLang="en-US" sz="800" b="0" dirty="0"/>
              <a:t>定期的に更新しましょう。</a:t>
            </a:r>
            <a:endParaRPr lang="ja-JP" altLang="en-US" b="0" dirty="0"/>
          </a:p>
        </p:txBody>
      </p:sp>
      <p:sp>
        <p:nvSpPr>
          <p:cNvPr id="3" name="スライド番号プレースホルダー 2">
            <a:extLst>
              <a:ext uri="{FF2B5EF4-FFF2-40B4-BE49-F238E27FC236}">
                <a16:creationId xmlns:a16="http://schemas.microsoft.com/office/drawing/2014/main" id="{6FF45227-CA54-3E5E-9E25-00A1AAB66E50}"/>
              </a:ext>
            </a:extLst>
          </p:cNvPr>
          <p:cNvSpPr>
            <a:spLocks noGrp="1"/>
          </p:cNvSpPr>
          <p:nvPr>
            <p:ph type="sldNum" sz="quarter" idx="12"/>
          </p:nvPr>
        </p:nvSpPr>
        <p:spPr/>
        <p:txBody>
          <a:bodyPr/>
          <a:lstStyle/>
          <a:p>
            <a:pPr algn="ctr"/>
            <a:fld id="{C7087AB9-DADE-4781-AE92-2E367CAE0F39}" type="slidenum">
              <a:rPr lang="ja-JP" altLang="en-US" smtClean="0"/>
              <a:pPr algn="ctr"/>
              <a:t>33</a:t>
            </a:fld>
            <a:endParaRPr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8BA18D-8896-5C26-7A31-01B362E5B7AD}"/>
              </a:ext>
            </a:extLst>
          </p:cNvPr>
          <p:cNvSpPr>
            <a:spLocks noGrp="1"/>
          </p:cNvSpPr>
          <p:nvPr>
            <p:ph sz="quarter" idx="11"/>
          </p:nvPr>
        </p:nvSpPr>
        <p:spPr>
          <a:xfrm>
            <a:off x="148111" y="631825"/>
            <a:ext cx="6552728" cy="1238801"/>
          </a:xfrm>
        </p:spPr>
        <p:txBody>
          <a:bodyPr/>
          <a:lstStyle/>
          <a:p>
            <a:pPr lvl="1"/>
            <a:r>
              <a:rPr lang="ja-JP" altLang="en-US" dirty="0"/>
              <a:t>ポイント</a:t>
            </a:r>
          </a:p>
          <a:p>
            <a:pPr lvl="2"/>
            <a:r>
              <a:rPr lang="ja-JP" altLang="en-US" dirty="0"/>
              <a:t>被害が広く県内に及ぶような広域災害の場合には、過去の災害の例を見ても、あなたの会社の対応だけでは早期に復旧できない場合があります。</a:t>
            </a:r>
          </a:p>
          <a:p>
            <a:pPr lvl="2"/>
            <a:r>
              <a:rPr lang="ja-JP" altLang="en-US" b="1" u="sng" dirty="0"/>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lvl="2"/>
            <a:r>
              <a:rPr lang="ja-JP" altLang="en-US" dirty="0"/>
              <a:t>（参考）の①～③の視点から、どのような連携対応策があるのかを検討しましょう。　</a:t>
            </a:r>
          </a:p>
        </p:txBody>
      </p:sp>
      <p:graphicFrame>
        <p:nvGraphicFramePr>
          <p:cNvPr id="85077" name="Group 85"/>
          <p:cNvGraphicFramePr>
            <a:graphicFrameLocks noGrp="1"/>
          </p:cNvGraphicFramePr>
          <p:nvPr>
            <p:extLst>
              <p:ext uri="{D42A27DB-BD31-4B8C-83A1-F6EECF244321}">
                <p14:modId xmlns:p14="http://schemas.microsoft.com/office/powerpoint/2010/main" val="3527566307"/>
              </p:ext>
            </p:extLst>
          </p:nvPr>
        </p:nvGraphicFramePr>
        <p:xfrm>
          <a:off x="508237" y="1924875"/>
          <a:ext cx="5832475" cy="2444163"/>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66585871"/>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災害発生時には食材仕入先・同業他社と速やかに被災状況を共有する</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grpSp>
        <p:nvGrpSpPr>
          <p:cNvPr id="33819" name="Group 81"/>
          <p:cNvGrpSpPr>
            <a:grpSpLocks/>
          </p:cNvGrpSpPr>
          <p:nvPr/>
        </p:nvGrpSpPr>
        <p:grpSpPr bwMode="auto">
          <a:xfrm>
            <a:off x="4998615" y="133213"/>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855101D5-C0B1-CFB8-F723-7E71FEC3F10D}"/>
              </a:ext>
            </a:extLst>
          </p:cNvPr>
          <p:cNvSpPr>
            <a:spLocks noGrp="1"/>
          </p:cNvSpPr>
          <p:nvPr>
            <p:ph type="ctrTitle"/>
          </p:nvPr>
        </p:nvSpPr>
        <p:spPr/>
        <p:txBody>
          <a:bodyPr/>
          <a:lstStyle/>
          <a:p>
            <a:r>
              <a:rPr lang="en-US" altLang="ja-JP" dirty="0"/>
              <a:t>【</a:t>
            </a:r>
            <a:r>
              <a:rPr lang="ja-JP" altLang="en-US" dirty="0"/>
              <a:t>様式１０</a:t>
            </a:r>
            <a:r>
              <a:rPr lang="en-US" altLang="ja-JP" dirty="0"/>
              <a:t>】</a:t>
            </a:r>
            <a:r>
              <a:rPr lang="ja-JP" altLang="en-US" dirty="0"/>
              <a:t>連携対応策一覧</a:t>
            </a:r>
          </a:p>
        </p:txBody>
      </p:sp>
      <p:sp>
        <p:nvSpPr>
          <p:cNvPr id="4" name="コンテンツ プレースホルダー 2">
            <a:extLst>
              <a:ext uri="{FF2B5EF4-FFF2-40B4-BE49-F238E27FC236}">
                <a16:creationId xmlns:a16="http://schemas.microsoft.com/office/drawing/2014/main" id="{82B6308A-5538-7D6A-2D67-A18CE8A09D1C}"/>
              </a:ext>
            </a:extLst>
          </p:cNvPr>
          <p:cNvSpPr txBox="1">
            <a:spLocks/>
          </p:cNvSpPr>
          <p:nvPr/>
        </p:nvSpPr>
        <p:spPr>
          <a:xfrm>
            <a:off x="148111" y="4928240"/>
            <a:ext cx="6434829" cy="3993401"/>
          </a:xfrm>
          <a:prstGeom prst="rect">
            <a:avLst/>
          </a:prstGeom>
          <a:ln w="38100">
            <a:solidFill>
              <a:srgbClr val="0070C0"/>
            </a:solidFill>
          </a:ln>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buNone/>
            </a:pPr>
            <a:r>
              <a:rPr lang="ja-JP" altLang="en-US" dirty="0"/>
              <a:t>（参考）</a:t>
            </a:r>
            <a:br>
              <a:rPr lang="en-US" altLang="ja-JP" dirty="0"/>
            </a:br>
            <a:endParaRPr lang="en-US" altLang="ja-JP" dirty="0"/>
          </a:p>
          <a:p>
            <a:pPr lvl="1" indent="0">
              <a:buNone/>
            </a:pPr>
            <a:r>
              <a:rPr lang="ja-JP" altLang="en-US" dirty="0"/>
              <a:t>①　近隣企業との共助</a:t>
            </a:r>
          </a:p>
          <a:p>
            <a:pPr lvl="2"/>
            <a:r>
              <a:rPr lang="ja-JP" altLang="en-US" b="0" dirty="0"/>
              <a:t>平時における共同防災訓練や共同備蓄などを行い、近隣企業との交流を持つことが非常に重要です。</a:t>
            </a:r>
            <a:endParaRPr lang="en-US" altLang="ja-JP" b="0" dirty="0"/>
          </a:p>
          <a:p>
            <a:pPr lvl="3"/>
            <a:r>
              <a:rPr lang="ja-JP" altLang="en-US" b="0" dirty="0"/>
              <a:t>災害時における初期消火や救命活動の支援など</a:t>
            </a:r>
          </a:p>
          <a:p>
            <a:pPr lvl="3"/>
            <a:r>
              <a:rPr lang="ja-JP" altLang="en-US" b="0" dirty="0"/>
              <a:t>ライフラインの被害状況把握や、復旧情報の共有、それらに関する業者の共同手配など</a:t>
            </a:r>
            <a:endParaRPr lang="en-US" altLang="ja-JP" b="0" dirty="0"/>
          </a:p>
          <a:p>
            <a:pPr lvl="1" indent="0">
              <a:buNone/>
            </a:pPr>
            <a:endParaRPr lang="en-US" altLang="ja-JP" dirty="0"/>
          </a:p>
          <a:p>
            <a:pPr lvl="1" indent="0">
              <a:buNone/>
            </a:pPr>
            <a:r>
              <a:rPr lang="ja-JP" altLang="en-US" dirty="0"/>
              <a:t>②　同業他社との共助</a:t>
            </a:r>
            <a:endParaRPr lang="ja-JP" altLang="en-US" b="0" dirty="0"/>
          </a:p>
          <a:p>
            <a:pPr lvl="2"/>
            <a:r>
              <a:rPr lang="ja-JP" altLang="en-US" b="0" dirty="0"/>
              <a:t>日頃からのネットワーク、信頼関係が重要ですので、普段からの取引や組合活動の中で、「勉強会」</a:t>
            </a:r>
            <a:br>
              <a:rPr lang="en-US" altLang="ja-JP" b="0" dirty="0"/>
            </a:br>
            <a:r>
              <a:rPr lang="ja-JP" altLang="en-US" b="0" dirty="0"/>
              <a:t>「セミナー」などの機会を通じて、話し合うことも重要です。</a:t>
            </a:r>
          </a:p>
          <a:p>
            <a:pPr lvl="3"/>
            <a:r>
              <a:rPr lang="ja-JP" altLang="en-US" b="0" dirty="0"/>
              <a:t>施設、設備、要員の応援や一時的な生産請負など</a:t>
            </a:r>
            <a:endParaRPr lang="en-US" altLang="ja-JP" b="0" dirty="0"/>
          </a:p>
          <a:p>
            <a:pPr lvl="1"/>
            <a:endParaRPr lang="en-US" altLang="ja-JP" b="0" dirty="0"/>
          </a:p>
          <a:p>
            <a:pPr lvl="1" indent="0">
              <a:buNone/>
            </a:pPr>
            <a:r>
              <a:rPr lang="ja-JP" altLang="en-US" dirty="0"/>
              <a:t>③　サプライチェーンにおける共助</a:t>
            </a:r>
            <a:endParaRPr lang="en-US" altLang="ja-JP" dirty="0"/>
          </a:p>
          <a:p>
            <a:pPr lvl="2"/>
            <a:r>
              <a:rPr lang="ja-JP" altLang="en-US" b="0" dirty="0"/>
              <a:t>企業は、少なからずサプライチェーンの中に組み込まれています。</a:t>
            </a:r>
          </a:p>
          <a:p>
            <a:pPr lvl="2"/>
            <a:r>
              <a:rPr lang="ja-JP" altLang="en-US" b="0" dirty="0"/>
              <a:t>ＢＣＰをまとめていく上でも、重要な供給先、仕入先企業など各種取引先との関係を考慮・想定しながら整理していくことが重要です。</a:t>
            </a:r>
          </a:p>
          <a:p>
            <a:pPr lvl="2"/>
            <a:r>
              <a:rPr lang="ja-JP" altLang="en-US" b="0" dirty="0"/>
              <a:t>また、被災時においては、サプライチェーンの中でのあなたの会社の重要性・存在感が、その後の復旧や支援に大きくかかわってきます。ここで作成したＢＣＰを取引先へ伝えるなど積極的にアピールすることであなたの会社の存在感も高まります。</a:t>
            </a:r>
          </a:p>
          <a:p>
            <a:pPr lvl="3"/>
            <a:r>
              <a:rPr lang="ja-JP" altLang="en-US" b="0" dirty="0"/>
              <a:t>上位サプライヤーとの事前協議、応援要請など　</a:t>
            </a:r>
          </a:p>
        </p:txBody>
      </p:sp>
      <p:sp>
        <p:nvSpPr>
          <p:cNvPr id="5" name="スライド番号プレースホルダー 4">
            <a:extLst>
              <a:ext uri="{FF2B5EF4-FFF2-40B4-BE49-F238E27FC236}">
                <a16:creationId xmlns:a16="http://schemas.microsoft.com/office/drawing/2014/main" id="{30A7FC23-EE1C-9089-5A68-90E281E54454}"/>
              </a:ext>
            </a:extLst>
          </p:cNvPr>
          <p:cNvSpPr>
            <a:spLocks noGrp="1"/>
          </p:cNvSpPr>
          <p:nvPr>
            <p:ph type="sldNum" sz="quarter" idx="12"/>
          </p:nvPr>
        </p:nvSpPr>
        <p:spPr/>
        <p:txBody>
          <a:bodyPr/>
          <a:lstStyle/>
          <a:p>
            <a:pPr algn="ctr"/>
            <a:fld id="{C7087AB9-DADE-4781-AE92-2E367CAE0F39}" type="slidenum">
              <a:rPr lang="ja-JP" altLang="en-US" smtClean="0"/>
              <a:pPr algn="ctr"/>
              <a:t>34</a:t>
            </a:fld>
            <a:endParaRPr lang="ja-JP" altLang="en-US" dirty="0"/>
          </a:p>
        </p:txBody>
      </p:sp>
      <p:sp>
        <p:nvSpPr>
          <p:cNvPr id="6" name="AutoShape 87">
            <a:extLst>
              <a:ext uri="{FF2B5EF4-FFF2-40B4-BE49-F238E27FC236}">
                <a16:creationId xmlns:a16="http://schemas.microsoft.com/office/drawing/2014/main" id="{D801543A-2C40-3691-4915-94AA90E7618A}"/>
              </a:ext>
            </a:extLst>
          </p:cNvPr>
          <p:cNvSpPr>
            <a:spLocks noChangeArrowheads="1"/>
          </p:cNvSpPr>
          <p:nvPr/>
        </p:nvSpPr>
        <p:spPr bwMode="auto">
          <a:xfrm>
            <a:off x="981075" y="3513138"/>
            <a:ext cx="1727845" cy="504825"/>
          </a:xfrm>
          <a:prstGeom prst="wedgeRectCallout">
            <a:avLst>
              <a:gd name="adj1" fmla="val -36273"/>
              <a:gd name="adj2" fmla="val -11100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49">
            <a:extLst>
              <a:ext uri="{FF2B5EF4-FFF2-40B4-BE49-F238E27FC236}">
                <a16:creationId xmlns:a16="http://schemas.microsoft.com/office/drawing/2014/main" id="{752D6BF1-D4B5-3C7D-08FC-2558CE52EC82}"/>
              </a:ext>
            </a:extLst>
          </p:cNvPr>
          <p:cNvGraphicFramePr>
            <a:graphicFrameLocks noGrp="1"/>
          </p:cNvGraphicFramePr>
          <p:nvPr>
            <p:extLst>
              <p:ext uri="{D42A27DB-BD31-4B8C-83A1-F6EECF244321}">
                <p14:modId xmlns:p14="http://schemas.microsoft.com/office/powerpoint/2010/main" val="1700460418"/>
              </p:ext>
            </p:extLst>
          </p:nvPr>
        </p:nvGraphicFramePr>
        <p:xfrm>
          <a:off x="253211" y="1702310"/>
          <a:ext cx="6336000" cy="3933574"/>
        </p:xfrm>
        <a:graphic>
          <a:graphicData uri="http://schemas.openxmlformats.org/drawingml/2006/table">
            <a:tbl>
              <a:tblPr/>
              <a:tblGrid>
                <a:gridCol w="1080000">
                  <a:extLst>
                    <a:ext uri="{9D8B030D-6E8A-4147-A177-3AD203B41FA5}">
                      <a16:colId xmlns:a16="http://schemas.microsoft.com/office/drawing/2014/main" val="2163036074"/>
                    </a:ext>
                  </a:extLst>
                </a:gridCol>
                <a:gridCol w="648000">
                  <a:extLst>
                    <a:ext uri="{9D8B030D-6E8A-4147-A177-3AD203B41FA5}">
                      <a16:colId xmlns:a16="http://schemas.microsoft.com/office/drawing/2014/main" val="205307629"/>
                    </a:ext>
                  </a:extLst>
                </a:gridCol>
                <a:gridCol w="1080000">
                  <a:extLst>
                    <a:ext uri="{9D8B030D-6E8A-4147-A177-3AD203B41FA5}">
                      <a16:colId xmlns:a16="http://schemas.microsoft.com/office/drawing/2014/main" val="3870143267"/>
                    </a:ext>
                  </a:extLst>
                </a:gridCol>
                <a:gridCol w="900000">
                  <a:extLst>
                    <a:ext uri="{9D8B030D-6E8A-4147-A177-3AD203B41FA5}">
                      <a16:colId xmlns:a16="http://schemas.microsoft.com/office/drawing/2014/main" val="1236317780"/>
                    </a:ext>
                  </a:extLst>
                </a:gridCol>
                <a:gridCol w="648000">
                  <a:extLst>
                    <a:ext uri="{9D8B030D-6E8A-4147-A177-3AD203B41FA5}">
                      <a16:colId xmlns:a16="http://schemas.microsoft.com/office/drawing/2014/main" val="2296760656"/>
                    </a:ext>
                  </a:extLst>
                </a:gridCol>
                <a:gridCol w="1080000">
                  <a:extLst>
                    <a:ext uri="{9D8B030D-6E8A-4147-A177-3AD203B41FA5}">
                      <a16:colId xmlns:a16="http://schemas.microsoft.com/office/drawing/2014/main" val="2840961059"/>
                    </a:ext>
                  </a:extLst>
                </a:gridCol>
                <a:gridCol w="900000">
                  <a:extLst>
                    <a:ext uri="{9D8B030D-6E8A-4147-A177-3AD203B41FA5}">
                      <a16:colId xmlns:a16="http://schemas.microsoft.com/office/drawing/2014/main" val="2411451688"/>
                    </a:ext>
                  </a:extLst>
                </a:gridCol>
              </a:tblGrid>
              <a:tr h="243807">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バックアップ手段（可能な場合に記入）</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53121758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レシピ・仕出しメニュー表</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書類</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本店・支店</a:t>
                      </a:r>
                      <a:endParaRPr kumimoji="1" lang="en-US"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各店長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a:t>
                      </a:r>
                      <a:r>
                        <a:rPr kumimoji="1" lang="en-US" altLang="ja-JP" sz="1000" b="0" i="0" u="none" strike="noStrike" cap="none" normalizeH="0" baseline="0" dirty="0">
                          <a:ln>
                            <a:noFill/>
                          </a:ln>
                          <a:solidFill>
                            <a:srgbClr val="C00000"/>
                          </a:solidFill>
                          <a:effectLst/>
                          <a:latin typeface="+mn-ea"/>
                          <a:ea typeface="+mn-ea"/>
                        </a:rPr>
                        <a:t>3</a:t>
                      </a:r>
                      <a:r>
                        <a:rPr kumimoji="1" lang="ja-JP" altLang="en-US" sz="1000" b="0" i="0" u="none" strike="noStrike" cap="none" normalizeH="0" baseline="0" dirty="0">
                          <a:ln>
                            <a:noFill/>
                          </a:ln>
                          <a:solidFill>
                            <a:srgbClr val="C00000"/>
                          </a:solidFill>
                          <a:effectLst/>
                          <a:latin typeface="+mn-ea"/>
                          <a:ea typeface="+mn-ea"/>
                        </a:rPr>
                        <a:t>か月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顧客情報</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業務サーバー</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クラウドサービスに移行予定</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発注・在庫管理データ</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業務サーバー</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各店長</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人事労務</a:t>
                      </a: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データ</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労務」</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労務課</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○○課長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経費精算</a:t>
                      </a: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データ</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精算」</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a:t>
                      </a: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データ</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56879"/>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1009202"/>
                  </a:ext>
                </a:extLst>
              </a:tr>
            </a:tbl>
          </a:graphicData>
        </a:graphic>
      </p:graphicFrame>
      <p:sp>
        <p:nvSpPr>
          <p:cNvPr id="5" name="タイトル 4">
            <a:extLst>
              <a:ext uri="{FF2B5EF4-FFF2-40B4-BE49-F238E27FC236}">
                <a16:creationId xmlns:a16="http://schemas.microsoft.com/office/drawing/2014/main" id="{E07B8421-BF6E-1D9D-F864-5791346C71FC}"/>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4AC94B14-1C79-B881-1831-63267A7CDE62}"/>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大量のデータや文書のバックアップには、コストや手間がかかります。特に、被災時において不可欠となるデータ・文書は何かを十分整理し、適切にバックアップを図りましょう。</a:t>
            </a:r>
          </a:p>
          <a:p>
            <a:pPr lvl="2"/>
            <a:r>
              <a:rPr lang="ja-JP" altLang="en-US" dirty="0"/>
              <a:t>情報システムやデータへの依存度が高い場合には、別途バックアップデータでの業務再開手順などを</a:t>
            </a:r>
            <a:br>
              <a:rPr lang="ja-JP" altLang="en-US" dirty="0"/>
            </a:br>
            <a:r>
              <a:rPr lang="ja-JP" altLang="en-US" dirty="0"/>
              <a:t>マニュアル化しておく必要があります。</a:t>
            </a:r>
          </a:p>
        </p:txBody>
      </p:sp>
      <p:sp>
        <p:nvSpPr>
          <p:cNvPr id="2" name="スライド番号プレースホルダー 1">
            <a:extLst>
              <a:ext uri="{FF2B5EF4-FFF2-40B4-BE49-F238E27FC236}">
                <a16:creationId xmlns:a16="http://schemas.microsoft.com/office/drawing/2014/main" id="{67858DC4-F145-9EF0-A0EB-431096BA6D19}"/>
              </a:ext>
            </a:extLst>
          </p:cNvPr>
          <p:cNvSpPr>
            <a:spLocks noGrp="1"/>
          </p:cNvSpPr>
          <p:nvPr>
            <p:ph type="sldNum" sz="quarter" idx="12"/>
          </p:nvPr>
        </p:nvSpPr>
        <p:spPr/>
        <p:txBody>
          <a:bodyPr/>
          <a:lstStyle/>
          <a:p>
            <a:pPr algn="ctr"/>
            <a:fld id="{C7087AB9-DADE-4781-AE92-2E367CAE0F39}" type="slidenum">
              <a:rPr lang="ja-JP" altLang="en-US" smtClean="0"/>
              <a:pPr algn="ctr"/>
              <a:t>35</a:t>
            </a:fld>
            <a:endParaRPr lang="ja-JP" altLang="en-US" dirty="0"/>
          </a:p>
        </p:txBody>
      </p:sp>
      <p:sp>
        <p:nvSpPr>
          <p:cNvPr id="9" name="AutoShape 448">
            <a:extLst>
              <a:ext uri="{FF2B5EF4-FFF2-40B4-BE49-F238E27FC236}">
                <a16:creationId xmlns:a16="http://schemas.microsoft.com/office/drawing/2014/main" id="{6E7D6AD5-A788-E351-2220-F6C6772EF743}"/>
              </a:ext>
            </a:extLst>
          </p:cNvPr>
          <p:cNvSpPr>
            <a:spLocks noChangeArrowheads="1"/>
          </p:cNvSpPr>
          <p:nvPr/>
        </p:nvSpPr>
        <p:spPr bwMode="auto">
          <a:xfrm>
            <a:off x="764704" y="5358439"/>
            <a:ext cx="4464496" cy="216024"/>
          </a:xfrm>
          <a:prstGeom prst="wedgeRectCallout">
            <a:avLst>
              <a:gd name="adj1" fmla="val -43243"/>
              <a:gd name="adj2" fmla="val -2471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重要なデータごとに、保管場所やバックアップ手段などを決めて記入しましょう。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2676-9084-9935-82C0-670BD56817E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2334E61-1D9D-CAF2-2A42-44F24310D26F}"/>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8EBEB567-6E41-4E31-3A06-50D698EA74FA}"/>
              </a:ext>
            </a:extLst>
          </p:cNvPr>
          <p:cNvSpPr>
            <a:spLocks noGrp="1"/>
          </p:cNvSpPr>
          <p:nvPr>
            <p:ph sz="quarter" idx="11"/>
          </p:nvPr>
        </p:nvSpPr>
        <p:spPr>
          <a:xfrm>
            <a:off x="148111" y="631825"/>
            <a:ext cx="6552728" cy="3893374"/>
          </a:xfrm>
        </p:spPr>
        <p:txBody>
          <a:bodyPr/>
          <a:lstStyle/>
          <a:p>
            <a:r>
              <a:rPr lang="ja-JP" altLang="en-US" dirty="0"/>
              <a:t>（参考）バックアップ手段の例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（参考）企業規模別コスト比較</a:t>
            </a:r>
          </a:p>
        </p:txBody>
      </p:sp>
      <p:sp>
        <p:nvSpPr>
          <p:cNvPr id="2" name="スライド番号プレースホルダー 1">
            <a:extLst>
              <a:ext uri="{FF2B5EF4-FFF2-40B4-BE49-F238E27FC236}">
                <a16:creationId xmlns:a16="http://schemas.microsoft.com/office/drawing/2014/main" id="{416D6A30-91C5-C918-85BC-F7BB6A8447BE}"/>
              </a:ext>
            </a:extLst>
          </p:cNvPr>
          <p:cNvSpPr>
            <a:spLocks noGrp="1"/>
          </p:cNvSpPr>
          <p:nvPr>
            <p:ph type="sldNum" sz="quarter" idx="12"/>
          </p:nvPr>
        </p:nvSpPr>
        <p:spPr/>
        <p:txBody>
          <a:bodyPr/>
          <a:lstStyle/>
          <a:p>
            <a:pPr algn="ctr"/>
            <a:fld id="{C7087AB9-DADE-4781-AE92-2E367CAE0F39}" type="slidenum">
              <a:rPr lang="ja-JP" altLang="en-US" smtClean="0"/>
              <a:pPr algn="ctr"/>
              <a:t>36</a:t>
            </a:fld>
            <a:endParaRPr lang="ja-JP" altLang="en-US" dirty="0"/>
          </a:p>
        </p:txBody>
      </p:sp>
      <p:sp>
        <p:nvSpPr>
          <p:cNvPr id="3" name="コンテンツ プレースホルダー 5">
            <a:extLst>
              <a:ext uri="{FF2B5EF4-FFF2-40B4-BE49-F238E27FC236}">
                <a16:creationId xmlns:a16="http://schemas.microsoft.com/office/drawing/2014/main" id="{CD61D525-4ED1-7496-3B05-50E0CD1A2B69}"/>
              </a:ext>
            </a:extLst>
          </p:cNvPr>
          <p:cNvSpPr txBox="1">
            <a:spLocks/>
          </p:cNvSpPr>
          <p:nvPr/>
        </p:nvSpPr>
        <p:spPr>
          <a:xfrm>
            <a:off x="148110" y="7545288"/>
            <a:ext cx="6552728" cy="193129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注意点</a:t>
            </a:r>
            <a:endParaRPr lang="en-US" altLang="ja-JP" dirty="0"/>
          </a:p>
          <a:p>
            <a:pPr lvl="2"/>
            <a:r>
              <a:rPr lang="ja-JP" altLang="en-US" b="0" dirty="0"/>
              <a:t>上記はあくまで目安です。</a:t>
            </a:r>
          </a:p>
          <a:p>
            <a:pPr lvl="2"/>
            <a:r>
              <a:rPr lang="ja-JP" altLang="en-US" b="0" dirty="0"/>
              <a:t>製品・サービスの種類・機能・ユーザー数・契約内容により、上記の範囲を大きく超える場合があります。</a:t>
            </a:r>
          </a:p>
          <a:p>
            <a:pPr lvl="2"/>
            <a:r>
              <a:rPr lang="ja-JP" altLang="en-US" b="0" dirty="0"/>
              <a:t>クラウドストレージは個人向けの無料プランがありますが、複数人での業務利用には有料プランが必要になる場合がほとんどです。</a:t>
            </a:r>
          </a:p>
          <a:p>
            <a:pPr lvl="2"/>
            <a:r>
              <a:rPr lang="ja-JP" altLang="en-US" b="0" dirty="0"/>
              <a:t>クラウド業務システムは導入するシステムの数だけ費用が加算されます。自社に必要なシステムを見極めた上で導入を検討してください。</a:t>
            </a:r>
          </a:p>
          <a:p>
            <a:pPr lvl="2"/>
            <a:r>
              <a:rPr lang="ja-JP" altLang="en-US" b="0" spc="-10" dirty="0"/>
              <a:t>詳しくは、中小機構の相談窓口（よろず支援拠点）、または最寄りの商工会・商工会議所にご相談ください。</a:t>
            </a:r>
          </a:p>
          <a:p>
            <a:pPr marL="0" lvl="2" indent="0">
              <a:buNone/>
            </a:pPr>
            <a:r>
              <a:rPr lang="ja-JP" altLang="en-US" b="0" dirty="0"/>
              <a:t>　 よろず支援拠点（無料・全国</a:t>
            </a:r>
            <a:r>
              <a:rPr lang="en-US" altLang="ja-JP" b="0" dirty="0"/>
              <a:t>47</a:t>
            </a:r>
            <a:r>
              <a:rPr lang="ja-JP" altLang="en-US" b="0" dirty="0"/>
              <a:t>都道府県設置）：</a:t>
            </a:r>
            <a:r>
              <a:rPr lang="en-US" altLang="ja-JP" b="0" dirty="0"/>
              <a:t>https://yorozu.smrj.go.jp/</a:t>
            </a:r>
            <a:endParaRPr lang="ja-JP" altLang="en-US" b="0" dirty="0"/>
          </a:p>
        </p:txBody>
      </p:sp>
      <p:graphicFrame>
        <p:nvGraphicFramePr>
          <p:cNvPr id="10" name="表 9">
            <a:extLst>
              <a:ext uri="{FF2B5EF4-FFF2-40B4-BE49-F238E27FC236}">
                <a16:creationId xmlns:a16="http://schemas.microsoft.com/office/drawing/2014/main" id="{93A21462-A8E9-571D-7A36-A828F2825E76}"/>
              </a:ext>
            </a:extLst>
          </p:cNvPr>
          <p:cNvGraphicFramePr>
            <a:graphicFrameLocks noGrp="1"/>
          </p:cNvGraphicFramePr>
          <p:nvPr>
            <p:extLst>
              <p:ext uri="{D42A27DB-BD31-4B8C-83A1-F6EECF244321}">
                <p14:modId xmlns:p14="http://schemas.microsoft.com/office/powerpoint/2010/main" val="3200685711"/>
              </p:ext>
            </p:extLst>
          </p:nvPr>
        </p:nvGraphicFramePr>
        <p:xfrm>
          <a:off x="252305" y="4448944"/>
          <a:ext cx="6344380" cy="2965858"/>
        </p:xfrm>
        <a:graphic>
          <a:graphicData uri="http://schemas.openxmlformats.org/drawingml/2006/table">
            <a:tbl>
              <a:tblPr/>
              <a:tblGrid>
                <a:gridCol w="2024380">
                  <a:extLst>
                    <a:ext uri="{9D8B030D-6E8A-4147-A177-3AD203B41FA5}">
                      <a16:colId xmlns:a16="http://schemas.microsoft.com/office/drawing/2014/main" val="124251500"/>
                    </a:ext>
                  </a:extLst>
                </a:gridCol>
                <a:gridCol w="1440000">
                  <a:extLst>
                    <a:ext uri="{9D8B030D-6E8A-4147-A177-3AD203B41FA5}">
                      <a16:colId xmlns:a16="http://schemas.microsoft.com/office/drawing/2014/main" val="1599763644"/>
                    </a:ext>
                  </a:extLst>
                </a:gridCol>
                <a:gridCol w="1440000">
                  <a:extLst>
                    <a:ext uri="{9D8B030D-6E8A-4147-A177-3AD203B41FA5}">
                      <a16:colId xmlns:a16="http://schemas.microsoft.com/office/drawing/2014/main" val="1032621072"/>
                    </a:ext>
                  </a:extLst>
                </a:gridCol>
                <a:gridCol w="1440000">
                  <a:extLst>
                    <a:ext uri="{9D8B030D-6E8A-4147-A177-3AD203B41FA5}">
                      <a16:colId xmlns:a16="http://schemas.microsoft.com/office/drawing/2014/main" val="604874086"/>
                    </a:ext>
                  </a:extLst>
                </a:gridCol>
              </a:tblGrid>
              <a:tr h="135699">
                <a:tc>
                  <a:txBody>
                    <a:bodyPr/>
                    <a:lstStyle/>
                    <a:p>
                      <a:pPr algn="ctr" fontAlgn="b">
                        <a:buNone/>
                      </a:pPr>
                      <a:r>
                        <a:rPr lang="ja-JP" sz="1000" b="1" dirty="0">
                          <a:solidFill>
                            <a:srgbClr val="111827"/>
                          </a:solidFill>
                          <a:effectLst/>
                          <a:latin typeface="+mn-ea"/>
                          <a:ea typeface="+mn-ea"/>
                        </a:rPr>
                        <a:t>手段</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従業員50人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従業員100人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従業員300人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3138558"/>
                  </a:ext>
                </a:extLst>
              </a:tr>
              <a:tr h="193856">
                <a:tc>
                  <a:txBody>
                    <a:bodyPr/>
                    <a:lstStyle/>
                    <a:p>
                      <a:pPr algn="l" fontAlgn="base">
                        <a:buNone/>
                      </a:pPr>
                      <a:r>
                        <a:rPr lang="ja-JP" sz="1000" dirty="0">
                          <a:effectLst/>
                          <a:latin typeface="+mn-ea"/>
                          <a:ea typeface="+mn-ea"/>
                        </a:rPr>
                        <a:t>現地保管</a:t>
                      </a:r>
                      <a:endParaRPr lang="en-US" altLang="ja-JP" sz="1000" dirty="0">
                        <a:effectLst/>
                        <a:latin typeface="+mn-ea"/>
                        <a:ea typeface="+mn-ea"/>
                      </a:endParaRPr>
                    </a:p>
                    <a:p>
                      <a:pPr algn="l" fontAlgn="base">
                        <a:buNone/>
                      </a:pPr>
                      <a:r>
                        <a:rPr lang="ja-JP" sz="1000" dirty="0">
                          <a:effectLst/>
                          <a:latin typeface="+mn-ea"/>
                          <a:ea typeface="+mn-ea"/>
                        </a:rPr>
                        <a:t>(耐火金庫</a:t>
                      </a:r>
                      <a:r>
                        <a:rPr lang="ja-JP" altLang="en-US" sz="1000" dirty="0">
                          <a:effectLst/>
                          <a:latin typeface="+mn-ea"/>
                          <a:ea typeface="+mn-ea"/>
                        </a:rPr>
                        <a:t>の購入</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037431"/>
                  </a:ext>
                </a:extLst>
              </a:tr>
              <a:tr h="193856">
                <a:tc>
                  <a:txBody>
                    <a:bodyPr/>
                    <a:lstStyle/>
                    <a:p>
                      <a:pPr algn="l" fontAlgn="base">
                        <a:buNone/>
                      </a:pPr>
                      <a:r>
                        <a:rPr lang="ja-JP" sz="1000" dirty="0">
                          <a:effectLst/>
                          <a:latin typeface="+mn-ea"/>
                          <a:ea typeface="+mn-ea"/>
                        </a:rPr>
                        <a:t>遠隔地保管</a:t>
                      </a:r>
                      <a:endParaRPr lang="ja-JP" altLang="en-US" sz="1000" dirty="0">
                        <a:effectLst/>
                        <a:latin typeface="+mn-ea"/>
                        <a:ea typeface="+mn-ea"/>
                      </a:endParaRPr>
                    </a:p>
                    <a:p>
                      <a:pPr algn="l" fontAlgn="base">
                        <a:buNone/>
                      </a:pPr>
                      <a:r>
                        <a:rPr lang="ja-JP" sz="1000" dirty="0">
                          <a:effectLst/>
                          <a:latin typeface="+mn-ea"/>
                          <a:ea typeface="+mn-ea"/>
                        </a:rPr>
                        <a:t>(貸金庫</a:t>
                      </a:r>
                      <a:r>
                        <a:rPr lang="ja-JP" altLang="en-US" sz="1000" dirty="0">
                          <a:effectLst/>
                          <a:latin typeface="+mn-ea"/>
                          <a:ea typeface="+mn-ea"/>
                        </a:rPr>
                        <a:t>等の契約</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1.5万～3万円/年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3万～6万円/年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7.5万～15万円/年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239086"/>
                  </a:ext>
                </a:extLst>
              </a:tr>
              <a:tr h="178252">
                <a:tc>
                  <a:txBody>
                    <a:bodyPr/>
                    <a:lstStyle/>
                    <a:p>
                      <a:pPr algn="l" fontAlgn="base">
                        <a:buNone/>
                      </a:pPr>
                      <a:r>
                        <a:rPr 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(USB</a:t>
                      </a:r>
                      <a:r>
                        <a:rPr lang="ja-JP" altLang="en-US" sz="1000" dirty="0">
                          <a:effectLst/>
                          <a:latin typeface="+mn-ea"/>
                          <a:ea typeface="+mn-ea"/>
                        </a:rPr>
                        <a:t>メモリ等の購入</a:t>
                      </a:r>
                      <a:r>
                        <a:rPr lang="en-US" altLang="ja-JP" sz="1000" dirty="0">
                          <a:effectLst/>
                          <a:latin typeface="+mn-ea"/>
                          <a:ea typeface="+mn-ea"/>
                        </a:rPr>
                        <a:t>)</a:t>
                      </a:r>
                      <a:endParaRPr 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0.1万～1万円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0.2万～2万円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0.5万～5万円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84667"/>
                  </a:ext>
                </a:extLst>
              </a:tr>
              <a:tr h="178252">
                <a:tc>
                  <a:txBody>
                    <a:bodyPr/>
                    <a:lstStyle/>
                    <a:p>
                      <a:pPr algn="l" fontAlgn="base">
                        <a:buNone/>
                      </a:pPr>
                      <a:r>
                        <a:rPr lang="ja-JP" alt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a:t>
                      </a:r>
                      <a:r>
                        <a:rPr lang="ja-JP" altLang="ja-JP" sz="1000" dirty="0">
                          <a:effectLst/>
                          <a:latin typeface="+mn-ea"/>
                          <a:ea typeface="+mn-ea"/>
                        </a:rPr>
                        <a:t>外付けHDD</a:t>
                      </a:r>
                      <a:r>
                        <a:rPr lang="ja-JP" altLang="en-US" sz="1000" dirty="0">
                          <a:effectLst/>
                          <a:latin typeface="+mn-ea"/>
                          <a:ea typeface="+mn-ea"/>
                        </a:rPr>
                        <a:t>等の購入</a:t>
                      </a:r>
                      <a:r>
                        <a:rPr lang="en-US" altLang="ja-JP" sz="1000" dirty="0">
                          <a:effectLst/>
                          <a:latin typeface="+mn-ea"/>
                          <a:ea typeface="+mn-ea"/>
                        </a:rPr>
                        <a:t>)</a:t>
                      </a:r>
                      <a:endParaRPr lang="ja-JP" alt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773684"/>
                  </a:ext>
                </a:extLst>
              </a:tr>
              <a:tr h="310170">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112361"/>
                  </a:ext>
                </a:extLst>
              </a:tr>
              <a:tr h="193856">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(会計)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3.6</a:t>
                      </a:r>
                      <a:r>
                        <a:rPr lang="ja-JP" sz="1000" dirty="0">
                          <a:effectLst/>
                          <a:latin typeface="+mn-ea"/>
                          <a:ea typeface="+mn-ea"/>
                        </a:rPr>
                        <a:t>万～</a:t>
                      </a:r>
                      <a:r>
                        <a:rPr lang="en-US" altLang="ja-JP" sz="1000" dirty="0">
                          <a:effectLst/>
                          <a:latin typeface="+mn-ea"/>
                          <a:ea typeface="+mn-ea"/>
                        </a:rPr>
                        <a:t>12</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7.2</a:t>
                      </a:r>
                      <a:r>
                        <a:rPr lang="ja-JP" sz="1000" dirty="0">
                          <a:effectLst/>
                          <a:latin typeface="+mn-ea"/>
                          <a:ea typeface="+mn-ea"/>
                        </a:rPr>
                        <a:t>万～</a:t>
                      </a:r>
                      <a:r>
                        <a:rPr lang="en-US" altLang="ja-JP" sz="1000" dirty="0">
                          <a:effectLst/>
                          <a:latin typeface="+mn-ea"/>
                          <a:ea typeface="+mn-ea"/>
                        </a:rPr>
                        <a:t>24</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18</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173708"/>
                  </a:ext>
                </a:extLst>
              </a:tr>
              <a:tr h="346299">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(勤怠・労務管理)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57321"/>
                  </a:ext>
                </a:extLst>
              </a:tr>
            </a:tbl>
          </a:graphicData>
        </a:graphic>
      </p:graphicFrame>
      <p:graphicFrame>
        <p:nvGraphicFramePr>
          <p:cNvPr id="4" name="表 3">
            <a:extLst>
              <a:ext uri="{FF2B5EF4-FFF2-40B4-BE49-F238E27FC236}">
                <a16:creationId xmlns:a16="http://schemas.microsoft.com/office/drawing/2014/main" id="{2865F1D5-B18A-4C86-AEB9-3085DDBCB919}"/>
              </a:ext>
            </a:extLst>
          </p:cNvPr>
          <p:cNvGraphicFramePr>
            <a:graphicFrameLocks noGrp="1"/>
          </p:cNvGraphicFramePr>
          <p:nvPr>
            <p:extLst>
              <p:ext uri="{D42A27DB-BD31-4B8C-83A1-F6EECF244321}">
                <p14:modId xmlns:p14="http://schemas.microsoft.com/office/powerpoint/2010/main" val="1087850472"/>
              </p:ext>
            </p:extLst>
          </p:nvPr>
        </p:nvGraphicFramePr>
        <p:xfrm>
          <a:off x="252305" y="992560"/>
          <a:ext cx="6344380" cy="2951944"/>
        </p:xfrm>
        <a:graphic>
          <a:graphicData uri="http://schemas.openxmlformats.org/drawingml/2006/table">
            <a:tbl>
              <a:tblPr/>
              <a:tblGrid>
                <a:gridCol w="1232479">
                  <a:extLst>
                    <a:ext uri="{9D8B030D-6E8A-4147-A177-3AD203B41FA5}">
                      <a16:colId xmlns:a16="http://schemas.microsoft.com/office/drawing/2014/main" val="899934685"/>
                    </a:ext>
                  </a:extLst>
                </a:gridCol>
                <a:gridCol w="1849079">
                  <a:extLst>
                    <a:ext uri="{9D8B030D-6E8A-4147-A177-3AD203B41FA5}">
                      <a16:colId xmlns:a16="http://schemas.microsoft.com/office/drawing/2014/main" val="2676713565"/>
                    </a:ext>
                  </a:extLst>
                </a:gridCol>
                <a:gridCol w="1631411">
                  <a:extLst>
                    <a:ext uri="{9D8B030D-6E8A-4147-A177-3AD203B41FA5}">
                      <a16:colId xmlns:a16="http://schemas.microsoft.com/office/drawing/2014/main" val="2153589952"/>
                    </a:ext>
                  </a:extLst>
                </a:gridCol>
                <a:gridCol w="1631411">
                  <a:extLst>
                    <a:ext uri="{9D8B030D-6E8A-4147-A177-3AD203B41FA5}">
                      <a16:colId xmlns:a16="http://schemas.microsoft.com/office/drawing/2014/main" val="300772179"/>
                    </a:ext>
                  </a:extLst>
                </a:gridCol>
              </a:tblGrid>
              <a:tr h="143029">
                <a:tc>
                  <a:txBody>
                    <a:bodyPr/>
                    <a:lstStyle/>
                    <a:p>
                      <a:pPr algn="ctr" fontAlgn="b">
                        <a:buNone/>
                      </a:pPr>
                      <a:r>
                        <a:rPr lang="ja-JP" altLang="en-US" sz="900" b="1" dirty="0">
                          <a:solidFill>
                            <a:srgbClr val="111827"/>
                          </a:solidFill>
                          <a:effectLst/>
                          <a:latin typeface="+mn-ea"/>
                          <a:ea typeface="+mn-ea"/>
                        </a:rPr>
                        <a:t>手段</a:t>
                      </a:r>
                      <a:endParaRPr lang="ja-JP" sz="900" b="1" dirty="0">
                        <a:solidFill>
                          <a:srgbClr val="111827"/>
                        </a:solidFill>
                        <a:effectLst/>
                        <a:latin typeface="+mn-ea"/>
                        <a:ea typeface="+mn-ea"/>
                      </a:endParaRP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概要</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メリット</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注意点</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91932009"/>
                  </a:ext>
                </a:extLst>
              </a:tr>
              <a:tr h="441235">
                <a:tc>
                  <a:txBody>
                    <a:bodyPr/>
                    <a:lstStyle/>
                    <a:p>
                      <a:pPr algn="l" fontAlgn="base">
                        <a:buNone/>
                      </a:pPr>
                      <a:r>
                        <a:rPr lang="ja-JP" sz="900" dirty="0">
                          <a:effectLst/>
                          <a:latin typeface="+mn-ea"/>
                          <a:ea typeface="+mn-ea"/>
                        </a:rPr>
                        <a:t>現地保管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耐火金庫等</a:t>
                      </a:r>
                      <a:r>
                        <a:rPr lang="en-US" altLang="ja-JP" sz="9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重要書類や記録媒体を耐火金庫</a:t>
                      </a:r>
                      <a:r>
                        <a:rPr lang="ja-JP" altLang="en-US" sz="900" dirty="0">
                          <a:effectLst/>
                          <a:latin typeface="+mn-ea"/>
                          <a:ea typeface="+mn-ea"/>
                        </a:rPr>
                        <a:t>や書庫</a:t>
                      </a:r>
                      <a:r>
                        <a:rPr lang="ja-JP" sz="900" dirty="0">
                          <a:effectLst/>
                          <a:latin typeface="+mn-ea"/>
                          <a:ea typeface="+mn-ea"/>
                        </a:rPr>
                        <a:t>等に保管する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ja-JP" sz="900" dirty="0">
                          <a:effectLst/>
                          <a:latin typeface="+mn-ea"/>
                          <a:ea typeface="+mn-ea"/>
                        </a:rPr>
                        <a:t>比較的安価</a:t>
                      </a:r>
                      <a:r>
                        <a:rPr lang="ja-JP" altLang="en-US" sz="900" dirty="0">
                          <a:effectLst/>
                          <a:latin typeface="+mn-ea"/>
                          <a:ea typeface="+mn-ea"/>
                        </a:rPr>
                        <a:t>で</a:t>
                      </a:r>
                      <a:r>
                        <a:rPr lang="ja-JP" altLang="ja-JP" sz="900" dirty="0">
                          <a:effectLst/>
                          <a:latin typeface="+mn-ea"/>
                          <a:ea typeface="+mn-ea"/>
                        </a:rPr>
                        <a:t>持ち出し可能。</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建物倒壊・津波時は消失</a:t>
                      </a:r>
                      <a:r>
                        <a:rPr lang="ja-JP" altLang="en-US" sz="900" dirty="0">
                          <a:effectLst/>
                          <a:latin typeface="+mn-ea"/>
                          <a:ea typeface="+mn-ea"/>
                        </a:rPr>
                        <a:t>ﾘｽｸ</a:t>
                      </a:r>
                      <a:r>
                        <a:rPr lang="ja-JP" sz="900" dirty="0">
                          <a:effectLst/>
                          <a:latin typeface="+mn-ea"/>
                          <a:ea typeface="+mn-ea"/>
                        </a:rPr>
                        <a:t>あり</a:t>
                      </a:r>
                      <a:r>
                        <a:rPr lang="ja-JP" altLang="en-US" sz="900" dirty="0">
                          <a:effectLst/>
                          <a:latin typeface="+mn-ea"/>
                          <a:ea typeface="+mn-ea"/>
                        </a:rPr>
                        <a:t>。</a:t>
                      </a:r>
                      <a:r>
                        <a:rPr lang="ja-JP" sz="900" dirty="0">
                          <a:effectLst/>
                          <a:latin typeface="+mn-ea"/>
                          <a:ea typeface="+mn-ea"/>
                        </a:rPr>
                        <a:t>単独での利用は不十分</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689090"/>
                  </a:ext>
                </a:extLst>
              </a:tr>
              <a:tr h="320898">
                <a:tc>
                  <a:txBody>
                    <a:bodyPr/>
                    <a:lstStyle/>
                    <a:p>
                      <a:pPr algn="l" fontAlgn="base">
                        <a:buNone/>
                      </a:pPr>
                      <a:r>
                        <a:rPr lang="ja-JP" sz="900" dirty="0">
                          <a:effectLst/>
                          <a:latin typeface="+mn-ea"/>
                          <a:ea typeface="+mn-ea"/>
                        </a:rPr>
                        <a:t>遠隔地保管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別拠点、</a:t>
                      </a:r>
                      <a:r>
                        <a:rPr lang="ja-JP" sz="900" dirty="0">
                          <a:effectLst/>
                          <a:latin typeface="+mn-ea"/>
                          <a:ea typeface="+mn-ea"/>
                        </a:rPr>
                        <a:t>貸金庫等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金融機関の貸金庫や</a:t>
                      </a:r>
                      <a:r>
                        <a:rPr lang="ja-JP" altLang="en-US" sz="900" dirty="0">
                          <a:effectLst/>
                          <a:latin typeface="+mn-ea"/>
                          <a:ea typeface="+mn-ea"/>
                        </a:rPr>
                        <a:t>別</a:t>
                      </a:r>
                      <a:r>
                        <a:rPr lang="ja-JP" sz="900" dirty="0">
                          <a:effectLst/>
                          <a:latin typeface="+mn-ea"/>
                          <a:ea typeface="+mn-ea"/>
                        </a:rPr>
                        <a:t>拠点に書類・記録媒体を保管する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自社</a:t>
                      </a:r>
                      <a:r>
                        <a:rPr lang="ja-JP" sz="900" dirty="0">
                          <a:effectLst/>
                          <a:latin typeface="+mn-ea"/>
                          <a:ea typeface="+mn-ea"/>
                        </a:rPr>
                        <a:t>が被災した場合も保全できる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緊急時にすぐ取り出せない場合がある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9219199"/>
                  </a:ext>
                </a:extLst>
              </a:tr>
              <a:tr h="561572">
                <a:tc>
                  <a:txBody>
                    <a:bodyPr/>
                    <a:lstStyle/>
                    <a:p>
                      <a:pPr algn="l" fontAlgn="base">
                        <a:buNone/>
                      </a:pPr>
                      <a:r>
                        <a:rPr lang="ja-JP" sz="900" dirty="0">
                          <a:effectLst/>
                          <a:latin typeface="+mn-ea"/>
                          <a:ea typeface="+mn-ea"/>
                        </a:rPr>
                        <a:t>外部記録媒体</a:t>
                      </a:r>
                      <a:endParaRPr lang="en-US" altLang="ja-JP" sz="900" dirty="0">
                        <a:effectLst/>
                        <a:latin typeface="+mn-ea"/>
                        <a:ea typeface="+mn-ea"/>
                      </a:endParaRPr>
                    </a:p>
                    <a:p>
                      <a:pPr algn="l" fontAlgn="base">
                        <a:buNone/>
                      </a:pPr>
                      <a:r>
                        <a:rPr lang="en-US" altLang="ja-JP" sz="900" dirty="0">
                          <a:effectLst/>
                          <a:latin typeface="+mn-ea"/>
                          <a:ea typeface="+mn-ea"/>
                        </a:rPr>
                        <a:t>(</a:t>
                      </a:r>
                      <a:r>
                        <a:rPr lang="ja-JP" sz="900" dirty="0">
                          <a:effectLst/>
                          <a:latin typeface="+mn-ea"/>
                          <a:ea typeface="+mn-ea"/>
                        </a:rPr>
                        <a:t>USB・外付けHDD等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定期的に</a:t>
                      </a:r>
                      <a:r>
                        <a:rPr lang="ja-JP" altLang="en-US" sz="900" dirty="0">
                          <a:effectLst/>
                          <a:latin typeface="+mn-ea"/>
                          <a:ea typeface="+mn-ea"/>
                        </a:rPr>
                        <a:t>データ</a:t>
                      </a:r>
                      <a:r>
                        <a:rPr lang="ja-JP" sz="900" dirty="0">
                          <a:effectLst/>
                          <a:latin typeface="+mn-ea"/>
                          <a:ea typeface="+mn-ea"/>
                        </a:rPr>
                        <a:t>を</a:t>
                      </a:r>
                      <a:r>
                        <a:rPr lang="ja-JP" altLang="en-US" sz="900" dirty="0">
                          <a:effectLst/>
                          <a:latin typeface="+mn-ea"/>
                          <a:ea typeface="+mn-ea"/>
                        </a:rPr>
                        <a:t>コピー</a:t>
                      </a:r>
                      <a:r>
                        <a:rPr lang="ja-JP" sz="900" dirty="0">
                          <a:effectLst/>
                          <a:latin typeface="+mn-ea"/>
                          <a:ea typeface="+mn-ea"/>
                        </a:rPr>
                        <a:t>して保管する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比較的安価</a:t>
                      </a:r>
                      <a:r>
                        <a:rPr lang="ja-JP" altLang="en-US" sz="900" dirty="0">
                          <a:effectLst/>
                          <a:latin typeface="+mn-ea"/>
                          <a:ea typeface="+mn-ea"/>
                        </a:rPr>
                        <a:t>で</a:t>
                      </a:r>
                      <a:r>
                        <a:rPr lang="ja-JP" sz="900" dirty="0">
                          <a:effectLst/>
                          <a:latin typeface="+mn-ea"/>
                          <a:ea typeface="+mn-ea"/>
                        </a:rPr>
                        <a:t>持ち出し可能。ネットワークから切り離して保管することでウイルス感染対策にも有効</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媒体の紛失・破損</a:t>
                      </a:r>
                      <a:r>
                        <a:rPr lang="ja-JP" altLang="en-US" sz="900" dirty="0">
                          <a:effectLst/>
                          <a:latin typeface="+mn-ea"/>
                          <a:ea typeface="+mn-ea"/>
                        </a:rPr>
                        <a:t>ﾘｽｸがある</a:t>
                      </a:r>
                      <a:r>
                        <a:rPr lang="ja-JP" sz="900" dirty="0">
                          <a:effectLst/>
                          <a:latin typeface="+mn-ea"/>
                          <a:ea typeface="+mn-ea"/>
                        </a:rPr>
                        <a:t>。定期的な更新・交換が必要</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075365"/>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ファイルをインターネット上に保存・共有する。</a:t>
                      </a:r>
                      <a:r>
                        <a:rPr lang="en-US" altLang="ja-JP" sz="900" dirty="0">
                          <a:effectLst/>
                          <a:latin typeface="+mn-ea"/>
                          <a:ea typeface="+mn-ea"/>
                        </a:rPr>
                        <a:t>PC</a:t>
                      </a:r>
                      <a:r>
                        <a:rPr lang="ja-JP" altLang="en-US" sz="900" dirty="0">
                          <a:effectLst/>
                          <a:latin typeface="+mn-ea"/>
                          <a:ea typeface="+mn-ea"/>
                        </a:rPr>
                        <a:t>やサーバーのデータを自動でバックアップできる。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PC・サーバーが破損してもデータを失わ</a:t>
                      </a:r>
                      <a:r>
                        <a:rPr lang="ja-JP" altLang="en-US" sz="900" dirty="0">
                          <a:effectLst/>
                          <a:latin typeface="+mn-ea"/>
                          <a:ea typeface="+mn-ea"/>
                        </a:rPr>
                        <a:t>ない。</a:t>
                      </a:r>
                      <a:endParaRPr lang="en-US"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通信</a:t>
                      </a:r>
                      <a:r>
                        <a:rPr lang="ja-JP" altLang="en-US" sz="900" dirty="0">
                          <a:effectLst/>
                          <a:latin typeface="+mn-ea"/>
                          <a:ea typeface="+mn-ea"/>
                        </a:rPr>
                        <a:t>環境や</a:t>
                      </a:r>
                      <a:r>
                        <a:rPr lang="en-US" altLang="ja-JP" sz="900" dirty="0">
                          <a:effectLst/>
                          <a:latin typeface="+mn-ea"/>
                          <a:ea typeface="+mn-ea"/>
                        </a:rPr>
                        <a:t>PC</a:t>
                      </a:r>
                      <a:r>
                        <a:rPr lang="ja-JP" altLang="en-US" sz="900" dirty="0">
                          <a:effectLst/>
                          <a:latin typeface="+mn-ea"/>
                          <a:ea typeface="+mn-ea"/>
                        </a:rPr>
                        <a:t>などのﾃﾞﾊﾞｲｽが必要。</a:t>
                      </a:r>
                      <a:r>
                        <a:rPr lang="ja-JP" sz="900" dirty="0">
                          <a:effectLst/>
                          <a:latin typeface="+mn-ea"/>
                          <a:ea typeface="+mn-ea"/>
                        </a:rPr>
                        <a:t>月額費用が継続的に発生する</a:t>
                      </a:r>
                      <a:r>
                        <a:rPr lang="ja-JP" altLang="en-US" sz="900" dirty="0">
                          <a:effectLst/>
                          <a:latin typeface="+mn-ea"/>
                          <a:ea typeface="+mn-ea"/>
                        </a:rPr>
                        <a:t>ものが多い</a:t>
                      </a:r>
                      <a:r>
                        <a:rPr lang="ja-JP" sz="900" dirty="0">
                          <a:effectLst/>
                          <a:latin typeface="+mn-ea"/>
                          <a:ea typeface="+mn-ea"/>
                        </a:rPr>
                        <a:t>。</a:t>
                      </a:r>
                      <a:br>
                        <a:rPr lang="en-US" altLang="ja-JP" sz="900" dirty="0">
                          <a:effectLst/>
                          <a:latin typeface="+mn-ea"/>
                          <a:ea typeface="+mn-ea"/>
                        </a:rPr>
                      </a:br>
                      <a:r>
                        <a:rPr lang="ja-JP" altLang="en-US" sz="900" dirty="0">
                          <a:effectLst/>
                          <a:latin typeface="+mn-ea"/>
                          <a:ea typeface="+mn-ea"/>
                        </a:rPr>
                        <a:t>ｻｰﾋﾞｽ</a:t>
                      </a:r>
                      <a:r>
                        <a:rPr lang="ja-JP" sz="900" dirty="0">
                          <a:effectLst/>
                          <a:latin typeface="+mn-ea"/>
                          <a:ea typeface="+mn-ea"/>
                        </a:rPr>
                        <a:t>障害時は業務停止</a:t>
                      </a:r>
                      <a:r>
                        <a:rPr lang="ja-JP" altLang="en-US" sz="900" dirty="0">
                          <a:effectLst/>
                          <a:latin typeface="+mn-ea"/>
                          <a:ea typeface="+mn-ea"/>
                        </a:rPr>
                        <a:t>ﾘｽｸがある。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653943"/>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業務システム</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会計・労務・生産・受発注等の業務管理をクラウド上で行う。</a:t>
                      </a:r>
                      <a:endParaRPr lang="en-US" altLang="ja-JP" sz="900" dirty="0">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業務データが自動的にクラウド上に保存される。</a:t>
                      </a:r>
                      <a:endParaRPr lang="ja-JP"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6968502"/>
                  </a:ext>
                </a:extLst>
              </a:tr>
            </a:tbl>
          </a:graphicData>
        </a:graphic>
      </p:graphicFrame>
    </p:spTree>
    <p:extLst>
      <p:ext uri="{BB962C8B-B14F-4D97-AF65-F5344CB8AC3E}">
        <p14:creationId xmlns:p14="http://schemas.microsoft.com/office/powerpoint/2010/main" val="311367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chemeClr val="bg1">
                    <a:lumMod val="50000"/>
                  </a:schemeClr>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chemeClr val="bg1">
                    <a:lumMod val="50000"/>
                  </a:schemeClr>
                </a:solidFill>
                <a:latin typeface="ＭＳ ゴシック" panose="020B0609070205080204" pitchFamily="49" charset="-128"/>
                <a:ea typeface="ＭＳ ゴシック" panose="020B0609070205080204" pitchFamily="49" charset="-128"/>
              </a:rPr>
              <a:t>（別ファイル）</a:t>
            </a:r>
          </a:p>
        </p:txBody>
      </p:sp>
      <p:sp>
        <p:nvSpPr>
          <p:cNvPr id="2" name="タイトル 1">
            <a:extLst>
              <a:ext uri="{FF2B5EF4-FFF2-40B4-BE49-F238E27FC236}">
                <a16:creationId xmlns:a16="http://schemas.microsoft.com/office/drawing/2014/main" id="{2146DBDE-5C37-912C-099F-BB66BB2D2A51}"/>
              </a:ext>
            </a:extLst>
          </p:cNvPr>
          <p:cNvSpPr>
            <a:spLocks noGrp="1"/>
          </p:cNvSpPr>
          <p:nvPr>
            <p:ph type="ctrTitle"/>
          </p:nvPr>
        </p:nvSpPr>
        <p:spPr/>
        <p:txBody>
          <a:bodyPr/>
          <a:lstStyle/>
          <a:p>
            <a:r>
              <a:rPr lang="en-US" altLang="ja-JP" dirty="0"/>
              <a:t>【</a:t>
            </a:r>
            <a:r>
              <a:rPr lang="ja-JP" altLang="en-US" dirty="0"/>
              <a:t>様式１２</a:t>
            </a:r>
            <a:r>
              <a:rPr lang="en-US" altLang="ja-JP" dirty="0"/>
              <a:t>】</a:t>
            </a:r>
            <a:r>
              <a:rPr lang="ja-JP" altLang="en-US" dirty="0"/>
              <a:t>従業員携帯カード</a:t>
            </a:r>
          </a:p>
        </p:txBody>
      </p:sp>
      <p:sp>
        <p:nvSpPr>
          <p:cNvPr id="3" name="コンテンツ プレースホルダー 2">
            <a:extLst>
              <a:ext uri="{FF2B5EF4-FFF2-40B4-BE49-F238E27FC236}">
                <a16:creationId xmlns:a16="http://schemas.microsoft.com/office/drawing/2014/main" id="{26588926-5F3E-674D-E4B8-1E1690333CB1}"/>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各部署、各従業員が、被災時の連絡先や自分のやるべきことについて記入しましょう。</a:t>
            </a:r>
          </a:p>
          <a:p>
            <a:pPr lvl="2"/>
            <a:r>
              <a:rPr lang="ja-JP" altLang="en-US" dirty="0"/>
              <a:t>記入したものは、定期入れや財布に収め常に、携行するようにしてください。</a:t>
            </a:r>
          </a:p>
        </p:txBody>
      </p:sp>
      <p:sp>
        <p:nvSpPr>
          <p:cNvPr id="4" name="スライド番号プレースホルダー 3">
            <a:extLst>
              <a:ext uri="{FF2B5EF4-FFF2-40B4-BE49-F238E27FC236}">
                <a16:creationId xmlns:a16="http://schemas.microsoft.com/office/drawing/2014/main" id="{47A3E7B4-1C0D-28EA-87EE-D306D8F739C0}"/>
              </a:ext>
            </a:extLst>
          </p:cNvPr>
          <p:cNvSpPr>
            <a:spLocks noGrp="1"/>
          </p:cNvSpPr>
          <p:nvPr>
            <p:ph type="sldNum" sz="quarter" idx="12"/>
          </p:nvPr>
        </p:nvSpPr>
        <p:spPr/>
        <p:txBody>
          <a:bodyPr/>
          <a:lstStyle/>
          <a:p>
            <a:pPr algn="ctr"/>
            <a:fld id="{C7087AB9-DADE-4781-AE92-2E367CAE0F39}" type="slidenum">
              <a:rPr lang="ja-JP" altLang="en-US" smtClean="0"/>
              <a:pPr algn="ctr"/>
              <a:t>37</a:t>
            </a:fld>
            <a:endParaRPr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2168149091"/>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DF6BE29A-11E9-3F7E-635C-14E35B5395E7}"/>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mn-ea"/>
                <a:ea typeface="+mn-ea"/>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FA2CA0-39A9-B056-09F3-DCB0A68F2D7E}"/>
              </a:ext>
            </a:extLst>
          </p:cNvPr>
          <p:cNvSpPr>
            <a:spLocks noGrp="1"/>
          </p:cNvSpPr>
          <p:nvPr>
            <p:ph type="ctrTitle"/>
          </p:nvPr>
        </p:nvSpPr>
        <p:spPr/>
        <p:txBody>
          <a:bodyPr/>
          <a:lstStyle/>
          <a:p>
            <a:r>
              <a:rPr lang="ja-JP" altLang="en-US" dirty="0"/>
              <a:t>２．重要業務の検討</a:t>
            </a:r>
          </a:p>
        </p:txBody>
      </p:sp>
      <p:sp>
        <p:nvSpPr>
          <p:cNvPr id="6" name="コンテンツ プレースホルダー 5">
            <a:extLst>
              <a:ext uri="{FF2B5EF4-FFF2-40B4-BE49-F238E27FC236}">
                <a16:creationId xmlns:a16="http://schemas.microsoft.com/office/drawing/2014/main" id="{E8933F11-7180-DBE6-7878-8BAC51D837CA}"/>
              </a:ext>
            </a:extLst>
          </p:cNvPr>
          <p:cNvSpPr>
            <a:spLocks noGrp="1"/>
          </p:cNvSpPr>
          <p:nvPr>
            <p:ph sz="quarter" idx="11"/>
          </p:nvPr>
        </p:nvSpPr>
        <p:spPr/>
        <p:txBody>
          <a:bodyPr/>
          <a:lstStyle/>
          <a:p>
            <a:r>
              <a:rPr lang="ja-JP" altLang="en-US" dirty="0"/>
              <a:t>２．１　対象とする災害</a:t>
            </a:r>
          </a:p>
          <a:p>
            <a:pPr lvl="1"/>
            <a:r>
              <a:rPr lang="ja-JP" altLang="en-US" dirty="0"/>
              <a:t>ポイント</a:t>
            </a:r>
            <a:endParaRPr lang="en-US" altLang="ja-JP" dirty="0"/>
          </a:p>
          <a:p>
            <a:pPr lvl="2"/>
            <a:r>
              <a:rPr lang="ja-JP" altLang="en-US" dirty="0"/>
              <a:t>愛知県の企業にとって、地震は最も影響を受ける災害と考えられます。</a:t>
            </a:r>
          </a:p>
          <a:p>
            <a:pPr lvl="2"/>
            <a:r>
              <a:rPr lang="ja-JP" altLang="en-US" dirty="0"/>
              <a:t>中でも、その被害が県内の広範囲にわたると予測される</a:t>
            </a:r>
            <a:r>
              <a:rPr lang="ja-JP" altLang="en-US" b="1" u="sng" dirty="0"/>
              <a:t>南海トラフ地震が起こった場合</a:t>
            </a:r>
            <a:r>
              <a:rPr lang="en-US" altLang="ja-JP" b="1" u="sng" dirty="0"/>
              <a:t>※</a:t>
            </a:r>
            <a:r>
              <a:rPr lang="ja-JP" altLang="en-US" b="1" u="sng" dirty="0"/>
              <a:t>を「対象とする</a:t>
            </a:r>
            <a:br>
              <a:rPr lang="ja-JP" altLang="en-US" b="1" u="sng" dirty="0"/>
            </a:br>
            <a:r>
              <a:rPr lang="ja-JP" altLang="en-US" b="1" u="sng" dirty="0"/>
              <a:t>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982228767"/>
              </p:ext>
            </p:extLst>
          </p:nvPr>
        </p:nvGraphicFramePr>
        <p:xfrm>
          <a:off x="333375" y="5060205"/>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製品・サービス名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自社の売上</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本店</a:t>
                      </a:r>
                      <a:endParaRPr kumimoji="1" lang="en-US" altLang="ja-JP" sz="1100" b="0" i="0" u="none" strike="noStrike" cap="none" normalizeH="0" baseline="0" dirty="0">
                        <a:ln>
                          <a:noFill/>
                        </a:ln>
                        <a:solidFill>
                          <a:srgbClr val="C00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支店</a:t>
                      </a:r>
                      <a:endParaRPr kumimoji="1" lang="en-US" altLang="ja-JP" sz="1100" b="0" i="0" u="none" strike="noStrike" cap="none" normalizeH="0" baseline="0" dirty="0">
                        <a:ln>
                          <a:noFill/>
                        </a:ln>
                        <a:solidFill>
                          <a:srgbClr val="C00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a:ln>
                            <a:noFill/>
                          </a:ln>
                          <a:solidFill>
                            <a:srgbClr val="C00000"/>
                          </a:solidFill>
                          <a:effectLst/>
                          <a:latin typeface="+mn-ea"/>
                          <a:ea typeface="+mn-ea"/>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本店</a:t>
                      </a:r>
                      <a:endParaRPr kumimoji="1" lang="en-US" altLang="ja-JP" sz="1100" b="0" i="0" u="none" strike="noStrike" cap="none" normalizeH="0" baseline="0" dirty="0">
                        <a:ln>
                          <a:noFill/>
                        </a:ln>
                        <a:solidFill>
                          <a:srgbClr val="C00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テイクアウトサービス</a:t>
                      </a:r>
                      <a:endParaRPr kumimoji="1" lang="en-US" altLang="ja-JP" sz="1100" b="0" i="0" u="none" strike="noStrike" cap="none" normalizeH="0" baseline="0" dirty="0">
                        <a:ln>
                          <a:noFill/>
                        </a:ln>
                        <a:solidFill>
                          <a:srgbClr val="C00000"/>
                        </a:solidFill>
                        <a:effectLst/>
                        <a:latin typeface="+mn-ea"/>
                        <a:ea typeface="+mn-ea"/>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取引先への影響</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rgbClr val="C00000"/>
                          </a:solidFill>
                          <a:effectLst/>
                          <a:latin typeface="+mn-ea"/>
                          <a:ea typeface="+mn-ea"/>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rgbClr val="C00000"/>
                          </a:solidFill>
                          <a:effectLst/>
                          <a:latin typeface="+mn-ea"/>
                          <a:ea typeface="+mn-ea"/>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rgbClr val="C00000"/>
                          </a:solidFill>
                          <a:effectLst/>
                          <a:latin typeface="+mn-ea"/>
                          <a:ea typeface="+mn-ea"/>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社会的責任</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rPr>
                        <a:t>（被災後の需要）</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本店</a:t>
                      </a:r>
                      <a:endParaRPr kumimoji="1" lang="en-US" altLang="ja-JP" sz="1100" b="0" i="0" u="none" strike="noStrike" cap="none" normalizeH="0" baseline="0" dirty="0">
                        <a:ln>
                          <a:noFill/>
                        </a:ln>
                        <a:solidFill>
                          <a:srgbClr val="C00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支店</a:t>
                      </a:r>
                      <a:endParaRPr kumimoji="1" lang="en-US" altLang="ja-JP" sz="1100" b="0" i="0" u="none" strike="noStrike" cap="none" normalizeH="0" baseline="0" dirty="0">
                        <a:ln>
                          <a:noFill/>
                        </a:ln>
                        <a:solidFill>
                          <a:srgbClr val="C00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a:ln>
                            <a:noFill/>
                          </a:ln>
                          <a:solidFill>
                            <a:srgbClr val="C00000"/>
                          </a:solidFill>
                          <a:effectLst/>
                          <a:latin typeface="+mn-ea"/>
                          <a:ea typeface="+mn-ea"/>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本店</a:t>
                      </a:r>
                      <a:endParaRPr kumimoji="1" lang="en-US" altLang="ja-JP" sz="1100" b="0" i="0" u="none" strike="noStrike" cap="none" normalizeH="0" baseline="0" dirty="0">
                        <a:ln>
                          <a:noFill/>
                        </a:ln>
                        <a:solidFill>
                          <a:srgbClr val="C00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テイクアウトサービス</a:t>
                      </a:r>
                      <a:endParaRPr kumimoji="1" lang="en-US" altLang="ja-JP" sz="1100" b="0" i="0" u="none" strike="noStrike" cap="none" normalizeH="0" baseline="0" dirty="0">
                        <a:ln>
                          <a:noFill/>
                        </a:ln>
                        <a:solidFill>
                          <a:srgbClr val="C00000"/>
                        </a:solidFill>
                        <a:effectLst/>
                        <a:latin typeface="+mn-ea"/>
                        <a:ea typeface="+mn-ea"/>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代替の難しさ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本店</a:t>
                      </a:r>
                      <a:endParaRPr kumimoji="1" lang="en-US" altLang="ja-JP" sz="1100" b="0" i="0" u="none" strike="noStrike" cap="none" normalizeH="0" baseline="0" dirty="0">
                        <a:ln>
                          <a:noFill/>
                        </a:ln>
                        <a:solidFill>
                          <a:srgbClr val="C00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支店</a:t>
                      </a:r>
                      <a:endParaRPr kumimoji="1" lang="en-US" altLang="ja-JP" sz="1100" b="0" i="0" u="none" strike="noStrike" cap="none" normalizeH="0" baseline="0" dirty="0">
                        <a:ln>
                          <a:noFill/>
                        </a:ln>
                        <a:solidFill>
                          <a:srgbClr val="C00000"/>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a:ln>
                            <a:noFill/>
                          </a:ln>
                          <a:solidFill>
                            <a:srgbClr val="C00000"/>
                          </a:solidFill>
                          <a:effectLst/>
                          <a:latin typeface="+mn-ea"/>
                          <a:ea typeface="+mn-ea"/>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rgbClr val="C00000"/>
                          </a:solidFill>
                          <a:effectLst/>
                          <a:latin typeface="+mn-ea"/>
                          <a:ea typeface="+mn-ea"/>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1665136608"/>
              </p:ext>
            </p:extLst>
          </p:nvPr>
        </p:nvGraphicFramePr>
        <p:xfrm>
          <a:off x="333375" y="2159080"/>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2900164003"/>
              </p:ext>
            </p:extLst>
          </p:nvPr>
        </p:nvGraphicFramePr>
        <p:xfrm>
          <a:off x="333375" y="8745538"/>
          <a:ext cx="6120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680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rgbClr val="C00000"/>
                          </a:solidFill>
                          <a:effectLst/>
                          <a:latin typeface="+mn-ea"/>
                          <a:ea typeface="+mn-ea"/>
                        </a:rPr>
                        <a:t>本店もしくは支店の店舗内飲食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sp>
        <p:nvSpPr>
          <p:cNvPr id="5" name="字幕 3">
            <a:extLst>
              <a:ext uri="{FF2B5EF4-FFF2-40B4-BE49-F238E27FC236}">
                <a16:creationId xmlns:a16="http://schemas.microsoft.com/office/drawing/2014/main" id="{124A1A15-5A8B-5C47-99CB-6D5E7CDF96E3}"/>
              </a:ext>
            </a:extLst>
          </p:cNvPr>
          <p:cNvSpPr txBox="1">
            <a:spLocks/>
          </p:cNvSpPr>
          <p:nvPr/>
        </p:nvSpPr>
        <p:spPr>
          <a:xfrm>
            <a:off x="148111" y="1680027"/>
            <a:ext cx="6552728" cy="440605"/>
          </a:xfrm>
          <a:prstGeom prst="rect">
            <a:avLst/>
          </a:prstGeom>
        </p:spPr>
        <p:txBody>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spcBef>
                <a:spcPct val="0"/>
              </a:spcBef>
              <a:buFontTx/>
              <a:buNone/>
              <a:defRPr/>
            </a:pP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800" b="0" dirty="0">
              <a:solidFill>
                <a:prstClr val="black"/>
              </a:solidFill>
            </a:endParaRPr>
          </a:p>
          <a:p>
            <a:pPr algn="r" eaLnBrk="1" hangingPunct="1">
              <a:spcBef>
                <a:spcPct val="0"/>
              </a:spcBef>
              <a:defRPr/>
            </a:pPr>
            <a:r>
              <a:rPr lang="en-US" altLang="ja-JP" sz="800" b="0" dirty="0">
                <a:solidFill>
                  <a:prstClr val="white">
                    <a:lumMod val="50000"/>
                  </a:prstClr>
                </a:solidFill>
                <a:hlinkClick r:id="rId2"/>
              </a:rPr>
              <a:t>https://www.bousai.go.jp/jishin/nankai/taisaku_wg_02/index.html</a:t>
            </a:r>
            <a:endParaRPr lang="ja-JP" altLang="en-US" sz="800" b="0" dirty="0">
              <a:solidFill>
                <a:prstClr val="white">
                  <a:lumMod val="50000"/>
                </a:prstClr>
              </a:solidFill>
            </a:endParaRPr>
          </a:p>
        </p:txBody>
      </p:sp>
      <p:sp>
        <p:nvSpPr>
          <p:cNvPr id="8" name="コンテンツ プレースホルダー 5">
            <a:extLst>
              <a:ext uri="{FF2B5EF4-FFF2-40B4-BE49-F238E27FC236}">
                <a16:creationId xmlns:a16="http://schemas.microsoft.com/office/drawing/2014/main" id="{34AD0B47-2C82-DAC4-67D7-E18D91523561}"/>
              </a:ext>
            </a:extLst>
          </p:cNvPr>
          <p:cNvSpPr txBox="1">
            <a:spLocks/>
          </p:cNvSpPr>
          <p:nvPr/>
        </p:nvSpPr>
        <p:spPr>
          <a:xfrm>
            <a:off x="146995" y="2988499"/>
            <a:ext cx="6552728" cy="195438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kern="1200">
                <a:solidFill>
                  <a:schemeClr val="tx1"/>
                </a:solidFill>
                <a:latin typeface="+mn-ea"/>
                <a:ea typeface="+mn-ea"/>
                <a:cs typeface="+mn-cs"/>
              </a:defRPr>
            </a:lvl2pPr>
            <a:lvl3pPr marL="180000" indent="-180000" algn="l" rtl="0" eaLnBrk="0" fontAlgn="base" hangingPunct="0">
              <a:spcBef>
                <a:spcPts val="0"/>
              </a:spcBef>
              <a:spcAft>
                <a:spcPct val="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ct val="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２．２　重要業務の決定</a:t>
            </a:r>
          </a:p>
          <a:p>
            <a:pPr lvl="1"/>
            <a:r>
              <a:rPr lang="ja-JP" altLang="en-US" b="0" dirty="0"/>
              <a:t>ポイント</a:t>
            </a:r>
            <a:endParaRPr lang="en-US" altLang="ja-JP" b="0" dirty="0"/>
          </a:p>
          <a:p>
            <a:pPr lvl="2"/>
            <a:r>
              <a:rPr lang="ja-JP" altLang="en-US" b="0" dirty="0"/>
              <a:t>被災時には、ヒトやモノなど各種業務に必要な経営資源が、著しく不足する可能性があります。全ての業務を行うことは不可能であり、</a:t>
            </a:r>
            <a:r>
              <a:rPr lang="ja-JP" altLang="en-US" u="sng" dirty="0"/>
              <a:t>あなたの会社にとって最も必要な業務（重要業務）に、その限られた経営資源を投入する必要があります。</a:t>
            </a:r>
          </a:p>
          <a:p>
            <a:pPr lvl="2"/>
            <a:r>
              <a:rPr lang="ja-JP" altLang="en-US" b="0" dirty="0"/>
              <a:t>ここでは、大規模地震が発生した場合でも、最優先に事業を継続または復旧しなければならない事業（重要業務）を決定します。以下の観点で考えて、</a:t>
            </a:r>
            <a:r>
              <a:rPr lang="ja-JP" altLang="en-US" u="sng" dirty="0"/>
              <a:t>あなたの会社にとって影響が大きい製品・サービスを３つずつ書き出してください。</a:t>
            </a:r>
          </a:p>
          <a:p>
            <a:pPr lvl="2"/>
            <a:r>
              <a:rPr lang="ja-JP" altLang="en-US" b="0" dirty="0"/>
              <a:t>また、他に重要な製品・サービスを抽出する観点がある場合には、その観点を必要に応じて追加・変更してください。書き出した製品・サービスの中から、</a:t>
            </a:r>
            <a:r>
              <a:rPr lang="ja-JP" altLang="en-US" u="sng" dirty="0"/>
              <a:t>あなたの会社の存続にかかわる最も重要なものを、「重要業務」として決定してください。</a:t>
            </a:r>
          </a:p>
        </p:txBody>
      </p:sp>
      <p:sp>
        <p:nvSpPr>
          <p:cNvPr id="2" name="スライド番号プレースホルダー 1">
            <a:extLst>
              <a:ext uri="{FF2B5EF4-FFF2-40B4-BE49-F238E27FC236}">
                <a16:creationId xmlns:a16="http://schemas.microsoft.com/office/drawing/2014/main" id="{6D834F22-6822-8455-704D-3400DFE7A09E}"/>
              </a:ext>
            </a:extLst>
          </p:cNvPr>
          <p:cNvSpPr>
            <a:spLocks noGrp="1"/>
          </p:cNvSpPr>
          <p:nvPr>
            <p:ph type="sldNum" sz="quarter" idx="12"/>
          </p:nvPr>
        </p:nvSpPr>
        <p:spPr/>
        <p:txBody>
          <a:bodyPr/>
          <a:lstStyle/>
          <a:p>
            <a:pPr algn="ctr"/>
            <a:fld id="{C7087AB9-DADE-4781-AE92-2E367CAE0F39}" type="slidenum">
              <a:rPr lang="ja-JP" altLang="en-US" smtClean="0"/>
              <a:pPr algn="ctr"/>
              <a:t>3</a:t>
            </a:fld>
            <a:endParaRPr lang="ja-JP" altLang="en-US" dirty="0"/>
          </a:p>
        </p:txBody>
      </p:sp>
      <p:sp>
        <p:nvSpPr>
          <p:cNvPr id="4" name="AutoShape 135">
            <a:extLst>
              <a:ext uri="{FF2B5EF4-FFF2-40B4-BE49-F238E27FC236}">
                <a16:creationId xmlns:a16="http://schemas.microsoft.com/office/drawing/2014/main" id="{26F5D40D-150E-2FE4-B5F2-E562DFDF3B72}"/>
              </a:ext>
            </a:extLst>
          </p:cNvPr>
          <p:cNvSpPr>
            <a:spLocks noChangeArrowheads="1"/>
          </p:cNvSpPr>
          <p:nvPr/>
        </p:nvSpPr>
        <p:spPr bwMode="auto">
          <a:xfrm>
            <a:off x="2936417" y="378574"/>
            <a:ext cx="3807283" cy="504201"/>
          </a:xfrm>
          <a:prstGeom prst="wedgeRectCallout">
            <a:avLst>
              <a:gd name="adj1" fmla="val -42766"/>
              <a:gd name="adj2" fmla="val 9806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7" name="AutoShape 108">
            <a:extLst>
              <a:ext uri="{FF2B5EF4-FFF2-40B4-BE49-F238E27FC236}">
                <a16:creationId xmlns:a16="http://schemas.microsoft.com/office/drawing/2014/main" id="{74702136-63BC-CCF3-5CE0-DE77B843C3A3}"/>
              </a:ext>
            </a:extLst>
          </p:cNvPr>
          <p:cNvSpPr>
            <a:spLocks noChangeArrowheads="1"/>
          </p:cNvSpPr>
          <p:nvPr/>
        </p:nvSpPr>
        <p:spPr bwMode="auto">
          <a:xfrm>
            <a:off x="2351015" y="2576736"/>
            <a:ext cx="4315544" cy="885824"/>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南海トラフ地震が発生した場合に、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目標復旧時間の設定」で</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考えます。</a:t>
            </a:r>
          </a:p>
        </p:txBody>
      </p:sp>
      <p:sp>
        <p:nvSpPr>
          <p:cNvPr id="9" name="AutoShape 150">
            <a:extLst>
              <a:ext uri="{FF2B5EF4-FFF2-40B4-BE49-F238E27FC236}">
                <a16:creationId xmlns:a16="http://schemas.microsoft.com/office/drawing/2014/main" id="{1F1E8D69-6B15-65C0-ECA6-B3FFAF375FFF}"/>
              </a:ext>
            </a:extLst>
          </p:cNvPr>
          <p:cNvSpPr>
            <a:spLocks noChangeArrowheads="1"/>
          </p:cNvSpPr>
          <p:nvPr/>
        </p:nvSpPr>
        <p:spPr bwMode="auto">
          <a:xfrm>
            <a:off x="146995" y="7829550"/>
            <a:ext cx="3312542" cy="863600"/>
          </a:xfrm>
          <a:prstGeom prst="wedgeRectCallout">
            <a:avLst>
              <a:gd name="adj1" fmla="val -1614"/>
              <a:gd name="adj2" fmla="val -6285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それぞれの観点で自社へ最も影響のある業務を選び、そのうち、会社の存続にかかわる業務（停止してしまうと最も困る業務）を決めてください。</a:t>
            </a:r>
          </a:p>
          <a:p>
            <a:pPr eaLnBrk="1" hangingPunct="1"/>
            <a:r>
              <a:rPr lang="ja-JP" altLang="en-US" b="0" dirty="0">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限られた経営資源を投入する、最低限必要な業務を絞り込まなければ、会社の存続にかかわります。</a:t>
            </a:r>
          </a:p>
        </p:txBody>
      </p:sp>
      <p:sp>
        <p:nvSpPr>
          <p:cNvPr id="10" name="AutoShape 136">
            <a:extLst>
              <a:ext uri="{FF2B5EF4-FFF2-40B4-BE49-F238E27FC236}">
                <a16:creationId xmlns:a16="http://schemas.microsoft.com/office/drawing/2014/main" id="{4896DB9F-81C1-711B-BBFA-A6AE566874DF}"/>
              </a:ext>
            </a:extLst>
          </p:cNvPr>
          <p:cNvSpPr>
            <a:spLocks noChangeArrowheads="1"/>
          </p:cNvSpPr>
          <p:nvPr/>
        </p:nvSpPr>
        <p:spPr bwMode="auto">
          <a:xfrm>
            <a:off x="4206802" y="7778449"/>
            <a:ext cx="2447925" cy="863600"/>
          </a:xfrm>
          <a:prstGeom prst="wedgeRectCallout">
            <a:avLst>
              <a:gd name="adj1" fmla="val -46701"/>
              <a:gd name="adj2" fmla="val 749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11" name="AutoShape 132">
            <a:extLst>
              <a:ext uri="{FF2B5EF4-FFF2-40B4-BE49-F238E27FC236}">
                <a16:creationId xmlns:a16="http://schemas.microsoft.com/office/drawing/2014/main" id="{64EBFCC6-E963-FAD6-E5FB-1020FF6AEA59}"/>
              </a:ext>
            </a:extLst>
          </p:cNvPr>
          <p:cNvSpPr>
            <a:spLocks noChangeArrowheads="1"/>
          </p:cNvSpPr>
          <p:nvPr/>
        </p:nvSpPr>
        <p:spPr bwMode="auto">
          <a:xfrm>
            <a:off x="584200" y="9297988"/>
            <a:ext cx="5761037" cy="323850"/>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その目標を次の「２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285445"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あいちＢＣＰモデル［中小企業・小規模事業者向け　令和８年度改訂］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E30BD0-952C-73D5-82DC-5CF3C6BA3A2D}"/>
              </a:ext>
            </a:extLst>
          </p:cNvPr>
          <p:cNvSpPr>
            <a:spLocks noGrp="1"/>
          </p:cNvSpPr>
          <p:nvPr>
            <p:ph type="ctrTitle"/>
          </p:nvPr>
        </p:nvSpPr>
        <p:spPr/>
        <p:txBody>
          <a:bodyPr/>
          <a:lstStyle/>
          <a:p>
            <a:r>
              <a:rPr lang="ja-JP" altLang="en-US" dirty="0"/>
              <a:t>２．重要業務の検討</a:t>
            </a:r>
          </a:p>
        </p:txBody>
      </p:sp>
      <p:sp>
        <p:nvSpPr>
          <p:cNvPr id="9" name="コンテンツ プレースホルダー 8">
            <a:extLst>
              <a:ext uri="{FF2B5EF4-FFF2-40B4-BE49-F238E27FC236}">
                <a16:creationId xmlns:a16="http://schemas.microsoft.com/office/drawing/2014/main" id="{32B587FA-D88D-81B8-AEC6-B67DD57466D0}"/>
              </a:ext>
            </a:extLst>
          </p:cNvPr>
          <p:cNvSpPr>
            <a:spLocks noGrp="1"/>
          </p:cNvSpPr>
          <p:nvPr>
            <p:ph sz="quarter" idx="11"/>
          </p:nvPr>
        </p:nvSpPr>
        <p:spPr/>
        <p:txBody>
          <a:bodyPr/>
          <a:lstStyle/>
          <a:p>
            <a:r>
              <a:rPr lang="ja-JP" altLang="en-US" dirty="0">
                <a:latin typeface="ＭＳ ゴシック" panose="020B0609070205080204" pitchFamily="49" charset="-128"/>
                <a:ea typeface="ＭＳ ゴシック" panose="020B0609070205080204" pitchFamily="49" charset="-128"/>
              </a:rPr>
              <a:t>２．３　目標とする復旧時間の決定</a:t>
            </a:r>
            <a:endParaRPr lang="en-US" altLang="ja-JP" dirty="0">
              <a:latin typeface="ＭＳ ゴシック" panose="020B0609070205080204" pitchFamily="49" charset="-128"/>
              <a:ea typeface="ＭＳ ゴシック" panose="020B0609070205080204" pitchFamily="49" charset="-128"/>
            </a:endParaRPr>
          </a:p>
          <a:p>
            <a:pPr lvl="1"/>
            <a:r>
              <a:rPr lang="ja-JP" altLang="en-US" dirty="0">
                <a:latin typeface="ＭＳ ゴシック" panose="020B0609070205080204" pitchFamily="49" charset="-128"/>
                <a:ea typeface="ＭＳ ゴシック" panose="020B0609070205080204" pitchFamily="49" charset="-128"/>
              </a:rPr>
              <a:t>ポイント</a:t>
            </a:r>
            <a:endParaRPr lang="en-US" altLang="ja-JP" dirty="0">
              <a:latin typeface="ＭＳ ゴシック" panose="020B0609070205080204" pitchFamily="49" charset="-128"/>
              <a:ea typeface="ＭＳ ゴシック" panose="020B0609070205080204" pitchFamily="49" charset="-128"/>
            </a:endParaRPr>
          </a:p>
          <a:p>
            <a:pPr lvl="2"/>
            <a:r>
              <a:rPr lang="ja-JP" altLang="en-US"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lvl="2"/>
            <a:r>
              <a:rPr lang="ja-JP" altLang="en-US"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lvl="2"/>
            <a:r>
              <a:rPr lang="ja-JP" altLang="en-US" dirty="0">
                <a:latin typeface="ＭＳ ゴシック" panose="020B0609070205080204" pitchFamily="49" charset="-128"/>
                <a:ea typeface="ＭＳ ゴシック" panose="020B0609070205080204" pitchFamily="49" charset="-128"/>
              </a:rPr>
              <a:t>顧客からの要請が無い場合には、「２</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２　重要業務の決定」で重要業務を選定するために考慮した各観点</a:t>
            </a:r>
            <a:br>
              <a:rPr lang="ja-JP" altLang="en-US"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から、求められる復旧時間を検討してください。</a:t>
            </a:r>
          </a:p>
          <a:p>
            <a:pPr lvl="2"/>
            <a:r>
              <a:rPr lang="ja-JP" altLang="en-US" b="1" u="sng" dirty="0">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重要業務の停止にどこまで耐えられる（あなたの会社が存続できる）のかという点を意識した目標設定が</a:t>
            </a:r>
            <a:br>
              <a:rPr lang="ja-JP" altLang="en-US" b="1" u="sng" dirty="0">
                <a:latin typeface="ＭＳ ゴシック" panose="020B0609070205080204" pitchFamily="49" charset="-128"/>
                <a:ea typeface="ＭＳ ゴシック" panose="020B0609070205080204" pitchFamily="49" charset="-128"/>
              </a:rPr>
            </a:br>
            <a:r>
              <a:rPr lang="ja-JP" altLang="en-US" b="1" u="sng" dirty="0">
                <a:latin typeface="ＭＳ ゴシック" panose="020B0609070205080204" pitchFamily="49" charset="-128"/>
                <a:ea typeface="ＭＳ ゴシック" panose="020B0609070205080204" pitchFamily="49" charset="-128"/>
              </a:rPr>
              <a:t>重要です。</a:t>
            </a:r>
            <a:endParaRPr lang="en-US" altLang="ja-JP" b="1" u="sng" dirty="0">
              <a:latin typeface="ＭＳ ゴシック" panose="020B0609070205080204" pitchFamily="49" charset="-128"/>
              <a:ea typeface="ＭＳ ゴシック" panose="020B0609070205080204" pitchFamily="49" charset="-128"/>
            </a:endParaRP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1316250177"/>
              </p:ext>
            </p:extLst>
          </p:nvPr>
        </p:nvGraphicFramePr>
        <p:xfrm>
          <a:off x="151827" y="4699971"/>
          <a:ext cx="6480000" cy="1471980"/>
        </p:xfrm>
        <a:graphic>
          <a:graphicData uri="http://schemas.openxmlformats.org/drawingml/2006/table">
            <a:tbl>
              <a:tblPr/>
              <a:tblGrid>
                <a:gridCol w="1080000">
                  <a:extLst>
                    <a:ext uri="{9D8B030D-6E8A-4147-A177-3AD203B41FA5}">
                      <a16:colId xmlns:a16="http://schemas.microsoft.com/office/drawing/2014/main" val="3425781825"/>
                    </a:ext>
                  </a:extLst>
                </a:gridCol>
                <a:gridCol w="1800000">
                  <a:extLst>
                    <a:ext uri="{9D8B030D-6E8A-4147-A177-3AD203B41FA5}">
                      <a16:colId xmlns:a16="http://schemas.microsoft.com/office/drawing/2014/main" val="3214240576"/>
                    </a:ext>
                  </a:extLst>
                </a:gridCol>
                <a:gridCol w="3600000">
                  <a:extLst>
                    <a:ext uri="{9D8B030D-6E8A-4147-A177-3AD203B41FA5}">
                      <a16:colId xmlns:a16="http://schemas.microsoft.com/office/drawing/2014/main" val="4235312603"/>
                    </a:ext>
                  </a:extLst>
                </a:gridCol>
              </a:tblGrid>
              <a:tr h="3919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重要業務の</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復旧目標</a:t>
                      </a:r>
                    </a:p>
                  </a:txBody>
                  <a:tcPr marL="90000" marR="90000" marT="46800" marB="4680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（発災後何日以内）</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どの程度まで</a:t>
                      </a:r>
                      <a:r>
                        <a:rPr kumimoji="1" lang="en-US" altLang="ja-JP" sz="1200" b="0" i="0" u="none" strike="noStrike" cap="none" normalizeH="0" baseline="0" dirty="0">
                          <a:ln>
                            <a:noFill/>
                          </a:ln>
                          <a:solidFill>
                            <a:schemeClr val="tx1"/>
                          </a:solidFill>
                          <a:effectLst/>
                          <a:latin typeface="+mn-ea"/>
                          <a:ea typeface="+mn-ea"/>
                        </a:rPr>
                        <a:t>)</a:t>
                      </a: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108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mn-ea"/>
                          <a:ea typeface="+mn-ea"/>
                        </a:rPr>
                        <a:t>７日以内</a:t>
                      </a:r>
                      <a:endParaRPr kumimoji="1" lang="en-US" altLang="ja-JP" sz="105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mn-ea"/>
                          <a:ea typeface="+mn-ea"/>
                        </a:rPr>
                        <a:t>本店もしくは支店での店舗内飲食について、</a:t>
                      </a:r>
                      <a:br>
                        <a:rPr kumimoji="1" lang="en-US" altLang="ja-JP" sz="1050" b="0" i="0" u="none" strike="noStrike" cap="none" normalizeH="0" baseline="0" dirty="0">
                          <a:ln>
                            <a:noFill/>
                          </a:ln>
                          <a:solidFill>
                            <a:srgbClr val="C00000"/>
                          </a:solidFill>
                          <a:effectLst/>
                          <a:latin typeface="+mn-ea"/>
                          <a:ea typeface="+mn-ea"/>
                        </a:rPr>
                      </a:br>
                      <a:r>
                        <a:rPr kumimoji="1" lang="ja-JP" altLang="en-US" sz="1050" b="0" i="0" u="none" strike="noStrike" cap="none" normalizeH="0" baseline="0" dirty="0">
                          <a:ln>
                            <a:noFill/>
                          </a:ln>
                          <a:solidFill>
                            <a:srgbClr val="C00000"/>
                          </a:solidFill>
                          <a:effectLst/>
                          <a:latin typeface="+mn-ea"/>
                          <a:ea typeface="+mn-ea"/>
                        </a:rPr>
                        <a:t>メニューを３分の</a:t>
                      </a:r>
                      <a:r>
                        <a:rPr kumimoji="1" lang="en-US" altLang="ja-JP" sz="1050" b="0" i="0" u="none" strike="noStrike" cap="none" normalizeH="0" baseline="0" dirty="0">
                          <a:ln>
                            <a:noFill/>
                          </a:ln>
                          <a:solidFill>
                            <a:srgbClr val="C00000"/>
                          </a:solidFill>
                          <a:effectLst/>
                          <a:latin typeface="+mn-ea"/>
                          <a:ea typeface="+mn-ea"/>
                        </a:rPr>
                        <a:t>1</a:t>
                      </a:r>
                      <a:r>
                        <a:rPr kumimoji="1" lang="ja-JP" altLang="en-US" sz="1050" b="0" i="0" u="none" strike="noStrike" cap="none" normalizeH="0" baseline="0" dirty="0">
                          <a:ln>
                            <a:noFill/>
                          </a:ln>
                          <a:solidFill>
                            <a:srgbClr val="C00000"/>
                          </a:solidFill>
                          <a:effectLst/>
                          <a:latin typeface="+mn-ea"/>
                          <a:ea typeface="+mn-ea"/>
                        </a:rPr>
                        <a:t>程度に絞って営業を再開する</a:t>
                      </a:r>
                      <a:endParaRPr kumimoji="1" lang="en-US" altLang="ja-JP" sz="105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bl>
          </a:graphicData>
        </a:graphic>
      </p:graphicFrame>
      <p:graphicFrame>
        <p:nvGraphicFramePr>
          <p:cNvPr id="4" name="表 3">
            <a:extLst>
              <a:ext uri="{FF2B5EF4-FFF2-40B4-BE49-F238E27FC236}">
                <a16:creationId xmlns:a16="http://schemas.microsoft.com/office/drawing/2014/main" id="{638D748D-4519-4916-FC3C-BBED8B1F1770}"/>
              </a:ext>
            </a:extLst>
          </p:cNvPr>
          <p:cNvGraphicFramePr>
            <a:graphicFrameLocks noGrp="1"/>
          </p:cNvGraphicFramePr>
          <p:nvPr>
            <p:extLst>
              <p:ext uri="{D42A27DB-BD31-4B8C-83A1-F6EECF244321}">
                <p14:modId xmlns:p14="http://schemas.microsoft.com/office/powerpoint/2010/main" val="2598969785"/>
              </p:ext>
            </p:extLst>
          </p:nvPr>
        </p:nvGraphicFramePr>
        <p:xfrm>
          <a:off x="148111" y="2778879"/>
          <a:ext cx="6487432" cy="1742073"/>
        </p:xfrm>
        <a:graphic>
          <a:graphicData uri="http://schemas.openxmlformats.org/drawingml/2006/table">
            <a:tbl>
              <a:tblPr/>
              <a:tblGrid>
                <a:gridCol w="6487432">
                  <a:extLst>
                    <a:ext uri="{9D8B030D-6E8A-4147-A177-3AD203B41FA5}">
                      <a16:colId xmlns:a16="http://schemas.microsoft.com/office/drawing/2014/main" val="347011960"/>
                    </a:ext>
                  </a:extLst>
                </a:gridCol>
              </a:tblGrid>
              <a:tr h="24932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none" strike="noStrike" cap="none" normalizeH="0" baseline="0" dirty="0">
                          <a:ln>
                            <a:noFill/>
                          </a:ln>
                          <a:solidFill>
                            <a:schemeClr val="bg1"/>
                          </a:solidFill>
                          <a:effectLst/>
                          <a:latin typeface="+mn-ea"/>
                          <a:ea typeface="+mn-ea"/>
                        </a:rPr>
                        <a:t>こんな場合にはご注意ください</a:t>
                      </a:r>
                      <a:endParaRPr kumimoji="1" lang="ja-JP" altLang="ja-JP" sz="1000" b="1" i="0" u="none" strike="noStrike" cap="none" normalizeH="0" baseline="0" dirty="0">
                        <a:ln>
                          <a:noFill/>
                        </a:ln>
                        <a:solidFill>
                          <a:schemeClr val="bg1"/>
                        </a:solidFill>
                        <a:effectLst/>
                        <a:latin typeface="+mn-ea"/>
                        <a:ea typeface="+mn-ea"/>
                      </a:endParaRP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217879688"/>
                  </a:ext>
                </a:extLst>
              </a:tr>
              <a:tr h="14927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sng" strike="noStrike" cap="none" normalizeH="0" baseline="0" dirty="0">
                          <a:ln>
                            <a:noFill/>
                          </a:ln>
                          <a:solidFill>
                            <a:schemeClr val="tx1"/>
                          </a:solidFill>
                          <a:effectLst/>
                          <a:latin typeface="+mn-ea"/>
                          <a:ea typeface="+mn-ea"/>
                        </a:rPr>
                        <a:t>顧客からの要請により、目標とする復旧時間が制約を受ける場合</a:t>
                      </a:r>
                      <a:endParaRPr kumimoji="1" lang="en-US" altLang="ja-JP" sz="1000" b="1" i="0" u="sng" strike="noStrike" cap="none" normalizeH="0" baseline="0" dirty="0">
                        <a:ln>
                          <a:noFill/>
                        </a:ln>
                        <a:solidFill>
                          <a:schemeClr val="tx1"/>
                        </a:solidFill>
                        <a:effectLst/>
                        <a:latin typeface="+mn-ea"/>
                        <a:ea typeface="+mn-ea"/>
                      </a:endParaRP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その要請に応えられない時は、信用を失うおそれがあります。</a:t>
                      </a:r>
                      <a:endParaRPr lang="en-US" altLang="ja-JP" sz="1000" b="0" dirty="0">
                        <a:latin typeface="ＭＳ ゴシック" panose="020B0609070205080204" pitchFamily="49" charset="-128"/>
                        <a:ea typeface="ＭＳ ゴシック" panose="020B0609070205080204" pitchFamily="49" charset="-128"/>
                      </a:endParaRP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自社で現実的に可能な対応策を実施しても、顧客からの要請（復旧時間など）を満たすことが不可能な場合には、他社に代替対応を依頼するなど、別の解決方法を検討する必要があります。</a:t>
                      </a: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661198"/>
                  </a:ext>
                </a:extLst>
              </a:tr>
            </a:tbl>
          </a:graphicData>
        </a:graphic>
      </p:graphicFrame>
      <p:sp>
        <p:nvSpPr>
          <p:cNvPr id="10" name="スライド番号プレースホルダー 9">
            <a:extLst>
              <a:ext uri="{FF2B5EF4-FFF2-40B4-BE49-F238E27FC236}">
                <a16:creationId xmlns:a16="http://schemas.microsoft.com/office/drawing/2014/main" id="{76A13141-2727-A289-0C8E-2795512546EF}"/>
              </a:ext>
            </a:extLst>
          </p:cNvPr>
          <p:cNvSpPr>
            <a:spLocks noGrp="1"/>
          </p:cNvSpPr>
          <p:nvPr>
            <p:ph type="sldNum" sz="quarter" idx="12"/>
          </p:nvPr>
        </p:nvSpPr>
        <p:spPr/>
        <p:txBody>
          <a:bodyPr/>
          <a:lstStyle/>
          <a:p>
            <a:pPr algn="ctr"/>
            <a:fld id="{C7087AB9-DADE-4781-AE92-2E367CAE0F39}" type="slidenum">
              <a:rPr lang="ja-JP" altLang="en-US" smtClean="0"/>
              <a:pPr algn="ctr"/>
              <a:t>4</a:t>
            </a:fld>
            <a:endParaRPr lang="ja-JP" altLang="en-US" dirty="0"/>
          </a:p>
        </p:txBody>
      </p:sp>
      <p:sp>
        <p:nvSpPr>
          <p:cNvPr id="2" name="AutoShape 66">
            <a:extLst>
              <a:ext uri="{FF2B5EF4-FFF2-40B4-BE49-F238E27FC236}">
                <a16:creationId xmlns:a16="http://schemas.microsoft.com/office/drawing/2014/main" id="{171C3D97-8B58-4D95-98B8-FE3DDBC3C23D}"/>
              </a:ext>
            </a:extLst>
          </p:cNvPr>
          <p:cNvSpPr>
            <a:spLocks noChangeArrowheads="1"/>
          </p:cNvSpPr>
          <p:nvPr/>
        </p:nvSpPr>
        <p:spPr bwMode="auto">
          <a:xfrm>
            <a:off x="252581" y="6271848"/>
            <a:ext cx="1800225" cy="431800"/>
          </a:xfrm>
          <a:prstGeom prst="wedgeRectCallout">
            <a:avLst>
              <a:gd name="adj1" fmla="val 45691"/>
              <a:gd name="adj2" fmla="val -8916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8" name="AutoShape 48">
            <a:extLst>
              <a:ext uri="{FF2B5EF4-FFF2-40B4-BE49-F238E27FC236}">
                <a16:creationId xmlns:a16="http://schemas.microsoft.com/office/drawing/2014/main" id="{6950D341-A30A-FF56-74DE-BA431E4B6322}"/>
              </a:ext>
            </a:extLst>
          </p:cNvPr>
          <p:cNvSpPr>
            <a:spLocks noChangeArrowheads="1"/>
          </p:cNvSpPr>
          <p:nvPr/>
        </p:nvSpPr>
        <p:spPr bwMode="auto">
          <a:xfrm>
            <a:off x="395456" y="6901449"/>
            <a:ext cx="6048375" cy="4667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a:t>
            </a:r>
            <a:r>
              <a:rPr lang="en-US" altLang="ja-JP" b="0" dirty="0">
                <a:latin typeface="ＭＳ ゴシック" panose="020B0609070205080204" pitchFamily="49" charset="-128"/>
                <a:ea typeface="ＭＳ ゴシック" panose="020B0609070205080204" pitchFamily="49" charset="-128"/>
              </a:rPr>
              <a:t>2.2</a:t>
            </a:r>
            <a:r>
              <a:rPr lang="ja-JP" altLang="en-US" b="0" dirty="0">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把握するために、次の「４　自社が受ける被害の想定」で、被害状況を確認します。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 name="Text Box 5">
            <a:extLst>
              <a:ext uri="{FF2B5EF4-FFF2-40B4-BE49-F238E27FC236}">
                <a16:creationId xmlns:a16="http://schemas.microsoft.com/office/drawing/2014/main" id="{F69C19EE-9CA2-DC1F-1222-8CA72842C035}"/>
              </a:ext>
            </a:extLst>
          </p:cNvPr>
          <p:cNvSpPr txBox="1">
            <a:spLocks noChangeArrowheads="1"/>
          </p:cNvSpPr>
          <p:nvPr/>
        </p:nvSpPr>
        <p:spPr bwMode="auto">
          <a:xfrm>
            <a:off x="184961" y="7163906"/>
            <a:ext cx="648000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市町村最大震度（理論上最大モデルにおける最大値）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endParaRPr lang="en-US" altLang="ja-JP"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11" name="Group 48">
            <a:extLst>
              <a:ext uri="{FF2B5EF4-FFF2-40B4-BE49-F238E27FC236}">
                <a16:creationId xmlns:a16="http://schemas.microsoft.com/office/drawing/2014/main" id="{317DCAE3-0389-69C6-DD7D-6F0C44309F19}"/>
              </a:ext>
            </a:extLst>
          </p:cNvPr>
          <p:cNvGraphicFramePr>
            <a:graphicFrameLocks noGrp="1"/>
          </p:cNvGraphicFramePr>
          <p:nvPr>
            <p:extLst>
              <p:ext uri="{D42A27DB-BD31-4B8C-83A1-F6EECF244321}">
                <p14:modId xmlns:p14="http://schemas.microsoft.com/office/powerpoint/2010/main" val="4046715997"/>
              </p:ext>
            </p:extLst>
          </p:nvPr>
        </p:nvGraphicFramePr>
        <p:xfrm>
          <a:off x="184961" y="3105381"/>
          <a:ext cx="6480000" cy="3740214"/>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名古屋市、豊橋市、岡崎市、半田市、豊川市、津島市、碧南市、刈谷市、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高浜市、田原市、</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愛西市、</a:t>
                      </a: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弥富市、大治町、飛島村、阿久比町、東浦町、</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南知多町、美浜町、武豊町、幸田町</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設楽町、東栄町</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一宮市、稲沢市、大府市、知立市、岩倉市、豊明市、日進市、清須市、</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北名古屋市、みよし市、あま市、長久手市、東郷町、蟹江町、豊根村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瀬戸市、</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春日井市、</a:t>
                      </a: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犬山市、江南市、小牧市、尾張旭市、豊山町、大口町、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扶桑町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タイトル 1">
            <a:extLst>
              <a:ext uri="{FF2B5EF4-FFF2-40B4-BE49-F238E27FC236}">
                <a16:creationId xmlns:a16="http://schemas.microsoft.com/office/drawing/2014/main" id="{7260339D-32C3-4EAF-A124-6BAAEE083CD1}"/>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763F5D6A-8609-E63A-402B-95EF87AF8ABD}"/>
              </a:ext>
            </a:extLst>
          </p:cNvPr>
          <p:cNvSpPr>
            <a:spLocks noGrp="1"/>
          </p:cNvSpPr>
          <p:nvPr>
            <p:ph sz="quarter" idx="11"/>
          </p:nvPr>
        </p:nvSpPr>
        <p:spPr>
          <a:xfrm>
            <a:off x="148111" y="631825"/>
            <a:ext cx="6552728" cy="1300356"/>
          </a:xfrm>
        </p:spPr>
        <p:txBody>
          <a:bodyPr/>
          <a:lstStyle/>
          <a:p>
            <a:r>
              <a:rPr lang="ja-JP" altLang="en-US" dirty="0"/>
              <a:t>３．１　地震</a:t>
            </a:r>
            <a:endParaRPr lang="en-US" altLang="ja-JP" dirty="0"/>
          </a:p>
          <a:p>
            <a:pPr lvl="1"/>
            <a:r>
              <a:rPr lang="ja-JP" altLang="en-US" dirty="0"/>
              <a:t>ポイント</a:t>
            </a:r>
            <a:endParaRPr lang="en-US" altLang="ja-JP" dirty="0"/>
          </a:p>
          <a:p>
            <a:pPr lvl="2"/>
            <a:r>
              <a:rPr lang="ja-JP" altLang="en-US" dirty="0"/>
              <a:t>対象とする災害である「南海トラフ地震」の、予測される震度の分布図で、</a:t>
            </a:r>
            <a:r>
              <a:rPr lang="ja-JP" altLang="en-US" b="1" u="sng" dirty="0"/>
              <a:t>あなたの会社の重要業務を行うために必要な拠点の位置と、危険度の高さを確認してください。</a:t>
            </a:r>
          </a:p>
          <a:p>
            <a:pPr lvl="2"/>
            <a:r>
              <a:rPr lang="ja-JP" altLang="en-US" dirty="0"/>
              <a:t>また、複数の拠点がある場合には、それぞれの所在地も確認しましょう。その結果、想定される震度に差がある場合には、被害を受けにくい方の拠点を、ＢＣＰ対応の拠点とするなどの目安としてください。</a:t>
            </a: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860153460"/>
              </p:ext>
            </p:extLst>
          </p:nvPr>
        </p:nvGraphicFramePr>
        <p:xfrm>
          <a:off x="184961" y="2072680"/>
          <a:ext cx="2160000" cy="503238"/>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
                  <a:extLst>
                    <a:ext uri="{9D8B030D-6E8A-4147-A177-3AD203B41FA5}">
                      <a16:colId xmlns:a16="http://schemas.microsoft.com/office/drawing/2014/main" val="3455365695"/>
                    </a:ext>
                  </a:extLst>
                </a:gridCol>
                <a:gridCol w="540000">
                  <a:extLst>
                    <a:ext uri="{9D8B030D-6E8A-4147-A177-3AD203B41FA5}">
                      <a16:colId xmlns:a16="http://schemas.microsoft.com/office/drawing/2014/main" val="76654904"/>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震度</a:t>
                      </a:r>
                      <a:endParaRPr kumimoji="1" lang="ja-JP" altLang="en-US" sz="1200" b="1" i="1"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4" name="スライド番号プレースホルダー 3">
            <a:extLst>
              <a:ext uri="{FF2B5EF4-FFF2-40B4-BE49-F238E27FC236}">
                <a16:creationId xmlns:a16="http://schemas.microsoft.com/office/drawing/2014/main" id="{A5300C0B-9F9D-021A-B8E1-B7CE694341EB}"/>
              </a:ext>
            </a:extLst>
          </p:cNvPr>
          <p:cNvSpPr>
            <a:spLocks noGrp="1"/>
          </p:cNvSpPr>
          <p:nvPr>
            <p:ph type="sldNum" sz="quarter" idx="12"/>
          </p:nvPr>
        </p:nvSpPr>
        <p:spPr/>
        <p:txBody>
          <a:bodyPr/>
          <a:lstStyle/>
          <a:p>
            <a:pPr algn="ctr"/>
            <a:fld id="{C7087AB9-DADE-4781-AE92-2E367CAE0F39}" type="slidenum">
              <a:rPr lang="ja-JP" altLang="en-US" smtClean="0"/>
              <a:pPr algn="ctr"/>
              <a:t>5</a:t>
            </a:fld>
            <a:endParaRPr lang="ja-JP" altLang="en-US" dirty="0"/>
          </a:p>
        </p:txBody>
      </p:sp>
      <p:sp>
        <p:nvSpPr>
          <p:cNvPr id="3" name="Line 10">
            <a:extLst>
              <a:ext uri="{FF2B5EF4-FFF2-40B4-BE49-F238E27FC236}">
                <a16:creationId xmlns:a16="http://schemas.microsoft.com/office/drawing/2014/main" id="{5CAC6C30-DACA-6516-7B4B-636BDCB3948E}"/>
              </a:ext>
            </a:extLst>
          </p:cNvPr>
          <p:cNvSpPr>
            <a:spLocks noChangeShapeType="1"/>
          </p:cNvSpPr>
          <p:nvPr/>
        </p:nvSpPr>
        <p:spPr bwMode="auto">
          <a:xfrm flipV="1">
            <a:off x="3861049" y="3040046"/>
            <a:ext cx="1584176" cy="790053"/>
          </a:xfrm>
          <a:prstGeom prst="line">
            <a:avLst/>
          </a:prstGeom>
          <a:noFill/>
          <a:ln w="19050">
            <a:solidFill>
              <a:srgbClr val="C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Text Box 749">
            <a:extLst>
              <a:ext uri="{FF2B5EF4-FFF2-40B4-BE49-F238E27FC236}">
                <a16:creationId xmlns:a16="http://schemas.microsoft.com/office/drawing/2014/main" id="{24B586A3-002C-BA95-272E-0DF46E1ECDE7}"/>
              </a:ext>
            </a:extLst>
          </p:cNvPr>
          <p:cNvSpPr txBox="1">
            <a:spLocks noChangeArrowheads="1"/>
          </p:cNvSpPr>
          <p:nvPr/>
        </p:nvSpPr>
        <p:spPr bwMode="auto">
          <a:xfrm>
            <a:off x="3284984" y="3830100"/>
            <a:ext cx="576064" cy="258804"/>
          </a:xfrm>
          <a:prstGeom prst="rect">
            <a:avLst/>
          </a:prstGeom>
          <a:noFill/>
          <a:ln w="38100">
            <a:solidFill>
              <a:srgbClr val="C00000"/>
            </a:solidFill>
            <a:miter lim="800000"/>
            <a:headEnd/>
            <a:tailEnd/>
          </a:ln>
          <a:effec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6" name="AutoShape 57">
            <a:extLst>
              <a:ext uri="{FF2B5EF4-FFF2-40B4-BE49-F238E27FC236}">
                <a16:creationId xmlns:a16="http://schemas.microsoft.com/office/drawing/2014/main" id="{A931005F-CBF0-350F-E7D5-37CBBE9771D6}"/>
              </a:ext>
            </a:extLst>
          </p:cNvPr>
          <p:cNvSpPr>
            <a:spLocks noChangeArrowheads="1"/>
          </p:cNvSpPr>
          <p:nvPr/>
        </p:nvSpPr>
        <p:spPr bwMode="auto">
          <a:xfrm>
            <a:off x="4869160" y="2463784"/>
            <a:ext cx="1150938" cy="576263"/>
          </a:xfrm>
          <a:prstGeom prst="wedgeRectCallout">
            <a:avLst>
              <a:gd name="adj1" fmla="val -17867"/>
              <a:gd name="adj2" fmla="val 466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5ECD02C6-3632-0F0A-D391-4ADCF95CB801}"/>
              </a:ext>
            </a:extLst>
          </p:cNvPr>
          <p:cNvSpPr>
            <a:spLocks noChangeArrowheads="1"/>
          </p:cNvSpPr>
          <p:nvPr/>
        </p:nvSpPr>
        <p:spPr bwMode="auto">
          <a:xfrm>
            <a:off x="2636912" y="1994780"/>
            <a:ext cx="1728788" cy="576263"/>
          </a:xfrm>
          <a:prstGeom prst="wedgeRectCallout">
            <a:avLst>
              <a:gd name="adj1" fmla="val -70660"/>
              <a:gd name="adj2" fmla="val 177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C958897F-F023-0AD8-725A-6718C1E37394}"/>
              </a:ext>
            </a:extLst>
          </p:cNvPr>
          <p:cNvSpPr>
            <a:spLocks noChangeArrowheads="1"/>
          </p:cNvSpPr>
          <p:nvPr/>
        </p:nvSpPr>
        <p:spPr bwMode="auto">
          <a:xfrm>
            <a:off x="395884" y="8072079"/>
            <a:ext cx="6057181" cy="525682"/>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ここで確認した主要拠点の震度を基に、「</a:t>
            </a:r>
            <a:r>
              <a:rPr lang="en-US" altLang="ja-JP" b="0" dirty="0">
                <a:latin typeface="+mn-ea"/>
                <a:ea typeface="+mn-ea"/>
              </a:rPr>
              <a:t>4.</a:t>
            </a:r>
            <a:r>
              <a:rPr lang="ja-JP" altLang="en-US" b="0" dirty="0">
                <a:latin typeface="+mn-ea"/>
                <a:ea typeface="+mn-ea"/>
              </a:rPr>
              <a:t>自社が受ける被害の想定」では、</a:t>
            </a:r>
            <a:br>
              <a:rPr lang="en-US" altLang="ja-JP" b="0" dirty="0">
                <a:latin typeface="+mn-ea"/>
                <a:ea typeface="+mn-ea"/>
              </a:rPr>
            </a:br>
            <a:r>
              <a:rPr lang="ja-JP" altLang="en-US" b="0" dirty="0">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948C05AB-2EC2-D369-D782-894D802C379E}"/>
              </a:ext>
            </a:extLst>
          </p:cNvPr>
          <p:cNvGrpSpPr/>
          <p:nvPr/>
        </p:nvGrpSpPr>
        <p:grpSpPr>
          <a:xfrm>
            <a:off x="331786" y="4389936"/>
            <a:ext cx="6192838" cy="5168324"/>
            <a:chOff x="331786" y="4389936"/>
            <a:chExt cx="6192838" cy="5168324"/>
          </a:xfrm>
        </p:grpSpPr>
        <p:sp>
          <p:nvSpPr>
            <p:cNvPr id="15" name="Text Box 5">
              <a:extLst>
                <a:ext uri="{FF2B5EF4-FFF2-40B4-BE49-F238E27FC236}">
                  <a16:creationId xmlns:a16="http://schemas.microsoft.com/office/drawing/2014/main" id="{4E0F1CF4-45A0-158C-EC14-CB49EDA638AC}"/>
                </a:ext>
              </a:extLst>
            </p:cNvPr>
            <p:cNvSpPr txBox="1">
              <a:spLocks noChangeArrowheads="1"/>
            </p:cNvSpPr>
            <p:nvPr/>
          </p:nvSpPr>
          <p:spPr bwMode="auto">
            <a:xfrm>
              <a:off x="331786" y="8865763"/>
              <a:ext cx="61928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液状化危険度分布（過去地震最大モデル）</a:t>
              </a:r>
              <a:endParaRPr lang="en-US" altLang="ja-JP"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ja-JP" altLang="en-US" sz="800" b="0" dirty="0">
                  <a:latin typeface="ＭＳ ゴシック" panose="020B0609070205080204" pitchFamily="49" charset="-128"/>
                  <a:ea typeface="ＭＳ ゴシック" panose="020B0609070205080204" pitchFamily="49" charset="-128"/>
                </a:rPr>
                <a:t>出典：愛知県防災学習システム　防災マップ</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en-US" altLang="ja-JP" sz="800" b="0" dirty="0">
                  <a:latin typeface="ＭＳ ゴシック" panose="020B0609070205080204" pitchFamily="49" charset="-128"/>
                  <a:ea typeface="ＭＳ ゴシック" panose="020B0609070205080204" pitchFamily="49" charset="-128"/>
                  <a:hlinkClick r:id="rId2"/>
                </a:rPr>
                <a:t>https://www.quake-learning.pref.aichi.jp/</a:t>
              </a:r>
              <a:endParaRPr lang="en-US" altLang="ja-JP" sz="800" b="0" dirty="0">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8400F249-FD39-B318-E674-E6D3AFCFDC3C}"/>
                </a:ext>
              </a:extLst>
            </p:cNvPr>
            <p:cNvPicPr>
              <a:picLocks noChangeAspect="1"/>
            </p:cNvPicPr>
            <p:nvPr/>
          </p:nvPicPr>
          <p:blipFill>
            <a:blip r:embed="rId3"/>
            <a:srcRect t="2707"/>
            <a:stretch>
              <a:fillRect/>
            </a:stretch>
          </p:blipFill>
          <p:spPr>
            <a:xfrm>
              <a:off x="331786" y="4389936"/>
              <a:ext cx="6192838" cy="4455009"/>
            </a:xfrm>
            <a:prstGeom prst="rect">
              <a:avLst/>
            </a:prstGeom>
          </p:spPr>
        </p:pic>
        <p:pic>
          <p:nvPicPr>
            <p:cNvPr id="17" name="図 16">
              <a:extLst>
                <a:ext uri="{FF2B5EF4-FFF2-40B4-BE49-F238E27FC236}">
                  <a16:creationId xmlns:a16="http://schemas.microsoft.com/office/drawing/2014/main" id="{75C77DA1-3035-A935-1D76-5EF7AF50007A}"/>
                </a:ext>
              </a:extLst>
            </p:cNvPr>
            <p:cNvPicPr>
              <a:picLocks noChangeAspect="1"/>
            </p:cNvPicPr>
            <p:nvPr/>
          </p:nvPicPr>
          <p:blipFill>
            <a:blip r:embed="rId4"/>
            <a:stretch>
              <a:fillRect/>
            </a:stretch>
          </p:blipFill>
          <p:spPr>
            <a:xfrm>
              <a:off x="331787" y="7761312"/>
              <a:ext cx="1318092" cy="1098410"/>
            </a:xfrm>
            <a:prstGeom prst="rect">
              <a:avLst/>
            </a:prstGeom>
          </p:spPr>
        </p:pic>
      </p:grpSp>
      <p:graphicFrame>
        <p:nvGraphicFramePr>
          <p:cNvPr id="66772" name="Group 212"/>
          <p:cNvGraphicFramePr>
            <a:graphicFrameLocks noGrp="1"/>
          </p:cNvGraphicFramePr>
          <p:nvPr>
            <p:extLst>
              <p:ext uri="{D42A27DB-BD31-4B8C-83A1-F6EECF244321}">
                <p14:modId xmlns:p14="http://schemas.microsoft.com/office/powerpoint/2010/main" val="1472154897"/>
              </p:ext>
            </p:extLst>
          </p:nvPr>
        </p:nvGraphicFramePr>
        <p:xfrm>
          <a:off x="332581" y="1784648"/>
          <a:ext cx="6192838" cy="210365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en-US"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3" name="タイトル 2">
            <a:extLst>
              <a:ext uri="{FF2B5EF4-FFF2-40B4-BE49-F238E27FC236}">
                <a16:creationId xmlns:a16="http://schemas.microsoft.com/office/drawing/2014/main" id="{B3E54D21-EF67-0FAB-B1A3-9CEBF39CDBB6}"/>
              </a:ext>
            </a:extLst>
          </p:cNvPr>
          <p:cNvSpPr>
            <a:spLocks noGrp="1"/>
          </p:cNvSpPr>
          <p:nvPr>
            <p:ph type="ctrTitle"/>
          </p:nvPr>
        </p:nvSpPr>
        <p:spPr/>
        <p:txBody>
          <a:bodyPr/>
          <a:lstStyle/>
          <a:p>
            <a:r>
              <a:rPr lang="ja-JP" altLang="en-US" dirty="0"/>
              <a:t>３．南海トラフ地震の想定</a:t>
            </a:r>
          </a:p>
        </p:txBody>
      </p:sp>
      <p:sp>
        <p:nvSpPr>
          <p:cNvPr id="9" name="コンテンツ プレースホルダー 8">
            <a:extLst>
              <a:ext uri="{FF2B5EF4-FFF2-40B4-BE49-F238E27FC236}">
                <a16:creationId xmlns:a16="http://schemas.microsoft.com/office/drawing/2014/main" id="{2D9EC175-9B99-FFD2-D17D-DA90BF8DD233}"/>
              </a:ext>
            </a:extLst>
          </p:cNvPr>
          <p:cNvSpPr>
            <a:spLocks noGrp="1"/>
          </p:cNvSpPr>
          <p:nvPr>
            <p:ph sz="quarter" idx="11"/>
          </p:nvPr>
        </p:nvSpPr>
        <p:spPr>
          <a:xfrm>
            <a:off x="148111" y="631825"/>
            <a:ext cx="6552728" cy="1146468"/>
          </a:xfrm>
        </p:spPr>
        <p:txBody>
          <a:bodyPr/>
          <a:lstStyle/>
          <a:p>
            <a:r>
              <a:rPr lang="zh-CN" altLang="en-US" dirty="0"/>
              <a:t>３．２　液状化</a:t>
            </a:r>
            <a:endParaRPr lang="en-US" altLang="ja-JP" dirty="0"/>
          </a:p>
          <a:p>
            <a:pPr lvl="1"/>
            <a:r>
              <a:rPr lang="ja-JP" altLang="en-US" dirty="0"/>
              <a:t>ポイント</a:t>
            </a:r>
            <a:endParaRPr lang="en-US" altLang="ja-JP" dirty="0"/>
          </a:p>
          <a:p>
            <a:pPr lvl="2"/>
            <a:r>
              <a:rPr lang="ja-JP" altLang="en-US" dirty="0"/>
              <a:t>ここでは、液状化に伴う被害発生の危険性について確認してください。</a:t>
            </a:r>
          </a:p>
          <a:p>
            <a:pPr lvl="2"/>
            <a:r>
              <a:rPr lang="ja-JP" altLang="en-US" dirty="0"/>
              <a:t>特に、液状化危険度が「極めて高い」地域で、近隣に河川護岸や海岸がある場合には、大規模な地盤の移動や、沈下などが起こるおそれがあります。</a:t>
            </a:r>
          </a:p>
        </p:txBody>
      </p:sp>
      <p:sp>
        <p:nvSpPr>
          <p:cNvPr id="4" name="スライド番号プレースホルダー 3">
            <a:extLst>
              <a:ext uri="{FF2B5EF4-FFF2-40B4-BE49-F238E27FC236}">
                <a16:creationId xmlns:a16="http://schemas.microsoft.com/office/drawing/2014/main" id="{B744EA73-CC92-4811-67F5-C61FE2F5423E}"/>
              </a:ext>
            </a:extLst>
          </p:cNvPr>
          <p:cNvSpPr>
            <a:spLocks noGrp="1"/>
          </p:cNvSpPr>
          <p:nvPr>
            <p:ph type="sldNum" sz="quarter" idx="12"/>
          </p:nvPr>
        </p:nvSpPr>
        <p:spPr/>
        <p:txBody>
          <a:bodyPr/>
          <a:lstStyle/>
          <a:p>
            <a:pPr algn="ctr"/>
            <a:fld id="{C7087AB9-DADE-4781-AE92-2E367CAE0F39}" type="slidenum">
              <a:rPr lang="ja-JP" altLang="en-US" smtClean="0"/>
              <a:pPr algn="ctr"/>
              <a:t>6</a:t>
            </a:fld>
            <a:endParaRPr lang="ja-JP" altLang="en-US" dirty="0"/>
          </a:p>
        </p:txBody>
      </p:sp>
      <p:sp>
        <p:nvSpPr>
          <p:cNvPr id="2" name="Line 10">
            <a:extLst>
              <a:ext uri="{FF2B5EF4-FFF2-40B4-BE49-F238E27FC236}">
                <a16:creationId xmlns:a16="http://schemas.microsoft.com/office/drawing/2014/main" id="{123CBD8A-A5C0-7BE2-3E20-ECA9BD6E7DF5}"/>
              </a:ext>
            </a:extLst>
          </p:cNvPr>
          <p:cNvSpPr>
            <a:spLocks noChangeShapeType="1"/>
          </p:cNvSpPr>
          <p:nvPr/>
        </p:nvSpPr>
        <p:spPr bwMode="auto">
          <a:xfrm flipV="1">
            <a:off x="2420888" y="4593157"/>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AutoShape 201">
            <a:extLst>
              <a:ext uri="{FF2B5EF4-FFF2-40B4-BE49-F238E27FC236}">
                <a16:creationId xmlns:a16="http://schemas.microsoft.com/office/drawing/2014/main" id="{00A9066E-2655-2A93-FBDE-64694F107300}"/>
              </a:ext>
            </a:extLst>
          </p:cNvPr>
          <p:cNvSpPr>
            <a:spLocks noChangeArrowheads="1"/>
          </p:cNvSpPr>
          <p:nvPr/>
        </p:nvSpPr>
        <p:spPr bwMode="auto">
          <a:xfrm>
            <a:off x="5286251" y="4016896"/>
            <a:ext cx="1150938" cy="576262"/>
          </a:xfrm>
          <a:prstGeom prst="wedgeRectCallout">
            <a:avLst>
              <a:gd name="adj1" fmla="val -20632"/>
              <a:gd name="adj2" fmla="val 4616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994EC162-7FBA-6D5B-975E-08CA8EC0CE9E}"/>
              </a:ext>
            </a:extLst>
          </p:cNvPr>
          <p:cNvGraphicFramePr>
            <a:graphicFrameLocks noGrp="1"/>
          </p:cNvGraphicFramePr>
          <p:nvPr>
            <p:extLst>
              <p:ext uri="{D42A27DB-BD31-4B8C-83A1-F6EECF244321}">
                <p14:modId xmlns:p14="http://schemas.microsoft.com/office/powerpoint/2010/main" val="478332692"/>
              </p:ext>
            </p:extLst>
          </p:nvPr>
        </p:nvGraphicFramePr>
        <p:xfrm>
          <a:off x="188640" y="3288497"/>
          <a:ext cx="6480000" cy="2071008"/>
        </p:xfrm>
        <a:graphic>
          <a:graphicData uri="http://schemas.openxmlformats.org/drawingml/2006/table">
            <a:tbl>
              <a:tblPr/>
              <a:tblGrid>
                <a:gridCol w="720000">
                  <a:extLst>
                    <a:ext uri="{9D8B030D-6E8A-4147-A177-3AD203B41FA5}">
                      <a16:colId xmlns:a16="http://schemas.microsoft.com/office/drawing/2014/main" val="2914354804"/>
                    </a:ext>
                  </a:extLst>
                </a:gridCol>
                <a:gridCol w="576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田原市（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20.2m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18.5m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篠島、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9.4m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）、美浜町（</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佐久島、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4.9m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）、碧南市（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3.8m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）、武豊町（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2.7m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9" name="Text Box 5">
            <a:extLst>
              <a:ext uri="{FF2B5EF4-FFF2-40B4-BE49-F238E27FC236}">
                <a16:creationId xmlns:a16="http://schemas.microsoft.com/office/drawing/2014/main" id="{535983EB-BB03-4C8D-B06C-25EE59C865FD}"/>
              </a:ext>
            </a:extLst>
          </p:cNvPr>
          <p:cNvSpPr txBox="1">
            <a:spLocks noChangeArrowheads="1"/>
          </p:cNvSpPr>
          <p:nvPr/>
        </p:nvSpPr>
        <p:spPr bwMode="auto">
          <a:xfrm>
            <a:off x="188640" y="8758535"/>
            <a:ext cx="64303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理論上最大モデルにおける</a:t>
            </a:r>
            <a:r>
              <a:rPr lang="zh-TW" altLang="en-US" b="0" dirty="0">
                <a:latin typeface="ＭＳ ゴシック" panose="020B0609070205080204" pitchFamily="49" charset="-128"/>
                <a:ea typeface="ＭＳ ゴシック" panose="020B0609070205080204" pitchFamily="49" charset="-128"/>
              </a:rPr>
              <a:t>津波高</a:t>
            </a:r>
            <a:r>
              <a:rPr lang="en-US" altLang="zh-TW" b="0" dirty="0">
                <a:latin typeface="ＭＳ ゴシック" panose="020B0609070205080204" pitchFamily="49" charset="-128"/>
                <a:ea typeface="ＭＳ ゴシック" panose="020B0609070205080204" pitchFamily="49" charset="-128"/>
              </a:rPr>
              <a:t>30cm</a:t>
            </a:r>
            <a:r>
              <a:rPr lang="zh-TW" altLang="en-US" b="0" dirty="0">
                <a:latin typeface="ＭＳ ゴシック" panose="020B0609070205080204" pitchFamily="49" charset="-128"/>
                <a:ea typeface="ＭＳ ゴシック" panose="020B0609070205080204" pitchFamily="49" charset="-128"/>
              </a:rPr>
              <a:t>到達時間</a:t>
            </a:r>
            <a:r>
              <a:rPr lang="en-US" altLang="ja-JP"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20" name="表 19">
            <a:extLst>
              <a:ext uri="{FF2B5EF4-FFF2-40B4-BE49-F238E27FC236}">
                <a16:creationId xmlns:a16="http://schemas.microsoft.com/office/drawing/2014/main" id="{AFF3CE25-D46F-6773-798E-152E14E8AA36}"/>
              </a:ext>
            </a:extLst>
          </p:cNvPr>
          <p:cNvGraphicFramePr>
            <a:graphicFrameLocks noGrp="1"/>
          </p:cNvGraphicFramePr>
          <p:nvPr>
            <p:extLst>
              <p:ext uri="{D42A27DB-BD31-4B8C-83A1-F6EECF244321}">
                <p14:modId xmlns:p14="http://schemas.microsoft.com/office/powerpoint/2010/main" val="2298087790"/>
              </p:ext>
            </p:extLst>
          </p:nvPr>
        </p:nvGraphicFramePr>
        <p:xfrm>
          <a:off x="188640" y="6681429"/>
          <a:ext cx="6480000" cy="2071008"/>
        </p:xfrm>
        <a:graphic>
          <a:graphicData uri="http://schemas.openxmlformats.org/drawingml/2006/table">
            <a:tbl>
              <a:tblPr/>
              <a:tblGrid>
                <a:gridCol w="1260000">
                  <a:extLst>
                    <a:ext uri="{9D8B030D-6E8A-4147-A177-3AD203B41FA5}">
                      <a16:colId xmlns:a16="http://schemas.microsoft.com/office/drawing/2014/main" val="2914354804"/>
                    </a:ext>
                  </a:extLst>
                </a:gridCol>
                <a:gridCol w="522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zh-TW" sz="1200" b="0" i="0" u="none" strike="noStrike" cap="none" normalizeH="0" baseline="0" dirty="0">
                          <a:ln>
                            <a:noFill/>
                          </a:ln>
                          <a:solidFill>
                            <a:schemeClr val="tx1"/>
                          </a:solidFill>
                          <a:effectLst/>
                          <a:latin typeface="+mn-ea"/>
                          <a:ea typeface="+mn-ea"/>
                        </a:rPr>
                        <a:t>5</a:t>
                      </a:r>
                      <a:r>
                        <a:rPr kumimoji="1" lang="zh-TW" altLang="en-US" sz="1200" b="0" i="0" u="none" strike="noStrike" cap="none" normalizeH="0" baseline="0" dirty="0">
                          <a:ln>
                            <a:noFill/>
                          </a:ln>
                          <a:solidFill>
                            <a:schemeClr val="tx1"/>
                          </a:solidFill>
                          <a:effectLst/>
                          <a:latin typeface="+mn-ea"/>
                          <a:ea typeface="+mn-ea"/>
                        </a:rPr>
                        <a:t>分）、田原市（</a:t>
                      </a:r>
                      <a:r>
                        <a:rPr kumimoji="1" lang="en-US" altLang="zh-TW" sz="1200" b="0" i="0" u="none" strike="noStrike" cap="none" normalizeH="0" baseline="0" dirty="0">
                          <a:ln>
                            <a:noFill/>
                          </a:ln>
                          <a:solidFill>
                            <a:schemeClr val="tx1"/>
                          </a:solidFill>
                          <a:effectLst/>
                          <a:latin typeface="+mn-ea"/>
                          <a:ea typeface="+mn-ea"/>
                        </a:rPr>
                        <a:t>6</a:t>
                      </a:r>
                      <a:r>
                        <a:rPr kumimoji="1" lang="zh-TW" altLang="en-US" sz="1200" b="0" i="0" u="none" strike="noStrike" cap="none" normalizeH="0" baseline="0" dirty="0">
                          <a:ln>
                            <a:noFill/>
                          </a:ln>
                          <a:solidFill>
                            <a:schemeClr val="tx1"/>
                          </a:solidFill>
                          <a:effectLst/>
                          <a:latin typeface="+mn-ea"/>
                          <a:ea typeface="+mn-ea"/>
                        </a:rPr>
                        <a:t>分）</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南知多町（篠島、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分）、西尾市（佐久島、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39</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54</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72</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76</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80</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83</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88</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91</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bl>
          </a:graphicData>
        </a:graphic>
      </p:graphicFrame>
      <p:sp>
        <p:nvSpPr>
          <p:cNvPr id="21" name="Text Box 5">
            <a:extLst>
              <a:ext uri="{FF2B5EF4-FFF2-40B4-BE49-F238E27FC236}">
                <a16:creationId xmlns:a16="http://schemas.microsoft.com/office/drawing/2014/main" id="{559C0414-2A56-D9F5-B4CC-158A597419B2}"/>
              </a:ext>
            </a:extLst>
          </p:cNvPr>
          <p:cNvSpPr txBox="1">
            <a:spLocks noChangeArrowheads="1"/>
          </p:cNvSpPr>
          <p:nvPr/>
        </p:nvSpPr>
        <p:spPr bwMode="auto">
          <a:xfrm>
            <a:off x="189360" y="5385048"/>
            <a:ext cx="6480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119922348"/>
              </p:ext>
            </p:extLst>
          </p:nvPr>
        </p:nvGraphicFramePr>
        <p:xfrm>
          <a:off x="188640" y="2216696"/>
          <a:ext cx="2700000" cy="936000"/>
        </p:xfrm>
        <a:graphic>
          <a:graphicData uri="http://schemas.openxmlformats.org/drawingml/2006/table">
            <a:tbl>
              <a:tblPr/>
              <a:tblGrid>
                <a:gridCol w="12600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6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081294" y="2561934"/>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1802828740"/>
              </p:ext>
            </p:extLst>
          </p:nvPr>
        </p:nvGraphicFramePr>
        <p:xfrm>
          <a:off x="3935774" y="2216696"/>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cap="none" normalizeH="0" baseline="0" dirty="0">
                          <a:ln>
                            <a:noFill/>
                          </a:ln>
                          <a:solidFill>
                            <a:srgbClr val="C00000"/>
                          </a:solidFill>
                          <a:effectLst/>
                          <a:latin typeface="+mn-ea"/>
                          <a:ea typeface="+mn-ea"/>
                        </a:rPr>
                        <a:t>３．２　</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n-ea"/>
                          <a:ea typeface="+mn-ea"/>
                          <a:cs typeface="+mn-cs"/>
                        </a:rPr>
                        <a:t>６４</a:t>
                      </a:r>
                      <a:endParaRPr kumimoji="1" lang="ja-JP" altLang="en-US" sz="1600" b="1" i="0" u="none" strike="noStrike" kern="1200" cap="none" spc="0" normalizeH="0" baseline="0" noProof="0" dirty="0">
                        <a:ln>
                          <a:noFill/>
                        </a:ln>
                        <a:solidFill>
                          <a:srgbClr val="C00000"/>
                        </a:solidFill>
                        <a:effectLst/>
                        <a:uLnTx/>
                        <a:uFillTx/>
                        <a:latin typeface="+mn-ea"/>
                        <a:ea typeface="+mn-ea"/>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7" name="タイトル 6">
            <a:extLst>
              <a:ext uri="{FF2B5EF4-FFF2-40B4-BE49-F238E27FC236}">
                <a16:creationId xmlns:a16="http://schemas.microsoft.com/office/drawing/2014/main" id="{3632C6B8-8BE2-03AF-CEC7-373D335251DE}"/>
              </a:ext>
            </a:extLst>
          </p:cNvPr>
          <p:cNvSpPr>
            <a:spLocks noGrp="1"/>
          </p:cNvSpPr>
          <p:nvPr>
            <p:ph type="ctrTitle"/>
          </p:nvPr>
        </p:nvSpPr>
        <p:spPr/>
        <p:txBody>
          <a:bodyPr/>
          <a:lstStyle/>
          <a:p>
            <a:r>
              <a:rPr lang="ja-JP" altLang="en-US" dirty="0"/>
              <a:t>３．南海トラフ地震の想定</a:t>
            </a:r>
          </a:p>
        </p:txBody>
      </p:sp>
      <p:sp>
        <p:nvSpPr>
          <p:cNvPr id="14" name="コンテンツ プレースホルダー 13">
            <a:extLst>
              <a:ext uri="{FF2B5EF4-FFF2-40B4-BE49-F238E27FC236}">
                <a16:creationId xmlns:a16="http://schemas.microsoft.com/office/drawing/2014/main" id="{F9036E1B-C4E6-E153-FFA8-A4AD02EABAF8}"/>
              </a:ext>
            </a:extLst>
          </p:cNvPr>
          <p:cNvSpPr>
            <a:spLocks noGrp="1"/>
          </p:cNvSpPr>
          <p:nvPr>
            <p:ph sz="quarter" idx="11"/>
          </p:nvPr>
        </p:nvSpPr>
        <p:spPr>
          <a:xfrm>
            <a:off x="148111" y="631825"/>
            <a:ext cx="6552728" cy="1531188"/>
          </a:xfrm>
        </p:spPr>
        <p:txBody>
          <a:bodyPr/>
          <a:lstStyle/>
          <a:p>
            <a:r>
              <a:rPr lang="ja-JP" altLang="en-US" dirty="0"/>
              <a:t>３．３　津波</a:t>
            </a:r>
            <a:endParaRPr lang="en-US" altLang="ja-JP" dirty="0"/>
          </a:p>
          <a:p>
            <a:pPr lvl="1"/>
            <a:r>
              <a:rPr lang="ja-JP" altLang="en-US" dirty="0"/>
              <a:t>ポイント</a:t>
            </a:r>
            <a:endParaRPr lang="en-US" altLang="ja-JP" dirty="0"/>
          </a:p>
          <a:p>
            <a:pPr lvl="2"/>
            <a:r>
              <a:rPr lang="ja-JP" altLang="en-US" dirty="0"/>
              <a:t>ここでは、津波に伴う被害発生の危険性について確認してください。</a:t>
            </a:r>
          </a:p>
          <a:p>
            <a:pPr lvl="2"/>
            <a:r>
              <a:rPr lang="ja-JP" altLang="en-US" dirty="0"/>
              <a:t>まずは、下表の中に主要拠点の市町村名があるかをご確認いただき、ある場合は「主要拠点に津波が到達する可能性」の「有」に○、無い場合は「無」に○をつけてください。</a:t>
            </a:r>
          </a:p>
          <a:p>
            <a:pPr lvl="2"/>
            <a:r>
              <a:rPr lang="ja-JP" altLang="en-US" dirty="0"/>
              <a:t>「有」に○がついた場合は、主要拠点で想定される最大津波高と最短到達時間について、下表を参考に空欄を埋めてください。</a:t>
            </a:r>
            <a:r>
              <a:rPr lang="ja-JP" altLang="en-US" b="1" u="sng" dirty="0"/>
              <a:t>実際に津波が到達するかどうかは、ハザードマップ等で確認してください。</a:t>
            </a:r>
          </a:p>
        </p:txBody>
      </p:sp>
      <p:sp>
        <p:nvSpPr>
          <p:cNvPr id="8" name="スライド番号プレースホルダー 7">
            <a:extLst>
              <a:ext uri="{FF2B5EF4-FFF2-40B4-BE49-F238E27FC236}">
                <a16:creationId xmlns:a16="http://schemas.microsoft.com/office/drawing/2014/main" id="{79ACF6B2-566A-FBC9-0D68-EA4381E0ADE3}"/>
              </a:ext>
            </a:extLst>
          </p:cNvPr>
          <p:cNvSpPr>
            <a:spLocks noGrp="1"/>
          </p:cNvSpPr>
          <p:nvPr>
            <p:ph type="sldNum" sz="quarter" idx="12"/>
          </p:nvPr>
        </p:nvSpPr>
        <p:spPr/>
        <p:txBody>
          <a:bodyPr/>
          <a:lstStyle/>
          <a:p>
            <a:pPr algn="ctr"/>
            <a:fld id="{C7087AB9-DADE-4781-AE92-2E367CAE0F39}" type="slidenum">
              <a:rPr lang="ja-JP" altLang="en-US" smtClean="0"/>
              <a:pPr algn="ctr"/>
              <a:t>7</a:t>
            </a:fld>
            <a:endParaRPr lang="ja-JP" altLang="en-US" dirty="0"/>
          </a:p>
        </p:txBody>
      </p:sp>
      <p:sp>
        <p:nvSpPr>
          <p:cNvPr id="4" name="Text Box 749">
            <a:extLst>
              <a:ext uri="{FF2B5EF4-FFF2-40B4-BE49-F238E27FC236}">
                <a16:creationId xmlns:a16="http://schemas.microsoft.com/office/drawing/2014/main" id="{3EDB768D-E24A-3F70-6D7C-F32C343C9D5E}"/>
              </a:ext>
            </a:extLst>
          </p:cNvPr>
          <p:cNvSpPr txBox="1">
            <a:spLocks noChangeArrowheads="1"/>
          </p:cNvSpPr>
          <p:nvPr/>
        </p:nvSpPr>
        <p:spPr bwMode="auto">
          <a:xfrm>
            <a:off x="1340768" y="2432720"/>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4000" b="0" u="none" strike="noStrike" kern="1200" cap="none" spc="0" normalizeH="0" baseline="0" noProof="0" dirty="0">
                <a:ln>
                  <a:noFill/>
                </a:ln>
                <a:solidFill>
                  <a:srgbClr val="C00000"/>
                </a:solidFill>
                <a:effectLst/>
                <a:uLnTx/>
                <a:uFillTx/>
                <a:latin typeface="+mn-ea"/>
                <a:ea typeface="+mn-ea"/>
                <a:cs typeface="+mn-cs"/>
              </a:rPr>
              <a:t>○</a:t>
            </a:r>
          </a:p>
        </p:txBody>
      </p:sp>
      <p:sp>
        <p:nvSpPr>
          <p:cNvPr id="11" name="AutoShape 201">
            <a:extLst>
              <a:ext uri="{FF2B5EF4-FFF2-40B4-BE49-F238E27FC236}">
                <a16:creationId xmlns:a16="http://schemas.microsoft.com/office/drawing/2014/main" id="{7F7CD903-1654-20CA-9AF9-40739EC2AA71}"/>
              </a:ext>
            </a:extLst>
          </p:cNvPr>
          <p:cNvSpPr>
            <a:spLocks noChangeArrowheads="1"/>
          </p:cNvSpPr>
          <p:nvPr/>
        </p:nvSpPr>
        <p:spPr bwMode="auto">
          <a:xfrm>
            <a:off x="5426325" y="3339953"/>
            <a:ext cx="1150938" cy="576262"/>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13" name="Line 10">
            <a:extLst>
              <a:ext uri="{FF2B5EF4-FFF2-40B4-BE49-F238E27FC236}">
                <a16:creationId xmlns:a16="http://schemas.microsoft.com/office/drawing/2014/main" id="{3D87000E-4252-599C-8D34-048AFE4B31A8}"/>
              </a:ext>
            </a:extLst>
          </p:cNvPr>
          <p:cNvSpPr>
            <a:spLocks noChangeShapeType="1"/>
          </p:cNvSpPr>
          <p:nvPr/>
        </p:nvSpPr>
        <p:spPr bwMode="auto">
          <a:xfrm flipV="1">
            <a:off x="1988840" y="3677888"/>
            <a:ext cx="3437485" cy="1275112"/>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5" name="Text Box 749">
            <a:extLst>
              <a:ext uri="{FF2B5EF4-FFF2-40B4-BE49-F238E27FC236}">
                <a16:creationId xmlns:a16="http://schemas.microsoft.com/office/drawing/2014/main" id="{62ECE860-4EDD-CD51-C3B6-58F69B4CB9E4}"/>
              </a:ext>
            </a:extLst>
          </p:cNvPr>
          <p:cNvSpPr txBox="1">
            <a:spLocks noChangeArrowheads="1"/>
          </p:cNvSpPr>
          <p:nvPr/>
        </p:nvSpPr>
        <p:spPr bwMode="auto">
          <a:xfrm>
            <a:off x="985362" y="4835078"/>
            <a:ext cx="1003478"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6" name="Text Box 749">
            <a:extLst>
              <a:ext uri="{FF2B5EF4-FFF2-40B4-BE49-F238E27FC236}">
                <a16:creationId xmlns:a16="http://schemas.microsoft.com/office/drawing/2014/main" id="{106FFDBE-A5A3-30A3-D95B-FC21AB825BA0}"/>
              </a:ext>
            </a:extLst>
          </p:cNvPr>
          <p:cNvSpPr txBox="1">
            <a:spLocks noChangeArrowheads="1"/>
          </p:cNvSpPr>
          <p:nvPr/>
        </p:nvSpPr>
        <p:spPr bwMode="auto">
          <a:xfrm>
            <a:off x="2708920" y="7761312"/>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7" name="Line 10">
            <a:extLst>
              <a:ext uri="{FF2B5EF4-FFF2-40B4-BE49-F238E27FC236}">
                <a16:creationId xmlns:a16="http://schemas.microsoft.com/office/drawing/2014/main" id="{D446706F-E8A8-73BD-3B70-3A0538999AC9}"/>
              </a:ext>
            </a:extLst>
          </p:cNvPr>
          <p:cNvSpPr>
            <a:spLocks noChangeShapeType="1"/>
          </p:cNvSpPr>
          <p:nvPr/>
        </p:nvSpPr>
        <p:spPr bwMode="auto">
          <a:xfrm flipV="1">
            <a:off x="3212977" y="3916214"/>
            <a:ext cx="2782064" cy="3838999"/>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0D9D3D0-58AB-B86B-34D0-5F8E9867F904}"/>
              </a:ext>
            </a:extLst>
          </p:cNvPr>
          <p:cNvSpPr>
            <a:spLocks noGrp="1"/>
          </p:cNvSpPr>
          <p:nvPr>
            <p:ph sz="quarter" idx="11"/>
          </p:nvPr>
        </p:nvSpPr>
        <p:spPr>
          <a:xfrm>
            <a:off x="148111" y="631825"/>
            <a:ext cx="6552728" cy="1685077"/>
          </a:xfrm>
        </p:spPr>
        <p:txBody>
          <a:bodyPr/>
          <a:lstStyle/>
          <a:p>
            <a:r>
              <a:rPr lang="ja-JP" altLang="en-US" dirty="0"/>
              <a:t>南海トラフ地震とは</a:t>
            </a:r>
            <a:endParaRPr lang="en-US" altLang="ja-JP" dirty="0"/>
          </a:p>
          <a:p>
            <a:pPr lvl="1"/>
            <a:r>
              <a:rPr lang="ja-JP" altLang="en-US" dirty="0"/>
              <a:t>概要</a:t>
            </a:r>
            <a:endParaRPr lang="en-US" altLang="ja-JP" dirty="0"/>
          </a:p>
          <a:p>
            <a:pPr lvl="2"/>
            <a:r>
              <a:rPr lang="ja-JP" altLang="en-US" dirty="0"/>
              <a:t>南海トラフ地震は、駿河湾から日向灘沖にかけてのプレート境界を震源域として概ね</a:t>
            </a:r>
            <a:r>
              <a:rPr lang="en-US" altLang="ja-JP" dirty="0"/>
              <a:t>100</a:t>
            </a:r>
            <a:r>
              <a:rPr lang="ja-JP" altLang="en-US" dirty="0"/>
              <a:t>～</a:t>
            </a:r>
            <a:r>
              <a:rPr lang="en-US" altLang="ja-JP" dirty="0"/>
              <a:t>150</a:t>
            </a:r>
            <a:r>
              <a:rPr lang="ja-JP" altLang="en-US" dirty="0"/>
              <a:t>年間隔で繰り返し発生してきた大規模地震です。</a:t>
            </a:r>
            <a:endParaRPr lang="en-US" altLang="ja-JP" dirty="0"/>
          </a:p>
          <a:p>
            <a:pPr lvl="2"/>
            <a:r>
              <a:rPr lang="ja-JP" altLang="en-US" dirty="0"/>
              <a:t>最大クラスの地震が発生した場合</a:t>
            </a:r>
            <a:r>
              <a:rPr lang="ja-JP" altLang="en-US" b="1" u="sng" dirty="0"/>
              <a:t>、静岡県から宮崎県にかけての一部では震度７となる可能性</a:t>
            </a:r>
            <a:r>
              <a:rPr lang="ja-JP" altLang="en-US" dirty="0"/>
              <a:t>があるほか、</a:t>
            </a:r>
            <a:r>
              <a:rPr lang="ja-JP" altLang="en-US" b="1" u="sng" dirty="0"/>
              <a:t>関東地方から九州地方にかけての太平洋沿岸の広い地域に</a:t>
            </a:r>
            <a:r>
              <a:rPr lang="en-US" altLang="ja-JP" b="1" u="sng" dirty="0"/>
              <a:t>10m</a:t>
            </a:r>
            <a:r>
              <a:rPr lang="ja-JP" altLang="en-US" b="1" u="sng" dirty="0"/>
              <a:t>を超える大津波の襲来が想定</a:t>
            </a:r>
            <a:r>
              <a:rPr lang="ja-JP" altLang="en-US" dirty="0"/>
              <a:t>されています。</a:t>
            </a:r>
            <a:endParaRPr lang="en-US" altLang="ja-JP" dirty="0"/>
          </a:p>
          <a:p>
            <a:pPr lvl="2"/>
            <a:r>
              <a:rPr lang="ja-JP" altLang="en-US" dirty="0"/>
              <a:t>地震調査研究推進本部地震調査委員会の長期評価（令和</a:t>
            </a:r>
            <a:r>
              <a:rPr lang="en-US" altLang="ja-JP" dirty="0"/>
              <a:t>7</a:t>
            </a:r>
            <a:r>
              <a:rPr lang="ja-JP" altLang="en-US" dirty="0"/>
              <a:t>年</a:t>
            </a:r>
            <a:r>
              <a:rPr lang="en-US" altLang="ja-JP" dirty="0"/>
              <a:t>9</a:t>
            </a:r>
            <a:r>
              <a:rPr lang="ja-JP" altLang="en-US" dirty="0"/>
              <a:t>月公表）によると、</a:t>
            </a:r>
            <a:r>
              <a:rPr lang="ja-JP" altLang="en-US" b="1" u="sng" dirty="0"/>
              <a:t>南海トラフ地震が今後</a:t>
            </a:r>
            <a:r>
              <a:rPr lang="en-US" altLang="ja-JP" b="1" u="sng" dirty="0"/>
              <a:t>30</a:t>
            </a:r>
            <a:r>
              <a:rPr lang="ja-JP" altLang="en-US" b="1" u="sng" dirty="0"/>
              <a:t>年以内に発生する確率は</a:t>
            </a:r>
            <a:r>
              <a:rPr lang="en-US" altLang="ja-JP" b="1" u="sng" dirty="0"/>
              <a:t>60</a:t>
            </a:r>
            <a:r>
              <a:rPr lang="ja-JP" altLang="en-US" b="1" u="sng" dirty="0"/>
              <a:t>％～</a:t>
            </a:r>
            <a:r>
              <a:rPr lang="en-US" altLang="ja-JP" b="1" u="sng" dirty="0"/>
              <a:t>90</a:t>
            </a:r>
            <a:r>
              <a:rPr lang="ja-JP" altLang="en-US" b="1" u="sng" dirty="0"/>
              <a:t>％程度以上</a:t>
            </a:r>
            <a:r>
              <a:rPr lang="ja-JP" altLang="en-US" dirty="0"/>
              <a:t>とされており、大規模地震発生の切迫性が指摘されています。</a:t>
            </a:r>
            <a:endParaRPr lang="en-US" altLang="ja-JP" dirty="0"/>
          </a:p>
        </p:txBody>
      </p:sp>
      <p:sp>
        <p:nvSpPr>
          <p:cNvPr id="6" name="タイトル 5">
            <a:extLst>
              <a:ext uri="{FF2B5EF4-FFF2-40B4-BE49-F238E27FC236}">
                <a16:creationId xmlns:a16="http://schemas.microsoft.com/office/drawing/2014/main" id="{713D1B53-B3E9-0ED3-7D05-FC80B5426B89}"/>
              </a:ext>
            </a:extLst>
          </p:cNvPr>
          <p:cNvSpPr>
            <a:spLocks noGrp="1"/>
          </p:cNvSpPr>
          <p:nvPr>
            <p:ph type="ctrTitle"/>
          </p:nvPr>
        </p:nvSpPr>
        <p:spPr/>
        <p:txBody>
          <a:bodyPr/>
          <a:lstStyle/>
          <a:p>
            <a:r>
              <a:rPr lang="ja-JP" altLang="en-US" dirty="0"/>
              <a:t>３．南海トラフ地震の想定</a:t>
            </a:r>
          </a:p>
        </p:txBody>
      </p:sp>
      <p:graphicFrame>
        <p:nvGraphicFramePr>
          <p:cNvPr id="8" name="表 7">
            <a:extLst>
              <a:ext uri="{FF2B5EF4-FFF2-40B4-BE49-F238E27FC236}">
                <a16:creationId xmlns:a16="http://schemas.microsoft.com/office/drawing/2014/main" id="{1A8884F3-A166-5BBC-ED23-1B5D570BB210}"/>
              </a:ext>
            </a:extLst>
          </p:cNvPr>
          <p:cNvGraphicFramePr>
            <a:graphicFrameLocks noGrp="1"/>
          </p:cNvGraphicFramePr>
          <p:nvPr/>
        </p:nvGraphicFramePr>
        <p:xfrm>
          <a:off x="199176" y="6033120"/>
          <a:ext cx="6450598" cy="287724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125825766"/>
                    </a:ext>
                  </a:extLst>
                </a:gridCol>
                <a:gridCol w="1080000">
                  <a:extLst>
                    <a:ext uri="{9D8B030D-6E8A-4147-A177-3AD203B41FA5}">
                      <a16:colId xmlns:a16="http://schemas.microsoft.com/office/drawing/2014/main" val="1423917971"/>
                    </a:ext>
                  </a:extLst>
                </a:gridCol>
                <a:gridCol w="1080000">
                  <a:extLst>
                    <a:ext uri="{9D8B030D-6E8A-4147-A177-3AD203B41FA5}">
                      <a16:colId xmlns:a16="http://schemas.microsoft.com/office/drawing/2014/main" val="1464598006"/>
                    </a:ext>
                  </a:extLst>
                </a:gridCol>
                <a:gridCol w="3750598">
                  <a:extLst>
                    <a:ext uri="{9D8B030D-6E8A-4147-A177-3AD203B41FA5}">
                      <a16:colId xmlns:a16="http://schemas.microsoft.com/office/drawing/2014/main" val="3117421580"/>
                    </a:ext>
                  </a:extLst>
                </a:gridCol>
              </a:tblGrid>
              <a:tr h="0">
                <a:tc gridSpan="2">
                  <a:txBody>
                    <a:bodyPr/>
                    <a:lstStyle/>
                    <a:p>
                      <a:pPr algn="ctr"/>
                      <a:r>
                        <a:rPr kumimoji="1" lang="ja-JP" altLang="en-US" sz="800" b="1" dirty="0">
                          <a:solidFill>
                            <a:schemeClr val="tx1"/>
                          </a:solidFill>
                          <a:latin typeface="+mn-ea"/>
                          <a:ea typeface="+mn-ea"/>
                        </a:rPr>
                        <a:t>情報名</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a:endParaRPr kumimoji="1" lang="ja-JP" altLang="en-US" sz="1000" b="1" dirty="0">
                        <a:solidFill>
                          <a:schemeClr val="tx1"/>
                        </a:solidFill>
                        <a:latin typeface="+mj-ea"/>
                        <a:ea typeface="+mj-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indent="0" algn="ctr">
                        <a:spcAft>
                          <a:spcPts val="300"/>
                        </a:spcAft>
                        <a:buFont typeface="Arial" panose="020B0604020202020204" pitchFamily="34" charset="0"/>
                        <a:buNone/>
                      </a:pPr>
                      <a:r>
                        <a:rPr kumimoji="1" lang="ja-JP" altLang="en-US" sz="800" b="0" dirty="0">
                          <a:solidFill>
                            <a:schemeClr val="tx1"/>
                          </a:solidFill>
                          <a:latin typeface="+mn-ea"/>
                          <a:ea typeface="+mn-ea"/>
                        </a:rPr>
                        <a:t>情報が発表される条件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54269"/>
                  </a:ext>
                </a:extLst>
              </a:tr>
              <a:tr h="252000">
                <a:tc gridSpan="2">
                  <a:txBody>
                    <a:bodyPr/>
                    <a:lstStyle/>
                    <a:p>
                      <a:pPr algn="l"/>
                      <a:r>
                        <a:rPr kumimoji="1" lang="ja-JP" altLang="en-US" sz="1000" b="1" dirty="0">
                          <a:solidFill>
                            <a:schemeClr val="tx1"/>
                          </a:solidFill>
                          <a:latin typeface="+mn-ea"/>
                          <a:ea typeface="+mn-ea"/>
                        </a:rPr>
                        <a:t>南海トラフ地震臨時情報</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hMerge="1">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観測された異常な現象の調査結果を発表する場合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665003"/>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kumimoji="1" lang="ja-JP" altLang="en-US" sz="800" b="1" dirty="0">
                          <a:solidFill>
                            <a:schemeClr val="tx1"/>
                          </a:solidFill>
                          <a:latin typeface="+mn-ea"/>
                          <a:ea typeface="+mn-ea"/>
                        </a:rPr>
                        <a:t>キーワード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800" b="0" dirty="0">
                          <a:solidFill>
                            <a:schemeClr val="tx1"/>
                          </a:solidFill>
                          <a:latin typeface="+mn-ea"/>
                          <a:ea typeface="+mn-ea"/>
                        </a:rPr>
                        <a:t>キーワードを付す条件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6305129"/>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調査中</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393974"/>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巨大地震警戒</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algn="l"/>
                      <a:r>
                        <a:rPr kumimoji="1" lang="ja-JP" altLang="en-US" sz="1000" b="1" dirty="0">
                          <a:solidFill>
                            <a:schemeClr val="tx1"/>
                          </a:solidFill>
                          <a:latin typeface="+mn-ea"/>
                          <a:ea typeface="+mn-ea"/>
                        </a:rPr>
                        <a:t>半割れケース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ja-JP" altLang="en-US" sz="800" b="0" dirty="0">
                          <a:solidFill>
                            <a:schemeClr val="tx1"/>
                          </a:solidFill>
                          <a:latin typeface="+mn-ea"/>
                          <a:ea typeface="+mn-ea"/>
                        </a:rPr>
                        <a:t>の地震が発生したと評価した場合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751485"/>
                  </a:ext>
                </a:extLst>
              </a:tr>
              <a:tr h="117014">
                <a:tc rowSpan="2">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rowSpan="2">
                  <a:txBody>
                    <a:bodyPr/>
                    <a:lstStyle/>
                    <a:p>
                      <a:pPr algn="l"/>
                      <a:r>
                        <a:rPr kumimoji="1" lang="ja-JP" altLang="en-US" sz="1000" b="1" dirty="0">
                          <a:solidFill>
                            <a:schemeClr val="tx1"/>
                          </a:solidFill>
                          <a:latin typeface="+mn-ea"/>
                          <a:ea typeface="+mn-ea"/>
                        </a:rPr>
                        <a:t>巨大地震注意</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a:r>
                        <a:rPr kumimoji="1" lang="ja-JP" altLang="en-US" sz="1000" b="1" dirty="0">
                          <a:solidFill>
                            <a:schemeClr val="tx1"/>
                          </a:solidFill>
                          <a:latin typeface="+mn-ea"/>
                          <a:ea typeface="+mn-ea"/>
                        </a:rPr>
                        <a:t>一部割れケース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７</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０未満</a:t>
                      </a:r>
                      <a:r>
                        <a:rPr kumimoji="1" lang="ja-JP" altLang="en-US" sz="800" b="0" dirty="0">
                          <a:solidFill>
                            <a:schemeClr val="tx1"/>
                          </a:solidFill>
                          <a:latin typeface="+mn-ea"/>
                          <a:ea typeface="+mn-ea"/>
                        </a:rPr>
                        <a:t>の地震が発生したと評価した場合</a:t>
                      </a:r>
                      <a:endParaRPr kumimoji="1" lang="en-US" altLang="ja-JP" sz="800" b="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想定震源域内のプレート境界以外や、想定震源域の海溝軸外側５０</a:t>
                      </a:r>
                      <a:r>
                        <a:rPr kumimoji="1" lang="en-US" altLang="ja-JP" sz="800" b="0" dirty="0">
                          <a:solidFill>
                            <a:schemeClr val="tx1"/>
                          </a:solidFill>
                          <a:latin typeface="+mn-ea"/>
                          <a:ea typeface="+mn-ea"/>
                        </a:rPr>
                        <a:t>km</a:t>
                      </a:r>
                      <a:r>
                        <a:rPr kumimoji="1" lang="ja-JP" altLang="en-US" sz="800" b="0" dirty="0">
                          <a:solidFill>
                            <a:schemeClr val="tx1"/>
                          </a:solidFill>
                          <a:latin typeface="+mn-ea"/>
                          <a:ea typeface="+mn-ea"/>
                        </a:rPr>
                        <a:t>程度までの範囲で</a:t>
                      </a:r>
                      <a:r>
                        <a:rPr kumimoji="1" lang="en-US" altLang="ja-JP" sz="800" b="0" dirty="0">
                          <a:solidFill>
                            <a:schemeClr val="tx1"/>
                          </a:solidFill>
                          <a:latin typeface="+mn-ea"/>
                          <a:ea typeface="+mn-ea"/>
                        </a:rPr>
                        <a:t>Mw</a:t>
                      </a:r>
                      <a:r>
                        <a:rPr kumimoji="1" lang="ja-JP" altLang="en-US" sz="800" b="0" dirty="0">
                          <a:solidFill>
                            <a:schemeClr val="tx1"/>
                          </a:solidFill>
                          <a:latin typeface="+mn-ea"/>
                          <a:ea typeface="+mn-ea"/>
                        </a:rPr>
                        <a:t>７</a:t>
                      </a:r>
                      <a:r>
                        <a:rPr kumimoji="1" lang="en-US" altLang="ja-JP" sz="800" b="0" dirty="0">
                          <a:solidFill>
                            <a:schemeClr val="tx1"/>
                          </a:solidFill>
                          <a:latin typeface="+mn-ea"/>
                          <a:ea typeface="+mn-ea"/>
                        </a:rPr>
                        <a:t>.</a:t>
                      </a:r>
                      <a:r>
                        <a:rPr kumimoji="1" lang="ja-JP" altLang="en-US" sz="800" b="0" dirty="0">
                          <a:solidFill>
                            <a:schemeClr val="tx1"/>
                          </a:solidFill>
                          <a:latin typeface="+mn-ea"/>
                          <a:ea typeface="+mn-ea"/>
                        </a:rPr>
                        <a:t>０以上の地震が発生したと評価した場合</a:t>
                      </a:r>
                      <a:endParaRPr kumimoji="1" lang="en-US" altLang="ja-JP"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71556"/>
                  </a:ext>
                </a:extLst>
              </a:tr>
              <a:tr h="11701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1" dirty="0">
                          <a:solidFill>
                            <a:schemeClr val="tx1"/>
                          </a:solidFill>
                          <a:latin typeface="+mn-ea"/>
                          <a:ea typeface="+mn-ea"/>
                        </a:rPr>
                        <a:t>ゆっくりすべり</a:t>
                      </a:r>
                    </a:p>
                    <a:p>
                      <a:pPr algn="l"/>
                      <a:r>
                        <a:rPr kumimoji="1" lang="ja-JP" altLang="en-US" sz="1000" b="1" dirty="0">
                          <a:solidFill>
                            <a:schemeClr val="tx1"/>
                          </a:solidFill>
                          <a:latin typeface="+mn-ea"/>
                          <a:ea typeface="+mn-ea"/>
                        </a:rPr>
                        <a:t>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ひずみ計等で有意な変化として捉えられる、短い期間にプレート境界の固着状態が明らかに変化しているような通常とは異なるゆっくりすべりが観測された場合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491186"/>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調査終了</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その他</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巨大地震警戒、巨大地震注意のいずれにも当てはまらない現象と評価した場合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479788"/>
                  </a:ext>
                </a:extLst>
              </a:tr>
            </a:tbl>
          </a:graphicData>
        </a:graphic>
      </p:graphicFrame>
      <p:sp>
        <p:nvSpPr>
          <p:cNvPr id="2" name="スライド番号プレースホルダー 1">
            <a:extLst>
              <a:ext uri="{FF2B5EF4-FFF2-40B4-BE49-F238E27FC236}">
                <a16:creationId xmlns:a16="http://schemas.microsoft.com/office/drawing/2014/main" id="{856181DF-AF7E-169E-4390-D36E11A163D2}"/>
              </a:ext>
            </a:extLst>
          </p:cNvPr>
          <p:cNvSpPr>
            <a:spLocks noGrp="1"/>
          </p:cNvSpPr>
          <p:nvPr>
            <p:ph type="sldNum" sz="quarter" idx="12"/>
          </p:nvPr>
        </p:nvSpPr>
        <p:spPr/>
        <p:txBody>
          <a:bodyPr/>
          <a:lstStyle/>
          <a:p>
            <a:pPr algn="ctr"/>
            <a:fld id="{C7087AB9-DADE-4781-AE92-2E367CAE0F39}" type="slidenum">
              <a:rPr lang="ja-JP" altLang="en-US" smtClean="0"/>
              <a:pPr algn="ctr"/>
              <a:t>8</a:t>
            </a:fld>
            <a:endParaRPr lang="ja-JP" altLang="en-US" dirty="0"/>
          </a:p>
        </p:txBody>
      </p:sp>
      <p:sp>
        <p:nvSpPr>
          <p:cNvPr id="10" name="コンテンツ プレースホルダー 6">
            <a:extLst>
              <a:ext uri="{FF2B5EF4-FFF2-40B4-BE49-F238E27FC236}">
                <a16:creationId xmlns:a16="http://schemas.microsoft.com/office/drawing/2014/main" id="{22080648-6B6A-8B1D-9E65-C114C73D8D9A}"/>
              </a:ext>
            </a:extLst>
          </p:cNvPr>
          <p:cNvSpPr txBox="1">
            <a:spLocks/>
          </p:cNvSpPr>
          <p:nvPr/>
        </p:nvSpPr>
        <p:spPr>
          <a:xfrm>
            <a:off x="148111" y="2712436"/>
            <a:ext cx="6552728" cy="3123932"/>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南海トラフ地震臨時情報について</a:t>
            </a:r>
            <a:endParaRPr lang="en-US" altLang="ja-JP" dirty="0"/>
          </a:p>
          <a:p>
            <a:pPr lvl="1"/>
            <a:r>
              <a:rPr lang="ja-JP" altLang="en-US" dirty="0"/>
              <a:t>概要</a:t>
            </a:r>
            <a:endParaRPr lang="en-US" altLang="ja-JP" dirty="0"/>
          </a:p>
          <a:p>
            <a:pPr lvl="2"/>
            <a:r>
              <a:rPr lang="ja-JP" altLang="en-US" b="0" dirty="0"/>
              <a:t>南海トラフ沿いの想定震源域で一定規模以上の地震が発生した場合等に、続けて</a:t>
            </a:r>
            <a:r>
              <a:rPr lang="ja-JP" altLang="en-US" b="1" u="sng" dirty="0"/>
              <a:t>大規模地震が発生する可能性が平常時と比べて相対的に高まった場合に発表される情報</a:t>
            </a:r>
            <a:r>
              <a:rPr lang="ja-JP" altLang="en-US" b="0" dirty="0"/>
              <a:t>です。</a:t>
            </a:r>
            <a:endParaRPr lang="en-US" altLang="ja-JP" b="0" dirty="0"/>
          </a:p>
          <a:p>
            <a:pPr marL="180000" marR="0" lvl="2" indent="-1800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南海トラフ地震で大きな被害が見込まれる地域は、臨時情報の発表に伴い防災対応をとるべき地域として、</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「南海トラフ地震防災対策推進地域」</a:t>
            </a:r>
            <a:r>
              <a:rPr lang="ja-JP" altLang="en-US" b="0" dirty="0">
                <a:solidFill>
                  <a:prstClr val="black"/>
                </a:solidFill>
                <a:latin typeface="ＭＳ ゴシック"/>
                <a:ea typeface="ＭＳ ゴシック"/>
              </a:rPr>
              <a:t>に</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指定されており、</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愛知県は県内全域が対象</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となっています。</a:t>
            </a:r>
            <a:endParaRPr kumimoji="1" lang="en-US" altLang="ja-JP" sz="10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a:ea typeface="ＭＳ ゴシック"/>
                <a:cs typeface="+mn-cs"/>
              </a:rPr>
              <a:t>指定基準の概要：　震度６弱以上の地域／津波高３ｍ以上で海岸堤防が低い地域／防災体制の確保、過去の被災履歴への配慮</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lvl="2"/>
            <a:r>
              <a:rPr lang="ja-JP" altLang="en-US" b="0" dirty="0"/>
              <a:t>事業者においては、</a:t>
            </a:r>
            <a:r>
              <a:rPr lang="ja-JP" altLang="en-US" u="sng" dirty="0"/>
              <a:t>「地域や利用者等の安全確保」と「社会経済活動の継続」とのバランスを考慮しつつ、臨時情報が発表されたときの自らの行動を自ら判断し、あらかじめ決めておく</a:t>
            </a:r>
            <a:r>
              <a:rPr lang="ja-JP" altLang="en-US" b="0" dirty="0"/>
              <a:t>ことが求められています。</a:t>
            </a:r>
            <a:endParaRPr lang="en-US" altLang="ja-JP" b="0" dirty="0"/>
          </a:p>
          <a:p>
            <a:pPr lvl="2"/>
            <a:r>
              <a:rPr lang="ja-JP" altLang="en-US" b="0" dirty="0"/>
              <a:t>具体的には、まず、南海トラフ地震に関する自社</a:t>
            </a:r>
            <a:r>
              <a:rPr lang="en-US" altLang="ja-JP" b="0" dirty="0"/>
              <a:t>BCP</a:t>
            </a:r>
            <a:r>
              <a:rPr lang="ja-JP" altLang="en-US" b="0" dirty="0"/>
              <a:t>で自社の脆弱性を把握し、臨時情報発表時に想定される社会状況等の諸条件を確認した上で、どのような防災対応をとるか検討します。</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lang="en-US" altLang="ja-JP" b="0" dirty="0"/>
          </a:p>
          <a:p>
            <a:pPr lvl="1"/>
            <a:r>
              <a:rPr lang="ja-JP" altLang="en-US" dirty="0"/>
              <a:t>臨時情報の発表条件（下表）</a:t>
            </a:r>
            <a:endParaRPr lang="en-US" altLang="ja-JP" dirty="0"/>
          </a:p>
          <a:p>
            <a:pPr lvl="2"/>
            <a:r>
              <a:rPr lang="ja-JP" altLang="en-US" b="0" dirty="0"/>
              <a:t>先発地震の発生場所や規模等によって発表される情報が変わるため、</a:t>
            </a:r>
            <a:r>
              <a:rPr lang="ja-JP" altLang="en-US" u="sng" dirty="0"/>
              <a:t>キーワードに応じた対応が必要</a:t>
            </a:r>
            <a:r>
              <a:rPr lang="ja-JP" altLang="en-US" b="0" dirty="0"/>
              <a:t>です。</a:t>
            </a:r>
            <a:endParaRPr lang="en-US" altLang="ja-JP" b="0" dirty="0"/>
          </a:p>
          <a:p>
            <a:pPr lvl="2"/>
            <a:r>
              <a:rPr lang="ja-JP" altLang="en-US" b="0" dirty="0"/>
              <a:t>キーワード別（「巨大地震警戒」・「巨大地震注意」）の対応の詳細は、次頁以降に掲載しています。</a:t>
            </a:r>
          </a:p>
        </p:txBody>
      </p:sp>
    </p:spTree>
    <p:extLst>
      <p:ext uri="{BB962C8B-B14F-4D97-AF65-F5344CB8AC3E}">
        <p14:creationId xmlns:p14="http://schemas.microsoft.com/office/powerpoint/2010/main" val="805909774"/>
      </p:ext>
    </p:extLst>
  </p:cSld>
  <p:clrMapOvr>
    <a:masterClrMapping/>
  </p:clrMapOvr>
</p:sld>
</file>

<file path=ppt/theme/theme1.xml><?xml version="1.0" encoding="utf-8"?>
<a:theme xmlns:a="http://schemas.openxmlformats.org/drawingml/2006/main" name="標準デザイン">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CCFF"/>
        </a:solidFill>
        <a:ln w="28575"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effectLst/>
            <a:latin typeface="+mn-ea"/>
            <a:ea typeface="+mn-ea"/>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16169</Words>
  <Application>Microsoft Office PowerPoint</Application>
  <PresentationFormat>A4 210 x 297 mm</PresentationFormat>
  <Paragraphs>2488</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HG丸ｺﾞｼｯｸM-PRO</vt:lpstr>
      <vt:lpstr>ＭＳ Ｐゴシック</vt:lpstr>
      <vt:lpstr>ＭＳ ゴシック</vt:lpstr>
      <vt:lpstr>ＭＳ 明朝</vt:lpstr>
      <vt:lpstr>Arial</vt:lpstr>
      <vt:lpstr>Wingdings</vt:lpstr>
      <vt:lpstr>標準デザイン</vt:lpstr>
      <vt:lpstr>PowerPoint プレゼンテーション</vt:lpstr>
      <vt:lpstr>目次</vt:lpstr>
      <vt:lpstr>１．ＢＣＰ基本方針の決定</vt:lpstr>
      <vt:lpstr>２．重要業務の検討</vt:lpstr>
      <vt:lpstr>２．重要業務の検討</vt:lpstr>
      <vt:lpstr>３．南海トラフ地震の想定</vt:lpstr>
      <vt:lpstr>３．南海トラフ地震の想定</vt:lpstr>
      <vt:lpstr>３．南海トラフ地震の想定</vt:lpstr>
      <vt:lpstr>３．南海トラフ地震の想定</vt:lpstr>
      <vt:lpstr>３．南海トラフ地震の想定</vt:lpstr>
      <vt:lpstr>３．南海トラフ地震の想定</vt:lpstr>
      <vt:lpstr>４．自社が受ける被害の想定</vt:lpstr>
      <vt:lpstr>４．自社が受ける被害の想定</vt:lpstr>
      <vt:lpstr>４．自社が受ける被害の想定</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６．対応フロー・体制</vt:lpstr>
      <vt:lpstr>７．教育・訓練計画</vt:lpstr>
      <vt:lpstr>８．点検・是正措置・見直し</vt:lpstr>
      <vt:lpstr>【様式１】ＢＣＰ対応拠点一覧</vt:lpstr>
      <vt:lpstr>【様式２】避難経路図・避難計画　</vt:lpstr>
      <vt:lpstr>【様式３】備蓄品リスト　</vt:lpstr>
      <vt:lpstr>【様式４】二次災害防止用チェックリスト　</vt:lpstr>
      <vt:lpstr>【様式５】安否確認チェックシート</vt:lpstr>
      <vt:lpstr>【様式６】従業員連絡網</vt:lpstr>
      <vt:lpstr>【様式７】地域貢献策一覧</vt:lpstr>
      <vt:lpstr>【様式８-１】被災状況調査シート（自社用）</vt:lpstr>
      <vt:lpstr>【様式８-２】被災状況調査シート（取引先用）</vt:lpstr>
      <vt:lpstr>【様式９】主要連絡先リスト</vt:lpstr>
      <vt:lpstr>【様式１０】連携対応策一覧</vt:lpstr>
      <vt:lpstr>【様式１１】重要な情報のバックアップ</vt:lpstr>
      <vt:lpstr>【様式１１】重要な情報のバックアップ</vt:lpstr>
      <vt:lpstr>【様式１２】従業員携帯カード</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2026-06-26T04:49:50Z</dcterms:created>
  <dcterms:modified xsi:type="dcterms:W3CDTF">2026-06-26T04:49:55Z</dcterms:modified>
</cp:coreProperties>
</file>