
<file path=[Content_Types].xml><?xml version="1.0" encoding="utf-8"?>
<Types xmlns="http://schemas.openxmlformats.org/package/2006/content-types">
  <Default Extension="emf" ContentType="image/x-emf"/>
  <Default Extension="gif" ContentType="image/gif"/>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60"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2" autoAdjust="0"/>
    <p:restoredTop sz="94660"/>
  </p:normalViewPr>
  <p:slideViewPr>
    <p:cSldViewPr snapToGrid="0">
      <p:cViewPr varScale="1">
        <p:scale>
          <a:sx n="59" d="100"/>
          <a:sy n="59" d="100"/>
        </p:scale>
        <p:origin x="31" y="4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メイリオ" panose="020B0604030504040204" pitchFamily="50" charset="-128"/>
                <a:ea typeface="メイリオ" panose="020B0604030504040204" pitchFamily="50" charset="-128"/>
                <a:cs typeface="+mn-cs"/>
              </a:defRPr>
            </a:pPr>
            <a:r>
              <a:rPr lang="en-US" altLang="ja-JP" sz="2000" b="1" dirty="0">
                <a:latin typeface="メイリオ" panose="020B0604030504040204" pitchFamily="50" charset="-128"/>
                <a:ea typeface="メイリオ" panose="020B0604030504040204" pitchFamily="50" charset="-128"/>
              </a:rPr>
              <a:t>2024</a:t>
            </a:r>
            <a:r>
              <a:rPr lang="ja-JP" altLang="en-US" sz="2000" b="1" dirty="0">
                <a:latin typeface="メイリオ" panose="020B0604030504040204" pitchFamily="50" charset="-128"/>
                <a:ea typeface="メイリオ" panose="020B0604030504040204" pitchFamily="50" charset="-128"/>
              </a:rPr>
              <a:t>年製造品出荷額等</a:t>
            </a:r>
            <a:r>
              <a:rPr lang="ja-JP" altLang="en-US" sz="1400" b="1" dirty="0">
                <a:latin typeface="メイリオ" panose="020B0604030504040204" pitchFamily="50" charset="-128"/>
                <a:ea typeface="メイリオ" panose="020B0604030504040204" pitchFamily="50" charset="-128"/>
              </a:rPr>
              <a:t>（兆円）</a:t>
            </a:r>
            <a:endParaRPr lang="ja-JP" altLang="en-US" sz="2400" b="1" dirty="0">
              <a:latin typeface="メイリオ" panose="020B0604030504040204" pitchFamily="50" charset="-128"/>
              <a:ea typeface="メイリオ" panose="020B0604030504040204" pitchFamily="50" charset="-128"/>
            </a:endParaRPr>
          </a:p>
        </c:rich>
      </c:tx>
      <c:layout>
        <c:manualLayout>
          <c:xMode val="edge"/>
          <c:yMode val="edge"/>
          <c:x val="0.216117557525703"/>
          <c:y val="2.1591821252509278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メイリオ" panose="020B0604030504040204" pitchFamily="50" charset="-128"/>
              <a:ea typeface="メイリオ" panose="020B0604030504040204" pitchFamily="50" charset="-128"/>
              <a:cs typeface="+mn-cs"/>
            </a:defRPr>
          </a:pPr>
          <a:endParaRPr lang="ja-JP" altLang="en-US"/>
        </a:p>
      </c:txPr>
    </c:title>
    <c:autoTitleDeleted val="0"/>
    <c:plotArea>
      <c:layout>
        <c:manualLayout>
          <c:layoutTarget val="inner"/>
          <c:xMode val="edge"/>
          <c:yMode val="edge"/>
          <c:x val="0.12120311219868207"/>
          <c:y val="0.16343571236815849"/>
          <c:w val="0.81093796615261338"/>
          <c:h val="0.54727294946982918"/>
        </c:manualLayout>
      </c:layout>
      <c:barChart>
        <c:barDir val="col"/>
        <c:grouping val="clustered"/>
        <c:varyColors val="0"/>
        <c:ser>
          <c:idx val="0"/>
          <c:order val="0"/>
          <c:spPr>
            <a:solidFill>
              <a:prstClr val="black"/>
            </a:solidFill>
            <a:ln>
              <a:solidFill>
                <a:prstClr val="black"/>
              </a:solid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1-502E-471D-BB64-B84AE441D394}"/>
              </c:ext>
            </c:extLst>
          </c:dPt>
          <c:dLbls>
            <c:dLbl>
              <c:idx val="0"/>
              <c:layout>
                <c:manualLayout>
                  <c:x val="3.0365802655042168E-3"/>
                  <c:y val="5.4837255073420861E-2"/>
                </c:manualLayout>
              </c:layout>
              <c:tx>
                <c:rich>
                  <a:bodyPr rot="0" spcFirstLastPara="1" vertOverflow="ellipsis" vert="horz" wrap="square" lIns="38100" tIns="19050" rIns="38100" bIns="19050" anchor="ctr" anchorCtr="1">
                    <a:spAutoFit/>
                  </a:bodyPr>
                  <a:lstStyle/>
                  <a:p>
                    <a:pPr>
                      <a:defRPr sz="1800" b="1" i="0" u="none" strike="noStrike" kern="1200" baseline="0">
                        <a:solidFill>
                          <a:srgbClr val="FF0000"/>
                        </a:solidFill>
                        <a:latin typeface="メイリオ" panose="020B0604030504040204" pitchFamily="50" charset="-128"/>
                        <a:ea typeface="メイリオ" panose="020B0604030504040204" pitchFamily="50" charset="-128"/>
                        <a:cs typeface="+mn-cs"/>
                      </a:defRPr>
                    </a:pPr>
                    <a:r>
                      <a:rPr lang="en-US" altLang="ja-JP" dirty="0"/>
                      <a:t>59</a:t>
                    </a: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FF0000"/>
                      </a:solidFill>
                      <a:latin typeface="メイリオ" panose="020B0604030504040204" pitchFamily="50" charset="-128"/>
                      <a:ea typeface="メイリオ" panose="020B0604030504040204" pitchFamily="50" charset="-128"/>
                      <a:cs typeface="+mn-cs"/>
                    </a:defRPr>
                  </a:pPr>
                  <a:endParaRPr lang="ja-JP"/>
                </a:p>
              </c:txPr>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02E-471D-BB64-B84AE441D394}"/>
                </c:ext>
              </c:extLst>
            </c:dLbl>
            <c:dLbl>
              <c:idx val="1"/>
              <c:layout>
                <c:manualLayout>
                  <c:x val="-2.421971837816959E-17"/>
                  <c:y val="3.8165084190239007E-2"/>
                </c:manualLayout>
              </c:layout>
              <c:tx>
                <c:rich>
                  <a:bodyPr/>
                  <a:lstStyle/>
                  <a:p>
                    <a:r>
                      <a:rPr lang="en-US" altLang="ja-JP" dirty="0"/>
                      <a:t>20</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502E-471D-BB64-B84AE441D394}"/>
                </c:ext>
              </c:extLst>
            </c:dLbl>
            <c:dLbl>
              <c:idx val="2"/>
              <c:delete val="1"/>
              <c:extLst>
                <c:ext xmlns:c15="http://schemas.microsoft.com/office/drawing/2012/chart" uri="{CE6537A1-D6FC-4f65-9D91-7224C49458BB}"/>
                <c:ext xmlns:c16="http://schemas.microsoft.com/office/drawing/2014/chart" uri="{C3380CC4-5D6E-409C-BE32-E72D297353CC}">
                  <c16:uniqueId val="{00000003-502E-471D-BB64-B84AE441D394}"/>
                </c:ext>
              </c:extLst>
            </c:dLbl>
            <c:dLbl>
              <c:idx val="3"/>
              <c:delete val="1"/>
              <c:extLst>
                <c:ext xmlns:c15="http://schemas.microsoft.com/office/drawing/2012/chart" uri="{CE6537A1-D6FC-4f65-9D91-7224C49458BB}"/>
                <c:ext xmlns:c16="http://schemas.microsoft.com/office/drawing/2014/chart" uri="{C3380CC4-5D6E-409C-BE32-E72D297353CC}">
                  <c16:uniqueId val="{00000004-502E-471D-BB64-B84AE441D394}"/>
                </c:ext>
              </c:extLst>
            </c:dLbl>
            <c:dLbl>
              <c:idx val="4"/>
              <c:delete val="1"/>
              <c:extLst>
                <c:ext xmlns:c15="http://schemas.microsoft.com/office/drawing/2012/chart" uri="{CE6537A1-D6FC-4f65-9D91-7224C49458BB}"/>
                <c:ext xmlns:c16="http://schemas.microsoft.com/office/drawing/2014/chart" uri="{C3380CC4-5D6E-409C-BE32-E72D297353CC}">
                  <c16:uniqueId val="{00000005-502E-471D-BB64-B84AE441D394}"/>
                </c:ext>
              </c:extLst>
            </c:dLbl>
            <c:dLbl>
              <c:idx val="5"/>
              <c:delete val="1"/>
              <c:extLst>
                <c:ext xmlns:c15="http://schemas.microsoft.com/office/drawing/2012/chart" uri="{CE6537A1-D6FC-4f65-9D91-7224C49458BB}"/>
                <c:ext xmlns:c16="http://schemas.microsoft.com/office/drawing/2014/chart" uri="{C3380CC4-5D6E-409C-BE32-E72D297353CC}">
                  <c16:uniqueId val="{00000007-502E-471D-BB64-B84AE441D394}"/>
                </c:ext>
              </c:extLst>
            </c:dLbl>
            <c:dLbl>
              <c:idx val="6"/>
              <c:delete val="1"/>
              <c:extLst>
                <c:ext xmlns:c15="http://schemas.microsoft.com/office/drawing/2012/chart" uri="{CE6537A1-D6FC-4f65-9D91-7224C49458BB}"/>
                <c:ext xmlns:c16="http://schemas.microsoft.com/office/drawing/2014/chart" uri="{C3380CC4-5D6E-409C-BE32-E72D297353CC}">
                  <c16:uniqueId val="{00000006-502E-471D-BB64-B84AE441D394}"/>
                </c:ext>
              </c:extLst>
            </c:dLbl>
            <c:dLbl>
              <c:idx val="7"/>
              <c:delete val="1"/>
              <c:extLst>
                <c:ext xmlns:c15="http://schemas.microsoft.com/office/drawing/2012/chart" uri="{CE6537A1-D6FC-4f65-9D91-7224C49458BB}"/>
                <c:ext xmlns:c16="http://schemas.microsoft.com/office/drawing/2014/chart" uri="{C3380CC4-5D6E-409C-BE32-E72D297353CC}">
                  <c16:uniqueId val="{00000009-502E-471D-BB64-B84AE441D394}"/>
                </c:ext>
              </c:extLst>
            </c:dLbl>
            <c:dLbl>
              <c:idx val="8"/>
              <c:delete val="1"/>
              <c:extLst>
                <c:ext xmlns:c15="http://schemas.microsoft.com/office/drawing/2012/chart" uri="{CE6537A1-D6FC-4f65-9D91-7224C49458BB}"/>
                <c:ext xmlns:c16="http://schemas.microsoft.com/office/drawing/2014/chart" uri="{C3380CC4-5D6E-409C-BE32-E72D297353CC}">
                  <c16:uniqueId val="{00000008-502E-471D-BB64-B84AE441D394}"/>
                </c:ext>
              </c:extLst>
            </c:dLbl>
            <c:dLbl>
              <c:idx val="9"/>
              <c:delete val="1"/>
              <c:extLst>
                <c:ext xmlns:c15="http://schemas.microsoft.com/office/drawing/2012/chart" uri="{CE6537A1-D6FC-4f65-9D91-7224C49458BB}"/>
                <c:ext xmlns:c16="http://schemas.microsoft.com/office/drawing/2014/chart" uri="{C3380CC4-5D6E-409C-BE32-E72D297353CC}">
                  <c16:uniqueId val="{0000000A-502E-471D-BB64-B84AE441D39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愛知</c:v>
                </c:pt>
                <c:pt idx="1">
                  <c:v>大阪</c:v>
                </c:pt>
                <c:pt idx="2">
                  <c:v>静岡</c:v>
                </c:pt>
                <c:pt idx="3">
                  <c:v>兵庫</c:v>
                </c:pt>
                <c:pt idx="4">
                  <c:v>神奈川</c:v>
                </c:pt>
                <c:pt idx="5">
                  <c:v>千葉</c:v>
                </c:pt>
                <c:pt idx="6">
                  <c:v>埼玉</c:v>
                </c:pt>
                <c:pt idx="7">
                  <c:v>茨城</c:v>
                </c:pt>
                <c:pt idx="8">
                  <c:v>三重</c:v>
                </c:pt>
                <c:pt idx="9">
                  <c:v>福岡</c:v>
                </c:pt>
              </c:strCache>
            </c:strRef>
          </c:cat>
          <c:val>
            <c:numRef>
              <c:f>Sheet1!$B$2:$B$11</c:f>
              <c:numCache>
                <c:formatCode>General</c:formatCode>
                <c:ptCount val="10"/>
                <c:pt idx="0">
                  <c:v>59.3</c:v>
                </c:pt>
                <c:pt idx="1">
                  <c:v>19.8</c:v>
                </c:pt>
                <c:pt idx="2">
                  <c:v>19.8</c:v>
                </c:pt>
                <c:pt idx="3">
                  <c:v>19.5</c:v>
                </c:pt>
                <c:pt idx="4">
                  <c:v>18.7</c:v>
                </c:pt>
                <c:pt idx="5">
                  <c:v>16</c:v>
                </c:pt>
                <c:pt idx="6">
                  <c:v>15.3</c:v>
                </c:pt>
                <c:pt idx="7">
                  <c:v>15.2</c:v>
                </c:pt>
                <c:pt idx="8">
                  <c:v>13</c:v>
                </c:pt>
                <c:pt idx="9">
                  <c:v>11.5</c:v>
                </c:pt>
              </c:numCache>
            </c:numRef>
          </c:val>
          <c:extLst>
            <c:ext xmlns:c16="http://schemas.microsoft.com/office/drawing/2014/chart" uri="{C3380CC4-5D6E-409C-BE32-E72D297353CC}">
              <c16:uniqueId val="{00000002-502E-471D-BB64-B84AE441D394}"/>
            </c:ext>
          </c:extLst>
        </c:ser>
        <c:dLbls>
          <c:showLegendKey val="0"/>
          <c:showVal val="0"/>
          <c:showCatName val="0"/>
          <c:showSerName val="0"/>
          <c:showPercent val="0"/>
          <c:showBubbleSize val="0"/>
        </c:dLbls>
        <c:gapWidth val="26"/>
        <c:overlap val="-6"/>
        <c:axId val="480507888"/>
        <c:axId val="480500672"/>
      </c:barChart>
      <c:catAx>
        <c:axId val="480507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1800" b="0" i="0" u="none" strike="noStrike" kern="1200" baseline="0">
                <a:solidFill>
                  <a:schemeClr val="tx1">
                    <a:lumMod val="65000"/>
                    <a:lumOff val="35000"/>
                  </a:schemeClr>
                </a:solidFill>
                <a:latin typeface="メイリオ" panose="020B0604030504040204" pitchFamily="50" charset="-128"/>
                <a:ea typeface="メイリオ" panose="020B0604030504040204" pitchFamily="50" charset="-128"/>
                <a:cs typeface="+mn-cs"/>
              </a:defRPr>
            </a:pPr>
            <a:endParaRPr lang="ja-JP"/>
          </a:p>
        </c:txPr>
        <c:crossAx val="480500672"/>
        <c:crossesAt val="0"/>
        <c:auto val="1"/>
        <c:lblAlgn val="ctr"/>
        <c:lblOffset val="100"/>
        <c:noMultiLvlLbl val="0"/>
      </c:catAx>
      <c:valAx>
        <c:axId val="480500672"/>
        <c:scaling>
          <c:orientation val="minMax"/>
          <c:max val="60"/>
          <c:min val="0"/>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alpha val="19000"/>
                </a:schemeClr>
              </a:solidFill>
              <a:round/>
            </a:ln>
            <a:effectLst/>
          </c:spPr>
        </c:minorGridlines>
        <c:numFmt formatCode="General" sourceLinked="1"/>
        <c:majorTickMark val="none"/>
        <c:minorTickMark val="in"/>
        <c:tickLblPos val="nextTo"/>
        <c:spPr>
          <a:noFill/>
          <a:ln>
            <a:solidFill>
              <a:prstClr val="black"/>
            </a:solid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メイリオ" panose="020B0604030504040204" pitchFamily="50" charset="-128"/>
                <a:ea typeface="メイリオ" panose="020B0604030504040204" pitchFamily="50" charset="-128"/>
                <a:cs typeface="+mn-cs"/>
              </a:defRPr>
            </a:pPr>
            <a:endParaRPr lang="ja-JP"/>
          </a:p>
        </c:txPr>
        <c:crossAx val="480507888"/>
        <c:crosses val="autoZero"/>
        <c:crossBetween val="between"/>
        <c:majorUnit val="20"/>
        <c:minorUnit val="20"/>
      </c:valAx>
      <c:spPr>
        <a:noFill/>
        <a:ln>
          <a:noFill/>
        </a:ln>
        <a:effectLst/>
      </c:spPr>
    </c:plotArea>
    <c:plotVisOnly val="1"/>
    <c:dispBlanksAs val="gap"/>
    <c:showDLblsOverMax val="0"/>
  </c:chart>
  <c:spPr>
    <a:noFill/>
    <a:ln w="9525" cap="flat" cmpd="sng" algn="ctr">
      <a:noFill/>
      <a:round/>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D6A3A0-375C-44DB-8F4B-3A9F0F2C1407}" type="datetimeFigureOut">
              <a:rPr kumimoji="1" lang="ja-JP" altLang="en-US" smtClean="0"/>
              <a:t>2026/7/30</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4A809-C566-43A4-AF88-153623CC1502}" type="slidenum">
              <a:rPr kumimoji="1" lang="ja-JP" altLang="en-US" smtClean="0"/>
              <a:t>‹#›</a:t>
            </a:fld>
            <a:endParaRPr kumimoji="1" lang="ja-JP" altLang="en-US"/>
          </a:p>
        </p:txBody>
      </p:sp>
    </p:spTree>
    <p:extLst>
      <p:ext uri="{BB962C8B-B14F-4D97-AF65-F5344CB8AC3E}">
        <p14:creationId xmlns:p14="http://schemas.microsoft.com/office/powerpoint/2010/main" val="164628347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57188" y="1239838"/>
            <a:ext cx="5954712" cy="3351212"/>
          </a:xfrm>
          <a:prstGeom prst="rect">
            <a:avLst/>
          </a:prstGeom>
        </p:spPr>
      </p:sp>
      <p:sp>
        <p:nvSpPr>
          <p:cNvPr id="3" name="ノート プレースホルダー 2"/>
          <p:cNvSpPr>
            <a:spLocks noGrp="1"/>
          </p:cNvSpPr>
          <p:nvPr>
            <p:ph type="body" idx="1"/>
          </p:nvPr>
        </p:nvSpPr>
        <p:spPr/>
        <p:txBody>
          <a:bodyPr/>
          <a:lstStyle/>
          <a:p>
            <a:pPr defTabSz="911595">
              <a:defRPr/>
            </a:pPr>
            <a:r>
              <a:rPr kumimoji="1" lang="ja-JP" altLang="en-US" dirty="0">
                <a:solidFill>
                  <a:schemeClr val="tx1"/>
                </a:solidFill>
              </a:rPr>
              <a:t>　</a:t>
            </a:r>
            <a:r>
              <a:rPr kumimoji="1" lang="ja-JP" altLang="en-US" dirty="0">
                <a:solidFill>
                  <a:schemeClr val="tx1"/>
                </a:solidFill>
                <a:latin typeface="+mn-lt"/>
              </a:rPr>
              <a:t>それでは、</a:t>
            </a:r>
            <a:r>
              <a:rPr kumimoji="1" lang="ja-JP" altLang="en-US" b="1" dirty="0">
                <a:solidFill>
                  <a:schemeClr val="tx1"/>
                </a:solidFill>
                <a:latin typeface="+mn-lt"/>
              </a:rPr>
              <a:t>「愛知の厚い産業集積」</a:t>
            </a:r>
            <a:r>
              <a:rPr kumimoji="1" lang="ja-JP" altLang="en-US" dirty="0">
                <a:solidFill>
                  <a:schemeClr val="tx1"/>
                </a:solidFill>
                <a:latin typeface="+mn-lt"/>
              </a:rPr>
              <a:t>についてです。愛知といえば、</a:t>
            </a:r>
            <a:endParaRPr kumimoji="1" lang="en-US" altLang="ja-JP" dirty="0">
              <a:solidFill>
                <a:schemeClr val="tx1"/>
              </a:solidFill>
              <a:latin typeface="+mn-lt"/>
            </a:endParaRPr>
          </a:p>
          <a:p>
            <a:pPr defTabSz="911595">
              <a:defRPr/>
            </a:pPr>
            <a:r>
              <a:rPr kumimoji="1" lang="ja-JP" altLang="en-US" dirty="0">
                <a:solidFill>
                  <a:schemeClr val="tx1"/>
                </a:solidFill>
                <a:latin typeface="+mn-lt"/>
              </a:rPr>
              <a:t>なんといっても圧倒的な産業集積が強みです。</a:t>
            </a:r>
            <a:endParaRPr kumimoji="1" lang="en-US" altLang="ja-JP" dirty="0">
              <a:solidFill>
                <a:schemeClr val="tx1"/>
              </a:solidFill>
              <a:latin typeface="+mn-lt"/>
            </a:endParaRPr>
          </a:p>
          <a:p>
            <a:pPr defTabSz="911595">
              <a:defRPr/>
            </a:pPr>
            <a:endParaRPr kumimoji="1" lang="en-US" altLang="ja-JP" dirty="0">
              <a:solidFill>
                <a:schemeClr val="tx1"/>
              </a:solidFill>
              <a:latin typeface="+mn-lt"/>
            </a:endParaRPr>
          </a:p>
          <a:p>
            <a:r>
              <a:rPr kumimoji="1" lang="ja-JP" altLang="en-US" dirty="0">
                <a:solidFill>
                  <a:schemeClr val="tx1"/>
                </a:solidFill>
                <a:latin typeface="+mn-lt"/>
              </a:rPr>
              <a:t>　７</a:t>
            </a:r>
            <a:r>
              <a:rPr lang="ja-JP" altLang="en-US" dirty="0">
                <a:solidFill>
                  <a:schemeClr val="tx1"/>
                </a:solidFill>
                <a:latin typeface="+mn-lt"/>
              </a:rPr>
              <a:t>月</a:t>
            </a:r>
            <a:r>
              <a:rPr kumimoji="1" lang="ja-JP" altLang="en-US" dirty="0">
                <a:solidFill>
                  <a:schemeClr val="tx1"/>
                </a:solidFill>
                <a:latin typeface="+mn-lt"/>
              </a:rPr>
              <a:t>に公表された愛知県の</a:t>
            </a:r>
            <a:r>
              <a:rPr kumimoji="1" lang="en-US" altLang="ja-JP" b="1" dirty="0">
                <a:solidFill>
                  <a:schemeClr val="tx1"/>
                </a:solidFill>
                <a:latin typeface="+mn-lt"/>
              </a:rPr>
              <a:t>2024</a:t>
            </a:r>
            <a:r>
              <a:rPr kumimoji="1" lang="ja-JP" altLang="en-US" b="1" dirty="0">
                <a:solidFill>
                  <a:schemeClr val="tx1"/>
                </a:solidFill>
                <a:latin typeface="+mn-lt"/>
              </a:rPr>
              <a:t>年の製造品出荷額等</a:t>
            </a:r>
            <a:r>
              <a:rPr kumimoji="1" lang="ja-JP" altLang="en-US" dirty="0">
                <a:solidFill>
                  <a:schemeClr val="tx1"/>
                </a:solidFill>
                <a:latin typeface="+mn-lt"/>
              </a:rPr>
              <a:t>は</a:t>
            </a:r>
            <a:r>
              <a:rPr kumimoji="1" lang="ja-JP" altLang="en-US" b="1" dirty="0">
                <a:solidFill>
                  <a:schemeClr val="tx1"/>
                </a:solidFill>
                <a:latin typeface="+mn-lt"/>
              </a:rPr>
              <a:t>約</a:t>
            </a:r>
            <a:r>
              <a:rPr kumimoji="1" lang="en-US" altLang="ja-JP" b="1" dirty="0">
                <a:solidFill>
                  <a:schemeClr val="tx1"/>
                </a:solidFill>
                <a:latin typeface="+mn-lt"/>
              </a:rPr>
              <a:t>59</a:t>
            </a:r>
            <a:r>
              <a:rPr kumimoji="1" lang="ja-JP" altLang="en-US" b="1" dirty="0">
                <a:solidFill>
                  <a:schemeClr val="tx1"/>
                </a:solidFill>
                <a:latin typeface="+mn-lt"/>
              </a:rPr>
              <a:t>兆円</a:t>
            </a:r>
            <a:r>
              <a:rPr kumimoji="1" lang="ja-JP" altLang="en-US" dirty="0">
                <a:solidFill>
                  <a:schemeClr val="tx1"/>
                </a:solidFill>
                <a:latin typeface="+mn-lt"/>
              </a:rPr>
              <a:t>にのぼり、</a:t>
            </a:r>
            <a:endParaRPr kumimoji="1" lang="en-US" altLang="ja-JP" dirty="0">
              <a:solidFill>
                <a:schemeClr val="tx1"/>
              </a:solidFill>
              <a:latin typeface="+mn-lt"/>
            </a:endParaRPr>
          </a:p>
          <a:p>
            <a:r>
              <a:rPr kumimoji="1" lang="ja-JP" altLang="en-US" dirty="0">
                <a:solidFill>
                  <a:schemeClr val="tx1"/>
                </a:solidFill>
                <a:latin typeface="+mn-lt"/>
              </a:rPr>
              <a:t>実に</a:t>
            </a:r>
            <a:r>
              <a:rPr kumimoji="1" lang="en-US" altLang="ja-JP" b="1" dirty="0">
                <a:solidFill>
                  <a:schemeClr val="tx1"/>
                </a:solidFill>
                <a:latin typeface="+mn-lt"/>
              </a:rPr>
              <a:t>48</a:t>
            </a:r>
            <a:r>
              <a:rPr kumimoji="1" lang="ja-JP" altLang="en-US" b="1" dirty="0">
                <a:solidFill>
                  <a:schemeClr val="tx1"/>
                </a:solidFill>
                <a:latin typeface="+mn-lt"/>
              </a:rPr>
              <a:t>年連続で日本一</a:t>
            </a:r>
            <a:r>
              <a:rPr kumimoji="1" lang="ja-JP" altLang="en-US" dirty="0">
                <a:solidFill>
                  <a:schemeClr val="tx1"/>
                </a:solidFill>
                <a:latin typeface="+mn-lt"/>
              </a:rPr>
              <a:t>となっています。</a:t>
            </a:r>
            <a:endParaRPr kumimoji="1" lang="en-US" altLang="ja-JP" dirty="0">
              <a:solidFill>
                <a:schemeClr val="tx1"/>
              </a:solidFill>
              <a:latin typeface="+mn-lt"/>
            </a:endParaRPr>
          </a:p>
          <a:p>
            <a:endParaRPr kumimoji="1" lang="en-US" altLang="ja-JP" dirty="0">
              <a:solidFill>
                <a:schemeClr val="tx1"/>
              </a:solidFill>
              <a:latin typeface="+mn-lt"/>
            </a:endParaRPr>
          </a:p>
          <a:p>
            <a:r>
              <a:rPr kumimoji="1" lang="ja-JP" altLang="en-US" dirty="0">
                <a:solidFill>
                  <a:schemeClr val="tx1"/>
                </a:solidFill>
                <a:latin typeface="+mn-lt"/>
              </a:rPr>
              <a:t>　また、</a:t>
            </a:r>
            <a:r>
              <a:rPr lang="ja-JP" altLang="en-US" dirty="0">
                <a:solidFill>
                  <a:schemeClr val="tx1"/>
                </a:solidFill>
                <a:latin typeface="+mn-lt"/>
              </a:rPr>
              <a:t>財務省から発表された</a:t>
            </a:r>
            <a:r>
              <a:rPr lang="en-US" altLang="ja-JP" b="1" dirty="0">
                <a:solidFill>
                  <a:schemeClr val="tx1"/>
                </a:solidFill>
                <a:latin typeface="+mn-lt"/>
              </a:rPr>
              <a:t>2024</a:t>
            </a:r>
            <a:r>
              <a:rPr lang="ja-JP" altLang="en-US" b="1" dirty="0">
                <a:solidFill>
                  <a:schemeClr val="tx1"/>
                </a:solidFill>
                <a:latin typeface="+mn-lt"/>
              </a:rPr>
              <a:t>年の愛知県の輸出額</a:t>
            </a:r>
            <a:r>
              <a:rPr lang="ja-JP" altLang="en-US" dirty="0">
                <a:solidFill>
                  <a:schemeClr val="tx1"/>
                </a:solidFill>
                <a:latin typeface="+mn-lt"/>
              </a:rPr>
              <a:t>は、</a:t>
            </a:r>
            <a:r>
              <a:rPr lang="ja-JP" altLang="en-US" b="1" dirty="0">
                <a:solidFill>
                  <a:schemeClr val="tx1"/>
                </a:solidFill>
                <a:latin typeface="+mn-lt"/>
              </a:rPr>
              <a:t>約</a:t>
            </a:r>
            <a:r>
              <a:rPr lang="en-US" altLang="ja-JP" b="1" dirty="0">
                <a:solidFill>
                  <a:schemeClr val="tx1"/>
                </a:solidFill>
                <a:latin typeface="+mn-lt"/>
              </a:rPr>
              <a:t>21</a:t>
            </a:r>
            <a:r>
              <a:rPr lang="ja-JP" altLang="en-US" b="1" dirty="0">
                <a:solidFill>
                  <a:schemeClr val="tx1"/>
                </a:solidFill>
                <a:latin typeface="+mn-lt"/>
              </a:rPr>
              <a:t>兆円</a:t>
            </a:r>
            <a:r>
              <a:rPr lang="ja-JP" altLang="en-US" dirty="0">
                <a:solidFill>
                  <a:schemeClr val="tx1"/>
                </a:solidFill>
                <a:latin typeface="+mn-lt"/>
              </a:rPr>
              <a:t>と</a:t>
            </a:r>
            <a:endParaRPr lang="en-US" altLang="ja-JP" dirty="0">
              <a:solidFill>
                <a:schemeClr val="tx1"/>
              </a:solidFill>
              <a:latin typeface="+mn-lt"/>
            </a:endParaRPr>
          </a:p>
          <a:p>
            <a:r>
              <a:rPr lang="ja-JP" altLang="en-US" b="1" dirty="0">
                <a:solidFill>
                  <a:schemeClr val="tx1"/>
                </a:solidFill>
                <a:latin typeface="+mn-lt"/>
              </a:rPr>
              <a:t>全国１位</a:t>
            </a:r>
            <a:r>
              <a:rPr lang="ja-JP" altLang="en-US" dirty="0">
                <a:solidFill>
                  <a:schemeClr val="tx1"/>
                </a:solidFill>
                <a:latin typeface="+mn-lt"/>
              </a:rPr>
              <a:t>となっております。</a:t>
            </a:r>
            <a:endParaRPr lang="en-US" altLang="ja-JP" dirty="0">
              <a:solidFill>
                <a:schemeClr val="tx1"/>
              </a:solidFill>
              <a:latin typeface="+mn-lt"/>
            </a:endParaRPr>
          </a:p>
          <a:p>
            <a:endParaRPr kumimoji="1" lang="en-US" altLang="ja-JP" dirty="0">
              <a:solidFill>
                <a:schemeClr val="tx1"/>
              </a:solidFill>
              <a:latin typeface="+mn-lt"/>
            </a:endParaRPr>
          </a:p>
          <a:p>
            <a:r>
              <a:rPr kumimoji="1" lang="ja-JP" altLang="en-US" dirty="0">
                <a:solidFill>
                  <a:schemeClr val="tx1"/>
                </a:solidFill>
                <a:latin typeface="+mn-lt"/>
              </a:rPr>
              <a:t>　さらに、業種別では、</a:t>
            </a:r>
            <a:r>
              <a:rPr lang="ja-JP" altLang="en-US" b="1" dirty="0">
                <a:solidFill>
                  <a:schemeClr val="tx1"/>
                </a:solidFill>
                <a:latin typeface="+mn-lt"/>
              </a:rPr>
              <a:t>４</a:t>
            </a:r>
            <a:r>
              <a:rPr kumimoji="1" lang="ja-JP" altLang="en-US" b="1" dirty="0">
                <a:solidFill>
                  <a:schemeClr val="tx1"/>
                </a:solidFill>
                <a:latin typeface="+mn-lt"/>
              </a:rPr>
              <a:t>割のシェアを誇る輸送用機械器具</a:t>
            </a:r>
            <a:r>
              <a:rPr kumimoji="1" lang="ja-JP" altLang="en-US" dirty="0">
                <a:solidFill>
                  <a:schemeClr val="tx1"/>
                </a:solidFill>
                <a:latin typeface="+mn-lt"/>
              </a:rPr>
              <a:t>を始め、</a:t>
            </a:r>
            <a:endParaRPr kumimoji="1" lang="en-US" altLang="ja-JP" dirty="0">
              <a:solidFill>
                <a:schemeClr val="tx1"/>
              </a:solidFill>
              <a:latin typeface="+mn-lt"/>
            </a:endParaRPr>
          </a:p>
          <a:p>
            <a:r>
              <a:rPr kumimoji="1" lang="ja-JP" altLang="en-US" b="1" dirty="0">
                <a:solidFill>
                  <a:schemeClr val="tx1"/>
                </a:solidFill>
                <a:latin typeface="+mn-lt"/>
              </a:rPr>
              <a:t>製造業</a:t>
            </a:r>
            <a:r>
              <a:rPr kumimoji="1" lang="en-US" altLang="ja-JP" b="1" dirty="0">
                <a:solidFill>
                  <a:schemeClr val="tx1"/>
                </a:solidFill>
                <a:latin typeface="+mn-lt"/>
              </a:rPr>
              <a:t>24</a:t>
            </a:r>
            <a:r>
              <a:rPr kumimoji="1" lang="ja-JP" altLang="en-US" b="1" dirty="0">
                <a:solidFill>
                  <a:schemeClr val="tx1"/>
                </a:solidFill>
                <a:latin typeface="+mn-lt"/>
              </a:rPr>
              <a:t>業種中、</a:t>
            </a:r>
            <a:r>
              <a:rPr kumimoji="1" lang="en-US" altLang="ja-JP" b="1" dirty="0">
                <a:solidFill>
                  <a:schemeClr val="tx1"/>
                </a:solidFill>
                <a:latin typeface="+mn-lt"/>
              </a:rPr>
              <a:t>11</a:t>
            </a:r>
            <a:r>
              <a:rPr kumimoji="1" lang="ja-JP" altLang="en-US" b="1" dirty="0">
                <a:solidFill>
                  <a:schemeClr val="tx1"/>
                </a:solidFill>
                <a:latin typeface="+mn-lt"/>
              </a:rPr>
              <a:t>業種で全国シェアナンバーワン</a:t>
            </a:r>
            <a:r>
              <a:rPr kumimoji="1" lang="ja-JP" altLang="en-US" dirty="0">
                <a:solidFill>
                  <a:schemeClr val="tx1"/>
                </a:solidFill>
                <a:latin typeface="+mn-lt"/>
              </a:rPr>
              <a:t>となっており、</a:t>
            </a:r>
            <a:endParaRPr kumimoji="1" lang="en-US" altLang="ja-JP" dirty="0">
              <a:solidFill>
                <a:schemeClr val="tx1"/>
              </a:solidFill>
              <a:latin typeface="+mn-lt"/>
            </a:endParaRPr>
          </a:p>
          <a:p>
            <a:r>
              <a:rPr kumimoji="1" lang="ja-JP" altLang="en-US" dirty="0">
                <a:solidFill>
                  <a:schemeClr val="tx1"/>
                </a:solidFill>
                <a:latin typeface="+mn-lt"/>
              </a:rPr>
              <a:t>愛知はまさにモノづくり産業で日本経済を牽引する成長エンジンと言えます。</a:t>
            </a:r>
            <a:endParaRPr kumimoji="1" lang="en-US" altLang="ja-JP" dirty="0">
              <a:solidFill>
                <a:schemeClr val="tx1"/>
              </a:solidFill>
              <a:latin typeface="+mn-lt"/>
            </a:endParaRPr>
          </a:p>
        </p:txBody>
      </p:sp>
      <p:sp>
        <p:nvSpPr>
          <p:cNvPr id="4" name="テキスト ボックス 3">
            <a:extLst>
              <a:ext uri="{FF2B5EF4-FFF2-40B4-BE49-F238E27FC236}">
                <a16:creationId xmlns:a16="http://schemas.microsoft.com/office/drawing/2014/main" id="{4BF7BB0E-0A88-0388-8396-DCFBBC595198}"/>
              </a:ext>
            </a:extLst>
          </p:cNvPr>
          <p:cNvSpPr txBox="1"/>
          <p:nvPr/>
        </p:nvSpPr>
        <p:spPr>
          <a:xfrm>
            <a:off x="3163593" y="9365415"/>
            <a:ext cx="341902" cy="298515"/>
          </a:xfrm>
          <a:prstGeom prst="rect">
            <a:avLst/>
          </a:prstGeom>
          <a:noFill/>
        </p:spPr>
        <p:txBody>
          <a:bodyPr wrap="none" lIns="87828" tIns="43914" rIns="87828" bIns="43914"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３</a:t>
            </a:r>
            <a:endParaRPr kumimoji="1" lang="en-US" altLang="ja-JP" sz="13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513820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E9AE1CE9-6D07-41F0-9742-54B371C04833}"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00DB9D8-4EE1-4C58-B370-4778C52E597E}" type="slidenum">
              <a:rPr kumimoji="1" lang="ja-JP" altLang="en-US" smtClean="0"/>
              <a:t>‹#›</a:t>
            </a:fld>
            <a:endParaRPr kumimoji="1" lang="ja-JP" alt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247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C5FC807-3F49-4495-9019-3F6A822529E8}"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00DB9D8-4EE1-4C58-B370-4778C52E597E}" type="slidenum">
              <a:rPr kumimoji="1" lang="ja-JP" altLang="en-US" smtClean="0"/>
              <a:t>‹#›</a:t>
            </a:fld>
            <a:endParaRPr kumimoji="1" lang="ja-JP" altLang="en-US"/>
          </a:p>
        </p:txBody>
      </p:sp>
    </p:spTree>
    <p:extLst>
      <p:ext uri="{BB962C8B-B14F-4D97-AF65-F5344CB8AC3E}">
        <p14:creationId xmlns:p14="http://schemas.microsoft.com/office/powerpoint/2010/main" val="377564627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919D23D-047D-481C-B73F-363AB53CC9AB}"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00DB9D8-4EE1-4C58-B370-4778C52E597E}" type="slidenum">
              <a:rPr kumimoji="1" lang="ja-JP" altLang="en-US" smtClean="0"/>
              <a:t>‹#›</a:t>
            </a:fld>
            <a:endParaRPr kumimoji="1" lang="ja-JP" altLang="en-US"/>
          </a:p>
        </p:txBody>
      </p:sp>
    </p:spTree>
    <p:extLst>
      <p:ext uri="{BB962C8B-B14F-4D97-AF65-F5344CB8AC3E}">
        <p14:creationId xmlns:p14="http://schemas.microsoft.com/office/powerpoint/2010/main" val="3283665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58FD58F-0E26-4D6F-A54C-2F36743623C5}"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00DB9D8-4EE1-4C58-B370-4778C52E597E}" type="slidenum">
              <a:rPr kumimoji="1" lang="ja-JP" altLang="en-US" smtClean="0"/>
              <a:t>‹#›</a:t>
            </a:fld>
            <a:endParaRPr kumimoji="1" lang="ja-JP" altLang="en-US"/>
          </a:p>
        </p:txBody>
      </p:sp>
    </p:spTree>
    <p:extLst>
      <p:ext uri="{BB962C8B-B14F-4D97-AF65-F5344CB8AC3E}">
        <p14:creationId xmlns:p14="http://schemas.microsoft.com/office/powerpoint/2010/main" val="3046661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9608E4D-AC2A-4DDE-824E-BCC546EFCF07}"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00DB9D8-4EE1-4C58-B370-4778C52E597E}" type="slidenum">
              <a:rPr kumimoji="1" lang="ja-JP" altLang="en-US" smtClean="0"/>
              <a:t>‹#›</a:t>
            </a:fld>
            <a:endParaRPr kumimoji="1" lang="ja-JP" alt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175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5812222-3D96-42F6-8CD8-2219F45B1A6A}" type="datetime1">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00DB9D8-4EE1-4C58-B370-4778C52E597E}" type="slidenum">
              <a:rPr kumimoji="1" lang="ja-JP" altLang="en-US" smtClean="0"/>
              <a:t>‹#›</a:t>
            </a:fld>
            <a:endParaRPr kumimoji="1" lang="ja-JP" altLang="en-US"/>
          </a:p>
        </p:txBody>
      </p:sp>
    </p:spTree>
    <p:extLst>
      <p:ext uri="{BB962C8B-B14F-4D97-AF65-F5344CB8AC3E}">
        <p14:creationId xmlns:p14="http://schemas.microsoft.com/office/powerpoint/2010/main" val="3922122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DA02632-011A-464F-A654-34892E242103}" type="datetime1">
              <a:rPr kumimoji="1" lang="ja-JP" altLang="en-US" smtClean="0"/>
              <a:t>2026/7/30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00DB9D8-4EE1-4C58-B370-4778C52E597E}" type="slidenum">
              <a:rPr kumimoji="1" lang="ja-JP" altLang="en-US" smtClean="0"/>
              <a:t>‹#›</a:t>
            </a:fld>
            <a:endParaRPr kumimoji="1" lang="ja-JP" altLang="en-US"/>
          </a:p>
        </p:txBody>
      </p:sp>
    </p:spTree>
    <p:extLst>
      <p:ext uri="{BB962C8B-B14F-4D97-AF65-F5344CB8AC3E}">
        <p14:creationId xmlns:p14="http://schemas.microsoft.com/office/powerpoint/2010/main" val="3578396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285004D-85A0-4118-BBE5-92E5DEDCC9F9}" type="datetime1">
              <a:rPr kumimoji="1" lang="ja-JP" altLang="en-US" smtClean="0"/>
              <a:t>2026/7/30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00DB9D8-4EE1-4C58-B370-4778C52E597E}" type="slidenum">
              <a:rPr kumimoji="1" lang="ja-JP" altLang="en-US" smtClean="0"/>
              <a:t>‹#›</a:t>
            </a:fld>
            <a:endParaRPr kumimoji="1" lang="ja-JP" altLang="en-US"/>
          </a:p>
        </p:txBody>
      </p:sp>
    </p:spTree>
    <p:extLst>
      <p:ext uri="{BB962C8B-B14F-4D97-AF65-F5344CB8AC3E}">
        <p14:creationId xmlns:p14="http://schemas.microsoft.com/office/powerpoint/2010/main" val="3115310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BF4726-DC15-4934-9E96-E871A893368B}" type="datetime1">
              <a:rPr kumimoji="1" lang="ja-JP" altLang="en-US" smtClean="0"/>
              <a:t>2026/7/30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00DB9D8-4EE1-4C58-B370-4778C52E597E}" type="slidenum">
              <a:rPr kumimoji="1" lang="ja-JP" altLang="en-US" smtClean="0"/>
              <a:t>‹#›</a:t>
            </a:fld>
            <a:endParaRPr kumimoji="1" lang="ja-JP" altLang="en-US"/>
          </a:p>
        </p:txBody>
      </p:sp>
    </p:spTree>
    <p:extLst>
      <p:ext uri="{BB962C8B-B14F-4D97-AF65-F5344CB8AC3E}">
        <p14:creationId xmlns:p14="http://schemas.microsoft.com/office/powerpoint/2010/main" val="2226494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ja-JP" altLang="en-US"/>
              <a:t>マスター タイトルの書式設定</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C5FC807-3F49-4495-9019-3F6A822529E8}" type="datetime1">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00DB9D8-4EE1-4C58-B370-4778C52E597E}" type="slidenum">
              <a:rPr kumimoji="1" lang="ja-JP" altLang="en-US" smtClean="0"/>
              <a:t>‹#›</a:t>
            </a:fld>
            <a:endParaRPr kumimoji="1" lang="ja-JP" altLang="en-US"/>
          </a:p>
        </p:txBody>
      </p:sp>
    </p:spTree>
    <p:extLst>
      <p:ext uri="{BB962C8B-B14F-4D97-AF65-F5344CB8AC3E}">
        <p14:creationId xmlns:p14="http://schemas.microsoft.com/office/powerpoint/2010/main" val="245399038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9F7819F-8FA4-4A37-AA4D-B9ADE07F8A71}" type="datetime1">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00DB9D8-4EE1-4C58-B370-4778C52E597E}" type="slidenum">
              <a:rPr kumimoji="1" lang="ja-JP" altLang="en-US" smtClean="0"/>
              <a:t>‹#›</a:t>
            </a:fld>
            <a:endParaRPr kumimoji="1" lang="ja-JP" altLang="en-US"/>
          </a:p>
        </p:txBody>
      </p:sp>
    </p:spTree>
    <p:extLst>
      <p:ext uri="{BB962C8B-B14F-4D97-AF65-F5344CB8AC3E}">
        <p14:creationId xmlns:p14="http://schemas.microsoft.com/office/powerpoint/2010/main" val="3227642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3C5FC807-3F49-4495-9019-3F6A822529E8}" type="datetime1">
              <a:rPr kumimoji="1" lang="ja-JP" altLang="en-US" smtClean="0"/>
              <a:t>2026/7/30</a:t>
            </a:fld>
            <a:endParaRPr kumimoji="1" lang="ja-JP" alt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kumimoji="1" lang="ja-JP" alt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F00DB9D8-4EE1-4C58-B370-4778C52E597E}" type="slidenum">
              <a:rPr kumimoji="1" lang="ja-JP" altLang="en-US" smtClean="0"/>
              <a:t>‹#›</a:t>
            </a:fld>
            <a:endParaRPr kumimoji="1" lang="ja-JP" altLang="en-US"/>
          </a:p>
        </p:txBody>
      </p:sp>
    </p:spTree>
    <p:extLst>
      <p:ext uri="{BB962C8B-B14F-4D97-AF65-F5344CB8AC3E}">
        <p14:creationId xmlns:p14="http://schemas.microsoft.com/office/powerpoint/2010/main" val="19538474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kumimoji="1"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emf"/><Relationship Id="rId5" Type="http://schemas.openxmlformats.org/officeDocument/2006/relationships/image" Target="../media/image2.gif"/><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221797" y="316196"/>
            <a:ext cx="9849394" cy="657497"/>
          </a:xfrm>
        </p:spPr>
        <p:txBody>
          <a:bodyPr anchor="ctr">
            <a:normAutofit/>
          </a:bodyPr>
          <a:lstStyle/>
          <a:p>
            <a:pPr>
              <a:lnSpc>
                <a:spcPts val="4000"/>
              </a:lnSpc>
            </a:pPr>
            <a:r>
              <a:rPr lang="ja-JP" altLang="en-US" sz="4000" b="1">
                <a:solidFill>
                  <a:schemeClr val="accent2">
                    <a:lumMod val="75000"/>
                  </a:schemeClr>
                </a:solidFill>
                <a:latin typeface="メイリオ" panose="020B0604030504040204" pitchFamily="50" charset="-128"/>
                <a:ea typeface="メイリオ" panose="020B0604030504040204" pitchFamily="50" charset="-128"/>
              </a:rPr>
              <a:t>愛知の厚い産業集積　</a:t>
            </a:r>
            <a:r>
              <a:rPr lang="ja-JP" altLang="en-US" sz="4000" b="1">
                <a:solidFill>
                  <a:srgbClr val="FF6600"/>
                </a:solidFill>
                <a:latin typeface="メイリオ" panose="020B0604030504040204" pitchFamily="50" charset="-128"/>
                <a:ea typeface="メイリオ" panose="020B0604030504040204" pitchFamily="50" charset="-128"/>
              </a:rPr>
              <a:t>愛知の</a:t>
            </a:r>
            <a:r>
              <a:rPr lang="en-US" altLang="ja-JP" sz="4000" b="1">
                <a:solidFill>
                  <a:srgbClr val="FF6600"/>
                </a:solidFill>
                <a:latin typeface="メイリオ" panose="020B0604030504040204" pitchFamily="50" charset="-128"/>
                <a:ea typeface="メイリオ" panose="020B0604030504040204" pitchFamily="50" charset="-128"/>
              </a:rPr>
              <a:t>No.1</a:t>
            </a:r>
            <a:endParaRPr lang="ja-JP" altLang="en-US" sz="4000" b="1">
              <a:solidFill>
                <a:srgbClr val="FF6600"/>
              </a:solidFill>
              <a:latin typeface="メイリオ" panose="020B0604030504040204" pitchFamily="50" charset="-128"/>
              <a:ea typeface="メイリオ" panose="020B0604030504040204" pitchFamily="50" charset="-128"/>
            </a:endParaRPr>
          </a:p>
        </p:txBody>
      </p:sp>
      <p:sp>
        <p:nvSpPr>
          <p:cNvPr id="9" name="スライド番号プレースホルダー 8">
            <a:extLst>
              <a:ext uri="{FF2B5EF4-FFF2-40B4-BE49-F238E27FC236}">
                <a16:creationId xmlns:a16="http://schemas.microsoft.com/office/drawing/2014/main" id="{3DDCCB66-FBE4-F320-BE34-7D286026F05B}"/>
              </a:ext>
            </a:extLst>
          </p:cNvPr>
          <p:cNvSpPr>
            <a:spLocks noGrp="1"/>
          </p:cNvSpPr>
          <p:nvPr>
            <p:ph type="sldNum" sz="quarter" idx="12"/>
          </p:nvPr>
        </p:nvSpPr>
        <p:spPr>
          <a:xfrm>
            <a:off x="10313288" y="6325275"/>
            <a:ext cx="170621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00DB9D8-4EE1-4C58-B370-4778C52E597E}" type="slidenum">
              <a:rPr kumimoji="1" lang="ja-JP" altLang="en-US" sz="1200" b="0" i="0" u="none" strike="noStrike" kern="1200" cap="none" spc="0" normalizeH="0" baseline="0" noProof="0" smtClean="0">
                <a:ln>
                  <a:noFill/>
                </a:ln>
                <a:solidFill>
                  <a:prstClr val="black"/>
                </a:solidFill>
                <a:effectLst/>
                <a:uLnTx/>
                <a:uFillTx/>
                <a:latin typeface="Corbel" panose="020B0503020204020204"/>
                <a:ea typeface="ＭＳ ゴシック" panose="020B0609070205080204" pitchFamily="49"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solidFill>
              <a:effectLst/>
              <a:uLnTx/>
              <a:uFillTx/>
              <a:latin typeface="Corbel" panose="020B0503020204020204"/>
              <a:ea typeface="ＭＳ ゴシック" panose="020B0609070205080204" pitchFamily="49" charset="-128"/>
              <a:cs typeface="+mn-cs"/>
            </a:endParaRPr>
          </a:p>
        </p:txBody>
      </p:sp>
      <p:pic>
        <p:nvPicPr>
          <p:cNvPr id="46" name="Picture 4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0563" y="5052196"/>
            <a:ext cx="959721" cy="855876"/>
          </a:xfrm>
          <a:prstGeom prst="rect">
            <a:avLst/>
          </a:prstGeom>
          <a:noFill/>
          <a:extLst>
            <a:ext uri="{909E8E84-426E-40DD-AFC4-6F175D3DCCD1}">
              <a14:hiddenFill xmlns:a14="http://schemas.microsoft.com/office/drawing/2010/main">
                <a:solidFill>
                  <a:srgbClr val="FFFFFF"/>
                </a:solidFill>
              </a14:hiddenFill>
            </a:ext>
          </a:extLst>
        </p:spPr>
      </p:pic>
      <p:grpSp>
        <p:nvGrpSpPr>
          <p:cNvPr id="5" name="グループ化 4">
            <a:extLst>
              <a:ext uri="{FF2B5EF4-FFF2-40B4-BE49-F238E27FC236}">
                <a16:creationId xmlns:a16="http://schemas.microsoft.com/office/drawing/2014/main" id="{988C791B-636B-484D-15F8-BB1C213D69EE}"/>
              </a:ext>
            </a:extLst>
          </p:cNvPr>
          <p:cNvGrpSpPr/>
          <p:nvPr/>
        </p:nvGrpSpPr>
        <p:grpSpPr>
          <a:xfrm>
            <a:off x="520182" y="4614948"/>
            <a:ext cx="10973083" cy="1507730"/>
            <a:chOff x="520178" y="4614949"/>
            <a:chExt cx="10973082" cy="1507729"/>
          </a:xfrm>
        </p:grpSpPr>
        <p:sp>
          <p:nvSpPr>
            <p:cNvPr id="45" name="正方形/長方形 44"/>
            <p:cNvSpPr/>
            <p:nvPr/>
          </p:nvSpPr>
          <p:spPr>
            <a:xfrm>
              <a:off x="4385428" y="4625666"/>
              <a:ext cx="3559183" cy="1497012"/>
            </a:xfrm>
            <a:prstGeom prst="rect">
              <a:avLst/>
            </a:prstGeom>
            <a:solidFill>
              <a:schemeClr val="bg1"/>
            </a:solidFill>
            <a:ln w="1905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108000" rIns="36000" bIns="36000" numCol="1" spcCol="0" rtlCol="0" fromWordArt="0" anchor="ctr" anchorCtr="0" forceAA="0" compatLnSpc="1">
              <a:prstTxWarp prst="textNoShape">
                <a:avLst/>
              </a:prstTxWarp>
              <a:noAutofit/>
            </a:bodyPr>
            <a:lstStyle>
              <a:defPPr>
                <a:defRPr lang="ja-JP"/>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2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rPr>
                <a:t>電気機械器具</a:t>
              </a:r>
              <a:endParaRPr kumimoji="1" lang="en-US" altLang="ja-JP" sz="2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1801"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全国シェア</a:t>
              </a:r>
              <a:r>
                <a:rPr kumimoji="1" lang="en-US" altLang="ja-JP" sz="24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14.9%</a:t>
              </a:r>
            </a:p>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1" lang="ja-JP" altLang="en-US"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兆</a:t>
              </a:r>
              <a:r>
                <a:rPr kumimoji="1" lang="en-US" altLang="ja-JP"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2,189</a:t>
              </a:r>
              <a:r>
                <a:rPr kumimoji="1" lang="ja-JP" altLang="en-US"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億円）</a:t>
              </a:r>
            </a:p>
          </p:txBody>
        </p:sp>
        <p:sp>
          <p:nvSpPr>
            <p:cNvPr id="15" name="正方形/長方形 14"/>
            <p:cNvSpPr/>
            <p:nvPr/>
          </p:nvSpPr>
          <p:spPr>
            <a:xfrm>
              <a:off x="8098051" y="4625666"/>
              <a:ext cx="3395209" cy="1497012"/>
            </a:xfrm>
            <a:prstGeom prst="rect">
              <a:avLst/>
            </a:prstGeom>
            <a:solidFill>
              <a:schemeClr val="bg1"/>
            </a:solidFill>
            <a:ln w="1905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108000" rIns="36000" bIns="3600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rPr>
                <a:t>ゴム製品</a:t>
              </a:r>
              <a:endParaRPr kumimoji="1" lang="en-US" altLang="ja-JP" sz="2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1"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全国シェア</a:t>
              </a:r>
              <a:r>
                <a:rPr kumimoji="1" lang="en-US" altLang="ja-JP" sz="24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14.9%</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5,881</a:t>
              </a:r>
              <a:r>
                <a:rPr kumimoji="1" lang="ja-JP" altLang="en-US"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億円）</a:t>
              </a:r>
            </a:p>
          </p:txBody>
        </p:sp>
        <p:sp>
          <p:nvSpPr>
            <p:cNvPr id="47" name="正方形/長方形 46"/>
            <p:cNvSpPr/>
            <p:nvPr/>
          </p:nvSpPr>
          <p:spPr>
            <a:xfrm>
              <a:off x="520178" y="4614949"/>
              <a:ext cx="3732051" cy="1486965"/>
            </a:xfrm>
            <a:prstGeom prst="rect">
              <a:avLst/>
            </a:prstGeom>
            <a:noFill/>
            <a:ln w="1905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108000" rIns="36000" bIns="3600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rPr>
                <a:t>輸送用機械器具</a:t>
              </a:r>
              <a:endParaRPr kumimoji="1" lang="en-US" altLang="ja-JP" sz="2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1"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全国シェア</a:t>
              </a:r>
              <a:r>
                <a:rPr kumimoji="1" lang="en-US" altLang="ja-JP" sz="24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41.4%</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33</a:t>
              </a:r>
              <a:r>
                <a:rPr kumimoji="1" lang="ja-JP" altLang="en-US"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兆</a:t>
              </a:r>
              <a:r>
                <a:rPr kumimoji="1" lang="en-US" altLang="ja-JP"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9,876</a:t>
              </a:r>
              <a:r>
                <a:rPr kumimoji="1" lang="ja-JP" altLang="en-US"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億円）</a:t>
              </a:r>
            </a:p>
          </p:txBody>
        </p:sp>
      </p:grpSp>
      <p:cxnSp>
        <p:nvCxnSpPr>
          <p:cNvPr id="19" name="直線コネクタ 18"/>
          <p:cNvCxnSpPr/>
          <p:nvPr/>
        </p:nvCxnSpPr>
        <p:spPr>
          <a:xfrm>
            <a:off x="221797" y="815706"/>
            <a:ext cx="11422948" cy="0"/>
          </a:xfrm>
          <a:prstGeom prst="line">
            <a:avLst/>
          </a:prstGeom>
          <a:ln w="38100"/>
        </p:spPr>
        <p:style>
          <a:lnRef idx="1">
            <a:schemeClr val="accent1"/>
          </a:lnRef>
          <a:fillRef idx="0">
            <a:schemeClr val="accent1"/>
          </a:fillRef>
          <a:effectRef idx="0">
            <a:schemeClr val="accent1"/>
          </a:effectRef>
          <a:fontRef idx="minor">
            <a:schemeClr val="tx1"/>
          </a:fontRef>
        </p:style>
      </p:cxnSp>
      <p:graphicFrame>
        <p:nvGraphicFramePr>
          <p:cNvPr id="57" name="グラフ 56"/>
          <p:cNvGraphicFramePr>
            <a:graphicFrameLocks/>
          </p:cNvGraphicFramePr>
          <p:nvPr/>
        </p:nvGraphicFramePr>
        <p:xfrm>
          <a:off x="7522027" y="1544788"/>
          <a:ext cx="4578836" cy="3064796"/>
        </p:xfrm>
        <a:graphic>
          <a:graphicData uri="http://schemas.openxmlformats.org/drawingml/2006/chart">
            <c:chart xmlns:c="http://schemas.openxmlformats.org/drawingml/2006/chart" xmlns:r="http://schemas.openxmlformats.org/officeDocument/2006/relationships" r:id="rId4"/>
          </a:graphicData>
        </a:graphic>
      </p:graphicFrame>
      <p:sp>
        <p:nvSpPr>
          <p:cNvPr id="53" name="円柱 52"/>
          <p:cNvSpPr/>
          <p:nvPr/>
        </p:nvSpPr>
        <p:spPr bwMode="gray">
          <a:xfrm rot="16200000">
            <a:off x="6716687" y="4972073"/>
            <a:ext cx="1013445" cy="758427"/>
          </a:xfrm>
          <a:prstGeom prst="can">
            <a:avLst/>
          </a:prstGeom>
          <a:solidFill>
            <a:schemeClr val="tx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11" rtl="0" eaLnBrk="1" fontAlgn="base" latinLnBrk="0" hangingPunct="1">
              <a:lnSpc>
                <a:spcPct val="100000"/>
              </a:lnSpc>
              <a:spcBef>
                <a:spcPct val="0"/>
              </a:spcBef>
              <a:spcAft>
                <a:spcPct val="0"/>
              </a:spcAft>
              <a:buClrTx/>
              <a:buSzTx/>
              <a:buFontTx/>
              <a:buNone/>
              <a:tabLst/>
              <a:defRPr/>
            </a:pPr>
            <a:endParaRPr kumimoji="1" lang="ja-JP" altLang="en-US" sz="1100" b="0" i="0" u="none" strike="noStrike" kern="1200" cap="none" spc="0" normalizeH="0" baseline="0" noProof="0">
              <a:ln>
                <a:noFill/>
              </a:ln>
              <a:solidFill>
                <a:srgbClr val="FFFFFF"/>
              </a:solidFill>
              <a:effectLst/>
              <a:uLnTx/>
              <a:uFillTx/>
              <a:latin typeface="Calibri"/>
              <a:ea typeface="ＭＳ Ｐゴシック" panose="020B0600070205080204" pitchFamily="50" charset="-128"/>
              <a:cs typeface="+mn-cs"/>
            </a:endParaRPr>
          </a:p>
        </p:txBody>
      </p:sp>
      <p:sp>
        <p:nvSpPr>
          <p:cNvPr id="55" name="稲妻 54"/>
          <p:cNvSpPr/>
          <p:nvPr/>
        </p:nvSpPr>
        <p:spPr bwMode="gray">
          <a:xfrm>
            <a:off x="6891555" y="4864887"/>
            <a:ext cx="1017810" cy="800798"/>
          </a:xfrm>
          <a:prstGeom prst="lightningBolt">
            <a:avLst/>
          </a:prstGeom>
          <a:solidFill>
            <a:schemeClr val="tx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11" rtl="0" eaLnBrk="1" fontAlgn="base" latinLnBrk="0" hangingPunct="1">
              <a:lnSpc>
                <a:spcPct val="100000"/>
              </a:lnSpc>
              <a:spcBef>
                <a:spcPct val="0"/>
              </a:spcBef>
              <a:spcAft>
                <a:spcPct val="0"/>
              </a:spcAft>
              <a:buClrTx/>
              <a:buSzTx/>
              <a:buFontTx/>
              <a:buNone/>
              <a:tabLst/>
              <a:defRPr/>
            </a:pPr>
            <a:endParaRPr kumimoji="1" lang="ja-JP" altLang="en-US" sz="1100" b="0" i="0" u="none" strike="noStrike" kern="1200" cap="none" spc="0" normalizeH="0" baseline="0" noProof="0">
              <a:ln>
                <a:noFill/>
              </a:ln>
              <a:solidFill>
                <a:srgbClr val="FFFFFF"/>
              </a:solidFill>
              <a:effectLst/>
              <a:uLnTx/>
              <a:uFillTx/>
              <a:latin typeface="Calibri"/>
              <a:ea typeface="ＭＳ Ｐゴシック" panose="020B0600070205080204" pitchFamily="50" charset="-128"/>
              <a:cs typeface="+mn-cs"/>
            </a:endParaRPr>
          </a:p>
        </p:txBody>
      </p:sp>
      <p:grpSp>
        <p:nvGrpSpPr>
          <p:cNvPr id="11" name="グループ化 10">
            <a:extLst>
              <a:ext uri="{FF2B5EF4-FFF2-40B4-BE49-F238E27FC236}">
                <a16:creationId xmlns:a16="http://schemas.microsoft.com/office/drawing/2014/main" id="{D1D5EEF9-121D-F40C-A45E-477DEE3BEF54}"/>
              </a:ext>
            </a:extLst>
          </p:cNvPr>
          <p:cNvGrpSpPr/>
          <p:nvPr/>
        </p:nvGrpSpPr>
        <p:grpSpPr>
          <a:xfrm>
            <a:off x="520182" y="994017"/>
            <a:ext cx="6703227" cy="3345384"/>
            <a:chOff x="520178" y="990815"/>
            <a:chExt cx="6703227" cy="3345385"/>
          </a:xfrm>
        </p:grpSpPr>
        <p:grpSp>
          <p:nvGrpSpPr>
            <p:cNvPr id="7" name="グループ化 6">
              <a:extLst>
                <a:ext uri="{FF2B5EF4-FFF2-40B4-BE49-F238E27FC236}">
                  <a16:creationId xmlns:a16="http://schemas.microsoft.com/office/drawing/2014/main" id="{339DDFDC-195C-C98D-62F3-576D7DF80D9E}"/>
                </a:ext>
              </a:extLst>
            </p:cNvPr>
            <p:cNvGrpSpPr/>
            <p:nvPr/>
          </p:nvGrpSpPr>
          <p:grpSpPr>
            <a:xfrm>
              <a:off x="520178" y="990815"/>
              <a:ext cx="6703227" cy="3345385"/>
              <a:chOff x="520178" y="1027969"/>
              <a:chExt cx="6703227" cy="2934988"/>
            </a:xfrm>
          </p:grpSpPr>
          <p:pic>
            <p:nvPicPr>
              <p:cNvPr id="6" name="コンテンツ プレースホルダー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0178" y="1027969"/>
                <a:ext cx="662294" cy="509457"/>
              </a:xfrm>
              <a:prstGeom prst="rect">
                <a:avLst/>
              </a:prstGeom>
            </p:spPr>
          </p:pic>
          <p:sp>
            <p:nvSpPr>
              <p:cNvPr id="8" name="テキスト ボックス 7"/>
              <p:cNvSpPr txBox="1"/>
              <p:nvPr/>
            </p:nvSpPr>
            <p:spPr>
              <a:xfrm>
                <a:off x="1322838" y="2283636"/>
                <a:ext cx="5521353" cy="600795"/>
              </a:xfrm>
              <a:prstGeom prst="rect">
                <a:avLst/>
              </a:prstGeom>
              <a:noFill/>
            </p:spPr>
            <p:txBody>
              <a:bodyPr wrap="square" rIns="36000"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輸出額（約</a:t>
                </a:r>
                <a:r>
                  <a:rPr kumimoji="1" lang="en-US" altLang="ja-JP" sz="2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21</a:t>
                </a:r>
                <a:r>
                  <a:rPr kumimoji="1" lang="ja-JP" altLang="en-US" sz="2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兆円）</a:t>
                </a:r>
                <a:r>
                  <a:rPr kumimoji="1" lang="ja-JP" altLang="en-US" sz="2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全国第１位</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endParaRPr kumimoji="1" lang="en-US" altLang="ja-JP" sz="1600" b="0" i="0" u="none" strike="noStrike" kern="1200" cap="none" spc="0" normalizeH="0" baseline="0" noProof="0" dirty="0">
                  <a:ln>
                    <a:noFill/>
                  </a:ln>
                  <a:solidFill>
                    <a:prstClr val="black">
                      <a:lumMod val="50000"/>
                      <a:lumOff val="50000"/>
                    </a:prstClr>
                  </a:solidFill>
                  <a:effectLst/>
                  <a:uLnTx/>
                  <a:uFillTx/>
                  <a:latin typeface="メイリオ" panose="020B0604030504040204" pitchFamily="50" charset="-128"/>
                  <a:ea typeface="メイリオ" panose="020B0604030504040204" pitchFamily="50" charset="-128"/>
                  <a:cs typeface="+mn-cs"/>
                </a:endParaRPr>
              </a:p>
            </p:txBody>
          </p:sp>
          <p:sp>
            <p:nvSpPr>
              <p:cNvPr id="3" name="テキスト ボックス 2"/>
              <p:cNvSpPr txBox="1"/>
              <p:nvPr/>
            </p:nvSpPr>
            <p:spPr>
              <a:xfrm>
                <a:off x="1351209" y="3125895"/>
                <a:ext cx="5872196" cy="83706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製造業</a:t>
                </a:r>
                <a:r>
                  <a:rPr kumimoji="1" lang="en-US" altLang="ja-JP"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24</a:t>
                </a: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業種中、</a:t>
                </a:r>
                <a:r>
                  <a:rPr kumimoji="1" lang="en-US" altLang="ja-JP" sz="28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11</a:t>
                </a:r>
                <a:r>
                  <a:rPr kumimoji="1" lang="ja-JP" altLang="en-US" sz="28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業種</a:t>
                </a: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で</a:t>
                </a:r>
                <a:endParaRPr kumimoji="1" lang="en-US" altLang="ja-JP"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全国シェアナンバーワン</a:t>
                </a:r>
              </a:p>
            </p:txBody>
          </p:sp>
          <p:pic>
            <p:nvPicPr>
              <p:cNvPr id="60" name="コンテンツ プレースホルダー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3129" y="3059529"/>
                <a:ext cx="662294" cy="509457"/>
              </a:xfrm>
              <a:prstGeom prst="rect">
                <a:avLst/>
              </a:prstGeom>
            </p:spPr>
          </p:pic>
          <p:pic>
            <p:nvPicPr>
              <p:cNvPr id="61" name="コンテンツ プレースホルダー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3129" y="2269046"/>
                <a:ext cx="662294" cy="509457"/>
              </a:xfrm>
              <a:prstGeom prst="rect">
                <a:avLst/>
              </a:prstGeom>
            </p:spPr>
          </p:pic>
        </p:grpSp>
        <p:sp>
          <p:nvSpPr>
            <p:cNvPr id="10" name="テキスト ボックス 9">
              <a:extLst>
                <a:ext uri="{FF2B5EF4-FFF2-40B4-BE49-F238E27FC236}">
                  <a16:creationId xmlns:a16="http://schemas.microsoft.com/office/drawing/2014/main" id="{1891E6EC-6B5A-F316-E7E6-A22E6587035F}"/>
                </a:ext>
              </a:extLst>
            </p:cNvPr>
            <p:cNvSpPr txBox="1"/>
            <p:nvPr/>
          </p:nvSpPr>
          <p:spPr>
            <a:xfrm>
              <a:off x="616455" y="1719576"/>
              <a:ext cx="1412766" cy="461665"/>
            </a:xfrm>
            <a:prstGeom prst="rect">
              <a:avLst/>
            </a:prstGeom>
            <a:noFill/>
            <a:ln w="38100">
              <a:solidFill>
                <a:srgbClr val="FF000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過去最高</a:t>
              </a:r>
            </a:p>
          </p:txBody>
        </p:sp>
      </p:grpSp>
      <p:sp>
        <p:nvSpPr>
          <p:cNvPr id="12" name="テキスト ボックス 11">
            <a:extLst>
              <a:ext uri="{FF2B5EF4-FFF2-40B4-BE49-F238E27FC236}">
                <a16:creationId xmlns:a16="http://schemas.microsoft.com/office/drawing/2014/main" id="{B77DD656-38D5-90FF-2344-65CB62023891}"/>
              </a:ext>
            </a:extLst>
          </p:cNvPr>
          <p:cNvSpPr txBox="1"/>
          <p:nvPr/>
        </p:nvSpPr>
        <p:spPr>
          <a:xfrm>
            <a:off x="2042382" y="1737436"/>
            <a:ext cx="5779457" cy="461665"/>
          </a:xfrm>
          <a:prstGeom prst="rect">
            <a:avLst/>
          </a:prstGeom>
          <a:noFill/>
          <a:ln w="38100">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24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59</a:t>
            </a:r>
            <a:r>
              <a:rPr kumimoji="1" lang="ja-JP" altLang="en-US" sz="24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兆</a:t>
            </a:r>
            <a:r>
              <a:rPr kumimoji="1" lang="en-US" altLang="ja-JP" sz="24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3,144</a:t>
            </a:r>
            <a:r>
              <a:rPr kumimoji="1" lang="ja-JP" altLang="en-US" sz="24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億円（前年から約</a:t>
            </a:r>
            <a:r>
              <a:rPr kumimoji="1" lang="en-US" altLang="ja-JP" sz="24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1</a:t>
            </a:r>
            <a:r>
              <a:rPr kumimoji="1" lang="ja-JP" altLang="en-US" sz="24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兆円増）</a:t>
            </a:r>
            <a:endParaRPr kumimoji="1" lang="en-US" altLang="ja-JP" sz="24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endParaRPr>
          </a:p>
        </p:txBody>
      </p:sp>
      <p:pic>
        <p:nvPicPr>
          <p:cNvPr id="13" name="Picture 2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72590" y="4779147"/>
            <a:ext cx="929294" cy="1300222"/>
          </a:xfrm>
          <a:prstGeom prst="rect">
            <a:avLst/>
          </a:prstGeom>
          <a:noFill/>
        </p:spPr>
      </p:pic>
      <p:sp>
        <p:nvSpPr>
          <p:cNvPr id="14" name="テキスト ボックス 13">
            <a:extLst>
              <a:ext uri="{FF2B5EF4-FFF2-40B4-BE49-F238E27FC236}">
                <a16:creationId xmlns:a16="http://schemas.microsoft.com/office/drawing/2014/main" id="{251758C8-FD86-23B9-0690-6F92DA88F380}"/>
              </a:ext>
            </a:extLst>
          </p:cNvPr>
          <p:cNvSpPr txBox="1"/>
          <p:nvPr/>
        </p:nvSpPr>
        <p:spPr>
          <a:xfrm>
            <a:off x="1258158" y="967233"/>
            <a:ext cx="10850524" cy="684803"/>
          </a:xfrm>
          <a:prstGeom prst="rect">
            <a:avLst/>
          </a:prstGeom>
          <a:noFill/>
        </p:spPr>
        <p:txBody>
          <a:bodyPr wrap="square" rIns="36000"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製造品出荷額等 </a:t>
            </a:r>
            <a:r>
              <a:rPr kumimoji="1" lang="en-US" altLang="ja-JP" sz="2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48</a:t>
            </a:r>
            <a:r>
              <a:rPr kumimoji="1" lang="ja-JP" altLang="en-US" sz="2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年連続 全国第１位</a:t>
            </a:r>
            <a:endParaRPr kumimoji="1" lang="en-US" altLang="ja-JP" sz="2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3134517372"/>
      </p:ext>
    </p:extLst>
  </p:cSld>
  <p:clrMapOvr>
    <a:masterClrMapping/>
  </p:clrMapOvr>
</p:sld>
</file>

<file path=ppt/theme/theme1.xml><?xml version="1.0" encoding="utf-8"?>
<a:theme xmlns:a="http://schemas.openxmlformats.org/drawingml/2006/main" name="基礎">
  <a:themeElements>
    <a:clrScheme name="基礎">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基礎">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基礎">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245</Words>
  <Application>Microsoft Office PowerPoint</Application>
  <PresentationFormat>ワイド画面</PresentationFormat>
  <Paragraphs>33</Paragraphs>
  <Slides>1</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Meiryo UI</vt:lpstr>
      <vt:lpstr>メイリオ</vt:lpstr>
      <vt:lpstr>游ゴシック</vt:lpstr>
      <vt:lpstr>Calibri</vt:lpstr>
      <vt:lpstr>Corbel</vt:lpstr>
      <vt:lpstr>基礎</vt:lpstr>
      <vt:lpstr>愛知の厚い産業集積　愛知のNo.1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愛知県</dc:creator>
  <cp:lastModifiedBy>愛知県</cp:lastModifiedBy>
  <cp:revision>1</cp:revision>
  <dcterms:created xsi:type="dcterms:W3CDTF">2026-07-30T01:14:54Z</dcterms:created>
  <dcterms:modified xsi:type="dcterms:W3CDTF">2026-07-30T01:16:18Z</dcterms:modified>
</cp:coreProperties>
</file>